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77">
          <p15:clr>
            <a:srgbClr val="747775"/>
          </p15:clr>
        </p15:guide>
        <p15:guide id="2" pos="1565">
          <p15:clr>
            <a:srgbClr val="747775"/>
          </p15:clr>
        </p15:guide>
        <p15:guide id="3" pos="2016">
          <p15:clr>
            <a:srgbClr val="747775"/>
          </p15:clr>
        </p15:guide>
        <p15:guide id="4" pos="132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77"/>
        <p:guide pos="1565"/>
        <p:guide pos="2016"/>
        <p:guide pos="13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42b54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1a42b541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42b541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1a42b5412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a42b5412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1a42b5412a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42b5412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1a42b5412a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42b5412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1a42b5412a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a42b5412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1a42b5412a_0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a42b5412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a42b5412a_0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97146" y="520894"/>
            <a:ext cx="6185400" cy="1290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Ταξινόμηση εικόνων του σύνολο δεδομένων Cifar-10 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1123101" y="3403784"/>
            <a:ext cx="6898337" cy="561743"/>
            <a:chOff x="1331649" y="3429000"/>
            <a:chExt cx="7800901" cy="3606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1331650" y="3429000"/>
              <a:ext cx="7800900" cy="3606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Βασιλακόπουλος Θεόδωρος, 57826</a:t>
              </a:r>
              <a:endParaRPr sz="1100"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331649" y="3429000"/>
              <a:ext cx="124200" cy="3555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630814" y="273022"/>
            <a:ext cx="1748969" cy="1977891"/>
            <a:chOff x="929862" y="319076"/>
            <a:chExt cx="2331958" cy="2637188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2" y="319076"/>
              <a:ext cx="2331958" cy="2637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/>
            <p:nvPr/>
          </p:nvSpPr>
          <p:spPr>
            <a:xfrm>
              <a:off x="2299317" y="2305975"/>
              <a:ext cx="125700" cy="49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1123103" y="2615744"/>
            <a:ext cx="6898336" cy="561820"/>
            <a:chOff x="1331650" y="3429000"/>
            <a:chExt cx="7800900" cy="4188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1331650" y="3429000"/>
              <a:ext cx="7800900" cy="4188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Προετοιμασία</a:t>
              </a: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διπλωματικής</a:t>
              </a: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εργασίας</a:t>
              </a:r>
              <a:endParaRPr sz="110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331650" y="3429000"/>
              <a:ext cx="124200" cy="413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2548346" y="520894"/>
            <a:ext cx="148800" cy="1290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4196718"/>
            <a:ext cx="914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30-11-2024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77" name="Google Shape;7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50" y="1437450"/>
            <a:ext cx="3366750" cy="26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536725" y="556500"/>
            <a:ext cx="5607300" cy="4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Το σύνολο δεδομένων </a:t>
            </a:r>
            <a:r>
              <a:rPr b="1" lang="en" sz="1100">
                <a:solidFill>
                  <a:schemeClr val="dk1"/>
                </a:solidFill>
              </a:rPr>
              <a:t>CIFAR-10</a:t>
            </a:r>
            <a:r>
              <a:rPr lang="en" sz="1100">
                <a:solidFill>
                  <a:schemeClr val="dk1"/>
                </a:solidFill>
              </a:rPr>
              <a:t> αποτελείται από </a:t>
            </a:r>
            <a:r>
              <a:rPr b="1" lang="en" sz="1100">
                <a:solidFill>
                  <a:schemeClr val="dk1"/>
                </a:solidFill>
              </a:rPr>
              <a:t>60.000 έγχρωμες εικόνες</a:t>
            </a:r>
            <a:r>
              <a:rPr lang="en" sz="1100">
                <a:solidFill>
                  <a:schemeClr val="dk1"/>
                </a:solidFill>
              </a:rPr>
              <a:t> διαστάσεων </a:t>
            </a:r>
            <a:r>
              <a:rPr b="1" lang="en" sz="1100">
                <a:solidFill>
                  <a:schemeClr val="dk1"/>
                </a:solidFill>
              </a:rPr>
              <a:t>32x32</a:t>
            </a:r>
            <a:r>
              <a:rPr lang="en" sz="1100">
                <a:solidFill>
                  <a:schemeClr val="dk1"/>
                </a:solidFill>
              </a:rPr>
              <a:t>, οι οποίες ανήκουν σε </a:t>
            </a:r>
            <a:r>
              <a:rPr b="1" lang="en" sz="1100">
                <a:solidFill>
                  <a:schemeClr val="dk1"/>
                </a:solidFill>
              </a:rPr>
              <a:t>10 κατηγορίες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Οι εικόνες χωρίζονται ως εξής:</a:t>
            </a:r>
            <a:r>
              <a:rPr b="1" lang="en" sz="1100">
                <a:solidFill>
                  <a:schemeClr val="dk1"/>
                </a:solidFill>
              </a:rPr>
              <a:t>50.000 εικόνες</a:t>
            </a:r>
            <a:r>
              <a:rPr lang="en" sz="1100">
                <a:solidFill>
                  <a:schemeClr val="dk1"/>
                </a:solidFill>
              </a:rPr>
              <a:t> για εκπαίδευση.</a:t>
            </a:r>
            <a:r>
              <a:rPr b="1" lang="en" sz="1100">
                <a:solidFill>
                  <a:schemeClr val="dk1"/>
                </a:solidFill>
              </a:rPr>
              <a:t>10.000 εικόνες</a:t>
            </a:r>
            <a:r>
              <a:rPr lang="en" sz="1100">
                <a:solidFill>
                  <a:schemeClr val="dk1"/>
                </a:solidFill>
              </a:rPr>
              <a:t> για έλεγχο </a:t>
            </a:r>
            <a:r>
              <a:rPr i="1" lang="en" sz="1100">
                <a:solidFill>
                  <a:schemeClr val="dk1"/>
                </a:solidFill>
              </a:rPr>
              <a:t>(test set)</a:t>
            </a:r>
            <a:r>
              <a:rPr lang="en" sz="1100">
                <a:solidFill>
                  <a:schemeClr val="dk1"/>
                </a:solidFill>
              </a:rPr>
              <a:t>.</a:t>
            </a:r>
            <a:r>
              <a:rPr lang="en" sz="1100">
                <a:solidFill>
                  <a:schemeClr val="dk1"/>
                </a:solidFill>
              </a:rPr>
              <a:t>Από το σύνολο εκπαίδευσης, πραγματοποιείται επιπλέον διαχωρισμός:</a:t>
            </a:r>
            <a:r>
              <a:rPr b="1" lang="en" sz="1100">
                <a:solidFill>
                  <a:schemeClr val="dk1"/>
                </a:solidFill>
              </a:rPr>
              <a:t>10.000 εικόνες</a:t>
            </a:r>
            <a:r>
              <a:rPr lang="en" sz="1100">
                <a:solidFill>
                  <a:schemeClr val="dk1"/>
                </a:solidFill>
              </a:rPr>
              <a:t> για έλεγχο κατά τη διάρκεια της εκπαίδευσης </a:t>
            </a:r>
            <a:r>
              <a:rPr i="1" lang="en" sz="1100">
                <a:solidFill>
                  <a:schemeClr val="dk1"/>
                </a:solidFill>
              </a:rPr>
              <a:t>(validation set)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Στατιστικά για τις τιμές των εικόνων: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Μέσος όρος</a:t>
            </a:r>
            <a:r>
              <a:rPr lang="en" sz="1100">
                <a:solidFill>
                  <a:schemeClr val="dk1"/>
                </a:solidFill>
              </a:rPr>
              <a:t>: [0.4914, 0.4822, 0.4465] για τα χρωματικά κανάλια (Red, Green, Blue).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Τυπική απόκλιση</a:t>
            </a:r>
            <a:r>
              <a:rPr lang="en" sz="1100">
                <a:solidFill>
                  <a:schemeClr val="dk1"/>
                </a:solidFill>
              </a:rPr>
              <a:t>: [0.2470, 0.2435, 0.2616] για τα χρωματικά κανάλια.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Για τη βελτίωση της σύγκλισης του μοντέλου, οι τιμές των pixel κανονικοποιούνται με βάση αυτές τις στατιστικές, προκειμένου τα δεδομένα να έχουν </a:t>
            </a:r>
            <a:r>
              <a:rPr b="1" lang="en" sz="1000">
                <a:solidFill>
                  <a:schemeClr val="dk1"/>
                </a:solidFill>
              </a:rPr>
              <a:t>μέσο όρο 0</a:t>
            </a:r>
            <a:r>
              <a:rPr lang="en" sz="1000">
                <a:solidFill>
                  <a:schemeClr val="dk1"/>
                </a:solidFill>
              </a:rPr>
              <a:t> και </a:t>
            </a:r>
            <a:r>
              <a:rPr b="1" lang="en" sz="1000">
                <a:solidFill>
                  <a:schemeClr val="dk1"/>
                </a:solidFill>
              </a:rPr>
              <a:t>τυπική απόκλιση 1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Τεχνικές Αύξησης Δεδομένων (Data Augmentation):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Τυχαία περικοπή (Random Cropping)</a:t>
            </a:r>
            <a:r>
              <a:rPr lang="en" sz="1100">
                <a:solidFill>
                  <a:schemeClr val="dk1"/>
                </a:solidFill>
              </a:rPr>
              <a:t> των εικόνων.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Οριζόντιος καθρεφτισμός (Horizontal Flipping)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Αυτές οι τεχνικές δημιουργούν μεγαλύτερη ποικιλία στα δεδομένα, ενισχύοντας τη γενίκευση του μοντέλου και αποτρέποντας την υπερπροσαρμογή </a:t>
            </a:r>
            <a:r>
              <a:rPr b="1" lang="en" sz="1100">
                <a:solidFill>
                  <a:schemeClr val="dk1"/>
                </a:solidFill>
              </a:rPr>
              <a:t>(overfitting)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1" name="Google Shape;81;p15"/>
          <p:cNvSpPr txBox="1"/>
          <p:nvPr/>
        </p:nvSpPr>
        <p:spPr>
          <a:xfrm>
            <a:off x="2018600" y="99850"/>
            <a:ext cx="495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Παρουσίαση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δεδομένων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48025" y="4000550"/>
            <a:ext cx="26634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Κατηγορίες</a:t>
            </a:r>
            <a:r>
              <a:rPr lang="en" sz="1000">
                <a:solidFill>
                  <a:schemeClr val="dk1"/>
                </a:solidFill>
              </a:rPr>
              <a:t>: 'Airplane', 'Automobile', 'Bird', 'Cat', 'Deer', 'Dog', 'Frog', 'Horse', 'Ship', 'Truck'.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88" name="Google Shape;8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6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2092050" y="147425"/>
            <a:ext cx="495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Εκπαιδευση 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680050" y="624725"/>
            <a:ext cx="7307700" cy="4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Για την εκπαίδευση των δικτύων επιλέχθηκαν τρία μοντέλα με αυξανόμενο αριθμό παραμέτρων, με στόχο τη σύγκρισή τους κατά τη διαδικασία της “απομακρυσμένης εκπαίδευσης” (Federated training).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Για τη βελτιστοποίηση των μοντέλων χρησιμοποιήθηκε ο αλγόριθμος </a:t>
            </a:r>
            <a:r>
              <a:rPr b="1" lang="en" sz="1200">
                <a:solidFill>
                  <a:schemeClr val="dk1"/>
                </a:solidFill>
              </a:rPr>
              <a:t>Stochastic Gradient Descent (SGD)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Αρχικός ρυθμός εκμάθησης (learning rate)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b="1" lang="en" sz="1200">
                <a:solidFill>
                  <a:schemeClr val="dk1"/>
                </a:solidFill>
              </a:rPr>
              <a:t>0.01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Ορμή (momentum)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b="1" lang="en" sz="1200">
                <a:solidFill>
                  <a:schemeClr val="dk1"/>
                </a:solidFill>
              </a:rPr>
              <a:t>0.9</a:t>
            </a:r>
            <a:r>
              <a:rPr lang="en" sz="1200">
                <a:solidFill>
                  <a:schemeClr val="dk1"/>
                </a:solidFill>
              </a:rPr>
              <a:t> (για να επιταχυνθεί η εκπαίδευση και να αποφευχθεί η εμπλοκή σε τοπικά ελάχιστα).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Κανονικοποίηση βαρών (weight decay)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b="1" lang="en" sz="1200">
                <a:solidFill>
                  <a:schemeClr val="dk1"/>
                </a:solidFill>
              </a:rPr>
              <a:t>5 × 10⁻⁴</a:t>
            </a:r>
            <a:r>
              <a:rPr lang="en" sz="1200">
                <a:solidFill>
                  <a:schemeClr val="dk1"/>
                </a:solidFill>
              </a:rPr>
              <a:t> (για τη μείωση της </a:t>
            </a:r>
            <a:r>
              <a:rPr lang="en" sz="1200">
                <a:solidFill>
                  <a:schemeClr val="dk1"/>
                </a:solidFill>
              </a:rPr>
              <a:t>υπερ-προσαρμογής</a:t>
            </a:r>
            <a:r>
              <a:rPr lang="en" sz="1200">
                <a:solidFill>
                  <a:schemeClr val="dk1"/>
                </a:solidFill>
              </a:rPr>
              <a:t> και τη βελτίωση της γενίκευσης).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Για τη βελτίωση της σύγκλισης κατά την εκπαίδευση, εφαρμόστηκε ένας </a:t>
            </a:r>
            <a:r>
              <a:rPr b="1" lang="en" sz="1200">
                <a:solidFill>
                  <a:schemeClr val="dk1"/>
                </a:solidFill>
              </a:rPr>
              <a:t>ρυθμιστής ρυθμού εκμάθησης (lr scheduler)</a:t>
            </a:r>
            <a:r>
              <a:rPr lang="en" sz="1200">
                <a:solidFill>
                  <a:schemeClr val="dk1"/>
                </a:solidFill>
              </a:rPr>
              <a:t>, συγκεκριμένα το </a:t>
            </a:r>
            <a:r>
              <a:rPr b="1" lang="en" sz="1200">
                <a:solidFill>
                  <a:schemeClr val="dk1"/>
                </a:solidFill>
              </a:rPr>
              <a:t>StepLR</a:t>
            </a:r>
            <a:r>
              <a:rPr lang="en" sz="1200">
                <a:solidFill>
                  <a:schemeClr val="dk1"/>
                </a:solidFill>
              </a:rPr>
              <a:t>, με τις παρακάτω ρυθμίσεις: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Ενεργοποίηση</a:t>
            </a:r>
            <a:r>
              <a:rPr lang="en" sz="1200">
                <a:solidFill>
                  <a:schemeClr val="dk1"/>
                </a:solidFill>
              </a:rPr>
              <a:t>: Ο ρυθμός εκμάθησης μειώνεται όταν έχει ολοκληρωθεί το ήμισυ των εποχών εκπαίδευσης.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Συντελεστής μείωσης</a:t>
            </a:r>
            <a:r>
              <a:rPr lang="en" sz="1200">
                <a:solidFill>
                  <a:schemeClr val="dk1"/>
                </a:solidFill>
              </a:rPr>
              <a:t>: Ο ρυθμός εκμάθησης μειώνεται κατά </a:t>
            </a:r>
            <a:r>
              <a:rPr b="1" lang="en" sz="1200">
                <a:solidFill>
                  <a:schemeClr val="dk1"/>
                </a:solidFill>
              </a:rPr>
              <a:t>50% (multiplicative factor: 0.5)</a:t>
            </a:r>
            <a:r>
              <a:rPr lang="en" sz="1200">
                <a:solidFill>
                  <a:schemeClr val="dk1"/>
                </a:solidFill>
              </a:rPr>
              <a:t> σε κάθε βήμα του ρυθμιστή.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Η συνδυασμένη χρήση του </a:t>
            </a:r>
            <a:r>
              <a:rPr b="1" lang="en" sz="1200">
                <a:solidFill>
                  <a:schemeClr val="dk1"/>
                </a:solidFill>
              </a:rPr>
              <a:t>SGD</a:t>
            </a:r>
            <a:r>
              <a:rPr lang="en" sz="1200">
                <a:solidFill>
                  <a:schemeClr val="dk1"/>
                </a:solidFill>
              </a:rPr>
              <a:t> και του </a:t>
            </a:r>
            <a:r>
              <a:rPr b="1" lang="en" sz="1200">
                <a:solidFill>
                  <a:schemeClr val="dk1"/>
                </a:solidFill>
              </a:rPr>
              <a:t>StepLR</a:t>
            </a:r>
            <a:r>
              <a:rPr lang="en" sz="1200">
                <a:solidFill>
                  <a:schemeClr val="dk1"/>
                </a:solidFill>
              </a:rPr>
              <a:t> εξασφαλίζει σταθερή εκμάθηση στις αρχικές φάσεις και βελτιωμένη σύγκλιση προς το τέλος της εκπαίδευσης, οδηγώντας σε καλύτερη απόδοση του δικτύου.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7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7"/>
          <p:cNvSpPr txBox="1"/>
          <p:nvPr/>
        </p:nvSpPr>
        <p:spPr>
          <a:xfrm>
            <a:off x="350125" y="1458125"/>
            <a:ext cx="3115500" cy="3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------------------------------------------------------------------------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    Layer (type)               Output Shape         Param #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=========================================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        	Conv2d-1            	[-1, 6, 28, 28]                456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     MaxPool2d-2            	[-1, 6, 14, 14]                    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        	Conv2d-3           [-1, 16, 10, 10]              2,416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     MaxPool2d-4               [-1, 16, 5, 5]                     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        	  Linear-5                      [-1, 120]           48,120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        	  Linear-6                        [-1, 84]           10,164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        	  Linear-7                        [-1, 10]                850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=========================================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Total params: 62,006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Trainable params: 62,006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Non-trainable params: 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----------------------------------------------------------------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Input size (MB): 0.01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Forward/backward pass size (MB): 0.06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Params size (MB): 0.24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Estimated Total Size (MB): 0.31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----------------------------------------------------------------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465625" y="820200"/>
            <a:ext cx="55419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Ένα απλό και ελαφρύ συνελικτικό νευρωνικό δίκτυο με </a:t>
            </a:r>
            <a:r>
              <a:rPr b="1" lang="en" sz="1100">
                <a:solidFill>
                  <a:schemeClr val="dk1"/>
                </a:solidFill>
              </a:rPr>
              <a:t>62.000 παραμέτρους</a:t>
            </a:r>
            <a:r>
              <a:rPr lang="en" sz="1100">
                <a:solidFill>
                  <a:schemeClr val="dk1"/>
                </a:solidFill>
              </a:rPr>
              <a:t>, το οποίο έχει μέγεθος μόλις </a:t>
            </a:r>
            <a:r>
              <a:rPr b="1" lang="en" sz="1100">
                <a:solidFill>
                  <a:schemeClr val="dk1"/>
                </a:solidFill>
              </a:rPr>
              <a:t>0.31 MB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Αρχιτεκτονική: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Συνελικτικά επίπεδα (Conv2d)</a:t>
            </a:r>
            <a:r>
              <a:rPr lang="en" sz="1100">
                <a:solidFill>
                  <a:schemeClr val="dk1"/>
                </a:solidFill>
              </a:rPr>
              <a:t>: Δύο συνελικτικά επίπεδα με </a:t>
            </a:r>
            <a:r>
              <a:rPr b="1" lang="en" sz="1100">
                <a:solidFill>
                  <a:schemeClr val="dk1"/>
                </a:solidFill>
              </a:rPr>
              <a:t>6</a:t>
            </a:r>
            <a:r>
              <a:rPr lang="en" sz="1100">
                <a:solidFill>
                  <a:schemeClr val="dk1"/>
                </a:solidFill>
              </a:rPr>
              <a:t> και </a:t>
            </a:r>
            <a:r>
              <a:rPr b="1" lang="en" sz="1100">
                <a:solidFill>
                  <a:schemeClr val="dk1"/>
                </a:solidFill>
              </a:rPr>
              <a:t>16 κανάλια</a:t>
            </a:r>
            <a:r>
              <a:rPr lang="en" sz="1100">
                <a:solidFill>
                  <a:schemeClr val="dk1"/>
                </a:solidFill>
              </a:rPr>
              <a:t>, αντίστοιχα, τα οποία συνδυάζονται με </a:t>
            </a:r>
            <a:r>
              <a:rPr b="1" lang="en" sz="1100">
                <a:solidFill>
                  <a:schemeClr val="dk1"/>
                </a:solidFill>
              </a:rPr>
              <a:t>MaxPooling</a:t>
            </a:r>
            <a:r>
              <a:rPr lang="en" sz="1100">
                <a:solidFill>
                  <a:schemeClr val="dk1"/>
                </a:solidFill>
              </a:rPr>
              <a:t> για μείωση των χωρικών διαστάσεων.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Πλήρως συνδεδεμένα επίπεδα (Linear)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Μετατροπή των χαρακτηριστικών σε επίπεδο διάνυσμα (flattening).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Διαδοχικά γραμμικά επίπεδα: </a:t>
            </a:r>
            <a:r>
              <a:rPr b="1" lang="en" sz="1100">
                <a:solidFill>
                  <a:schemeClr val="dk1"/>
                </a:solidFill>
              </a:rPr>
              <a:t>400 → 120 → 84 → 10</a:t>
            </a:r>
            <a:r>
              <a:rPr lang="en" sz="1100">
                <a:solidFill>
                  <a:schemeClr val="dk1"/>
                </a:solidFill>
              </a:rPr>
              <a:t>, όπου το τελικό επίπεδο εξάγει τις προβλέψεις για τις 10 κατηγορίες.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Εκπαίδευση και Απόδοση: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Το δίκτυο εκπαιδεύτηκε για </a:t>
            </a:r>
            <a:r>
              <a:rPr b="1" lang="en" sz="1100">
                <a:solidFill>
                  <a:schemeClr val="dk1"/>
                </a:solidFill>
              </a:rPr>
              <a:t>100 εποχές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Η μέγιστη ακρίβεια που επιτεύχθηκε ήταν </a:t>
            </a:r>
            <a:r>
              <a:rPr b="1" lang="en" sz="1100">
                <a:solidFill>
                  <a:schemeClr val="dk1"/>
                </a:solidFill>
              </a:rPr>
              <a:t>68%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Λόγω του μικρού μεγέθους του μοντέλου, η απόδοσή του περιορίζεται και δεν μπορεί να βελτιωθεί σημαντικά περαιτέρω.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092050" y="147425"/>
            <a:ext cx="495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Παρουσίαση 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μοντέλου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#1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2092050" y="147425"/>
            <a:ext cx="495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Παρουσίαση μοντέλου #2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52075" y="3790925"/>
            <a:ext cx="278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params: 1,263,854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Trainable params: 1,018,978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Non-trainable params: 244,876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Total Size (MB): 5.81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2708600" y="522725"/>
            <a:ext cx="6048600" cy="4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Το </a:t>
            </a:r>
            <a:r>
              <a:rPr b="1" lang="en" sz="1100">
                <a:solidFill>
                  <a:schemeClr val="dk1"/>
                </a:solidFill>
              </a:rPr>
              <a:t>ShuffleNetV2 (x1.0)</a:t>
            </a:r>
            <a:r>
              <a:rPr lang="en" sz="1100">
                <a:solidFill>
                  <a:schemeClr val="dk1"/>
                </a:solidFill>
              </a:rPr>
              <a:t> είναι ένα συνελικτικό δίκτυο δύο οδών με τα εξής χαρακτηριστικά: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Αρχιτεκτονική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Σειρά συνελικτικών επιπέδων (</a:t>
            </a:r>
            <a:r>
              <a:rPr b="1" lang="en" sz="1100">
                <a:solidFill>
                  <a:schemeClr val="dk1"/>
                </a:solidFill>
              </a:rPr>
              <a:t>Conv2d</a:t>
            </a:r>
            <a:r>
              <a:rPr lang="en" sz="1100">
                <a:solidFill>
                  <a:schemeClr val="dk1"/>
                </a:solidFill>
              </a:rPr>
              <a:t>) με </a:t>
            </a:r>
            <a:r>
              <a:rPr b="1" lang="en" sz="1100">
                <a:solidFill>
                  <a:schemeClr val="dk1"/>
                </a:solidFill>
              </a:rPr>
              <a:t>Batch Normalization</a:t>
            </a:r>
            <a:r>
              <a:rPr lang="en" sz="1100">
                <a:solidFill>
                  <a:schemeClr val="dk1"/>
                </a:solidFill>
              </a:rPr>
              <a:t> και </a:t>
            </a:r>
            <a:r>
              <a:rPr b="1" lang="en" sz="1100">
                <a:solidFill>
                  <a:schemeClr val="dk1"/>
                </a:solidFill>
              </a:rPr>
              <a:t>ReLU</a:t>
            </a:r>
            <a:r>
              <a:rPr lang="en" sz="1100">
                <a:solidFill>
                  <a:schemeClr val="dk1"/>
                </a:solidFill>
              </a:rPr>
              <a:t> ως συνάρτηση ενεργοποίησης: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24 → 116 → 232 → 464</a:t>
            </a:r>
            <a:r>
              <a:rPr lang="en" sz="1100">
                <a:solidFill>
                  <a:schemeClr val="dk1"/>
                </a:solidFill>
              </a:rPr>
              <a:t> κανάλια, ακολουθούμενα από </a:t>
            </a:r>
            <a:r>
              <a:rPr b="1" lang="en" sz="1100">
                <a:solidFill>
                  <a:schemeClr val="dk1"/>
                </a:solidFill>
              </a:rPr>
              <a:t>ShuffleNet blocks</a:t>
            </a:r>
            <a:r>
              <a:rPr lang="en" sz="1100">
                <a:solidFill>
                  <a:schemeClr val="dk1"/>
                </a:solidFill>
              </a:rPr>
              <a:t> για αποδοτική επεξεργασία.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Στο </a:t>
            </a:r>
            <a:r>
              <a:rPr b="1" lang="en" sz="1100">
                <a:solidFill>
                  <a:schemeClr val="dk1"/>
                </a:solidFill>
              </a:rPr>
              <a:t>δεύτερο κανάλι</a:t>
            </a:r>
            <a:r>
              <a:rPr lang="en" sz="1100">
                <a:solidFill>
                  <a:schemeClr val="dk1"/>
                </a:solidFill>
              </a:rPr>
              <a:t> διατηρείται η πληροφορία όπως είναι (</a:t>
            </a:r>
            <a:r>
              <a:rPr b="1" lang="en" sz="1100">
                <a:solidFill>
                  <a:schemeClr val="dk1"/>
                </a:solidFill>
              </a:rPr>
              <a:t>bypass</a:t>
            </a:r>
            <a:r>
              <a:rPr lang="en" sz="1100">
                <a:solidFill>
                  <a:schemeClr val="dk1"/>
                </a:solidFill>
              </a:rPr>
              <a:t>), χωρίς να υποβληθεί σε περαιτέρω επεξεργασία. Αυτό βοηθά στη διατήρηση της πληροφορίας από τα πρώτα στάδια του δικτύου.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Προσαρμογή για CIFAR-100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Το μοντέλο έχει εκπαιδευτεί για το σύνολο δεδομένων </a:t>
            </a:r>
            <a:r>
              <a:rPr b="1" lang="en" sz="1100">
                <a:solidFill>
                  <a:schemeClr val="dk1"/>
                </a:solidFill>
              </a:rPr>
              <a:t>CIFAR-100</a:t>
            </a:r>
            <a:r>
              <a:rPr lang="en" sz="1100">
                <a:solidFill>
                  <a:schemeClr val="dk1"/>
                </a:solidFill>
              </a:rPr>
              <a:t>, το οποίο περιλαμβάνει </a:t>
            </a:r>
            <a:r>
              <a:rPr b="1" lang="en" sz="1100">
                <a:solidFill>
                  <a:schemeClr val="dk1"/>
                </a:solidFill>
              </a:rPr>
              <a:t>100 κλάσεις</a:t>
            </a:r>
            <a:r>
              <a:rPr lang="en" sz="1100">
                <a:solidFill>
                  <a:schemeClr val="dk1"/>
                </a:solidFill>
              </a:rPr>
              <a:t>. Έτσι, προστέθηκε ένα γραμμικό επίπεδο εξόδου με </a:t>
            </a:r>
            <a:r>
              <a:rPr b="1" lang="en" sz="1100">
                <a:solidFill>
                  <a:schemeClr val="dk1"/>
                </a:solidFill>
              </a:rPr>
              <a:t>10 κόμβους</a:t>
            </a:r>
            <a:r>
              <a:rPr lang="en" sz="1100">
                <a:solidFill>
                  <a:schemeClr val="dk1"/>
                </a:solidFill>
              </a:rPr>
              <a:t>, για να αντιστοιχούν στις κλάσεις του CIFAR-10.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Πάγωμα πρώτων σταδίων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Κατά τη διάρκεια της εκπαίδευσης, τα </a:t>
            </a:r>
            <a:r>
              <a:rPr b="1" lang="en" sz="1000">
                <a:solidFill>
                  <a:schemeClr val="dk1"/>
                </a:solidFill>
              </a:rPr>
              <a:t>πρώτα στάδια του δικτύου</a:t>
            </a:r>
            <a:r>
              <a:rPr lang="en" sz="1000">
                <a:solidFill>
                  <a:schemeClr val="dk1"/>
                </a:solidFill>
              </a:rPr>
              <a:t> δεν συμμετείχαν στην εκπαίδευση, καθώς θέλουμε να διατηρηθούν τα φίλτρα που είχαν ήδη εκπαιδευτεί στο σύνολο δεδομένων </a:t>
            </a:r>
            <a:r>
              <a:rPr b="1" lang="en" sz="1000">
                <a:solidFill>
                  <a:schemeClr val="dk1"/>
                </a:solidFill>
              </a:rPr>
              <a:t>CIFAR-100</a:t>
            </a:r>
            <a:r>
              <a:rPr lang="en" sz="1000">
                <a:solidFill>
                  <a:schemeClr val="dk1"/>
                </a:solidFill>
              </a:rPr>
              <a:t>. Αυτό βοηθά στη διατήρηση των γνώσεων που έχουν μάθει τα πρώτα στάδια και βελτιώνει την απόδοση του δικτύου.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Εκπαίδευση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Το δίκτυο εκπαιδεύτηκε για </a:t>
            </a:r>
            <a:r>
              <a:rPr b="1" lang="en" sz="1100">
                <a:solidFill>
                  <a:schemeClr val="dk1"/>
                </a:solidFill>
              </a:rPr>
              <a:t>50 εποχές</a:t>
            </a:r>
            <a:r>
              <a:rPr lang="en" sz="1100">
                <a:solidFill>
                  <a:schemeClr val="dk1"/>
                </a:solidFill>
              </a:rPr>
              <a:t>, χρησιμοποιώντας το προ-εκπαιδευμένο αρχικό στάδιο.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Η τελική ακρίβεια που επιτεύχθηκε ήταν </a:t>
            </a:r>
            <a:r>
              <a:rPr b="1" lang="en" sz="1100">
                <a:solidFill>
                  <a:schemeClr val="dk1"/>
                </a:solidFill>
              </a:rPr>
              <a:t>79%</a:t>
            </a:r>
            <a:r>
              <a:rPr lang="en" sz="1100">
                <a:solidFill>
                  <a:schemeClr val="dk1"/>
                </a:solidFill>
              </a:rPr>
              <a:t>, μετά την εκπαίδευση του μοντέλου.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75" y="1121038"/>
            <a:ext cx="1223500" cy="277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8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111" name="Google Shape;11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118" name="Google Shape;11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9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9"/>
          <p:cNvSpPr txBox="1"/>
          <p:nvPr/>
        </p:nvSpPr>
        <p:spPr>
          <a:xfrm>
            <a:off x="2092050" y="147425"/>
            <a:ext cx="4959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Παρουσίαση μοντέλου #3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102075" y="820200"/>
            <a:ext cx="5905500" cy="4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Ένα απλό και ελαφρύ συνελικτικό δίκτυο (μεγαλύτερο από το μοντέλο 1).Το μοντέλο αυτό επιλέχθηκε για να δώσει μια </a:t>
            </a:r>
            <a:r>
              <a:rPr i="1" lang="en" sz="1100">
                <a:solidFill>
                  <a:schemeClr val="dk1"/>
                </a:solidFill>
              </a:rPr>
              <a:t>ενδιάμεση λύση </a:t>
            </a:r>
            <a:r>
              <a:rPr lang="en" sz="1100">
                <a:solidFill>
                  <a:schemeClr val="dk1"/>
                </a:solidFill>
              </a:rPr>
              <a:t>στα δύο προηγούμενα μοντέλα, προσφέροντας ένα ενδιάμεσο μέγεθος δικτύου.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Αρχιτεκτονική: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Συνελικτικά επίπεδα (Conv2d)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Τρία συνελικτικά επίπεδα με </a:t>
            </a:r>
            <a:r>
              <a:rPr b="1" lang="en" sz="1100">
                <a:solidFill>
                  <a:schemeClr val="dk1"/>
                </a:solidFill>
              </a:rPr>
              <a:t>6 → 32 → 128</a:t>
            </a:r>
            <a:r>
              <a:rPr lang="en" sz="1100">
                <a:solidFill>
                  <a:schemeClr val="dk1"/>
                </a:solidFill>
              </a:rPr>
              <a:t> κανάλια, τα οποία συνδυάζονται με </a:t>
            </a:r>
            <a:r>
              <a:rPr b="1" lang="en" sz="1100">
                <a:solidFill>
                  <a:schemeClr val="dk1"/>
                </a:solidFill>
              </a:rPr>
              <a:t>Batch Normalization</a:t>
            </a:r>
            <a:r>
              <a:rPr lang="en" sz="1100">
                <a:solidFill>
                  <a:schemeClr val="dk1"/>
                </a:solidFill>
              </a:rPr>
              <a:t> και </a:t>
            </a:r>
            <a:r>
              <a:rPr b="1" lang="en" sz="1100">
                <a:solidFill>
                  <a:schemeClr val="dk1"/>
                </a:solidFill>
              </a:rPr>
              <a:t>MaxPooling</a:t>
            </a:r>
            <a:r>
              <a:rPr lang="en" sz="1100">
                <a:solidFill>
                  <a:schemeClr val="dk1"/>
                </a:solidFill>
              </a:rPr>
              <a:t> για τη βελτίωση της σταθερότητας και της αποδοτικότητας.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Πλήρως συνδεδεμένα επίπεδα (Linear)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Η έξοδος από τα συνελικτικά επίπεδα μετατρέπεται σε επίπεδο διάνυσμα μέσω </a:t>
            </a:r>
            <a:r>
              <a:rPr b="1" lang="en" sz="1100">
                <a:solidFill>
                  <a:schemeClr val="dk1"/>
                </a:solidFill>
              </a:rPr>
              <a:t>flattening</a:t>
            </a:r>
            <a:r>
              <a:rPr lang="en" sz="1100">
                <a:solidFill>
                  <a:schemeClr val="dk1"/>
                </a:solidFill>
              </a:rPr>
              <a:t> και περνά από διαδοχικά γραμμικά επίπεδα: </a:t>
            </a:r>
            <a:r>
              <a:rPr b="1" lang="en" sz="1100">
                <a:solidFill>
                  <a:schemeClr val="dk1"/>
                </a:solidFill>
              </a:rPr>
              <a:t>2048 → 1256 → 10</a:t>
            </a:r>
            <a:r>
              <a:rPr lang="en" sz="1100">
                <a:solidFill>
                  <a:schemeClr val="dk1"/>
                </a:solidFill>
              </a:rPr>
              <a:t>, όπου το τελικό επίπεδο εξάγει τις προβλέψεις για τις 10 κατηγορίες.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Εκπαίδευση και Απόδοση: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Το δίκτυο εκπαιδεύτηκε για </a:t>
            </a:r>
            <a:r>
              <a:rPr b="1" lang="en" sz="1100">
                <a:solidFill>
                  <a:schemeClr val="dk1"/>
                </a:solidFill>
              </a:rPr>
              <a:t>70 εποχές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Η τελική ακρίβεια που επιτεύχθηκε ήταν 82 </a:t>
            </a:r>
            <a:r>
              <a:rPr b="1" lang="en" sz="1100">
                <a:solidFill>
                  <a:schemeClr val="dk1"/>
                </a:solidFill>
              </a:rPr>
              <a:t>%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52075" y="3790925"/>
            <a:ext cx="278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params: </a:t>
            </a:r>
            <a:r>
              <a:rPr lang="en"/>
              <a:t>620,810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Total Size (MB): </a:t>
            </a:r>
            <a:r>
              <a:rPr lang="en"/>
              <a:t>3.37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77355" y="1483325"/>
            <a:ext cx="1349400" cy="336000"/>
          </a:xfrm>
          <a:prstGeom prst="roundRect">
            <a:avLst>
              <a:gd fmla="val 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Conv2d (in:32 , 3x3, out:32)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77352" y="2026097"/>
            <a:ext cx="1349400" cy="336000"/>
          </a:xfrm>
          <a:prstGeom prst="roundRect">
            <a:avLst>
              <a:gd fmla="val 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Conv2d (in:32 , 3x3, out:64)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77355" y="2568868"/>
            <a:ext cx="1349400" cy="336000"/>
          </a:xfrm>
          <a:prstGeom prst="roundRect">
            <a:avLst>
              <a:gd fmla="val 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Conv2d (in:64 , 3x3, out:128)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6" name="Google Shape;126;p19"/>
          <p:cNvCxnSpPr>
            <a:stCxn id="123" idx="2"/>
            <a:endCxn id="124" idx="0"/>
          </p:cNvCxnSpPr>
          <p:nvPr/>
        </p:nvCxnSpPr>
        <p:spPr>
          <a:xfrm flipH="1" rot="-5400000">
            <a:off x="1349005" y="1922375"/>
            <a:ext cx="206700" cy="600"/>
          </a:xfrm>
          <a:prstGeom prst="bentConnector3">
            <a:avLst>
              <a:gd fmla="val 49973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9"/>
          <p:cNvCxnSpPr>
            <a:stCxn id="124" idx="2"/>
            <a:endCxn id="125" idx="0"/>
          </p:cNvCxnSpPr>
          <p:nvPr/>
        </p:nvCxnSpPr>
        <p:spPr>
          <a:xfrm flipH="1" rot="-5400000">
            <a:off x="1349002" y="2465147"/>
            <a:ext cx="206700" cy="600"/>
          </a:xfrm>
          <a:prstGeom prst="bentConnector3">
            <a:avLst>
              <a:gd fmla="val 49973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9"/>
          <p:cNvSpPr/>
          <p:nvPr/>
        </p:nvSpPr>
        <p:spPr>
          <a:xfrm>
            <a:off x="304275" y="3072700"/>
            <a:ext cx="2302800" cy="1680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Linear(128 * 4 * 4, 256)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9" name="Google Shape;129;p19"/>
          <p:cNvCxnSpPr>
            <a:stCxn id="125" idx="2"/>
            <a:endCxn id="128" idx="0"/>
          </p:cNvCxnSpPr>
          <p:nvPr/>
        </p:nvCxnSpPr>
        <p:spPr>
          <a:xfrm flipH="1" rot="-5400000">
            <a:off x="1370005" y="2986918"/>
            <a:ext cx="167700" cy="3600"/>
          </a:xfrm>
          <a:prstGeom prst="bentConnector3">
            <a:avLst>
              <a:gd fmla="val 49969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9"/>
          <p:cNvSpPr/>
          <p:nvPr/>
        </p:nvSpPr>
        <p:spPr>
          <a:xfrm>
            <a:off x="571907" y="3408405"/>
            <a:ext cx="1767300" cy="1680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Linear(256, 10)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" name="Google Shape;131;p19"/>
          <p:cNvCxnSpPr>
            <a:stCxn id="128" idx="2"/>
            <a:endCxn id="130" idx="0"/>
          </p:cNvCxnSpPr>
          <p:nvPr/>
        </p:nvCxnSpPr>
        <p:spPr>
          <a:xfrm flipH="1" rot="-5400000">
            <a:off x="1372125" y="3324250"/>
            <a:ext cx="167700" cy="600"/>
          </a:xfrm>
          <a:prstGeom prst="bentConnector3">
            <a:avLst>
              <a:gd fmla="val 49973" name="adj1"/>
            </a:avLst>
          </a:prstGeom>
          <a:noFill/>
          <a:ln cap="flat" cmpd="sng" w="762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9"/>
          <p:cNvSpPr/>
          <p:nvPr/>
        </p:nvSpPr>
        <p:spPr>
          <a:xfrm>
            <a:off x="1058350" y="1869775"/>
            <a:ext cx="786600" cy="98100"/>
          </a:xfrm>
          <a:prstGeom prst="roundRect">
            <a:avLst>
              <a:gd fmla="val 0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1"/>
                </a:solidFill>
              </a:rPr>
              <a:t>Batchnorm</a:t>
            </a:r>
            <a:r>
              <a:rPr lang="en" sz="400">
                <a:solidFill>
                  <a:schemeClr val="dk1"/>
                </a:solidFill>
              </a:rPr>
              <a:t> + maxpool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062675" y="2416438"/>
            <a:ext cx="786600" cy="98100"/>
          </a:xfrm>
          <a:prstGeom prst="roundRect">
            <a:avLst>
              <a:gd fmla="val 0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1"/>
                </a:solidFill>
              </a:rPr>
              <a:t>Batchnorm + maxpool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1748325" y="655825"/>
            <a:ext cx="6576000" cy="4487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409960" y="147423"/>
            <a:ext cx="981665" cy="1121364"/>
            <a:chOff x="929864" y="319077"/>
            <a:chExt cx="1982361" cy="2241832"/>
          </a:xfrm>
        </p:grpSpPr>
        <p:pic>
          <p:nvPicPr>
            <p:cNvPr id="140" name="Google Shape;14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9864" y="319077"/>
              <a:ext cx="1982361" cy="224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0"/>
            <p:cNvSpPr/>
            <p:nvPr/>
          </p:nvSpPr>
          <p:spPr>
            <a:xfrm>
              <a:off x="2097625" y="2007965"/>
              <a:ext cx="115500" cy="42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 txBox="1"/>
          <p:nvPr/>
        </p:nvSpPr>
        <p:spPr>
          <a:xfrm>
            <a:off x="2202150" y="106300"/>
            <a:ext cx="4739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Ευχαριστώ για την προσοχή σας!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183" y="1159300"/>
            <a:ext cx="1618928" cy="123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320" y="1159300"/>
            <a:ext cx="1618928" cy="123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2105499" y="1633975"/>
            <a:ext cx="1117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</a:t>
            </a:r>
            <a:r>
              <a:rPr lang="en" sz="1800">
                <a:solidFill>
                  <a:schemeClr val="dk1"/>
                </a:solidFill>
              </a:rPr>
              <a:t>odel  1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245325" y="765350"/>
            <a:ext cx="1337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loss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531163" y="765350"/>
            <a:ext cx="1337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6">
            <a:alphaModFix/>
          </a:blip>
          <a:srcRect b="0" l="970" r="961" t="0"/>
          <a:stretch/>
        </p:blipFill>
        <p:spPr>
          <a:xfrm>
            <a:off x="4023172" y="2507801"/>
            <a:ext cx="1618929" cy="123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7">
            <a:alphaModFix/>
          </a:blip>
          <a:srcRect b="39" l="0" r="0" t="39"/>
          <a:stretch/>
        </p:blipFill>
        <p:spPr>
          <a:xfrm>
            <a:off x="6302309" y="2507802"/>
            <a:ext cx="1618928" cy="1238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105500" y="2982475"/>
            <a:ext cx="1117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model  2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105499" y="4270500"/>
            <a:ext cx="1117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model  3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2300" y="3856303"/>
            <a:ext cx="1618925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23188" y="3856288"/>
            <a:ext cx="1618893" cy="12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