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877">
          <p15:clr>
            <a:srgbClr val="747775"/>
          </p15:clr>
        </p15:guide>
        <p15:guide id="2" pos="1565">
          <p15:clr>
            <a:srgbClr val="747775"/>
          </p15:clr>
        </p15:guide>
        <p15:guide id="3" pos="2016">
          <p15:clr>
            <a:srgbClr val="747775"/>
          </p15:clr>
        </p15:guide>
        <p15:guide id="4" pos="132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6F632D-7BF3-4A95-BEEC-0D0E028C0631}">
  <a:tblStyle styleId="{796F632D-7BF3-4A95-BEEC-0D0E028C06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77"/>
        <p:guide pos="1565"/>
        <p:guide pos="2016"/>
        <p:guide pos="13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42b541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1a42b541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a42b5412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31a42b5412a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a6c4b21d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1a6c4b21d3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a6c4b21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1a6c4b21d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a6c4b21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1a6c4b21d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a42b5412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a42b5412a_0_3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περιεχόμενο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697146" y="520894"/>
            <a:ext cx="6185400" cy="1290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230"/>
              <a:buFont typeface="Calibri"/>
              <a:buNone/>
            </a:pPr>
            <a:r>
              <a:rPr lang="en"/>
              <a:t>Pima Indians Diabetes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630814" y="273022"/>
            <a:ext cx="1748969" cy="1977891"/>
            <a:chOff x="929862" y="319076"/>
            <a:chExt cx="2331958" cy="2637188"/>
          </a:xfrm>
        </p:grpSpPr>
        <p:pic>
          <p:nvPicPr>
            <p:cNvPr id="62" name="Google Shape;6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9862" y="319076"/>
              <a:ext cx="2331958" cy="2637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>
              <a:off x="2299317" y="2305975"/>
              <a:ext cx="125700" cy="49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4"/>
          <p:cNvSpPr/>
          <p:nvPr/>
        </p:nvSpPr>
        <p:spPr>
          <a:xfrm>
            <a:off x="2548346" y="520894"/>
            <a:ext cx="148800" cy="1290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4196718"/>
            <a:ext cx="9144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1123101" y="3403784"/>
            <a:ext cx="6898337" cy="561743"/>
            <a:chOff x="1331649" y="3429000"/>
            <a:chExt cx="7800901" cy="3606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1331650" y="3429000"/>
              <a:ext cx="7800900" cy="360600"/>
            </a:xfrm>
            <a:prstGeom prst="rect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Βασιλακόπουλος Θεόδωρος, 57826</a:t>
              </a:r>
              <a:endParaRPr sz="11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331649" y="3429000"/>
              <a:ext cx="124200" cy="355500"/>
            </a:xfrm>
            <a:prstGeom prst="rect">
              <a:avLst/>
            </a:prstGeom>
            <a:solidFill>
              <a:srgbClr val="4285F4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1123103" y="2615744"/>
            <a:ext cx="6898336" cy="561820"/>
            <a:chOff x="1331650" y="3429000"/>
            <a:chExt cx="7800900" cy="418800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1331650" y="3429000"/>
              <a:ext cx="7800900" cy="418800"/>
            </a:xfrm>
            <a:prstGeom prst="rect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Προετοιμασία διπλωματικής εργασίας</a:t>
              </a:r>
              <a:endParaRPr sz="11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331650" y="3429000"/>
              <a:ext cx="124200" cy="413100"/>
            </a:xfrm>
            <a:prstGeom prst="rect">
              <a:avLst/>
            </a:prstGeom>
            <a:solidFill>
              <a:srgbClr val="4285F4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4"/>
          <p:cNvSpPr txBox="1"/>
          <p:nvPr/>
        </p:nvSpPr>
        <p:spPr>
          <a:xfrm>
            <a:off x="0" y="4196718"/>
            <a:ext cx="9144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29-1-2024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5"/>
          <p:cNvGrpSpPr/>
          <p:nvPr/>
        </p:nvGrpSpPr>
        <p:grpSpPr>
          <a:xfrm>
            <a:off x="409960" y="147423"/>
            <a:ext cx="981665" cy="1121364"/>
            <a:chOff x="929864" y="319077"/>
            <a:chExt cx="1982361" cy="2241832"/>
          </a:xfrm>
        </p:grpSpPr>
        <p:pic>
          <p:nvPicPr>
            <p:cNvPr id="78" name="Google Shape;7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9864" y="319077"/>
              <a:ext cx="1982361" cy="2241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5"/>
            <p:cNvSpPr/>
            <p:nvPr/>
          </p:nvSpPr>
          <p:spPr>
            <a:xfrm>
              <a:off x="2097625" y="2007965"/>
              <a:ext cx="115500" cy="42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5"/>
          <p:cNvSpPr txBox="1"/>
          <p:nvPr/>
        </p:nvSpPr>
        <p:spPr>
          <a:xfrm>
            <a:off x="2018600" y="99850"/>
            <a:ext cx="495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Παρουσίαση δεδομένων </a:t>
            </a:r>
            <a:endParaRPr b="1" sz="19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449700" y="819575"/>
            <a:ext cx="6955500" cy="4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Τα δεδομένα αφορούν την πρόβλεψη διαβήτη σε γυναίκες της φυλής Pima, ηλικίας 21 ετών και άνω.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Σύνολο δεδομένων</a:t>
            </a:r>
            <a:r>
              <a:rPr lang="en" sz="1300">
                <a:solidFill>
                  <a:schemeClr val="dk1"/>
                </a:solidFill>
              </a:rPr>
              <a:t>: 768 δείγματα, 8 χαρακτηριστικά, 1 δυαδικός στόχος (διαβήτης: ναι/όχι).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Διαχωρισμός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Εκπαίδευση: 537 δείγματα.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Επικύρωση: 115 δείγματα.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Δοκιμή: 116 δείγματα.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Κριτήριο βελτιστοποίησης</a:t>
            </a:r>
            <a:r>
              <a:rPr lang="en" sz="1300">
                <a:solidFill>
                  <a:schemeClr val="dk1"/>
                </a:solidFill>
              </a:rPr>
              <a:t>: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Χρησιμοποιήθηκε το </a:t>
            </a:r>
            <a:r>
              <a:rPr b="1" lang="en" sz="1300">
                <a:solidFill>
                  <a:schemeClr val="dk1"/>
                </a:solidFill>
              </a:rPr>
              <a:t>BCEWithLogitsLoss</a:t>
            </a:r>
            <a:r>
              <a:rPr lang="en" sz="1300">
                <a:solidFill>
                  <a:schemeClr val="dk1"/>
                </a:solidFill>
              </a:rPr>
              <a:t>, το οποίο συνδυάζει </a:t>
            </a:r>
            <a:r>
              <a:rPr b="1" lang="en" sz="1300">
                <a:solidFill>
                  <a:schemeClr val="dk1"/>
                </a:solidFill>
              </a:rPr>
              <a:t>Sigmoid</a:t>
            </a:r>
            <a:r>
              <a:rPr lang="en" sz="1300">
                <a:solidFill>
                  <a:schemeClr val="dk1"/>
                </a:solidFill>
              </a:rPr>
              <a:t> και </a:t>
            </a:r>
            <a:r>
              <a:rPr b="1" lang="en" sz="1300">
                <a:solidFill>
                  <a:schemeClr val="dk1"/>
                </a:solidFill>
              </a:rPr>
              <a:t>Binary Cross-Entropy</a:t>
            </a:r>
            <a:r>
              <a:rPr lang="en" sz="1300">
                <a:solidFill>
                  <a:schemeClr val="dk1"/>
                </a:solidFill>
              </a:rPr>
              <a:t> σε μία σταθερή λειτουργία, αποφεύγοντας αριθμητικά προβλήματα.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Κανονικοποίηση δεδομένων</a:t>
            </a:r>
            <a:r>
              <a:rPr lang="en" sz="1300">
                <a:solidFill>
                  <a:schemeClr val="dk1"/>
                </a:solidFill>
              </a:rPr>
              <a:t>: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Όλα τα χαρακτηριστικά μετασχηματίστηκαν ώστε να έχουν μέσο όρο 0 και τυπική απόκλιση 1.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Περιορισμοί</a:t>
            </a:r>
            <a:r>
              <a:rPr lang="en" sz="1300">
                <a:solidFill>
                  <a:schemeClr val="dk1"/>
                </a:solidFill>
              </a:rPr>
              <a:t>: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Το μικρό μέγεθος δείγματος περιορίζει την ικανότητα γενίκευσης και αυξάνει τον κίνδυνο υπερ-εκπαίδευσης.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6"/>
          <p:cNvGrpSpPr/>
          <p:nvPr/>
        </p:nvGrpSpPr>
        <p:grpSpPr>
          <a:xfrm>
            <a:off x="409960" y="147423"/>
            <a:ext cx="981665" cy="1121364"/>
            <a:chOff x="929864" y="319077"/>
            <a:chExt cx="1982361" cy="2241832"/>
          </a:xfrm>
        </p:grpSpPr>
        <p:pic>
          <p:nvPicPr>
            <p:cNvPr id="87" name="Google Shape;8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9864" y="319077"/>
              <a:ext cx="1982361" cy="2241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6"/>
            <p:cNvSpPr/>
            <p:nvPr/>
          </p:nvSpPr>
          <p:spPr>
            <a:xfrm>
              <a:off x="2097625" y="2007965"/>
              <a:ext cx="115500" cy="42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6"/>
          <p:cNvSpPr txBox="1"/>
          <p:nvPr/>
        </p:nvSpPr>
        <p:spPr>
          <a:xfrm>
            <a:off x="2018600" y="99850"/>
            <a:ext cx="495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Παρουσίαση </a:t>
            </a:r>
            <a:r>
              <a:rPr b="1" lang="en" sz="19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μοντέλου</a:t>
            </a:r>
            <a:r>
              <a:rPr b="1" lang="en" sz="19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#1</a:t>
            </a:r>
            <a:endParaRPr b="1" sz="19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93200" y="2209137"/>
            <a:ext cx="2302800" cy="168000"/>
          </a:xfrm>
          <a:prstGeom prst="roundRect">
            <a:avLst>
              <a:gd fmla="val 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Linear(64, 32)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1" name="Google Shape;91;p16"/>
          <p:cNvCxnSpPr>
            <a:endCxn id="90" idx="0"/>
          </p:cNvCxnSpPr>
          <p:nvPr/>
        </p:nvCxnSpPr>
        <p:spPr>
          <a:xfrm flipH="1" rot="-5400000">
            <a:off x="1358950" y="2123487"/>
            <a:ext cx="167700" cy="3600"/>
          </a:xfrm>
          <a:prstGeom prst="bentConnector3">
            <a:avLst>
              <a:gd fmla="val 49994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6"/>
          <p:cNvSpPr/>
          <p:nvPr/>
        </p:nvSpPr>
        <p:spPr>
          <a:xfrm>
            <a:off x="560832" y="2544843"/>
            <a:ext cx="1767300" cy="168000"/>
          </a:xfrm>
          <a:prstGeom prst="roundRect">
            <a:avLst>
              <a:gd fmla="val 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Linear(32, 1)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3" name="Google Shape;93;p16"/>
          <p:cNvCxnSpPr>
            <a:stCxn id="90" idx="2"/>
            <a:endCxn id="92" idx="0"/>
          </p:cNvCxnSpPr>
          <p:nvPr/>
        </p:nvCxnSpPr>
        <p:spPr>
          <a:xfrm flipH="1" rot="-5400000">
            <a:off x="1361050" y="2460687"/>
            <a:ext cx="167700" cy="600"/>
          </a:xfrm>
          <a:prstGeom prst="bentConnector3">
            <a:avLst>
              <a:gd fmla="val 50003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6"/>
          <p:cNvSpPr/>
          <p:nvPr/>
        </p:nvSpPr>
        <p:spPr>
          <a:xfrm>
            <a:off x="561257" y="1872043"/>
            <a:ext cx="1767300" cy="168000"/>
          </a:xfrm>
          <a:prstGeom prst="roundRect">
            <a:avLst>
              <a:gd fmla="val 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Linear(8, 64)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5" name="Google Shape;95;p16"/>
          <p:cNvCxnSpPr>
            <a:stCxn id="92" idx="2"/>
            <a:endCxn id="96" idx="0"/>
          </p:cNvCxnSpPr>
          <p:nvPr/>
        </p:nvCxnSpPr>
        <p:spPr>
          <a:xfrm rot="5400000">
            <a:off x="1323132" y="2832393"/>
            <a:ext cx="240900" cy="1800"/>
          </a:xfrm>
          <a:prstGeom prst="bentConnector3">
            <a:avLst>
              <a:gd fmla="val 50021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2719700" y="475150"/>
            <a:ext cx="56634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Απλό Νευρωνικό Δίκτυο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Δομή Δικτύου</a:t>
            </a:r>
            <a:r>
              <a:rPr lang="en" sz="1200">
                <a:solidFill>
                  <a:schemeClr val="dk1"/>
                </a:solidFill>
              </a:rPr>
              <a:t>: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Το δίκτυο αποτελείται από δύο κρυφά επίπεδα με </a:t>
            </a:r>
            <a:r>
              <a:rPr b="1" lang="en" sz="1200">
                <a:solidFill>
                  <a:schemeClr val="dk1"/>
                </a:solidFill>
              </a:rPr>
              <a:t>64 </a:t>
            </a:r>
            <a:r>
              <a:rPr lang="en" sz="1200">
                <a:solidFill>
                  <a:schemeClr val="dk1"/>
                </a:solidFill>
              </a:rPr>
              <a:t>και </a:t>
            </a:r>
            <a:r>
              <a:rPr b="1" lang="en" sz="1200">
                <a:solidFill>
                  <a:schemeClr val="dk1"/>
                </a:solidFill>
              </a:rPr>
              <a:t>32 </a:t>
            </a:r>
            <a:r>
              <a:rPr b="1" lang="en" sz="1200">
                <a:solidFill>
                  <a:schemeClr val="dk1"/>
                </a:solidFill>
              </a:rPr>
              <a:t>κόμβους</a:t>
            </a:r>
            <a:r>
              <a:rPr lang="en" sz="1200">
                <a:solidFill>
                  <a:schemeClr val="dk1"/>
                </a:solidFill>
              </a:rPr>
              <a:t> αντίστοιχα.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Τεχνικές Βελτίωσης Εκπαίδευσης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χρησιμοποιήθηκε ο αλγόριθμος </a:t>
            </a:r>
            <a:r>
              <a:rPr b="1" lang="en" sz="1300">
                <a:solidFill>
                  <a:schemeClr val="dk1"/>
                </a:solidFill>
              </a:rPr>
              <a:t>Stochastic Gradient Descent </a:t>
            </a:r>
            <a:r>
              <a:rPr lang="en" sz="1300">
                <a:solidFill>
                  <a:schemeClr val="dk1"/>
                </a:solidFill>
              </a:rPr>
              <a:t>με αρχικο Learning rate 0.01 και momentum: 0.9. Επιπροσθετα εφαρμοζεται Scheduler για την </a:t>
            </a:r>
            <a:r>
              <a:rPr lang="en" sz="1300">
                <a:solidFill>
                  <a:schemeClr val="dk1"/>
                </a:solidFill>
              </a:rPr>
              <a:t>μείωση</a:t>
            </a:r>
            <a:r>
              <a:rPr lang="en" sz="1300">
                <a:solidFill>
                  <a:schemeClr val="dk1"/>
                </a:solidFill>
              </a:rPr>
              <a:t> του </a:t>
            </a:r>
            <a:r>
              <a:rPr lang="en" sz="1300">
                <a:solidFill>
                  <a:schemeClr val="dk1"/>
                </a:solidFill>
              </a:rPr>
              <a:t>Learning rate κατα την διαρκεια της εκπαιδευσης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Αποτελέσματα Εκπαίδευσης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Το μοντέλο εκπαιδεύτηκε για </a:t>
            </a:r>
            <a:r>
              <a:rPr b="1" lang="en" sz="1200">
                <a:solidFill>
                  <a:schemeClr val="dk1"/>
                </a:solidFill>
              </a:rPr>
              <a:t>100 εποχές</a:t>
            </a:r>
            <a:r>
              <a:rPr lang="en" sz="1200">
                <a:solidFill>
                  <a:schemeClr val="dk1"/>
                </a:solidFill>
              </a:rPr>
              <a:t>, πετυχαίνοντας: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b="1" lang="en" sz="1200">
                <a:solidFill>
                  <a:schemeClr val="dk1"/>
                </a:solidFill>
              </a:rPr>
              <a:t>Test Accuracy</a:t>
            </a:r>
            <a:r>
              <a:rPr lang="en" sz="1200">
                <a:solidFill>
                  <a:schemeClr val="dk1"/>
                </a:solidFill>
              </a:rPr>
              <a:t>: 74%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b="1" lang="en" sz="1200">
                <a:solidFill>
                  <a:schemeClr val="dk1"/>
                </a:solidFill>
              </a:rPr>
              <a:t>AUC (Area Under Curve)</a:t>
            </a:r>
            <a:r>
              <a:rPr lang="en" sz="1200">
                <a:solidFill>
                  <a:schemeClr val="dk1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0.79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Περιορισμοί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Λόγω του μικρού μεγέθους του μοντέλου και της περιορισμένης ποσότητας δεδομένων, υπάρχει κίνδυνος </a:t>
            </a:r>
            <a:r>
              <a:rPr b="1" lang="en" sz="1200">
                <a:solidFill>
                  <a:schemeClr val="dk1"/>
                </a:solidFill>
              </a:rPr>
              <a:t>υπερ-προσαρμογής</a:t>
            </a:r>
            <a:r>
              <a:rPr lang="en" sz="1200">
                <a:solidFill>
                  <a:schemeClr val="dk1"/>
                </a:solidFill>
              </a:rPr>
              <a:t> (overfitting).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Αυτό γίνεται εμφανές από τη διαφοροποίηση των καμπυλών </a:t>
            </a:r>
            <a:r>
              <a:rPr b="1" lang="en" sz="1200">
                <a:solidFill>
                  <a:schemeClr val="dk1"/>
                </a:solidFill>
              </a:rPr>
              <a:t>Loss</a:t>
            </a:r>
            <a:r>
              <a:rPr lang="en" sz="1200">
                <a:solidFill>
                  <a:schemeClr val="dk1"/>
                </a:solidFill>
              </a:rPr>
              <a:t> και </a:t>
            </a:r>
            <a:r>
              <a:rPr b="1" lang="en" sz="1200">
                <a:solidFill>
                  <a:schemeClr val="dk1"/>
                </a:solidFill>
              </a:rPr>
              <a:t>Accuracy</a:t>
            </a:r>
            <a:r>
              <a:rPr lang="en" sz="1200">
                <a:solidFill>
                  <a:schemeClr val="dk1"/>
                </a:solidFill>
              </a:rPr>
              <a:t> μεταξύ του training και validation set.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1012901" y="1579363"/>
            <a:ext cx="864000" cy="168000"/>
          </a:xfrm>
          <a:prstGeom prst="roundRect">
            <a:avLst>
              <a:gd fmla="val 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1010801" y="2953838"/>
            <a:ext cx="864000" cy="168000"/>
          </a:xfrm>
          <a:prstGeom prst="roundRect">
            <a:avLst>
              <a:gd fmla="val 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50" y="3432396"/>
            <a:ext cx="2116351" cy="15909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6"/>
          <p:cNvCxnSpPr>
            <a:stCxn id="98" idx="2"/>
            <a:endCxn id="94" idx="0"/>
          </p:cNvCxnSpPr>
          <p:nvPr/>
        </p:nvCxnSpPr>
        <p:spPr>
          <a:xfrm flipH="1" rot="-5400000">
            <a:off x="1382801" y="1809463"/>
            <a:ext cx="124800" cy="600"/>
          </a:xfrm>
          <a:prstGeom prst="bentConnector3">
            <a:avLst>
              <a:gd fmla="val 49949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409960" y="147423"/>
            <a:ext cx="981665" cy="1121364"/>
            <a:chOff x="929864" y="319077"/>
            <a:chExt cx="1982361" cy="2241832"/>
          </a:xfrm>
        </p:grpSpPr>
        <p:pic>
          <p:nvPicPr>
            <p:cNvPr id="106" name="Google Shape;10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9864" y="319077"/>
              <a:ext cx="1982361" cy="2241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/>
            <p:nvPr/>
          </p:nvSpPr>
          <p:spPr>
            <a:xfrm>
              <a:off x="2097625" y="2007965"/>
              <a:ext cx="115500" cy="42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7"/>
          <p:cNvSpPr txBox="1"/>
          <p:nvPr/>
        </p:nvSpPr>
        <p:spPr>
          <a:xfrm>
            <a:off x="2018600" y="99850"/>
            <a:ext cx="495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Παρουσίαση μοντέλου #2</a:t>
            </a:r>
            <a:endParaRPr b="1" sz="19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93500" y="2152325"/>
            <a:ext cx="2302800" cy="168000"/>
          </a:xfrm>
          <a:prstGeom prst="roundRect">
            <a:avLst>
              <a:gd fmla="val 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Linear(128, 64)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0" name="Google Shape;110;p17"/>
          <p:cNvCxnSpPr>
            <a:stCxn id="111" idx="2"/>
            <a:endCxn id="109" idx="0"/>
          </p:cNvCxnSpPr>
          <p:nvPr/>
        </p:nvCxnSpPr>
        <p:spPr>
          <a:xfrm flipH="1" rot="-5400000">
            <a:off x="1256057" y="1962755"/>
            <a:ext cx="378300" cy="600"/>
          </a:xfrm>
          <a:prstGeom prst="bentConnector3">
            <a:avLst>
              <a:gd fmla="val 50015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7"/>
          <p:cNvSpPr/>
          <p:nvPr/>
        </p:nvSpPr>
        <p:spPr>
          <a:xfrm>
            <a:off x="561257" y="2698755"/>
            <a:ext cx="1767300" cy="168000"/>
          </a:xfrm>
          <a:prstGeom prst="roundRect">
            <a:avLst>
              <a:gd fmla="val 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Linear(64, 1)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3" name="Google Shape;113;p17"/>
          <p:cNvCxnSpPr>
            <a:stCxn id="109" idx="2"/>
            <a:endCxn id="112" idx="0"/>
          </p:cNvCxnSpPr>
          <p:nvPr/>
        </p:nvCxnSpPr>
        <p:spPr>
          <a:xfrm flipH="1" rot="-5400000">
            <a:off x="1256050" y="2509175"/>
            <a:ext cx="378300" cy="600"/>
          </a:xfrm>
          <a:prstGeom prst="bentConnector3">
            <a:avLst>
              <a:gd fmla="val 50018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7"/>
          <p:cNvSpPr/>
          <p:nvPr/>
        </p:nvSpPr>
        <p:spPr>
          <a:xfrm>
            <a:off x="561257" y="1605905"/>
            <a:ext cx="1767300" cy="168000"/>
          </a:xfrm>
          <a:prstGeom prst="roundRect">
            <a:avLst>
              <a:gd fmla="val 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Linear(8, 128)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4" name="Google Shape;114;p17"/>
          <p:cNvCxnSpPr>
            <a:stCxn id="112" idx="2"/>
            <a:endCxn id="115" idx="0"/>
          </p:cNvCxnSpPr>
          <p:nvPr/>
        </p:nvCxnSpPr>
        <p:spPr>
          <a:xfrm flipH="1" rot="-5400000">
            <a:off x="1276607" y="3035055"/>
            <a:ext cx="337200" cy="600"/>
          </a:xfrm>
          <a:prstGeom prst="bentConnector3">
            <a:avLst>
              <a:gd fmla="val 49986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/>
        </p:nvSpPr>
        <p:spPr>
          <a:xfrm>
            <a:off x="2719700" y="475150"/>
            <a:ext cx="56634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Δομή Δικτύου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Το δίκτυο περιλαμβάνει δύο κρυφά επίπεδα με </a:t>
            </a:r>
            <a:r>
              <a:rPr b="1" lang="en" sz="1100">
                <a:solidFill>
                  <a:schemeClr val="dk1"/>
                </a:solidFill>
              </a:rPr>
              <a:t>128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6 και 32 κόμβους</a:t>
            </a:r>
            <a:r>
              <a:rPr lang="en" sz="1100">
                <a:solidFill>
                  <a:schemeClr val="dk1"/>
                </a:solidFill>
              </a:rPr>
              <a:t> αντίστοιχα.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Τεχνικές Βελτίωσης Εκπαίδευσης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Batch Normalization</a:t>
            </a:r>
            <a:r>
              <a:rPr lang="en" sz="1100">
                <a:solidFill>
                  <a:schemeClr val="dk1"/>
                </a:solidFill>
              </a:rPr>
              <a:t>: Εφαρμόστηκε σε κάθε επίπεδο για σταθεροποίηση και ταχύτερη σύγκλιση των batches.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Dropout</a:t>
            </a:r>
            <a:r>
              <a:rPr lang="en" sz="1100">
                <a:solidFill>
                  <a:schemeClr val="dk1"/>
                </a:solidFill>
              </a:rPr>
              <a:t>: Χρησιμοποιήθηκε για την αποφυγή υπερ-εκπαίδευσης (overfitting), λόγω της περιορισμένης ποσότητας δεδομένων.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Weight Decay</a:t>
            </a:r>
            <a:r>
              <a:rPr lang="en" sz="1100">
                <a:solidFill>
                  <a:schemeClr val="dk1"/>
                </a:solidFill>
              </a:rPr>
              <a:t>: Προστέθηκε κατά την εκπαίδευση για τη βελτίωση της γενίκευσης.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Ενεργοποίηση ELU</a:t>
            </a:r>
            <a:r>
              <a:rPr lang="en" sz="1100">
                <a:solidFill>
                  <a:schemeClr val="dk1"/>
                </a:solidFill>
              </a:rPr>
              <a:t>: Χρησιμοποιήθηκε η ενεργοποίηση </a:t>
            </a:r>
            <a:r>
              <a:rPr b="1" lang="en" sz="1100">
                <a:solidFill>
                  <a:schemeClr val="dk1"/>
                </a:solidFill>
              </a:rPr>
              <a:t>ELU</a:t>
            </a:r>
            <a:r>
              <a:rPr lang="en" sz="1100">
                <a:solidFill>
                  <a:schemeClr val="dk1"/>
                </a:solidFill>
              </a:rPr>
              <a:t> με </a:t>
            </a:r>
            <a:r>
              <a:rPr b="1" lang="en" sz="1100">
                <a:solidFill>
                  <a:schemeClr val="dk1"/>
                </a:solidFill>
              </a:rPr>
              <a:t>alpha=1.0</a:t>
            </a:r>
            <a:r>
              <a:rPr lang="en" sz="1100">
                <a:solidFill>
                  <a:schemeClr val="dk1"/>
                </a:solidFill>
              </a:rPr>
              <a:t>, αντί για ReLU, για καλύτερη διαχείριση των αρνητικών τιμών.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Αποτελέσματα Εκπαίδευσης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Το μοντέλο εκπαιδεύτηκε για </a:t>
            </a:r>
            <a:r>
              <a:rPr b="1" lang="en" sz="1100">
                <a:solidFill>
                  <a:schemeClr val="dk1"/>
                </a:solidFill>
              </a:rPr>
              <a:t>100 εποχές</a:t>
            </a:r>
            <a:r>
              <a:rPr lang="en" sz="1100">
                <a:solidFill>
                  <a:schemeClr val="dk1"/>
                </a:solidFill>
              </a:rPr>
              <a:t>, πετυχαίνοντας: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Test Accuracy</a:t>
            </a:r>
            <a:r>
              <a:rPr lang="en" sz="1100">
                <a:solidFill>
                  <a:schemeClr val="dk1"/>
                </a:solidFill>
              </a:rPr>
              <a:t>: 76%.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AUC (Area Under Curve)</a:t>
            </a:r>
            <a:r>
              <a:rPr lang="en" sz="1100">
                <a:solidFill>
                  <a:schemeClr val="dk1"/>
                </a:solidFill>
              </a:rPr>
              <a:t>: 0.79.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Περιορισμοί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Παρά τις βελτιώσεις, η περιορισμένη ποσότητα δεδομένων εξακολουθεί να περιορίζει τη γενική αποτελεσματικότητα του μοντέλου.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1012901" y="1289938"/>
            <a:ext cx="864000" cy="168000"/>
          </a:xfrm>
          <a:prstGeom prst="roundRect">
            <a:avLst>
              <a:gd fmla="val 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1012901" y="3203850"/>
            <a:ext cx="864000" cy="168000"/>
          </a:xfrm>
          <a:prstGeom prst="roundRect">
            <a:avLst>
              <a:gd fmla="val 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8" name="Google Shape;118;p17"/>
          <p:cNvCxnSpPr>
            <a:stCxn id="117" idx="2"/>
            <a:endCxn id="111" idx="0"/>
          </p:cNvCxnSpPr>
          <p:nvPr/>
        </p:nvCxnSpPr>
        <p:spPr>
          <a:xfrm flipH="1" rot="-5400000">
            <a:off x="1371251" y="1531588"/>
            <a:ext cx="147900" cy="600"/>
          </a:xfrm>
          <a:prstGeom prst="bentConnector3">
            <a:avLst>
              <a:gd fmla="val 50020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7"/>
          <p:cNvSpPr/>
          <p:nvPr/>
        </p:nvSpPr>
        <p:spPr>
          <a:xfrm>
            <a:off x="683750" y="2425550"/>
            <a:ext cx="1548900" cy="168000"/>
          </a:xfrm>
          <a:prstGeom prst="roundRect">
            <a:avLst>
              <a:gd fmla="val 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Batch Normalization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70450" y="1879113"/>
            <a:ext cx="1548900" cy="168000"/>
          </a:xfrm>
          <a:prstGeom prst="roundRect">
            <a:avLst>
              <a:gd fmla="val 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Batch Normalization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099900" y="2951300"/>
            <a:ext cx="690000" cy="168000"/>
          </a:xfrm>
          <a:prstGeom prst="roundRect">
            <a:avLst>
              <a:gd fmla="val 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Dropout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8"/>
          <p:cNvGrpSpPr/>
          <p:nvPr/>
        </p:nvGrpSpPr>
        <p:grpSpPr>
          <a:xfrm>
            <a:off x="409960" y="147423"/>
            <a:ext cx="981665" cy="1121364"/>
            <a:chOff x="929864" y="319077"/>
            <a:chExt cx="1982361" cy="2241832"/>
          </a:xfrm>
        </p:grpSpPr>
        <p:pic>
          <p:nvPicPr>
            <p:cNvPr id="127" name="Google Shape;12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9864" y="319077"/>
              <a:ext cx="1982361" cy="2241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8"/>
            <p:cNvSpPr/>
            <p:nvPr/>
          </p:nvSpPr>
          <p:spPr>
            <a:xfrm>
              <a:off x="2097625" y="2007965"/>
              <a:ext cx="115500" cy="42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29" name="Google Shape;129;p18"/>
          <p:cNvGraphicFramePr/>
          <p:nvPr/>
        </p:nvGraphicFramePr>
        <p:xfrm>
          <a:off x="2797213" y="338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{796F632D-7BF3-4A95-BEEC-0D0E028C0631}</a:tableStyleId>
              </a:tblPr>
              <a:tblGrid>
                <a:gridCol w="845100"/>
                <a:gridCol w="845100"/>
              </a:tblGrid>
              <a:tr h="56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53</a:t>
                      </a:r>
                      <a:endParaRPr sz="2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11</a:t>
                      </a:r>
                      <a:endParaRPr sz="2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6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16</a:t>
                      </a:r>
                      <a:endParaRPr sz="2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27</a:t>
                      </a:r>
                      <a:endParaRPr sz="2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18"/>
          <p:cNvSpPr txBox="1"/>
          <p:nvPr/>
        </p:nvSpPr>
        <p:spPr>
          <a:xfrm>
            <a:off x="2216850" y="2877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Matrix: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862" y="171000"/>
            <a:ext cx="3460925" cy="25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2775" y="171000"/>
            <a:ext cx="3515876" cy="2624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1175" y="2868251"/>
            <a:ext cx="2730424" cy="216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9"/>
          <p:cNvGrpSpPr/>
          <p:nvPr/>
        </p:nvGrpSpPr>
        <p:grpSpPr>
          <a:xfrm>
            <a:off x="409960" y="147423"/>
            <a:ext cx="981665" cy="1121364"/>
            <a:chOff x="929864" y="319077"/>
            <a:chExt cx="1982361" cy="2241832"/>
          </a:xfrm>
        </p:grpSpPr>
        <p:pic>
          <p:nvPicPr>
            <p:cNvPr id="139" name="Google Shape;13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9864" y="319077"/>
              <a:ext cx="1982361" cy="2241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9"/>
            <p:cNvSpPr/>
            <p:nvPr/>
          </p:nvSpPr>
          <p:spPr>
            <a:xfrm>
              <a:off x="2097625" y="2007965"/>
              <a:ext cx="115500" cy="42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9"/>
          <p:cNvSpPr txBox="1"/>
          <p:nvPr/>
        </p:nvSpPr>
        <p:spPr>
          <a:xfrm>
            <a:off x="2105500" y="2439975"/>
            <a:ext cx="4739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Ευχαριστώ για την προσοχή σας!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