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4EC6A-FDCA-41CB-900C-F110C6B25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du projet B : Quantum </a:t>
            </a:r>
            <a:r>
              <a:rPr lang="fr-FR" dirty="0" err="1"/>
              <a:t>Walk</a:t>
            </a:r>
            <a:r>
              <a:rPr lang="fr-FR" dirty="0"/>
              <a:t> for Page </a:t>
            </a:r>
            <a:r>
              <a:rPr lang="fr-FR" dirty="0" err="1"/>
              <a:t>Ranking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CFA2DB-67FF-4E47-AD33-E803FCE30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Théodore CHAPUIS-CHKAIBAN, Paul LIEUTIER</a:t>
            </a:r>
          </a:p>
        </p:txBody>
      </p:sp>
    </p:spTree>
    <p:extLst>
      <p:ext uri="{BB962C8B-B14F-4D97-AF65-F5344CB8AC3E}">
        <p14:creationId xmlns:p14="http://schemas.microsoft.com/office/powerpoint/2010/main" val="369444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C079FC-96BD-4A21-9702-EE803305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Résultats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F93326-6ABE-434A-BE4E-EF6C559A7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493335"/>
            <a:ext cx="6268062" cy="36981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13195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D55AF-C950-48B9-9F19-E1BD7BA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Rank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BA52CD9-A4B0-4E4B-A2DF-EBBB6B1C7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347189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Page Rank : attribuer à chaque page un score de visibilité.</a:t>
                </a:r>
              </a:p>
              <a:p>
                <a:r>
                  <a:rPr lang="fr-FR" dirty="0"/>
                  <a:t>Le score dépend du nombre de pages auquel une page est liée (</a:t>
                </a:r>
                <a:r>
                  <a:rPr lang="fr-FR" dirty="0" err="1"/>
                  <a:t>ie</a:t>
                </a:r>
                <a:r>
                  <a:rPr lang="fr-FR" dirty="0"/>
                  <a:t> le degré de la page dans le graphe du web)</a:t>
                </a:r>
              </a:p>
              <a:p>
                <a:r>
                  <a:rPr lang="fr-FR" dirty="0"/>
                  <a:t>Plus précisément, soit I l'importance d'une page Web :</a:t>
                </a:r>
              </a:p>
              <a:p>
                <a:pPr lvl="1"/>
                <a:r>
                  <a:rPr lang="fr-FR" dirty="0"/>
                  <a:t>L'importance d'une page Web dépend de la somme des importances de ses voisins</a:t>
                </a:r>
              </a:p>
              <a:p>
                <a:pPr lvl="1"/>
                <a:r>
                  <a:rPr lang="fr-FR" dirty="0"/>
                  <a:t>Plus le degré d'un </a:t>
                </a:r>
                <a:r>
                  <a:rPr lang="fr-FR" dirty="0" err="1"/>
                  <a:t>noeud</a:t>
                </a:r>
                <a:r>
                  <a:rPr lang="fr-FR" dirty="0"/>
                  <a:t> voisin est élevé, plus sa contribution est faible (éviter effets d'échelle)</a:t>
                </a:r>
              </a:p>
              <a:p>
                <a:pPr marL="457200" lvl="1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𝑜𝑢𝑡𝑑𝑒𝑔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BA52CD9-A4B0-4E4B-A2DF-EBBB6B1C7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3471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6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46885-EBC5-4C7B-8F95-E867C544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Equation du Page Rank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ED29504-0793-4BF4-9C54-A4CFF525D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≔ 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skw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𝑜𝑢𝑡𝑑𝑒𝑔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0              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𝑠𝑖𝑛𝑜𝑛</m:t>
                            </m:r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r>
                  <a:rPr lang="fr-FR" i="1" dirty="0"/>
                  <a:t>I</a:t>
                </a:r>
                <a:r>
                  <a:rPr lang="fr-FR" dirty="0"/>
                  <a:t> le vecteur dont les composants sont les page </a:t>
                </a:r>
                <a:r>
                  <a:rPr lang="fr-FR" dirty="0" err="1"/>
                  <a:t>ranks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𝐻𝐼</m:t>
                      </m:r>
                    </m:oMath>
                  </m:oMathPara>
                </a14:m>
                <a:endParaRPr lang="fr-FR" sz="320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ED29504-0793-4BF4-9C54-A4CFF525D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71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64642-8D18-4DC5-BFAE-896D4E2B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I = HI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D72CE9-963F-47E4-B817-96D65656E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Page </a:t>
                </a:r>
                <a:r>
                  <a:rPr lang="fr-FR" dirty="0" err="1"/>
                  <a:t>rank</a:t>
                </a:r>
                <a:r>
                  <a:rPr lang="fr-FR" dirty="0"/>
                  <a:t> : étudier les vecteurs propres associés à 1 pour H</a:t>
                </a:r>
              </a:p>
              <a:p>
                <a:endParaRPr lang="fr-FR" dirty="0"/>
              </a:p>
              <a:p>
                <a:r>
                  <a:rPr lang="fr-FR" dirty="0"/>
                  <a:t>Mais H : 50 Milliards x 50 Milliards : trop de calcul !</a:t>
                </a:r>
              </a:p>
              <a:p>
                <a:endParaRPr lang="fr-FR" dirty="0"/>
              </a:p>
              <a:p>
                <a:r>
                  <a:rPr lang="fr-FR" dirty="0"/>
                  <a:t>Théorème de Perron-Frobenius : convergence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fr-FR" dirty="0"/>
                  <a:t> vers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𝐻𝐼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D72CE9-963F-47E4-B817-96D65656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13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648F2-51D5-4BBD-AED3-BF5BE218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Perron Frobenius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8A312-E828-42C7-94B8-C06AB8F4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conditions à l’utilisation de Perron Frobenius pour la convergence : </a:t>
            </a:r>
          </a:p>
          <a:p>
            <a:pPr lvl="1"/>
            <a:r>
              <a:rPr lang="fr-FR" dirty="0"/>
              <a:t>Valeurs propres toutes inférieures à 1</a:t>
            </a:r>
          </a:p>
          <a:p>
            <a:pPr lvl="1"/>
            <a:r>
              <a:rPr lang="fr-FR" dirty="0"/>
              <a:t>Seconde valeur propre la plus grande strictement inférieure à 1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12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FD86A-314D-41FC-84F4-32F0214E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/>
              <a:t>Exemple d’utilisation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1CF824-F054-4ED4-9FD0-70B868085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3" y="2413000"/>
                <a:ext cx="3835583" cy="399781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Pour 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1600" b="0" dirty="0"/>
              </a:p>
              <a:p>
                <a:pPr lvl="1"/>
                <a:r>
                  <a:rPr lang="fr-FR" sz="1800" dirty="0"/>
                  <a:t>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fr-FR" sz="1800" dirty="0"/>
              </a:p>
              <a:p>
                <a:r>
                  <a:rPr lang="fr-FR" sz="2000" dirty="0"/>
                  <a:t>Pour b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Pour 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 : pas de convergence</a:t>
                </a:r>
              </a:p>
              <a:p>
                <a:r>
                  <a:rPr lang="fr-FR" sz="2000" dirty="0"/>
                  <a:t>Pour d : découpage en deux sous-graphes déconnectés ({1,2} ; {3,4})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1CF824-F054-4ED4-9FD0-70B868085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3" y="2413000"/>
                <a:ext cx="3835583" cy="39978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photo, différent, assis, blanc&#10;&#10;Description générée automatiquement">
            <a:extLst>
              <a:ext uri="{FF2B5EF4-FFF2-40B4-BE49-F238E27FC236}">
                <a16:creationId xmlns:a16="http://schemas.microsoft.com/office/drawing/2014/main" id="{FBA360AE-FDD9-49E2-BD45-4D71F0F0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65" y="2413000"/>
            <a:ext cx="433392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0807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04A48-C440-4C4F-BA59-4205CBE4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BDB87C0-5F5A-4AAE-8CE6-E243C2D4D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346574"/>
                <a:ext cx="10554574" cy="3636511"/>
              </a:xfrm>
            </p:spPr>
            <p:txBody>
              <a:bodyPr/>
              <a:lstStyle/>
              <a:p>
                <a:r>
                  <a:rPr lang="fr-FR" sz="2000" dirty="0"/>
                  <a:t>Partir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Généralement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  <a:p>
                <a:r>
                  <a:rPr lang="fr-FR" dirty="0"/>
                  <a:t>Interprétation de G : Marche aléatoire qui diffuse sur le graphe du Web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dirty="0"/>
                  <a:t> variables aléatoires sur les nœuds du graphe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BDB87C0-5F5A-4AAE-8CE6-E243C2D4D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346574"/>
                <a:ext cx="10554574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85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61D07-9D4E-4A2E-8866-E4D7F85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Quantum Page Rank </a:t>
            </a:r>
            <a:r>
              <a:rPr lang="fr-FR" dirty="0" err="1"/>
              <a:t>protocol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5EA3C5-2A06-4F5B-87CA-0671C7BB0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080859"/>
              </a:xfrm>
            </p:spPr>
            <p:txBody>
              <a:bodyPr/>
              <a:lstStyle/>
              <a:p>
                <a:r>
                  <a:rPr lang="fr-FR" dirty="0"/>
                  <a:t>Ecrire la matrice du réseau Google notée G et l’état initial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&gt;  </m:t>
                        </m:r>
                      </m:e>
                    </m:nary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⊗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ra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fr-FR" dirty="0"/>
              </a:p>
              <a:p>
                <a:r>
                  <a:rPr lang="fr-FR" dirty="0"/>
                  <a:t>Ecrire l’opérateur de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:pPr lvl="1"/>
                <a:r>
                  <a:rPr lang="fr-FR" i="1" dirty="0"/>
                  <a:t>S </a:t>
                </a:r>
                <a:r>
                  <a:rPr lang="fr-FR" dirty="0"/>
                  <a:t>est l’opérateur de Swap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&gt; &lt;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fr-FR" i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est le projecteur sur le sous espace généré par les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fr-FR" i="1" dirty="0"/>
              </a:p>
              <a:p>
                <a:r>
                  <a:rPr lang="fr-FR" dirty="0"/>
                  <a:t>Trouver les vecteurs propres et les valeurs propres de l’opérateur de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Extraire la valeur du page Rank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5EA3C5-2A06-4F5B-87CA-0671C7BB0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0808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88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AE48B9C-AA73-480A-BFDA-6CA3AC1C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Résultats</a:t>
            </a:r>
            <a:endParaRPr lang="en-US" dirty="0"/>
          </a:p>
        </p:txBody>
      </p:sp>
      <p:pic>
        <p:nvPicPr>
          <p:cNvPr id="9" name="Espace réservé du contenu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ADDE52A5-757C-4A89-80A4-4556078A6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530" y="809368"/>
            <a:ext cx="3031400" cy="3259570"/>
          </a:xfrm>
          <a:prstGeom prst="rect">
            <a:avLst/>
          </a:prstGeom>
        </p:spPr>
      </p:pic>
      <p:pic>
        <p:nvPicPr>
          <p:cNvPr id="11" name="Image 10" descr="Une image contenant photo, montrant, table, différent&#10;&#10;Description générée automatiquement">
            <a:extLst>
              <a:ext uri="{FF2B5EF4-FFF2-40B4-BE49-F238E27FC236}">
                <a16:creationId xmlns:a16="http://schemas.microsoft.com/office/drawing/2014/main" id="{002562A0-994F-41F8-AB70-E47EB661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27" y="1188329"/>
            <a:ext cx="5044213" cy="25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60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368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Cambria Math</vt:lpstr>
      <vt:lpstr>Century Gothic</vt:lpstr>
      <vt:lpstr>Wingdings 2</vt:lpstr>
      <vt:lpstr>Concis</vt:lpstr>
      <vt:lpstr>Présentation du projet B : Quantum Walk for Page Ranking</vt:lpstr>
      <vt:lpstr>Page Rank</vt:lpstr>
      <vt:lpstr>Equation du Page Rank</vt:lpstr>
      <vt:lpstr> I = HI</vt:lpstr>
      <vt:lpstr>Perron Frobenius</vt:lpstr>
      <vt:lpstr>Exemple d’utilisation</vt:lpstr>
      <vt:lpstr>Solution</vt:lpstr>
      <vt:lpstr>Quantum Page Rank protocol</vt:lpstr>
      <vt:lpstr>Résultats</vt:lpstr>
      <vt:lpstr>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B : Quantum Walk for Page Ranking</dc:title>
  <dc:creator>Théodore Chapuis-Chkaiban (Student at CentraleSupelec)</dc:creator>
  <cp:lastModifiedBy>Théodore Chapuis-Chkaiban (Student at CentraleSupelec)</cp:lastModifiedBy>
  <cp:revision>5</cp:revision>
  <dcterms:created xsi:type="dcterms:W3CDTF">2020-02-10T07:38:33Z</dcterms:created>
  <dcterms:modified xsi:type="dcterms:W3CDTF">2020-02-10T23:21:08Z</dcterms:modified>
</cp:coreProperties>
</file>