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8A13F-78DB-4653-AC67-F6E1CBACAE3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4F313F-10A6-4E04-8459-73F1F43CA1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Principale application directe à l’heure actuelle : La classification des pages internet</a:t>
          </a:r>
          <a:endParaRPr lang="en-US" dirty="0"/>
        </a:p>
      </dgm:t>
    </dgm:pt>
    <dgm:pt modelId="{89C9DE27-FC39-4444-931F-53989C13DF2C}" type="parTrans" cxnId="{FDEFE34A-D288-4810-B105-FB759417AD9F}">
      <dgm:prSet/>
      <dgm:spPr/>
      <dgm:t>
        <a:bodyPr/>
        <a:lstStyle/>
        <a:p>
          <a:endParaRPr lang="en-US"/>
        </a:p>
      </dgm:t>
    </dgm:pt>
    <dgm:pt modelId="{8F292F19-61B2-4A23-8062-F02556282BC1}" type="sibTrans" cxnId="{FDEFE34A-D288-4810-B105-FB759417AD9F}">
      <dgm:prSet/>
      <dgm:spPr/>
      <dgm:t>
        <a:bodyPr/>
        <a:lstStyle/>
        <a:p>
          <a:endParaRPr lang="en-US"/>
        </a:p>
      </dgm:t>
    </dgm:pt>
    <dgm:pt modelId="{4CB5696E-E514-4BD4-BA21-AC03644CE58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vecteurs du PageRank sont aussi utilisés pour :</a:t>
          </a:r>
          <a:endParaRPr lang="en-US"/>
        </a:p>
      </dgm:t>
    </dgm:pt>
    <dgm:pt modelId="{565BECDB-06ED-4150-8D3E-CE23C7BF2B91}" type="parTrans" cxnId="{ACB996BD-C010-4D9A-BAC0-9010F346A66B}">
      <dgm:prSet/>
      <dgm:spPr/>
      <dgm:t>
        <a:bodyPr/>
        <a:lstStyle/>
        <a:p>
          <a:endParaRPr lang="en-US"/>
        </a:p>
      </dgm:t>
    </dgm:pt>
    <dgm:pt modelId="{47E25DD9-1CBA-4FBB-830F-6F83D3D8CC99}" type="sibTrans" cxnId="{ACB996BD-C010-4D9A-BAC0-9010F346A66B}">
      <dgm:prSet/>
      <dgm:spPr/>
      <dgm:t>
        <a:bodyPr/>
        <a:lstStyle/>
        <a:p>
          <a:endParaRPr lang="en-US"/>
        </a:p>
      </dgm:t>
    </dgm:pt>
    <dgm:pt modelId="{39139D18-B0DD-4BA9-B737-2C94919DF4B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Trouver des clusters dans un graphe</a:t>
          </a:r>
          <a:endParaRPr lang="en-US"/>
        </a:p>
      </dgm:t>
    </dgm:pt>
    <dgm:pt modelId="{7DFFA603-5C57-45FA-810E-201C61E86755}" type="parTrans" cxnId="{336BA538-DFDA-4AFC-BB6A-96A367C03F8B}">
      <dgm:prSet/>
      <dgm:spPr/>
      <dgm:t>
        <a:bodyPr/>
        <a:lstStyle/>
        <a:p>
          <a:endParaRPr lang="en-US"/>
        </a:p>
      </dgm:t>
    </dgm:pt>
    <dgm:pt modelId="{97E577C8-E33B-41CB-B98F-B1FBD63E02DA}" type="sibTrans" cxnId="{336BA538-DFDA-4AFC-BB6A-96A367C03F8B}">
      <dgm:prSet/>
      <dgm:spPr/>
      <dgm:t>
        <a:bodyPr/>
        <a:lstStyle/>
        <a:p>
          <a:endParaRPr lang="en-US"/>
        </a:p>
      </dgm:t>
    </dgm:pt>
    <dgm:pt modelId="{77CFDFB0-40E1-40AD-A809-57FF3D523A6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Calcul de partitions de graphe</a:t>
          </a:r>
          <a:endParaRPr lang="en-US"/>
        </a:p>
      </dgm:t>
    </dgm:pt>
    <dgm:pt modelId="{96D605CA-CB32-4D39-999D-614F74CBA6D2}" type="parTrans" cxnId="{D940CFEC-E041-4354-804F-8A61EE022D03}">
      <dgm:prSet/>
      <dgm:spPr/>
      <dgm:t>
        <a:bodyPr/>
        <a:lstStyle/>
        <a:p>
          <a:endParaRPr lang="en-US"/>
        </a:p>
      </dgm:t>
    </dgm:pt>
    <dgm:pt modelId="{E13814DB-3B87-4DF2-8671-ACD7027697C0}" type="sibTrans" cxnId="{D940CFEC-E041-4354-804F-8A61EE022D03}">
      <dgm:prSet/>
      <dgm:spPr/>
      <dgm:t>
        <a:bodyPr/>
        <a:lstStyle/>
        <a:p>
          <a:endParaRPr lang="en-US"/>
        </a:p>
      </dgm:t>
    </dgm:pt>
    <dgm:pt modelId="{520BA9D5-8C65-4ED3-99D9-56341B048D1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Intelligence artificielle</a:t>
          </a:r>
          <a:endParaRPr lang="en-US"/>
        </a:p>
      </dgm:t>
    </dgm:pt>
    <dgm:pt modelId="{762805B3-1816-455A-A52E-FBB5BF14A65B}" type="parTrans" cxnId="{6478259B-5404-4471-91F4-DD95523D3FCC}">
      <dgm:prSet/>
      <dgm:spPr/>
      <dgm:t>
        <a:bodyPr/>
        <a:lstStyle/>
        <a:p>
          <a:endParaRPr lang="en-US"/>
        </a:p>
      </dgm:t>
    </dgm:pt>
    <dgm:pt modelId="{2C306C6C-0E3B-4BE7-8B53-C69373092AF1}" type="sibTrans" cxnId="{6478259B-5404-4471-91F4-DD95523D3FCC}">
      <dgm:prSet/>
      <dgm:spPr/>
      <dgm:t>
        <a:bodyPr/>
        <a:lstStyle/>
        <a:p>
          <a:endParaRPr lang="en-US"/>
        </a:p>
      </dgm:t>
    </dgm:pt>
    <dgm:pt modelId="{F868EE06-7F93-4652-A6B2-5A2D0E52CAF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Quantifier / classer les noeuds selon leur importance</a:t>
          </a:r>
          <a:endParaRPr lang="en-US"/>
        </a:p>
      </dgm:t>
    </dgm:pt>
    <dgm:pt modelId="{23E88312-D1C1-4058-B155-593CA72CBCEE}" type="parTrans" cxnId="{FC7E00C5-15D1-4CA4-97E1-2D7793D946C7}">
      <dgm:prSet/>
      <dgm:spPr/>
      <dgm:t>
        <a:bodyPr/>
        <a:lstStyle/>
        <a:p>
          <a:endParaRPr lang="en-US"/>
        </a:p>
      </dgm:t>
    </dgm:pt>
    <dgm:pt modelId="{4552B0EC-BCCA-48A8-A06F-3D55796689C0}" type="sibTrans" cxnId="{FC7E00C5-15D1-4CA4-97E1-2D7793D946C7}">
      <dgm:prSet/>
      <dgm:spPr/>
      <dgm:t>
        <a:bodyPr/>
        <a:lstStyle/>
        <a:p>
          <a:endParaRPr lang="en-US"/>
        </a:p>
      </dgm:t>
    </dgm:pt>
    <dgm:pt modelId="{56A642C6-AF64-4719-A6C6-1AA5B0FE1AF2}" type="pres">
      <dgm:prSet presAssocID="{6EC8A13F-78DB-4653-AC67-F6E1CBACAE34}" presName="Name0" presStyleCnt="0">
        <dgm:presLayoutVars>
          <dgm:dir/>
          <dgm:animLvl val="lvl"/>
          <dgm:resizeHandles val="exact"/>
        </dgm:presLayoutVars>
      </dgm:prSet>
      <dgm:spPr/>
    </dgm:pt>
    <dgm:pt modelId="{B9C72080-9E99-4D5D-97E9-926877D964DE}" type="pres">
      <dgm:prSet presAssocID="{4CB5696E-E514-4BD4-BA21-AC03644CE58A}" presName="boxAndChildren" presStyleCnt="0"/>
      <dgm:spPr/>
    </dgm:pt>
    <dgm:pt modelId="{D6D24525-6252-41DE-B0E1-D73969832A2B}" type="pres">
      <dgm:prSet presAssocID="{4CB5696E-E514-4BD4-BA21-AC03644CE58A}" presName="parentTextBox" presStyleLbl="node1" presStyleIdx="0" presStyleCnt="2"/>
      <dgm:spPr/>
    </dgm:pt>
    <dgm:pt modelId="{20264A74-7F9E-4BE2-9A56-972EAD4B10E6}" type="pres">
      <dgm:prSet presAssocID="{4CB5696E-E514-4BD4-BA21-AC03644CE58A}" presName="entireBox" presStyleLbl="node1" presStyleIdx="0" presStyleCnt="2"/>
      <dgm:spPr/>
    </dgm:pt>
    <dgm:pt modelId="{9CDD44E5-A73B-4B5A-8DB3-862A4A5BDECC}" type="pres">
      <dgm:prSet presAssocID="{4CB5696E-E514-4BD4-BA21-AC03644CE58A}" presName="descendantBox" presStyleCnt="0"/>
      <dgm:spPr/>
    </dgm:pt>
    <dgm:pt modelId="{CC107E03-854D-451A-888B-8C7051CA120A}" type="pres">
      <dgm:prSet presAssocID="{39139D18-B0DD-4BA9-B737-2C94919DF4BC}" presName="childTextBox" presStyleLbl="fgAccFollowNode1" presStyleIdx="0" presStyleCnt="4">
        <dgm:presLayoutVars>
          <dgm:bulletEnabled val="1"/>
        </dgm:presLayoutVars>
      </dgm:prSet>
      <dgm:spPr/>
    </dgm:pt>
    <dgm:pt modelId="{FE02617C-0293-4A98-B6B9-641B2D59FD11}" type="pres">
      <dgm:prSet presAssocID="{77CFDFB0-40E1-40AD-A809-57FF3D523A6F}" presName="childTextBox" presStyleLbl="fgAccFollowNode1" presStyleIdx="1" presStyleCnt="4">
        <dgm:presLayoutVars>
          <dgm:bulletEnabled val="1"/>
        </dgm:presLayoutVars>
      </dgm:prSet>
      <dgm:spPr/>
    </dgm:pt>
    <dgm:pt modelId="{212FC7EC-64A2-47AC-BC7A-342D1DF28214}" type="pres">
      <dgm:prSet presAssocID="{520BA9D5-8C65-4ED3-99D9-56341B048D18}" presName="childTextBox" presStyleLbl="fgAccFollowNode1" presStyleIdx="2" presStyleCnt="4">
        <dgm:presLayoutVars>
          <dgm:bulletEnabled val="1"/>
        </dgm:presLayoutVars>
      </dgm:prSet>
      <dgm:spPr/>
    </dgm:pt>
    <dgm:pt modelId="{A1AEE134-A5A4-409D-A91D-A1636EFB5B32}" type="pres">
      <dgm:prSet presAssocID="{F868EE06-7F93-4652-A6B2-5A2D0E52CAF1}" presName="childTextBox" presStyleLbl="fgAccFollowNode1" presStyleIdx="3" presStyleCnt="4">
        <dgm:presLayoutVars>
          <dgm:bulletEnabled val="1"/>
        </dgm:presLayoutVars>
      </dgm:prSet>
      <dgm:spPr/>
    </dgm:pt>
    <dgm:pt modelId="{5276A5F1-1DF5-4766-A1B8-E328D725BED2}" type="pres">
      <dgm:prSet presAssocID="{8F292F19-61B2-4A23-8062-F02556282BC1}" presName="sp" presStyleCnt="0"/>
      <dgm:spPr/>
    </dgm:pt>
    <dgm:pt modelId="{58461E1F-59D1-46A8-9553-A9BA33AD9259}" type="pres">
      <dgm:prSet presAssocID="{8F4F313F-10A6-4E04-8459-73F1F43CA1C8}" presName="arrowAndChildren" presStyleCnt="0"/>
      <dgm:spPr/>
    </dgm:pt>
    <dgm:pt modelId="{CBFC1B7A-1AE1-4C02-852D-1A5A458A6215}" type="pres">
      <dgm:prSet presAssocID="{8F4F313F-10A6-4E04-8459-73F1F43CA1C8}" presName="parentTextArrow" presStyleLbl="node1" presStyleIdx="1" presStyleCnt="2"/>
      <dgm:spPr/>
    </dgm:pt>
  </dgm:ptLst>
  <dgm:cxnLst>
    <dgm:cxn modelId="{4D67CA1E-8380-4C9F-A5D3-46C9B4D7BCDF}" type="presOf" srcId="{8F4F313F-10A6-4E04-8459-73F1F43CA1C8}" destId="{CBFC1B7A-1AE1-4C02-852D-1A5A458A6215}" srcOrd="0" destOrd="0" presId="urn:microsoft.com/office/officeart/2005/8/layout/process4"/>
    <dgm:cxn modelId="{2A306938-98E4-443F-A066-EF11A1E0398C}" type="presOf" srcId="{520BA9D5-8C65-4ED3-99D9-56341B048D18}" destId="{212FC7EC-64A2-47AC-BC7A-342D1DF28214}" srcOrd="0" destOrd="0" presId="urn:microsoft.com/office/officeart/2005/8/layout/process4"/>
    <dgm:cxn modelId="{336BA538-DFDA-4AFC-BB6A-96A367C03F8B}" srcId="{4CB5696E-E514-4BD4-BA21-AC03644CE58A}" destId="{39139D18-B0DD-4BA9-B737-2C94919DF4BC}" srcOrd="0" destOrd="0" parTransId="{7DFFA603-5C57-45FA-810E-201C61E86755}" sibTransId="{97E577C8-E33B-41CB-B98F-B1FBD63E02DA}"/>
    <dgm:cxn modelId="{53E3C262-B29F-4B50-87D8-4D4AAA01B3D8}" type="presOf" srcId="{4CB5696E-E514-4BD4-BA21-AC03644CE58A}" destId="{20264A74-7F9E-4BE2-9A56-972EAD4B10E6}" srcOrd="1" destOrd="0" presId="urn:microsoft.com/office/officeart/2005/8/layout/process4"/>
    <dgm:cxn modelId="{FDEFE34A-D288-4810-B105-FB759417AD9F}" srcId="{6EC8A13F-78DB-4653-AC67-F6E1CBACAE34}" destId="{8F4F313F-10A6-4E04-8459-73F1F43CA1C8}" srcOrd="0" destOrd="0" parTransId="{89C9DE27-FC39-4444-931F-53989C13DF2C}" sibTransId="{8F292F19-61B2-4A23-8062-F02556282BC1}"/>
    <dgm:cxn modelId="{537A4850-72BD-44A9-9169-E1AB97CFF203}" type="presOf" srcId="{77CFDFB0-40E1-40AD-A809-57FF3D523A6F}" destId="{FE02617C-0293-4A98-B6B9-641B2D59FD11}" srcOrd="0" destOrd="0" presId="urn:microsoft.com/office/officeart/2005/8/layout/process4"/>
    <dgm:cxn modelId="{09210990-F226-4AB6-8D20-F221FD0B6310}" type="presOf" srcId="{F868EE06-7F93-4652-A6B2-5A2D0E52CAF1}" destId="{A1AEE134-A5A4-409D-A91D-A1636EFB5B32}" srcOrd="0" destOrd="0" presId="urn:microsoft.com/office/officeart/2005/8/layout/process4"/>
    <dgm:cxn modelId="{6478259B-5404-4471-91F4-DD95523D3FCC}" srcId="{4CB5696E-E514-4BD4-BA21-AC03644CE58A}" destId="{520BA9D5-8C65-4ED3-99D9-56341B048D18}" srcOrd="2" destOrd="0" parTransId="{762805B3-1816-455A-A52E-FBB5BF14A65B}" sibTransId="{2C306C6C-0E3B-4BE7-8B53-C69373092AF1}"/>
    <dgm:cxn modelId="{44A05EA6-7F48-4759-BC96-BC6B6360B66C}" type="presOf" srcId="{4CB5696E-E514-4BD4-BA21-AC03644CE58A}" destId="{D6D24525-6252-41DE-B0E1-D73969832A2B}" srcOrd="0" destOrd="0" presId="urn:microsoft.com/office/officeart/2005/8/layout/process4"/>
    <dgm:cxn modelId="{ACB996BD-C010-4D9A-BAC0-9010F346A66B}" srcId="{6EC8A13F-78DB-4653-AC67-F6E1CBACAE34}" destId="{4CB5696E-E514-4BD4-BA21-AC03644CE58A}" srcOrd="1" destOrd="0" parTransId="{565BECDB-06ED-4150-8D3E-CE23C7BF2B91}" sibTransId="{47E25DD9-1CBA-4FBB-830F-6F83D3D8CC99}"/>
    <dgm:cxn modelId="{FC7E00C5-15D1-4CA4-97E1-2D7793D946C7}" srcId="{4CB5696E-E514-4BD4-BA21-AC03644CE58A}" destId="{F868EE06-7F93-4652-A6B2-5A2D0E52CAF1}" srcOrd="3" destOrd="0" parTransId="{23E88312-D1C1-4058-B155-593CA72CBCEE}" sibTransId="{4552B0EC-BCCA-48A8-A06F-3D55796689C0}"/>
    <dgm:cxn modelId="{8BDE59DD-C7E6-40E2-B1A3-4BC72E87490E}" type="presOf" srcId="{6EC8A13F-78DB-4653-AC67-F6E1CBACAE34}" destId="{56A642C6-AF64-4719-A6C6-1AA5B0FE1AF2}" srcOrd="0" destOrd="0" presId="urn:microsoft.com/office/officeart/2005/8/layout/process4"/>
    <dgm:cxn modelId="{FF0FACEB-3E9A-494A-AB65-CF31694B2A3E}" type="presOf" srcId="{39139D18-B0DD-4BA9-B737-2C94919DF4BC}" destId="{CC107E03-854D-451A-888B-8C7051CA120A}" srcOrd="0" destOrd="0" presId="urn:microsoft.com/office/officeart/2005/8/layout/process4"/>
    <dgm:cxn modelId="{D940CFEC-E041-4354-804F-8A61EE022D03}" srcId="{4CB5696E-E514-4BD4-BA21-AC03644CE58A}" destId="{77CFDFB0-40E1-40AD-A809-57FF3D523A6F}" srcOrd="1" destOrd="0" parTransId="{96D605CA-CB32-4D39-999D-614F74CBA6D2}" sibTransId="{E13814DB-3B87-4DF2-8671-ACD7027697C0}"/>
    <dgm:cxn modelId="{26BDE8D3-7F5D-40C9-886F-BDE26BF589DD}" type="presParOf" srcId="{56A642C6-AF64-4719-A6C6-1AA5B0FE1AF2}" destId="{B9C72080-9E99-4D5D-97E9-926877D964DE}" srcOrd="0" destOrd="0" presId="urn:microsoft.com/office/officeart/2005/8/layout/process4"/>
    <dgm:cxn modelId="{5E27710D-3DA5-47B3-A353-07F76D600442}" type="presParOf" srcId="{B9C72080-9E99-4D5D-97E9-926877D964DE}" destId="{D6D24525-6252-41DE-B0E1-D73969832A2B}" srcOrd="0" destOrd="0" presId="urn:microsoft.com/office/officeart/2005/8/layout/process4"/>
    <dgm:cxn modelId="{7B07EE5B-412E-4DEB-9362-EF30238B7DEF}" type="presParOf" srcId="{B9C72080-9E99-4D5D-97E9-926877D964DE}" destId="{20264A74-7F9E-4BE2-9A56-972EAD4B10E6}" srcOrd="1" destOrd="0" presId="urn:microsoft.com/office/officeart/2005/8/layout/process4"/>
    <dgm:cxn modelId="{A20F3872-CC06-4356-B848-19DCF3E31651}" type="presParOf" srcId="{B9C72080-9E99-4D5D-97E9-926877D964DE}" destId="{9CDD44E5-A73B-4B5A-8DB3-862A4A5BDECC}" srcOrd="2" destOrd="0" presId="urn:microsoft.com/office/officeart/2005/8/layout/process4"/>
    <dgm:cxn modelId="{C79CAD9E-E11D-48D3-837B-5EEC8098F490}" type="presParOf" srcId="{9CDD44E5-A73B-4B5A-8DB3-862A4A5BDECC}" destId="{CC107E03-854D-451A-888B-8C7051CA120A}" srcOrd="0" destOrd="0" presId="urn:microsoft.com/office/officeart/2005/8/layout/process4"/>
    <dgm:cxn modelId="{B01EBFF2-55A1-4A3C-B13A-570308FCAEFE}" type="presParOf" srcId="{9CDD44E5-A73B-4B5A-8DB3-862A4A5BDECC}" destId="{FE02617C-0293-4A98-B6B9-641B2D59FD11}" srcOrd="1" destOrd="0" presId="urn:microsoft.com/office/officeart/2005/8/layout/process4"/>
    <dgm:cxn modelId="{CDDC66E5-71F3-4D6A-80A4-22D1127D3DC7}" type="presParOf" srcId="{9CDD44E5-A73B-4B5A-8DB3-862A4A5BDECC}" destId="{212FC7EC-64A2-47AC-BC7A-342D1DF28214}" srcOrd="2" destOrd="0" presId="urn:microsoft.com/office/officeart/2005/8/layout/process4"/>
    <dgm:cxn modelId="{8D171569-E59D-4427-9C6F-C09C95B1EF33}" type="presParOf" srcId="{9CDD44E5-A73B-4B5A-8DB3-862A4A5BDECC}" destId="{A1AEE134-A5A4-409D-A91D-A1636EFB5B32}" srcOrd="3" destOrd="0" presId="urn:microsoft.com/office/officeart/2005/8/layout/process4"/>
    <dgm:cxn modelId="{63764996-5568-47C9-AB65-B259B338F04D}" type="presParOf" srcId="{56A642C6-AF64-4719-A6C6-1AA5B0FE1AF2}" destId="{5276A5F1-1DF5-4766-A1B8-E328D725BED2}" srcOrd="1" destOrd="0" presId="urn:microsoft.com/office/officeart/2005/8/layout/process4"/>
    <dgm:cxn modelId="{C0EF6900-C9D0-4CBA-B64A-F5FA44928A70}" type="presParOf" srcId="{56A642C6-AF64-4719-A6C6-1AA5B0FE1AF2}" destId="{58461E1F-59D1-46A8-9553-A9BA33AD9259}" srcOrd="2" destOrd="0" presId="urn:microsoft.com/office/officeart/2005/8/layout/process4"/>
    <dgm:cxn modelId="{B539E43E-E5FE-464A-815D-5EB8DB3EF1E7}" type="presParOf" srcId="{58461E1F-59D1-46A8-9553-A9BA33AD9259}" destId="{CBFC1B7A-1AE1-4C02-852D-1A5A458A62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64A74-7F9E-4BE2-9A56-972EAD4B10E6}">
      <dsp:nvSpPr>
        <dsp:cNvPr id="0" name=""/>
        <dsp:cNvSpPr/>
      </dsp:nvSpPr>
      <dsp:spPr>
        <a:xfrm>
          <a:off x="0" y="3558996"/>
          <a:ext cx="7242048" cy="2335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Les vecteurs du PageRank sont aussi utilisés pour :</a:t>
          </a:r>
          <a:endParaRPr lang="en-US" sz="2700" kern="1200"/>
        </a:p>
      </dsp:txBody>
      <dsp:txXfrm>
        <a:off x="0" y="3558996"/>
        <a:ext cx="7242048" cy="1260947"/>
      </dsp:txXfrm>
    </dsp:sp>
    <dsp:sp modelId="{CC107E03-854D-451A-888B-8C7051CA120A}">
      <dsp:nvSpPr>
        <dsp:cNvPr id="0" name=""/>
        <dsp:cNvSpPr/>
      </dsp:nvSpPr>
      <dsp:spPr>
        <a:xfrm>
          <a:off x="0" y="4773242"/>
          <a:ext cx="1810512" cy="107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Trouver des clusters dans un graphe</a:t>
          </a:r>
          <a:endParaRPr lang="en-US" sz="1600" kern="1200"/>
        </a:p>
      </dsp:txBody>
      <dsp:txXfrm>
        <a:off x="0" y="4773242"/>
        <a:ext cx="1810512" cy="1074140"/>
      </dsp:txXfrm>
    </dsp:sp>
    <dsp:sp modelId="{FE02617C-0293-4A98-B6B9-641B2D59FD11}">
      <dsp:nvSpPr>
        <dsp:cNvPr id="0" name=""/>
        <dsp:cNvSpPr/>
      </dsp:nvSpPr>
      <dsp:spPr>
        <a:xfrm>
          <a:off x="1810512" y="4773242"/>
          <a:ext cx="1810512" cy="107414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Calcul de partitions de graphe</a:t>
          </a:r>
          <a:endParaRPr lang="en-US" sz="1600" kern="1200"/>
        </a:p>
      </dsp:txBody>
      <dsp:txXfrm>
        <a:off x="1810512" y="4773242"/>
        <a:ext cx="1810512" cy="1074140"/>
      </dsp:txXfrm>
    </dsp:sp>
    <dsp:sp modelId="{212FC7EC-64A2-47AC-BC7A-342D1DF28214}">
      <dsp:nvSpPr>
        <dsp:cNvPr id="0" name=""/>
        <dsp:cNvSpPr/>
      </dsp:nvSpPr>
      <dsp:spPr>
        <a:xfrm>
          <a:off x="3621024" y="4773242"/>
          <a:ext cx="1810512" cy="107414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Intelligence artificielle</a:t>
          </a:r>
          <a:endParaRPr lang="en-US" sz="1600" kern="1200"/>
        </a:p>
      </dsp:txBody>
      <dsp:txXfrm>
        <a:off x="3621024" y="4773242"/>
        <a:ext cx="1810512" cy="1074140"/>
      </dsp:txXfrm>
    </dsp:sp>
    <dsp:sp modelId="{A1AEE134-A5A4-409D-A91D-A1636EFB5B32}">
      <dsp:nvSpPr>
        <dsp:cNvPr id="0" name=""/>
        <dsp:cNvSpPr/>
      </dsp:nvSpPr>
      <dsp:spPr>
        <a:xfrm>
          <a:off x="5431536" y="4773242"/>
          <a:ext cx="1810512" cy="107414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Quantifier / classer les noeuds selon leur importance</a:t>
          </a:r>
          <a:endParaRPr lang="en-US" sz="1600" kern="1200"/>
        </a:p>
      </dsp:txBody>
      <dsp:txXfrm>
        <a:off x="5431536" y="4773242"/>
        <a:ext cx="1810512" cy="1074140"/>
      </dsp:txXfrm>
    </dsp:sp>
    <dsp:sp modelId="{CBFC1B7A-1AE1-4C02-852D-1A5A458A6215}">
      <dsp:nvSpPr>
        <dsp:cNvPr id="0" name=""/>
        <dsp:cNvSpPr/>
      </dsp:nvSpPr>
      <dsp:spPr>
        <a:xfrm rot="10800000">
          <a:off x="0" y="2659"/>
          <a:ext cx="7242048" cy="3591364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Principale application directe à l’heure actuelle : La classification des pages internet</a:t>
          </a:r>
          <a:endParaRPr lang="en-US" sz="2700" kern="1200" dirty="0"/>
        </a:p>
      </dsp:txBody>
      <dsp:txXfrm rot="10800000">
        <a:off x="0" y="2659"/>
        <a:ext cx="7242048" cy="2333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41343-ECF4-46D2-9DD8-573AEE553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7AF381-6197-4A9C-AE1F-A32E313DC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9B6746-2B29-4E06-9403-24CB089B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6EC8EE-86F9-4B0E-B946-C525F90B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45E06-97F9-4071-93C7-512E1496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83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D392A-95C0-479D-8FCC-D78E4863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70CBAA-8890-4EAD-89FD-CC9D9E13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A6C8A-2443-4392-A1E2-762CEA66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098DE-26D3-489E-81E2-D73DD5C4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B083A-17AC-46E9-BF4C-B75576F4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06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5F5021-4D07-4016-AB43-057F35FE4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C30CDD-6FC4-4797-B77B-C5B3243F9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EA6707-8A76-4B25-A2DB-9F06B5BF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5CC85-8648-4AB7-84B1-8BBB67F2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309905-7E46-424B-AC40-CB8F69E8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49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D497B-8329-4A3B-9A95-339D4399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A8EE2-6CB8-455F-94D6-3BE24491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AFB177-3951-4EF2-912F-60F1B7DD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8BE2B-0556-4967-9E1D-2CF3F42A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8CEF9-8DB0-480E-8BAA-A1008F92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B1C01-7431-48E3-8D5C-512E85A8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364D14-6485-4DDF-8564-CB589E35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F9043F-D781-4AE5-9319-F365BA8E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129FD-E4E1-4453-A179-0A9BC3A1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47FB0F-78DC-4952-8B75-338D86F8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0B5B5-6EC6-4B3D-AB49-4E73947F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D4969-6556-4867-816A-338773841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4EBFB-51B0-478E-B700-2934203B1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BA40DB-CD6C-4A42-A152-8DBED2D1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F9CF8-D77E-48C3-9AEE-48D0D3E0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42779B-1226-43E9-8FD5-3381643A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25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2F380-832B-4C4E-9577-2A41F266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BA3390-CDD9-46A3-B1D3-F002532B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CDCACE-0826-4781-B936-20A5B572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DA400A-D37F-4B1D-902B-2E68CF892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F2A72B-3A9E-4BD7-9383-8DCC6D36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09B509-1C3F-41F6-A9CB-1BBCE1FA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F5D4CD-91D2-4B8F-AE8D-CDD7066A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8F2130-89BC-42B5-A752-4447DAD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26C2D-73D1-4CE8-A62A-6F376993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08642E-51D3-474E-94C4-251FF2DC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5D5D5E-102E-4A8B-8052-E791C0EF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E21340-9265-4618-93A0-A0F44F18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62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623C72-A996-4326-9E30-5253F0D8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446EBA-D1C7-46A5-AECA-C3A151C2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C2EBBC-C9EF-4340-A299-C7215B5B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02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A07A6-3E44-4254-8D60-31A18668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720DE-C5E3-45C1-A3F4-657BF421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10969A-82C6-46EE-BB7F-E6559606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0B79FD-F004-4178-BE8F-D014E2B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6428A3-935B-45AC-8905-F61B57AF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C05B43-7AE2-4B77-B0BC-559C2A0D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6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F640F-F6FA-4CB0-899D-84BB2B39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7CB982-95A4-4A83-B217-5617D63F1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7F46F6-0C12-4252-85BD-95858B806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EB1273-CE9B-4BD5-9055-4DBFF4E6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E7DCB5-E9C2-4E61-933C-07C1460F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169DAE-2B87-484F-B340-2BABD6FA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35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D95B36-29D7-4905-9242-5D8B9DE4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79424-14E2-44BB-95A4-5445A096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1A293B-948A-46EC-830E-CACCD912C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8BB5-BA7A-4B3E-BBE8-AD253F0850B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A0BA1-34F5-4D37-9C44-8039C7D46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4E0BA9-553A-4324-90FC-0E5AFA58E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849E-83B9-4699-B87C-DCE4C0941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74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C2FA6A-528B-44F8-9070-70CA23790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396" y="2419390"/>
            <a:ext cx="6876267" cy="2019221"/>
          </a:xfrm>
        </p:spPr>
        <p:txBody>
          <a:bodyPr anchor="ctr">
            <a:norm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Réunion projet API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E21C01-D0D1-42C2-9DF4-52001FC06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9" y="2418588"/>
            <a:ext cx="2929718" cy="2020824"/>
          </a:xfrm>
        </p:spPr>
        <p:txBody>
          <a:bodyPr anchor="ctr">
            <a:normAutofit/>
          </a:bodyPr>
          <a:lstStyle/>
          <a:p>
            <a:pPr algn="r"/>
            <a:r>
              <a:rPr lang="fr-FR" sz="2000">
                <a:solidFill>
                  <a:schemeClr val="bg1"/>
                </a:solidFill>
              </a:rPr>
              <a:t>Calcul Quantique Thème B</a:t>
            </a:r>
          </a:p>
          <a:p>
            <a:pPr algn="r"/>
            <a:r>
              <a:rPr lang="fr-FR" sz="2000">
                <a:solidFill>
                  <a:schemeClr val="bg1"/>
                </a:solidFill>
              </a:rPr>
              <a:t>07/04/2020</a:t>
            </a:r>
          </a:p>
          <a:p>
            <a:pPr algn="r"/>
            <a:r>
              <a:rPr lang="fr-FR" sz="2000">
                <a:solidFill>
                  <a:schemeClr val="bg1"/>
                </a:solidFill>
              </a:rPr>
              <a:t>CHAPUIS-CHKAIBAN Théodore, CHEMIA Ghita, LIEUTIER Paul, SANSAC Victor, SERVANT Hugo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5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24A2BF-1C0A-45A1-ABB1-1E134987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Explication du projet : PageRank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E99AA7-8CE5-4EC8-97EE-2B64549C0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54CFA-3AD6-4937-9F77-2D9E7A7B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fr-FR" sz="2200"/>
              <a:t>Principe : étudier la centralité du réseau internet</a:t>
            </a:r>
          </a:p>
          <a:p>
            <a:r>
              <a:rPr lang="fr-FR" sz="2200"/>
              <a:t>Lien avec les algorithmes quantiques : le déplacement de l’utilisateur correspond à une marche aléatoire sur le graphe du web selon un processus de Markov</a:t>
            </a:r>
          </a:p>
          <a:p>
            <a:endParaRPr lang="fr-FR" sz="2200"/>
          </a:p>
          <a:p>
            <a:pPr marL="0" indent="0">
              <a:buNone/>
            </a:pPr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182743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CA58A0-6F26-47AB-B4B3-5C200027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Explication du projet : PageRank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3EC9133-2A78-4C6E-952F-64D338F6E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135282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07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E48E59D-C554-4EA1-AB9F-60BC39FE1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98573"/>
              </p:ext>
            </p:extLst>
          </p:nvPr>
        </p:nvGraphicFramePr>
        <p:xfrm>
          <a:off x="817798" y="643467"/>
          <a:ext cx="10556404" cy="557107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50977">
                  <a:extLst>
                    <a:ext uri="{9D8B030D-6E8A-4147-A177-3AD203B41FA5}">
                      <a16:colId xmlns:a16="http://schemas.microsoft.com/office/drawing/2014/main" val="686506171"/>
                    </a:ext>
                  </a:extLst>
                </a:gridCol>
                <a:gridCol w="5305427">
                  <a:extLst>
                    <a:ext uri="{9D8B030D-6E8A-4147-A177-3AD203B41FA5}">
                      <a16:colId xmlns:a16="http://schemas.microsoft.com/office/drawing/2014/main" val="3922465871"/>
                    </a:ext>
                  </a:extLst>
                </a:gridCol>
              </a:tblGrid>
              <a:tr h="61376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800" b="1" dirty="0">
                          <a:solidFill>
                            <a:srgbClr val="FFFFFF"/>
                          </a:solidFill>
                        </a:rPr>
                        <a:t>Tâches réalisées :</a:t>
                      </a:r>
                    </a:p>
                  </a:txBody>
                  <a:tcPr marL="252924" marR="151754" marT="151754" marB="15175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</a:rPr>
                        <a:t>Résultats obtenus :</a:t>
                      </a:r>
                    </a:p>
                  </a:txBody>
                  <a:tcPr marL="252924" marR="151754" marT="151754" marB="15175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654704"/>
                  </a:ext>
                </a:extLst>
              </a:tr>
              <a:tr h="6137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Documentation sur le Calcul Quantique</a:t>
                      </a:r>
                    </a:p>
                  </a:txBody>
                  <a:tcPr marL="252924" marR="151754" marT="151754" marB="15175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Compréhension des enjeux du domaine</a:t>
                      </a:r>
                    </a:p>
                  </a:txBody>
                  <a:tcPr marL="252924" marR="151754" marT="151754" marB="15175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2872"/>
                  </a:ext>
                </a:extLst>
              </a:tr>
              <a:tr h="8835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Séparation en Thématiques -&gt; PageRank et Photonique</a:t>
                      </a:r>
                    </a:p>
                  </a:txBody>
                  <a:tcPr marL="252924" marR="151754" marT="151754" marB="15175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Concentration sur une application précise du Calcul Quantique</a:t>
                      </a:r>
                    </a:p>
                  </a:txBody>
                  <a:tcPr marL="252924" marR="151754" marT="151754" marB="15175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67246"/>
                  </a:ext>
                </a:extLst>
              </a:tr>
              <a:tr h="11533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Documentation poussée sur PageRank et compréhension des enjeux ; Répartition des rôles</a:t>
                      </a:r>
                    </a:p>
                  </a:txBody>
                  <a:tcPr marL="252924" marR="151754" marT="151754" marB="15175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Définition d’une problématique et d’un plan d’action.</a:t>
                      </a:r>
                    </a:p>
                  </a:txBody>
                  <a:tcPr marL="252924" marR="151754" marT="151754" marB="15175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0"/>
                  </a:ext>
                </a:extLst>
              </a:tr>
              <a:tr h="11533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Codage de l’algorithme classique du PageRank et mise en place de l’algorithme quantique</a:t>
                      </a:r>
                    </a:p>
                  </a:txBody>
                  <a:tcPr marL="252924" marR="151754" marT="151754" marB="15175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Compréhension en profondeur des aspects pratiques du pageRank</a:t>
                      </a:r>
                    </a:p>
                  </a:txBody>
                  <a:tcPr marL="252924" marR="151754" marT="151754" marB="15175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3487"/>
                  </a:ext>
                </a:extLst>
              </a:tr>
              <a:tr h="11533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Documentation théorique pour résoudre la problématique (théorie spectrale des graphes)</a:t>
                      </a:r>
                    </a:p>
                  </a:txBody>
                  <a:tcPr marL="252924" marR="151754" marT="151754" marB="15175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Ciblage de la problématique</a:t>
                      </a:r>
                    </a:p>
                  </a:txBody>
                  <a:tcPr marL="252924" marR="151754" marT="151754" marB="15175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8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5">
            <a:extLst>
              <a:ext uri="{FF2B5EF4-FFF2-40B4-BE49-F238E27FC236}">
                <a16:creationId xmlns:a16="http://schemas.microsoft.com/office/drawing/2014/main" id="{59CD9E03-8250-4B63-AB2B-3D62DBB44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24993"/>
              </p:ext>
            </p:extLst>
          </p:nvPr>
        </p:nvGraphicFramePr>
        <p:xfrm>
          <a:off x="0" y="0"/>
          <a:ext cx="12191999" cy="6934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3367">
                  <a:extLst>
                    <a:ext uri="{9D8B030D-6E8A-4147-A177-3AD203B41FA5}">
                      <a16:colId xmlns:a16="http://schemas.microsoft.com/office/drawing/2014/main" val="686506171"/>
                    </a:ext>
                  </a:extLst>
                </a:gridCol>
                <a:gridCol w="6164341">
                  <a:extLst>
                    <a:ext uri="{9D8B030D-6E8A-4147-A177-3AD203B41FA5}">
                      <a16:colId xmlns:a16="http://schemas.microsoft.com/office/drawing/2014/main" val="3922465871"/>
                    </a:ext>
                  </a:extLst>
                </a:gridCol>
                <a:gridCol w="1284194">
                  <a:extLst>
                    <a:ext uri="{9D8B030D-6E8A-4147-A177-3AD203B41FA5}">
                      <a16:colId xmlns:a16="http://schemas.microsoft.com/office/drawing/2014/main" val="2896037512"/>
                    </a:ext>
                  </a:extLst>
                </a:gridCol>
                <a:gridCol w="1730097">
                  <a:extLst>
                    <a:ext uri="{9D8B030D-6E8A-4147-A177-3AD203B41FA5}">
                      <a16:colId xmlns:a16="http://schemas.microsoft.com/office/drawing/2014/main" val="3405487481"/>
                    </a:ext>
                  </a:extLst>
                </a:gridCol>
              </a:tblGrid>
              <a:tr h="4855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</a:rPr>
                        <a:t>Difficultés rencontrées / risques :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900" b="1">
                          <a:solidFill>
                            <a:schemeClr val="bg1"/>
                          </a:solidFill>
                        </a:rPr>
                        <a:t>Solutions envisagées :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900" b="1">
                          <a:solidFill>
                            <a:schemeClr val="bg1"/>
                          </a:solidFill>
                        </a:rPr>
                        <a:t>Gravité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</a:rPr>
                        <a:t>Probabilité</a:t>
                      </a: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2411654704"/>
                  </a:ext>
                </a:extLst>
              </a:tr>
              <a:tr h="100191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Longueurs sur les documentations / perte motivation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Répartition des rôles selon les affinités de chacun et rapport de documentation réguliers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317822872"/>
                  </a:ext>
                </a:extLst>
              </a:tr>
              <a:tr h="13461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Nouveau domaine de recherche : difficultés / absence documentation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Contact de chercheurs spécialisés dans le domaine, cheminement progressif vers les objectifs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3117067246"/>
                  </a:ext>
                </a:extLst>
              </a:tr>
              <a:tr h="16904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Définition de la problématique compliqué à cause de notre compréhension partielle du sujet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 séparer en deux groupes : un groupe qui traite des aspects pratiques déjà existants, un autre qui s’occupe de la théorie -&gt; comprendre en profondeur le sujet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132400"/>
                  </a:ext>
                </a:extLst>
              </a:tr>
              <a:tr h="16904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Mise en place et tests compliqués : les ordinateurs quantiques ne sont pas encore parfaitement mis à disposition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Avoir recours à des solutions alternatives, tester les algorithmes sur des processeurs classiques, utiliser les serveurs quantiques mis à disposition par IBM.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fr-F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134742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31AEAB0-44FE-49DE-B98A-A499F1671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13083"/>
              </p:ext>
            </p:extLst>
          </p:nvPr>
        </p:nvGraphicFramePr>
        <p:xfrm>
          <a:off x="0" y="1"/>
          <a:ext cx="12191999" cy="68963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3367">
                  <a:extLst>
                    <a:ext uri="{9D8B030D-6E8A-4147-A177-3AD203B41FA5}">
                      <a16:colId xmlns:a16="http://schemas.microsoft.com/office/drawing/2014/main" val="686506171"/>
                    </a:ext>
                  </a:extLst>
                </a:gridCol>
                <a:gridCol w="4622675">
                  <a:extLst>
                    <a:ext uri="{9D8B030D-6E8A-4147-A177-3AD203B41FA5}">
                      <a16:colId xmlns:a16="http://schemas.microsoft.com/office/drawing/2014/main" val="3922465871"/>
                    </a:ext>
                  </a:extLst>
                </a:gridCol>
                <a:gridCol w="3160295">
                  <a:extLst>
                    <a:ext uri="{9D8B030D-6E8A-4147-A177-3AD203B41FA5}">
                      <a16:colId xmlns:a16="http://schemas.microsoft.com/office/drawing/2014/main" val="3928099936"/>
                    </a:ext>
                  </a:extLst>
                </a:gridCol>
                <a:gridCol w="1395662">
                  <a:extLst>
                    <a:ext uri="{9D8B030D-6E8A-4147-A177-3AD203B41FA5}">
                      <a16:colId xmlns:a16="http://schemas.microsoft.com/office/drawing/2014/main" val="2113115394"/>
                    </a:ext>
                  </a:extLst>
                </a:gridCol>
              </a:tblGrid>
              <a:tr h="60572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</a:rPr>
                        <a:t>Prochaines étapes clefs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</a:rPr>
                        <a:t>Deadline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</a:rPr>
                        <a:t>Responsables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</a:rPr>
                        <a:t>Priorité</a:t>
                      </a: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2411654704"/>
                  </a:ext>
                </a:extLst>
              </a:tr>
              <a:tr h="108929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Codage complet des versions classiques et quantiques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Dans les prochaines semaines : fin début mai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Paul, Victor, Ghita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317822872"/>
                  </a:ext>
                </a:extLst>
              </a:tr>
              <a:tr h="125000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Maîtrise de la théorie de l’analyse spectrale de graphes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 parallèle avec le codage des versions classiques et quantiques : fin début mai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Théodore, Hugo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3117067246"/>
                  </a:ext>
                </a:extLst>
              </a:tr>
              <a:tr h="25385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Adaptation de la transformée de Fourier dans les graphes en version Quantique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 séparer en deux groupes : un groupe qui traite des aspects pratiques déjà existants, un autre qui s’occupe de la théorie / améliorations des versions.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 de fin : début juin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Groupe pratique : Paul, Victor, Ghita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Groupe théorique : Théodore Hugo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132400"/>
                  </a:ext>
                </a:extLst>
              </a:tr>
              <a:tr h="137441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Analyse des résultats et démonstrations théoriques des performances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 d’année, début d’année prochaine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Résultats pratiques : Paul, Victor, Ghita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Résultats théoriques : Théodore, Hugo</a:t>
                      </a:r>
                    </a:p>
                  </a:txBody>
                  <a:tcPr marL="237572" marR="118786" marT="118786" marB="118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37572" marR="118786" marT="118786" marB="118786"/>
                </a:tc>
                <a:extLst>
                  <a:ext uri="{0D108BD9-81ED-4DB2-BD59-A6C34878D82A}">
                    <a16:rowId xmlns:a16="http://schemas.microsoft.com/office/drawing/2014/main" val="134742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54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483</Words>
  <Application>Microsoft Office PowerPoint</Application>
  <PresentationFormat>Grand écran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Réunion projet API</vt:lpstr>
      <vt:lpstr>Explication du projet : PageRank</vt:lpstr>
      <vt:lpstr>Explication du projet : PageRank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projet API</dc:title>
  <dc:creator>Théodore Chapuis-Chkaiban (Student at CentraleSupelec)</dc:creator>
  <cp:lastModifiedBy>Théodore Chapuis-Chkaiban (Student at CentraleSupelec)</cp:lastModifiedBy>
  <cp:revision>6</cp:revision>
  <dcterms:created xsi:type="dcterms:W3CDTF">2020-04-07T07:20:36Z</dcterms:created>
  <dcterms:modified xsi:type="dcterms:W3CDTF">2020-04-07T08:12:08Z</dcterms:modified>
</cp:coreProperties>
</file>