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2" r:id="rId6"/>
    <p:sldId id="273" r:id="rId7"/>
    <p:sldId id="271" r:id="rId8"/>
    <p:sldId id="269" r:id="rId9"/>
    <p:sldId id="268" r:id="rId10"/>
    <p:sldId id="274" r:id="rId11"/>
    <p:sldId id="267" r:id="rId12"/>
    <p:sldId id="261" r:id="rId13"/>
    <p:sldId id="260"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B9633B-AD6E-4B48-8B20-21BDB5721DD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ED5757F-06D0-446B-B6C9-1F0317A30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A29A1CBA-2997-4BF7-868E-97CCBE9658D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9E5BEF0A-B3D1-4229-ADF3-BE44F192BC2D}"/>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2203B8-ABE0-435D-A844-B8288C3676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06924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944A4B-EE90-4410-B681-66F5F7EE7B58}"/>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507BC289-8833-4811-BEE1-9B3DA06FF4D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D0F6CE50-D395-468B-8730-E1D9532E67F4}"/>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C223CE76-1C64-443C-BFC3-10D1E66E543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DC87670C-B709-4301-984B-7818E8CF9373}"/>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56514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0D248CC-FF90-4CE8-BECE-D4921E3E112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047EC7D8-FB6A-451E-997C-235D908E985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622D4ED8-C6BF-4A19-AE89-920AF8D15FA8}"/>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893301DF-FAC9-4844-8F47-433DCD63F1E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32D5870-F598-4F9F-B05C-B133FC3D8986}"/>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42818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6E687-D3F9-40D6-B526-5C2646068444}"/>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0119BD0-5324-45A5-94B5-9F7C128818C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B508A1A-1C3E-405E-BA21-856DBC34836B}"/>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E5AC87BE-CE3A-417C-AB53-738CD22FF6D0}"/>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16FFFE1E-6726-400C-B9EB-2333E2328435}"/>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06758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8F05A-BB61-4D71-AB40-BD422A1F14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63299701-EE1C-43D0-87E2-CD564DF51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831FFB0-EA83-4FEA-86E8-04C6DCDF82E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BC11F541-481B-4B64-996C-189AC17AB3B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8402221-C35F-44C4-8CA5-D7533AFEBF1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79938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E52C99-B701-4579-BA44-EF155180196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30EB5D1-123E-4E8D-907D-C00F6BDC8DF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A796B0E5-0101-4CAE-81ED-312616C52E0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A60F95AF-FF93-4F04-9873-6FC741507FCF}"/>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3188957D-601E-41B5-A9B8-6D1590949F8A}"/>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49C41E59-016D-4D4A-9AEF-103A1EDEBB60}"/>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50010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5FC5A-497B-467C-8F74-32530F821F78}"/>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64A83956-2689-48FB-9C62-065AD83C0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96FA09B-87BF-4C4E-8D4E-087430A8A4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A713C19B-E3F4-41FC-BDF6-98BA6B776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FAFA2EF-5823-4113-8AFF-01FDCEA371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4E956CC0-4576-42DB-8EF3-911C72A0501A}"/>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8" name="Espace réservé du pied de page 7">
            <a:extLst>
              <a:ext uri="{FF2B5EF4-FFF2-40B4-BE49-F238E27FC236}">
                <a16:creationId xmlns:a16="http://schemas.microsoft.com/office/drawing/2014/main" id="{C90270B9-7E1E-440E-8F39-BA743A02B4FC}"/>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6B9E22FB-7F40-441D-9999-1F6F6DA3089C}"/>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270519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38735-C60F-4A8B-9E70-1297F06DEE6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38B6A7F3-4C3A-4DAB-815E-44F9DF218006}"/>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4" name="Espace réservé du pied de page 3">
            <a:extLst>
              <a:ext uri="{FF2B5EF4-FFF2-40B4-BE49-F238E27FC236}">
                <a16:creationId xmlns:a16="http://schemas.microsoft.com/office/drawing/2014/main" id="{3ACC1042-CB64-487C-B2D3-AD9203ADA2CC}"/>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A7E6B19E-BE21-4FDB-A69A-D49EFFAFA4C9}"/>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45906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70BC22-C0B2-4DD6-8E95-09FA20C87CC0}"/>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3" name="Espace réservé du pied de page 2">
            <a:extLst>
              <a:ext uri="{FF2B5EF4-FFF2-40B4-BE49-F238E27FC236}">
                <a16:creationId xmlns:a16="http://schemas.microsoft.com/office/drawing/2014/main" id="{3555E225-B221-49F7-81BB-B37192E9EACE}"/>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0FCBE153-124C-4A08-8ADF-3F80D336E73A}"/>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09733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06C443-DE7F-49E6-BF25-1915521243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4076BC01-D506-403D-B5A1-20C5811E2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F1DBF899-966C-4B8C-B686-B54DD2630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A98A3-0836-45B7-91D2-D863742201F1}"/>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18DA8820-6C67-4C5A-B5E0-51E8EDE9DBF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C66B9102-3362-43CB-9FF6-27D4C20627B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12658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26675-F1E8-46C0-9DC7-184E3B82FE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DDA191A-6321-40CE-AAF5-DD3536E5AE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F9D69E2D-9980-4D16-8C84-D52EFEF19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A1179A-7CD8-497F-A9C5-C4CFA330755C}"/>
              </a:ext>
            </a:extLst>
          </p:cNvPr>
          <p:cNvSpPr>
            <a:spLocks noGrp="1"/>
          </p:cNvSpPr>
          <p:nvPr>
            <p:ph type="dt" sz="half" idx="10"/>
          </p:nvPr>
        </p:nvSpPr>
        <p:spPr/>
        <p:txBody>
          <a:bodyPr/>
          <a:lstStyle/>
          <a:p>
            <a:fld id="{87DFEB83-DDA1-4901-82B2-7424542DA709}" type="datetimeFigureOut">
              <a:rPr lang="en-GB" smtClean="0"/>
              <a:t>17/09/2020</a:t>
            </a:fld>
            <a:endParaRPr lang="en-GB"/>
          </a:p>
        </p:txBody>
      </p:sp>
      <p:sp>
        <p:nvSpPr>
          <p:cNvPr id="6" name="Espace réservé du pied de page 5">
            <a:extLst>
              <a:ext uri="{FF2B5EF4-FFF2-40B4-BE49-F238E27FC236}">
                <a16:creationId xmlns:a16="http://schemas.microsoft.com/office/drawing/2014/main" id="{BADFF987-753B-4D49-BAD7-F93CB5793EA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18C26138-6DDB-4E5F-864E-C2BC774DBD88}"/>
              </a:ext>
            </a:extLst>
          </p:cNvPr>
          <p:cNvSpPr>
            <a:spLocks noGrp="1"/>
          </p:cNvSpPr>
          <p:nvPr>
            <p:ph type="sldNum" sz="quarter" idx="12"/>
          </p:nvPr>
        </p:nvSpPr>
        <p:spPr/>
        <p:txBody>
          <a:bodyPr/>
          <a:lstStyle/>
          <a:p>
            <a:fld id="{C2494384-71EE-4CD9-812E-37A9EC2919EB}" type="slidenum">
              <a:rPr lang="en-GB" smtClean="0"/>
              <a:t>‹N°›</a:t>
            </a:fld>
            <a:endParaRPr lang="en-GB"/>
          </a:p>
        </p:txBody>
      </p:sp>
    </p:spTree>
    <p:extLst>
      <p:ext uri="{BB962C8B-B14F-4D97-AF65-F5344CB8AC3E}">
        <p14:creationId xmlns:p14="http://schemas.microsoft.com/office/powerpoint/2010/main" val="38436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6BC9BA-BEA6-4847-9442-CFC872660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515C8C91-F194-450E-B889-A0AA35B24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9CE98C89-2D41-492D-BD32-9387F8D9F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FEB83-DDA1-4901-82B2-7424542DA709}" type="datetimeFigureOut">
              <a:rPr lang="en-GB" smtClean="0"/>
              <a:t>17/09/2020</a:t>
            </a:fld>
            <a:endParaRPr lang="en-GB"/>
          </a:p>
        </p:txBody>
      </p:sp>
      <p:sp>
        <p:nvSpPr>
          <p:cNvPr id="5" name="Espace réservé du pied de page 4">
            <a:extLst>
              <a:ext uri="{FF2B5EF4-FFF2-40B4-BE49-F238E27FC236}">
                <a16:creationId xmlns:a16="http://schemas.microsoft.com/office/drawing/2014/main" id="{27433FAF-6DAB-4982-BC2E-8239BEF99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D268B76B-5F76-41F3-A65B-CCAF99E5C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4384-71EE-4CD9-812E-37A9EC2919EB}" type="slidenum">
              <a:rPr lang="en-GB" smtClean="0"/>
              <a:t>‹N°›</a:t>
            </a:fld>
            <a:endParaRPr lang="en-GB"/>
          </a:p>
        </p:txBody>
      </p:sp>
    </p:spTree>
    <p:extLst>
      <p:ext uri="{BB962C8B-B14F-4D97-AF65-F5344CB8AC3E}">
        <p14:creationId xmlns:p14="http://schemas.microsoft.com/office/powerpoint/2010/main" val="2106295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1BBBA-3231-4ADB-8719-AF459094BC0F}"/>
              </a:ext>
            </a:extLst>
          </p:cNvPr>
          <p:cNvSpPr>
            <a:spLocks noGrp="1"/>
          </p:cNvSpPr>
          <p:nvPr>
            <p:ph type="ctrTitle"/>
          </p:nvPr>
        </p:nvSpPr>
        <p:spPr/>
        <p:txBody>
          <a:bodyPr/>
          <a:lstStyle/>
          <a:p>
            <a:r>
              <a:rPr lang="en-GB" dirty="0"/>
              <a:t>Home Insurance dataset case study</a:t>
            </a:r>
          </a:p>
        </p:txBody>
      </p:sp>
      <p:sp>
        <p:nvSpPr>
          <p:cNvPr id="3" name="Sous-titre 2">
            <a:extLst>
              <a:ext uri="{FF2B5EF4-FFF2-40B4-BE49-F238E27FC236}">
                <a16:creationId xmlns:a16="http://schemas.microsoft.com/office/drawing/2014/main" id="{7FCD78CF-F9DB-4BFF-9602-4B98BFFF1DF7}"/>
              </a:ext>
            </a:extLst>
          </p:cNvPr>
          <p:cNvSpPr>
            <a:spLocks noGrp="1"/>
          </p:cNvSpPr>
          <p:nvPr>
            <p:ph type="subTitle" idx="1"/>
          </p:nvPr>
        </p:nvSpPr>
        <p:spPr>
          <a:xfrm>
            <a:off x="1524000" y="4331504"/>
            <a:ext cx="9144000" cy="1655762"/>
          </a:xfrm>
        </p:spPr>
        <p:txBody>
          <a:bodyPr/>
          <a:lstStyle/>
          <a:p>
            <a:r>
              <a:rPr lang="en-GB" dirty="0" err="1"/>
              <a:t>Théo</a:t>
            </a:r>
            <a:r>
              <a:rPr lang="en-GB" dirty="0"/>
              <a:t> Chavannes</a:t>
            </a:r>
          </a:p>
        </p:txBody>
      </p:sp>
    </p:spTree>
    <p:extLst>
      <p:ext uri="{BB962C8B-B14F-4D97-AF65-F5344CB8AC3E}">
        <p14:creationId xmlns:p14="http://schemas.microsoft.com/office/powerpoint/2010/main" val="50187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02FB5-1A27-4B25-8E83-7ED6F17DECCE}"/>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B9429410-DEE6-42B8-802B-B663196DE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41" y="1866721"/>
            <a:ext cx="5221605" cy="4351338"/>
          </a:xfrm>
        </p:spPr>
      </p:pic>
      <p:pic>
        <p:nvPicPr>
          <p:cNvPr id="7" name="Image 6" descr="Une image contenant capture d’écran&#10;&#10;Description générée automatiquement">
            <a:extLst>
              <a:ext uri="{FF2B5EF4-FFF2-40B4-BE49-F238E27FC236}">
                <a16:creationId xmlns:a16="http://schemas.microsoft.com/office/drawing/2014/main" id="{E688D511-EE4E-4475-80B9-E684A2D33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851" y="3429000"/>
            <a:ext cx="4288949" cy="3216712"/>
          </a:xfrm>
          <a:prstGeom prst="rect">
            <a:avLst/>
          </a:prstGeom>
        </p:spPr>
      </p:pic>
      <p:pic>
        <p:nvPicPr>
          <p:cNvPr id="9" name="Image 8" descr="Une image contenant capture d’écran&#10;&#10;Description générée automatiquement">
            <a:extLst>
              <a:ext uri="{FF2B5EF4-FFF2-40B4-BE49-F238E27FC236}">
                <a16:creationId xmlns:a16="http://schemas.microsoft.com/office/drawing/2014/main" id="{3BE46F29-180A-45E4-9B5F-FCC9F452C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723" y="365125"/>
            <a:ext cx="4175077" cy="3131308"/>
          </a:xfrm>
          <a:prstGeom prst="rect">
            <a:avLst/>
          </a:prstGeom>
        </p:spPr>
      </p:pic>
      <p:sp>
        <p:nvSpPr>
          <p:cNvPr id="3" name="Rectangle 2">
            <a:extLst>
              <a:ext uri="{FF2B5EF4-FFF2-40B4-BE49-F238E27FC236}">
                <a16:creationId xmlns:a16="http://schemas.microsoft.com/office/drawing/2014/main" id="{7ACF3437-F427-48B9-82FD-FB9B20D04BC5}"/>
              </a:ext>
            </a:extLst>
          </p:cNvPr>
          <p:cNvSpPr/>
          <p:nvPr/>
        </p:nvSpPr>
        <p:spPr>
          <a:xfrm>
            <a:off x="878786" y="1497389"/>
            <a:ext cx="4530984" cy="369332"/>
          </a:xfrm>
          <a:prstGeom prst="rect">
            <a:avLst/>
          </a:prstGeom>
        </p:spPr>
        <p:txBody>
          <a:bodyPr wrap="none">
            <a:spAutoFit/>
          </a:bodyPr>
          <a:lstStyle/>
          <a:p>
            <a:r>
              <a:rPr lang="en-GB" dirty="0"/>
              <a:t>Option "Legal Fees" included after 1st renewal</a:t>
            </a:r>
          </a:p>
        </p:txBody>
      </p:sp>
    </p:spTree>
    <p:extLst>
      <p:ext uri="{BB962C8B-B14F-4D97-AF65-F5344CB8AC3E}">
        <p14:creationId xmlns:p14="http://schemas.microsoft.com/office/powerpoint/2010/main" val="341221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C3A0E-391C-450A-A3F9-68BF7E5A0F93}"/>
              </a:ext>
            </a:extLst>
          </p:cNvPr>
          <p:cNvSpPr>
            <a:spLocks noGrp="1"/>
          </p:cNvSpPr>
          <p:nvPr>
            <p:ph type="title"/>
          </p:nvPr>
        </p:nvSpPr>
        <p:spPr/>
        <p:txBody>
          <a:bodyPr/>
          <a:lstStyle/>
          <a:p>
            <a:r>
              <a:rPr lang="en-GB" dirty="0"/>
              <a:t>Dependence plots</a:t>
            </a:r>
          </a:p>
        </p:txBody>
      </p:sp>
      <p:pic>
        <p:nvPicPr>
          <p:cNvPr id="16" name="Image 15">
            <a:extLst>
              <a:ext uri="{FF2B5EF4-FFF2-40B4-BE49-F238E27FC236}">
                <a16:creationId xmlns:a16="http://schemas.microsoft.com/office/drawing/2014/main" id="{7A452483-8FDC-4134-A22B-DE7B3BB63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03" y="1775276"/>
            <a:ext cx="5486411" cy="4572009"/>
          </a:xfrm>
          <a:prstGeom prst="rect">
            <a:avLst/>
          </a:prstGeom>
        </p:spPr>
      </p:pic>
      <p:pic>
        <p:nvPicPr>
          <p:cNvPr id="6" name="Espace réservé du contenu 5" descr="Une image contenant capture d’écran&#10;&#10;Description générée automatiquement">
            <a:extLst>
              <a:ext uri="{FF2B5EF4-FFF2-40B4-BE49-F238E27FC236}">
                <a16:creationId xmlns:a16="http://schemas.microsoft.com/office/drawing/2014/main" id="{E7B9556D-220F-4C0A-BE64-64BF3105DD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1065" y="447203"/>
            <a:ext cx="3982579" cy="2986934"/>
          </a:xfrm>
        </p:spPr>
      </p:pic>
      <p:pic>
        <p:nvPicPr>
          <p:cNvPr id="8" name="Image 7" descr="Une image contenant capture d’écran&#10;&#10;Description générée automatiquement">
            <a:extLst>
              <a:ext uri="{FF2B5EF4-FFF2-40B4-BE49-F238E27FC236}">
                <a16:creationId xmlns:a16="http://schemas.microsoft.com/office/drawing/2014/main" id="{67C76CDF-540E-4A36-BF00-220F40C3F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14" y="3516215"/>
            <a:ext cx="4095680" cy="3071760"/>
          </a:xfrm>
          <a:prstGeom prst="rect">
            <a:avLst/>
          </a:prstGeom>
        </p:spPr>
      </p:pic>
    </p:spTree>
    <p:extLst>
      <p:ext uri="{BB962C8B-B14F-4D97-AF65-F5344CB8AC3E}">
        <p14:creationId xmlns:p14="http://schemas.microsoft.com/office/powerpoint/2010/main" val="389451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322AA-F3DD-476F-A7CB-EEC6C0829604}"/>
              </a:ext>
            </a:extLst>
          </p:cNvPr>
          <p:cNvSpPr>
            <a:spLocks noGrp="1"/>
          </p:cNvSpPr>
          <p:nvPr>
            <p:ph type="title"/>
          </p:nvPr>
        </p:nvSpPr>
        <p:spPr/>
        <p:txBody>
          <a:bodyPr/>
          <a:lstStyle/>
          <a:p>
            <a:r>
              <a:rPr lang="en-GB" dirty="0"/>
              <a:t>Dependence plots</a:t>
            </a:r>
          </a:p>
        </p:txBody>
      </p:sp>
      <p:pic>
        <p:nvPicPr>
          <p:cNvPr id="5" name="Espace réservé du contenu 4">
            <a:extLst>
              <a:ext uri="{FF2B5EF4-FFF2-40B4-BE49-F238E27FC236}">
                <a16:creationId xmlns:a16="http://schemas.microsoft.com/office/drawing/2014/main" id="{D2BAE60D-8F6A-4C9D-993C-21539375F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900" y="1690688"/>
            <a:ext cx="5221605" cy="4351338"/>
          </a:xfrm>
        </p:spPr>
      </p:pic>
      <p:pic>
        <p:nvPicPr>
          <p:cNvPr id="7" name="Image 6" descr="Une image contenant carte&#10;&#10;Description générée automatiquement">
            <a:extLst>
              <a:ext uri="{FF2B5EF4-FFF2-40B4-BE49-F238E27FC236}">
                <a16:creationId xmlns:a16="http://schemas.microsoft.com/office/drawing/2014/main" id="{27E168E3-2BEA-4396-B1E6-5827B4703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486411" cy="4572009"/>
          </a:xfrm>
          <a:prstGeom prst="rect">
            <a:avLst/>
          </a:prstGeom>
        </p:spPr>
      </p:pic>
    </p:spTree>
    <p:extLst>
      <p:ext uri="{BB962C8B-B14F-4D97-AF65-F5344CB8AC3E}">
        <p14:creationId xmlns:p14="http://schemas.microsoft.com/office/powerpoint/2010/main" val="350760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E9B46A-F076-45B5-AA98-805F58A4C819}"/>
              </a:ext>
            </a:extLst>
          </p:cNvPr>
          <p:cNvSpPr>
            <a:spLocks noGrp="1"/>
          </p:cNvSpPr>
          <p:nvPr>
            <p:ph type="title"/>
          </p:nvPr>
        </p:nvSpPr>
        <p:spPr/>
        <p:txBody>
          <a:bodyPr/>
          <a:lstStyle/>
          <a:p>
            <a:r>
              <a:rPr lang="en-GB" dirty="0"/>
              <a:t>delivering the solution</a:t>
            </a:r>
          </a:p>
        </p:txBody>
      </p:sp>
      <p:sp>
        <p:nvSpPr>
          <p:cNvPr id="3" name="Espace réservé du contenu 2">
            <a:extLst>
              <a:ext uri="{FF2B5EF4-FFF2-40B4-BE49-F238E27FC236}">
                <a16:creationId xmlns:a16="http://schemas.microsoft.com/office/drawing/2014/main" id="{DB9BB182-214B-4B89-AB9A-62D1F62F4837}"/>
              </a:ext>
            </a:extLst>
          </p:cNvPr>
          <p:cNvSpPr>
            <a:spLocks noGrp="1"/>
          </p:cNvSpPr>
          <p:nvPr>
            <p:ph idx="1"/>
          </p:nvPr>
        </p:nvSpPr>
        <p:spPr/>
        <p:txBody>
          <a:bodyPr/>
          <a:lstStyle/>
          <a:p>
            <a:pPr marL="0" indent="0">
              <a:buNone/>
            </a:pPr>
            <a:endParaRPr lang="en-GB" dirty="0"/>
          </a:p>
          <a:p>
            <a:r>
              <a:rPr lang="en-GB" dirty="0"/>
              <a:t>Package &amp; code structure</a:t>
            </a:r>
          </a:p>
          <a:p>
            <a:endParaRPr lang="en-GB" dirty="0"/>
          </a:p>
          <a:p>
            <a:r>
              <a:rPr lang="en-GB" dirty="0"/>
              <a:t>Pickle of the predictor</a:t>
            </a:r>
          </a:p>
          <a:p>
            <a:endParaRPr lang="en-GB" dirty="0"/>
          </a:p>
          <a:p>
            <a:r>
              <a:rPr lang="en-GB" dirty="0"/>
              <a:t>Input of the predictor: json</a:t>
            </a:r>
          </a:p>
        </p:txBody>
      </p:sp>
    </p:spTree>
    <p:extLst>
      <p:ext uri="{BB962C8B-B14F-4D97-AF65-F5344CB8AC3E}">
        <p14:creationId xmlns:p14="http://schemas.microsoft.com/office/powerpoint/2010/main" val="47328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DAADD5-26F0-4AF7-AF63-A70DE7D2CEC3}"/>
              </a:ext>
            </a:extLst>
          </p:cNvPr>
          <p:cNvSpPr>
            <a:spLocks noGrp="1"/>
          </p:cNvSpPr>
          <p:nvPr>
            <p:ph type="title"/>
          </p:nvPr>
        </p:nvSpPr>
        <p:spPr/>
        <p:txBody>
          <a:bodyPr/>
          <a:lstStyle/>
          <a:p>
            <a:r>
              <a:rPr lang="en-GB" dirty="0"/>
              <a:t>Next steps	 </a:t>
            </a:r>
          </a:p>
        </p:txBody>
      </p:sp>
      <p:sp>
        <p:nvSpPr>
          <p:cNvPr id="3" name="Espace réservé du contenu 2">
            <a:extLst>
              <a:ext uri="{FF2B5EF4-FFF2-40B4-BE49-F238E27FC236}">
                <a16:creationId xmlns:a16="http://schemas.microsoft.com/office/drawing/2014/main" id="{3ACA6807-A634-44E9-9DE3-F609B630AC26}"/>
              </a:ext>
            </a:extLst>
          </p:cNvPr>
          <p:cNvSpPr>
            <a:spLocks noGrp="1"/>
          </p:cNvSpPr>
          <p:nvPr>
            <p:ph idx="1"/>
          </p:nvPr>
        </p:nvSpPr>
        <p:spPr/>
        <p:txBody>
          <a:bodyPr>
            <a:normAutofit fontScale="70000" lnSpcReduction="20000"/>
          </a:bodyPr>
          <a:lstStyle/>
          <a:p>
            <a:endParaRPr lang="en-GB" dirty="0"/>
          </a:p>
          <a:p>
            <a:r>
              <a:rPr lang="en-GB" dirty="0"/>
              <a:t>Check the different plots and investigate features which have some ”gaps” in the values taken, if possible interacting with business people, to be sure this is not some outliers in the data</a:t>
            </a:r>
          </a:p>
          <a:p>
            <a:endParaRPr lang="en-GB" dirty="0"/>
          </a:p>
          <a:p>
            <a:r>
              <a:rPr lang="en-GB" dirty="0"/>
              <a:t>Add some basic analysis based on the dates (not target-oriented) if we need to define a business strategy (it should be done at the right timing)</a:t>
            </a:r>
          </a:p>
          <a:p>
            <a:endParaRPr lang="en-GB" dirty="0"/>
          </a:p>
          <a:p>
            <a:r>
              <a:rPr lang="en-GB" dirty="0"/>
              <a:t>Improve feature engineering, especially by using some business knowledge</a:t>
            </a:r>
          </a:p>
          <a:p>
            <a:endParaRPr lang="en-GB" dirty="0"/>
          </a:p>
          <a:p>
            <a:r>
              <a:rPr lang="en-GB" dirty="0"/>
              <a:t>Tune the </a:t>
            </a:r>
            <a:r>
              <a:rPr lang="en-GB" dirty="0" err="1"/>
              <a:t>lightgbm</a:t>
            </a:r>
            <a:endParaRPr lang="en-GB" dirty="0"/>
          </a:p>
          <a:p>
            <a:endParaRPr lang="en-GB" dirty="0"/>
          </a:p>
          <a:p>
            <a:r>
              <a:rPr lang="en-GB" dirty="0"/>
              <a:t>Probability calibration: </a:t>
            </a:r>
            <a:r>
              <a:rPr lang="en-GB" dirty="0" err="1"/>
              <a:t>lightgbm</a:t>
            </a:r>
            <a:r>
              <a:rPr lang="en-GB" dirty="0"/>
              <a:t> probabilities are not calibrated (it does not correspond to the common feeling of what a “probability” is)</a:t>
            </a:r>
          </a:p>
          <a:p>
            <a:pPr marL="0" indent="0">
              <a:buNone/>
            </a:pPr>
            <a:endParaRPr lang="en-GB" dirty="0"/>
          </a:p>
          <a:p>
            <a:endParaRPr lang="en-GB" dirty="0"/>
          </a:p>
        </p:txBody>
      </p:sp>
    </p:spTree>
    <p:extLst>
      <p:ext uri="{BB962C8B-B14F-4D97-AF65-F5344CB8AC3E}">
        <p14:creationId xmlns:p14="http://schemas.microsoft.com/office/powerpoint/2010/main" val="282636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A5C7E-3419-455D-82C9-396D4A6BE219}"/>
              </a:ext>
            </a:extLst>
          </p:cNvPr>
          <p:cNvSpPr>
            <a:spLocks noGrp="1"/>
          </p:cNvSpPr>
          <p:nvPr>
            <p:ph type="title"/>
          </p:nvPr>
        </p:nvSpPr>
        <p:spPr/>
        <p:txBody>
          <a:bodyPr/>
          <a:lstStyle/>
          <a:p>
            <a:r>
              <a:rPr lang="en-GB" dirty="0"/>
              <a:t>Introduction</a:t>
            </a:r>
          </a:p>
        </p:txBody>
      </p:sp>
      <p:sp>
        <p:nvSpPr>
          <p:cNvPr id="3" name="Espace réservé du contenu 2">
            <a:extLst>
              <a:ext uri="{FF2B5EF4-FFF2-40B4-BE49-F238E27FC236}">
                <a16:creationId xmlns:a16="http://schemas.microsoft.com/office/drawing/2014/main" id="{1DF6E7F5-C0FD-4168-A521-DD6B0DACD42C}"/>
              </a:ext>
            </a:extLst>
          </p:cNvPr>
          <p:cNvSpPr>
            <a:spLocks noGrp="1"/>
          </p:cNvSpPr>
          <p:nvPr>
            <p:ph idx="1"/>
          </p:nvPr>
        </p:nvSpPr>
        <p:spPr/>
        <p:txBody>
          <a:bodyPr/>
          <a:lstStyle/>
          <a:p>
            <a:r>
              <a:rPr lang="en-GB" dirty="0"/>
              <a:t>This is a Home Insurance dataset including police's years between 2007 and 2012. Each police includes some significant characteristics of polices, building's characteristics, the zone, the privileges, the faults, some risk indicators and so on.</a:t>
            </a:r>
          </a:p>
          <a:p>
            <a:endParaRPr lang="en-GB" dirty="0"/>
          </a:p>
          <a:p>
            <a:r>
              <a:rPr lang="en-GB" dirty="0"/>
              <a:t>Goal: predict future lapsed cases</a:t>
            </a:r>
          </a:p>
        </p:txBody>
      </p:sp>
      <p:pic>
        <p:nvPicPr>
          <p:cNvPr id="5" name="Image 4" descr="Une image contenant capture d’écran&#10;&#10;Description générée automatiquement">
            <a:extLst>
              <a:ext uri="{FF2B5EF4-FFF2-40B4-BE49-F238E27FC236}">
                <a16:creationId xmlns:a16="http://schemas.microsoft.com/office/drawing/2014/main" id="{923957FD-8442-4258-86D7-B20502243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88" y="3084814"/>
            <a:ext cx="4658994" cy="3494246"/>
          </a:xfrm>
          <a:prstGeom prst="rect">
            <a:avLst/>
          </a:prstGeom>
        </p:spPr>
      </p:pic>
    </p:spTree>
    <p:extLst>
      <p:ext uri="{BB962C8B-B14F-4D97-AF65-F5344CB8AC3E}">
        <p14:creationId xmlns:p14="http://schemas.microsoft.com/office/powerpoint/2010/main" val="1332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37B93-7C9E-45B6-B41A-A71988DCF244}"/>
              </a:ext>
            </a:extLst>
          </p:cNvPr>
          <p:cNvSpPr>
            <a:spLocks noGrp="1"/>
          </p:cNvSpPr>
          <p:nvPr>
            <p:ph type="title"/>
          </p:nvPr>
        </p:nvSpPr>
        <p:spPr>
          <a:xfrm>
            <a:off x="838200" y="231560"/>
            <a:ext cx="10515600" cy="1325563"/>
          </a:xfrm>
        </p:spPr>
        <p:txBody>
          <a:bodyPr/>
          <a:lstStyle/>
          <a:p>
            <a:r>
              <a:rPr lang="en-GB" dirty="0"/>
              <a:t>Data analysis: correlation matrix</a:t>
            </a:r>
          </a:p>
        </p:txBody>
      </p:sp>
      <p:pic>
        <p:nvPicPr>
          <p:cNvPr id="5" name="Espace réservé du contenu 4">
            <a:extLst>
              <a:ext uri="{FF2B5EF4-FFF2-40B4-BE49-F238E27FC236}">
                <a16:creationId xmlns:a16="http://schemas.microsoft.com/office/drawing/2014/main" id="{BCE8E7B1-2F7E-47D7-AD98-EC4C3A51DF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982"/>
          <a:stretch/>
        </p:blipFill>
        <p:spPr>
          <a:xfrm>
            <a:off x="565079" y="1224988"/>
            <a:ext cx="11085815" cy="5568593"/>
          </a:xfrm>
        </p:spPr>
      </p:pic>
    </p:spTree>
    <p:extLst>
      <p:ext uri="{BB962C8B-B14F-4D97-AF65-F5344CB8AC3E}">
        <p14:creationId xmlns:p14="http://schemas.microsoft.com/office/powerpoint/2010/main" val="326677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normAutofit fontScale="90000"/>
          </a:bodyPr>
          <a:lstStyle/>
          <a:p>
            <a:r>
              <a:rPr lang="en-GB" dirty="0"/>
              <a:t>Data analysis: multi valued categorical features</a:t>
            </a:r>
            <a:br>
              <a:rPr lang="en-GB" dirty="0"/>
            </a:br>
            <a:r>
              <a:rPr lang="en-GB" dirty="0"/>
              <a:t>Employment status</a:t>
            </a:r>
          </a:p>
        </p:txBody>
      </p:sp>
      <p:pic>
        <p:nvPicPr>
          <p:cNvPr id="6" name="Espace réservé du contenu 5" descr="Une image contenant capture d’écran&#10;&#10;Description générée automatiquement">
            <a:extLst>
              <a:ext uri="{FF2B5EF4-FFF2-40B4-BE49-F238E27FC236}">
                <a16:creationId xmlns:a16="http://schemas.microsoft.com/office/drawing/2014/main" id="{A3F4B73D-B8B8-4219-B777-93CE82BC4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52506"/>
            <a:ext cx="5801784" cy="4351338"/>
          </a:xfrm>
        </p:spPr>
      </p:pic>
      <p:pic>
        <p:nvPicPr>
          <p:cNvPr id="4" name="Image 3" descr="Une image contenant capture d’écran&#10;&#10;Description générée automatiquement">
            <a:extLst>
              <a:ext uri="{FF2B5EF4-FFF2-40B4-BE49-F238E27FC236}">
                <a16:creationId xmlns:a16="http://schemas.microsoft.com/office/drawing/2014/main" id="{172DA1B3-63F6-4B26-959E-E48CE35DB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3900"/>
            <a:ext cx="5852172" cy="4389129"/>
          </a:xfrm>
          <a:prstGeom prst="rect">
            <a:avLst/>
          </a:prstGeom>
        </p:spPr>
      </p:pic>
    </p:spTree>
    <p:extLst>
      <p:ext uri="{BB962C8B-B14F-4D97-AF65-F5344CB8AC3E}">
        <p14:creationId xmlns:p14="http://schemas.microsoft.com/office/powerpoint/2010/main" val="30174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0D3B5E-FA5D-477E-B2D5-EC3E3D9EB4A6}"/>
              </a:ext>
            </a:extLst>
          </p:cNvPr>
          <p:cNvSpPr>
            <a:spLocks noGrp="1"/>
          </p:cNvSpPr>
          <p:nvPr>
            <p:ph type="title"/>
          </p:nvPr>
        </p:nvSpPr>
        <p:spPr/>
        <p:txBody>
          <a:bodyPr>
            <a:normAutofit fontScale="90000"/>
          </a:bodyPr>
          <a:lstStyle/>
          <a:p>
            <a:r>
              <a:rPr lang="en-GB" dirty="0"/>
              <a:t>Data analysis: multi valued categorical features</a:t>
            </a:r>
            <a:br>
              <a:rPr lang="en-GB" dirty="0"/>
            </a:br>
            <a:r>
              <a:rPr lang="en-GB" dirty="0"/>
              <a:t>Marital status</a:t>
            </a:r>
          </a:p>
        </p:txBody>
      </p:sp>
      <p:pic>
        <p:nvPicPr>
          <p:cNvPr id="14" name="Espace réservé du contenu 13" descr="Une image contenant capture d’écran, dessin&#10;&#10;Description générée automatiquement">
            <a:extLst>
              <a:ext uri="{FF2B5EF4-FFF2-40B4-BE49-F238E27FC236}">
                <a16:creationId xmlns:a16="http://schemas.microsoft.com/office/drawing/2014/main" id="{4F14898A-E332-46CC-986C-A7B7F8AD9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2172" y="1941946"/>
            <a:ext cx="5801784" cy="4389129"/>
          </a:xfrm>
        </p:spPr>
      </p:pic>
      <p:pic>
        <p:nvPicPr>
          <p:cNvPr id="16" name="Image 15" descr="Une image contenant capture d’écran, dessin&#10;&#10;Description générée automatiquement">
            <a:extLst>
              <a:ext uri="{FF2B5EF4-FFF2-40B4-BE49-F238E27FC236}">
                <a16:creationId xmlns:a16="http://schemas.microsoft.com/office/drawing/2014/main" id="{214DE53A-8A5F-4270-A50D-9DB868376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1946"/>
            <a:ext cx="5852172" cy="4389129"/>
          </a:xfrm>
          <a:prstGeom prst="rect">
            <a:avLst/>
          </a:prstGeom>
        </p:spPr>
      </p:pic>
    </p:spTree>
    <p:extLst>
      <p:ext uri="{BB962C8B-B14F-4D97-AF65-F5344CB8AC3E}">
        <p14:creationId xmlns:p14="http://schemas.microsoft.com/office/powerpoint/2010/main" val="265345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C24E2-3F61-4CC6-87DE-CAAA6C27DFC6}"/>
              </a:ext>
            </a:extLst>
          </p:cNvPr>
          <p:cNvSpPr>
            <a:spLocks noGrp="1"/>
          </p:cNvSpPr>
          <p:nvPr>
            <p:ph type="title"/>
          </p:nvPr>
        </p:nvSpPr>
        <p:spPr/>
        <p:txBody>
          <a:bodyPr>
            <a:normAutofit/>
          </a:bodyPr>
          <a:lstStyle/>
          <a:p>
            <a:r>
              <a:rPr lang="en-GB" dirty="0"/>
              <a:t>Data analysis: binary categorical features</a:t>
            </a:r>
            <a:br>
              <a:rPr lang="en-GB" dirty="0"/>
            </a:br>
            <a:r>
              <a:rPr lang="en-GB" dirty="0"/>
              <a:t>H3 ADDON POST REN</a:t>
            </a:r>
          </a:p>
        </p:txBody>
      </p:sp>
      <p:pic>
        <p:nvPicPr>
          <p:cNvPr id="8" name="Espace réservé du contenu 7" descr="Une image contenant capture d’écran&#10;&#10;Description générée automatiquement">
            <a:extLst>
              <a:ext uri="{FF2B5EF4-FFF2-40B4-BE49-F238E27FC236}">
                <a16:creationId xmlns:a16="http://schemas.microsoft.com/office/drawing/2014/main" id="{B03D8CD0-A317-4A49-B7E6-11C552AA50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341" y="1863416"/>
            <a:ext cx="5801784" cy="4351338"/>
          </a:xfrm>
        </p:spPr>
      </p:pic>
      <p:pic>
        <p:nvPicPr>
          <p:cNvPr id="10" name="Image 9" descr="Une image contenant capture d’écran&#10;&#10;Description générée automatiquement">
            <a:extLst>
              <a:ext uri="{FF2B5EF4-FFF2-40B4-BE49-F238E27FC236}">
                <a16:creationId xmlns:a16="http://schemas.microsoft.com/office/drawing/2014/main" id="{C5EC2A27-7BC9-499C-83A6-26BC3384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9" y="1825625"/>
            <a:ext cx="5852172" cy="4389129"/>
          </a:xfrm>
          <a:prstGeom prst="rect">
            <a:avLst/>
          </a:prstGeom>
        </p:spPr>
      </p:pic>
      <p:sp>
        <p:nvSpPr>
          <p:cNvPr id="3" name="Rectangle 2">
            <a:extLst>
              <a:ext uri="{FF2B5EF4-FFF2-40B4-BE49-F238E27FC236}">
                <a16:creationId xmlns:a16="http://schemas.microsoft.com/office/drawing/2014/main" id="{D5D994FE-ADBB-45CA-950A-CBBB739B89BF}"/>
              </a:ext>
            </a:extLst>
          </p:cNvPr>
          <p:cNvSpPr/>
          <p:nvPr/>
        </p:nvSpPr>
        <p:spPr>
          <a:xfrm>
            <a:off x="838200" y="1573491"/>
            <a:ext cx="3760581" cy="369332"/>
          </a:xfrm>
          <a:prstGeom prst="rect">
            <a:avLst/>
          </a:prstGeom>
        </p:spPr>
        <p:txBody>
          <a:bodyPr wrap="none">
            <a:spAutoFit/>
          </a:bodyPr>
          <a:lstStyle/>
          <a:p>
            <a:r>
              <a:rPr lang="en-GB" dirty="0"/>
              <a:t>(Option "HP3" included after renewal)</a:t>
            </a:r>
          </a:p>
        </p:txBody>
      </p:sp>
    </p:spTree>
    <p:extLst>
      <p:ext uri="{BB962C8B-B14F-4D97-AF65-F5344CB8AC3E}">
        <p14:creationId xmlns:p14="http://schemas.microsoft.com/office/powerpoint/2010/main" val="247741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2521F-B7FF-473A-9868-3A8B50522010}"/>
              </a:ext>
            </a:extLst>
          </p:cNvPr>
          <p:cNvSpPr>
            <a:spLocks noGrp="1"/>
          </p:cNvSpPr>
          <p:nvPr>
            <p:ph type="title"/>
          </p:nvPr>
        </p:nvSpPr>
        <p:spPr/>
        <p:txBody>
          <a:bodyPr/>
          <a:lstStyle/>
          <a:p>
            <a:r>
              <a:rPr lang="en-GB" dirty="0"/>
              <a:t>AUTOML, final model &amp; results</a:t>
            </a:r>
          </a:p>
        </p:txBody>
      </p:sp>
      <p:sp>
        <p:nvSpPr>
          <p:cNvPr id="12" name="Espace réservé du contenu 11">
            <a:extLst>
              <a:ext uri="{FF2B5EF4-FFF2-40B4-BE49-F238E27FC236}">
                <a16:creationId xmlns:a16="http://schemas.microsoft.com/office/drawing/2014/main" id="{5AAD002D-A01B-4501-B5E1-0888B5A6E36D}"/>
              </a:ext>
            </a:extLst>
          </p:cNvPr>
          <p:cNvSpPr>
            <a:spLocks noGrp="1"/>
          </p:cNvSpPr>
          <p:nvPr>
            <p:ph idx="1"/>
          </p:nvPr>
        </p:nvSpPr>
        <p:spPr>
          <a:xfrm>
            <a:off x="1023135" y="1520575"/>
            <a:ext cx="10515600" cy="4367338"/>
          </a:xfrm>
        </p:spPr>
        <p:txBody>
          <a:bodyPr/>
          <a:lstStyle/>
          <a:p>
            <a:r>
              <a:rPr lang="en-GB" dirty="0"/>
              <a:t>Metrics = </a:t>
            </a:r>
            <a:r>
              <a:rPr lang="en-GB" dirty="0" err="1"/>
              <a:t>roc_auc</a:t>
            </a:r>
            <a:r>
              <a:rPr lang="en-GB" dirty="0"/>
              <a:t>; </a:t>
            </a:r>
            <a:r>
              <a:rPr lang="en-GB" dirty="0" err="1"/>
              <a:t>baseline_score</a:t>
            </a:r>
            <a:r>
              <a:rPr lang="en-GB" dirty="0"/>
              <a:t>: 0.58; </a:t>
            </a:r>
            <a:r>
              <a:rPr lang="en-GB" dirty="0" err="1"/>
              <a:t>best_model_score</a:t>
            </a:r>
            <a:r>
              <a:rPr lang="en-GB" dirty="0"/>
              <a:t> (</a:t>
            </a:r>
            <a:r>
              <a:rPr lang="en-GB" dirty="0" err="1"/>
              <a:t>lightgbm</a:t>
            </a:r>
            <a:r>
              <a:rPr lang="en-GB" dirty="0"/>
              <a:t>): 0.77</a:t>
            </a:r>
          </a:p>
        </p:txBody>
      </p:sp>
      <p:pic>
        <p:nvPicPr>
          <p:cNvPr id="13" name="Image 12">
            <a:extLst>
              <a:ext uri="{FF2B5EF4-FFF2-40B4-BE49-F238E27FC236}">
                <a16:creationId xmlns:a16="http://schemas.microsoft.com/office/drawing/2014/main" id="{66757D5F-A54F-44DF-B749-93E04D5C6F71}"/>
              </a:ext>
            </a:extLst>
          </p:cNvPr>
          <p:cNvPicPr>
            <a:picLocks noChangeAspect="1"/>
          </p:cNvPicPr>
          <p:nvPr/>
        </p:nvPicPr>
        <p:blipFill>
          <a:blip r:embed="rId2"/>
          <a:stretch>
            <a:fillRect/>
          </a:stretch>
        </p:blipFill>
        <p:spPr>
          <a:xfrm>
            <a:off x="891711" y="2445249"/>
            <a:ext cx="10778448" cy="4047626"/>
          </a:xfrm>
          <a:prstGeom prst="rect">
            <a:avLst/>
          </a:prstGeom>
        </p:spPr>
      </p:pic>
    </p:spTree>
    <p:extLst>
      <p:ext uri="{BB962C8B-B14F-4D97-AF65-F5344CB8AC3E}">
        <p14:creationId xmlns:p14="http://schemas.microsoft.com/office/powerpoint/2010/main" val="219916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703DB-5662-40B7-8A71-42C19D23568A}"/>
              </a:ext>
            </a:extLst>
          </p:cNvPr>
          <p:cNvSpPr>
            <a:spLocks noGrp="1"/>
          </p:cNvSpPr>
          <p:nvPr>
            <p:ph type="title"/>
          </p:nvPr>
        </p:nvSpPr>
        <p:spPr/>
        <p:txBody>
          <a:bodyPr/>
          <a:lstStyle/>
          <a:p>
            <a:r>
              <a:rPr lang="en-GB" dirty="0"/>
              <a:t>Features </a:t>
            </a:r>
            <a:r>
              <a:rPr lang="en-GB" dirty="0" err="1"/>
              <a:t>importances</a:t>
            </a:r>
            <a:endParaRPr lang="en-GB" dirty="0"/>
          </a:p>
        </p:txBody>
      </p:sp>
      <p:pic>
        <p:nvPicPr>
          <p:cNvPr id="9" name="Espace réservé du contenu 8" descr="Une image contenant capture d’écran&#10;&#10;Description générée automatiquement">
            <a:extLst>
              <a:ext uri="{FF2B5EF4-FFF2-40B4-BE49-F238E27FC236}">
                <a16:creationId xmlns:a16="http://schemas.microsoft.com/office/drawing/2014/main" id="{B33B7319-CA2C-411A-9FB5-086CCE31B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144" y="1325366"/>
            <a:ext cx="10335018" cy="5167509"/>
          </a:xfrm>
        </p:spPr>
      </p:pic>
    </p:spTree>
    <p:extLst>
      <p:ext uri="{BB962C8B-B14F-4D97-AF65-F5344CB8AC3E}">
        <p14:creationId xmlns:p14="http://schemas.microsoft.com/office/powerpoint/2010/main" val="9976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9E65B-73D6-476A-9A05-27C190B34FE9}"/>
              </a:ext>
            </a:extLst>
          </p:cNvPr>
          <p:cNvSpPr>
            <a:spLocks noGrp="1"/>
          </p:cNvSpPr>
          <p:nvPr>
            <p:ph type="title"/>
          </p:nvPr>
        </p:nvSpPr>
        <p:spPr/>
        <p:txBody>
          <a:bodyPr/>
          <a:lstStyle/>
          <a:p>
            <a:r>
              <a:rPr lang="en-GB" dirty="0"/>
              <a:t>Shap plot</a:t>
            </a:r>
          </a:p>
        </p:txBody>
      </p:sp>
      <p:pic>
        <p:nvPicPr>
          <p:cNvPr id="9" name="Espace réservé du contenu 8" descr="Une image contenant groupe, gens&#10;&#10;Description générée automatiquement">
            <a:extLst>
              <a:ext uri="{FF2B5EF4-FFF2-40B4-BE49-F238E27FC236}">
                <a16:creationId xmlns:a16="http://schemas.microsoft.com/office/drawing/2014/main" id="{05AF6342-09CD-4ADA-B8C7-38E31E910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094" y="1292340"/>
            <a:ext cx="10675706" cy="5337853"/>
          </a:xfrm>
        </p:spPr>
      </p:pic>
    </p:spTree>
    <p:extLst>
      <p:ext uri="{BB962C8B-B14F-4D97-AF65-F5344CB8AC3E}">
        <p14:creationId xmlns:p14="http://schemas.microsoft.com/office/powerpoint/2010/main" val="13866544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3061</TotalTime>
  <Words>272</Words>
  <Application>Microsoft Office PowerPoint</Application>
  <PresentationFormat>Grand écran</PresentationFormat>
  <Paragraphs>37</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Home Insurance dataset case study</vt:lpstr>
      <vt:lpstr>Introduction</vt:lpstr>
      <vt:lpstr>Data analysis: correlation matrix</vt:lpstr>
      <vt:lpstr>Data analysis: multi valued categorical features Employment status</vt:lpstr>
      <vt:lpstr>Data analysis: multi valued categorical features Marital status</vt:lpstr>
      <vt:lpstr>Data analysis: binary categorical features H3 ADDON POST REN</vt:lpstr>
      <vt:lpstr>AUTOML, final model &amp; results</vt:lpstr>
      <vt:lpstr>Features importances</vt:lpstr>
      <vt:lpstr>Shap plot</vt:lpstr>
      <vt:lpstr>Dependence plots</vt:lpstr>
      <vt:lpstr>Dependence plots</vt:lpstr>
      <vt:lpstr>Dependence plots</vt:lpstr>
      <vt:lpstr>delivering the solution</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 c</dc:creator>
  <cp:lastModifiedBy> </cp:lastModifiedBy>
  <cp:revision>53</cp:revision>
  <dcterms:created xsi:type="dcterms:W3CDTF">2020-09-15T09:45:49Z</dcterms:created>
  <dcterms:modified xsi:type="dcterms:W3CDTF">2020-09-17T13:44:51Z</dcterms:modified>
</cp:coreProperties>
</file>