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67" r:id="rId11"/>
    <p:sldId id="261" r:id="rId12"/>
    <p:sldId id="259" r:id="rId13"/>
    <p:sldId id="262" r:id="rId14"/>
    <p:sldId id="263" r:id="rId15"/>
    <p:sldId id="265" r:id="rId16"/>
    <p:sldId id="26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15/09/2020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15/09/2020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plots</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20" name="Espace réservé du contenu 19" descr="Une image contenant capture d’écran&#10;&#10;Description générée automatiquement">
            <a:extLst>
              <a:ext uri="{FF2B5EF4-FFF2-40B4-BE49-F238E27FC236}">
                <a16:creationId xmlns:a16="http://schemas.microsoft.com/office/drawing/2014/main" id="{F86B0F6A-7000-4DD7-B1B5-01EB9244C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3387" y="276179"/>
            <a:ext cx="4618736" cy="2998194"/>
          </a:xfrm>
        </p:spPr>
      </p:pic>
      <p:pic>
        <p:nvPicPr>
          <p:cNvPr id="22" name="Image 21" descr="Une image contenant capture d’écran&#10;&#10;Description générée automatiquement">
            <a:extLst>
              <a:ext uri="{FF2B5EF4-FFF2-40B4-BE49-F238E27FC236}">
                <a16:creationId xmlns:a16="http://schemas.microsoft.com/office/drawing/2014/main" id="{A2A33405-FD1A-452E-BC25-AB1203C1D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693" y="3274373"/>
            <a:ext cx="4525430" cy="3394073"/>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00" y="1690688"/>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lstStyle/>
          <a:p>
            <a:r>
              <a:rPr lang="en-GB" dirty="0"/>
              <a:t>Check the different plots and investigate features which have some ”gaps” in the values taken, if possible interacting with business people, to be sure this is not some outliers in the data</a:t>
            </a:r>
          </a:p>
          <a:p>
            <a:r>
              <a:rPr lang="en-GB" dirty="0"/>
              <a:t>Improve feature engineering</a:t>
            </a:r>
          </a:p>
          <a:p>
            <a:r>
              <a:rPr lang="en-GB" dirty="0"/>
              <a:t>Tune </a:t>
            </a:r>
            <a:r>
              <a:rPr lang="en-GB" dirty="0" err="1"/>
              <a:t>lightgbm</a:t>
            </a:r>
            <a:endParaRPr lang="en-GB" dirty="0"/>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2B369-763E-4786-B566-44ACA1C29389}"/>
              </a:ext>
            </a:extLst>
          </p:cNvPr>
          <p:cNvSpPr>
            <a:spLocks noGrp="1"/>
          </p:cNvSpPr>
          <p:nvPr>
            <p:ph type="title"/>
          </p:nvPr>
        </p:nvSpPr>
        <p:spPr/>
        <p:txBody>
          <a:bodyPr/>
          <a:lstStyle/>
          <a:p>
            <a:r>
              <a:rPr lang="en-GB" dirty="0"/>
              <a:t>Final model</a:t>
            </a:r>
          </a:p>
        </p:txBody>
      </p:sp>
      <p:sp>
        <p:nvSpPr>
          <p:cNvPr id="3" name="Espace réservé du contenu 2">
            <a:extLst>
              <a:ext uri="{FF2B5EF4-FFF2-40B4-BE49-F238E27FC236}">
                <a16:creationId xmlns:a16="http://schemas.microsoft.com/office/drawing/2014/main" id="{AF8FCC36-137D-4427-97F4-7F961E31C22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4678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66D4E-0EF2-471D-BFAC-B1F02232DD05}"/>
              </a:ext>
            </a:extLst>
          </p:cNvPr>
          <p:cNvSpPr>
            <a:spLocks noGrp="1"/>
          </p:cNvSpPr>
          <p:nvPr>
            <p:ph type="title"/>
          </p:nvPr>
        </p:nvSpPr>
        <p:spPr/>
        <p:txBody>
          <a:bodyPr/>
          <a:lstStyle/>
          <a:p>
            <a:r>
              <a:rPr lang="en-GB" dirty="0"/>
              <a:t>Model </a:t>
            </a:r>
            <a:r>
              <a:rPr lang="en-GB" dirty="0" err="1"/>
              <a:t>explainability</a:t>
            </a:r>
            <a:endParaRPr lang="en-GB" dirty="0"/>
          </a:p>
        </p:txBody>
      </p:sp>
      <p:sp>
        <p:nvSpPr>
          <p:cNvPr id="3" name="Espace réservé du contenu 2">
            <a:extLst>
              <a:ext uri="{FF2B5EF4-FFF2-40B4-BE49-F238E27FC236}">
                <a16:creationId xmlns:a16="http://schemas.microsoft.com/office/drawing/2014/main" id="{6223BE3F-43A1-47D5-B0F2-270885F32A1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2437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F9874-4601-4419-9B37-86A286416DB8}"/>
              </a:ext>
            </a:extLst>
          </p:cNvPr>
          <p:cNvSpPr>
            <a:spLocks noGrp="1"/>
          </p:cNvSpPr>
          <p:nvPr>
            <p:ph type="title"/>
          </p:nvPr>
        </p:nvSpPr>
        <p:spPr/>
        <p:txBody>
          <a:bodyPr/>
          <a:lstStyle/>
          <a:p>
            <a:r>
              <a:rPr lang="en-GB" dirty="0"/>
              <a:t>Features </a:t>
            </a:r>
            <a:r>
              <a:rPr lang="en-GB" dirty="0" err="1"/>
              <a:t>importances</a:t>
            </a:r>
            <a:endParaRPr lang="en-GB" dirty="0"/>
          </a:p>
        </p:txBody>
      </p:sp>
      <p:sp>
        <p:nvSpPr>
          <p:cNvPr id="3" name="Espace réservé du contenu 2">
            <a:extLst>
              <a:ext uri="{FF2B5EF4-FFF2-40B4-BE49-F238E27FC236}">
                <a16:creationId xmlns:a16="http://schemas.microsoft.com/office/drawing/2014/main" id="{FD009A02-BAAF-4062-8F48-C3FC770B31C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097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r>
              <a:rPr lang="en-GB" dirty="0"/>
              <a:t>Package</a:t>
            </a:r>
          </a:p>
          <a:p>
            <a:r>
              <a:rPr lang="en-GB" dirty="0"/>
              <a:t>Code structure</a:t>
            </a:r>
          </a:p>
          <a:p>
            <a:r>
              <a:rPr lang="en-GB" dirty="0"/>
              <a:t>Pickle of the model</a:t>
            </a:r>
          </a:p>
          <a:p>
            <a:r>
              <a:rPr lang="en-GB" dirty="0"/>
              <a:t>Call json</a:t>
            </a:r>
          </a:p>
        </p:txBody>
      </p:sp>
    </p:spTree>
    <p:extLst>
      <p:ext uri="{BB962C8B-B14F-4D97-AF65-F5344CB8AC3E}">
        <p14:creationId xmlns:p14="http://schemas.microsoft.com/office/powerpoint/2010/main" val="47328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D13E4-9E91-4AB3-B216-96ED68815815}"/>
              </a:ext>
            </a:extLst>
          </p:cNvPr>
          <p:cNvSpPr>
            <a:spLocks noGrp="1"/>
          </p:cNvSpPr>
          <p:nvPr>
            <p:ph type="title"/>
          </p:nvPr>
        </p:nvSpPr>
        <p:spPr/>
        <p:txBody>
          <a:bodyPr/>
          <a:lstStyle/>
          <a:p>
            <a:endParaRPr lang="en-GB"/>
          </a:p>
        </p:txBody>
      </p:sp>
      <p:sp>
        <p:nvSpPr>
          <p:cNvPr id="3" name="Espace réservé du contenu 2">
            <a:extLst>
              <a:ext uri="{FF2B5EF4-FFF2-40B4-BE49-F238E27FC236}">
                <a16:creationId xmlns:a16="http://schemas.microsoft.com/office/drawing/2014/main" id="{18214AB2-6382-4154-9308-9BAE4B57D1BA}"/>
              </a:ext>
            </a:extLst>
          </p:cNvPr>
          <p:cNvSpPr>
            <a:spLocks noGrp="1"/>
          </p:cNvSpPr>
          <p:nvPr>
            <p:ph idx="1"/>
          </p:nvPr>
        </p:nvSpPr>
        <p:spPr/>
        <p:txBody>
          <a:bodyPr/>
          <a:lstStyle/>
          <a:p>
            <a:r>
              <a:rPr lang="en-GB" dirty="0"/>
              <a:t>Areas which you should pay particular attention to are;</a:t>
            </a:r>
          </a:p>
          <a:p>
            <a:r>
              <a:rPr lang="en-GB" dirty="0"/>
              <a:t> Data exploration: What are the most interesting features of the data set? What have you</a:t>
            </a:r>
          </a:p>
          <a:p>
            <a:r>
              <a:rPr lang="en-GB" dirty="0"/>
              <a:t>considered and why have you made the decisions you have done?</a:t>
            </a:r>
          </a:p>
          <a:p>
            <a:r>
              <a:rPr lang="en-GB" dirty="0"/>
              <a:t> Modelling: What process did you follow when modelling retention? How have you designed</a:t>
            </a:r>
          </a:p>
          <a:p>
            <a:r>
              <a:rPr lang="en-GB" dirty="0"/>
              <a:t>your model and what did you account for?</a:t>
            </a:r>
          </a:p>
          <a:p>
            <a:r>
              <a:rPr lang="en-GB" dirty="0"/>
              <a:t> What are your conclusions and what else would’ve been useful to know?</a:t>
            </a:r>
          </a:p>
        </p:txBody>
      </p:sp>
    </p:spTree>
    <p:extLst>
      <p:ext uri="{BB962C8B-B14F-4D97-AF65-F5344CB8AC3E}">
        <p14:creationId xmlns:p14="http://schemas.microsoft.com/office/powerpoint/2010/main" val="138205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p:txBody>
          <a:bodyPr/>
          <a:lstStyle/>
          <a:p>
            <a:r>
              <a:rPr lang="en-GB" dirty="0"/>
              <a:t>Data analysis</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Data analysis: multi valued categorical features</a:t>
            </a:r>
          </a:p>
        </p:txBody>
      </p:sp>
      <p:pic>
        <p:nvPicPr>
          <p:cNvPr id="29" name="Espace réservé du contenu 28" descr="Une image contenant capture d’écran, dessin&#10;&#10;Description générée automatiquement">
            <a:extLst>
              <a:ext uri="{FF2B5EF4-FFF2-40B4-BE49-F238E27FC236}">
                <a16:creationId xmlns:a16="http://schemas.microsoft.com/office/drawing/2014/main" id="{5AAFC0FD-A823-4D4A-B5F0-2CB0BEB28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38" y="1507126"/>
            <a:ext cx="5801784" cy="4351338"/>
          </a:xfrm>
        </p:spPr>
      </p:pic>
      <p:pic>
        <p:nvPicPr>
          <p:cNvPr id="33" name="Image 32" descr="Une image contenant capture d’écran&#10;&#10;Description générée automatiquement">
            <a:extLst>
              <a:ext uri="{FF2B5EF4-FFF2-40B4-BE49-F238E27FC236}">
                <a16:creationId xmlns:a16="http://schemas.microsoft.com/office/drawing/2014/main" id="{239EB862-9887-4367-961A-6A1A3D00B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47" y="1488230"/>
            <a:ext cx="5852172" cy="4224201"/>
          </a:xfrm>
          <a:prstGeom prst="rect">
            <a:avLst/>
          </a:prstGeo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lstStyle/>
          <a:p>
            <a:endParaRPr lang="en-GB"/>
          </a:p>
        </p:txBody>
      </p:sp>
      <p:pic>
        <p:nvPicPr>
          <p:cNvPr id="5" name="Espace réservé du contenu 4" descr="Une image contenant dessin&#10;&#10;Description générée automatiquement">
            <a:extLst>
              <a:ext uri="{FF2B5EF4-FFF2-40B4-BE49-F238E27FC236}">
                <a16:creationId xmlns:a16="http://schemas.microsoft.com/office/drawing/2014/main" id="{8EE2063A-7106-46DA-9753-3A6DFA824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918092"/>
            <a:ext cx="5801784" cy="4351338"/>
          </a:xfrm>
        </p:spPr>
      </p:pic>
      <p:pic>
        <p:nvPicPr>
          <p:cNvPr id="7" name="Image 6" descr="Une image contenant capture d’écran, dessin&#10;&#10;Description générée automatiquement">
            <a:extLst>
              <a:ext uri="{FF2B5EF4-FFF2-40B4-BE49-F238E27FC236}">
                <a16:creationId xmlns:a16="http://schemas.microsoft.com/office/drawing/2014/main" id="{105A1F46-8CDE-48AA-8FAE-5D9401C0F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612" y="1880301"/>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lstStyle/>
          <a:p>
            <a:endParaRPr lang="en-GB"/>
          </a:p>
        </p:txBody>
      </p:sp>
      <p:pic>
        <p:nvPicPr>
          <p:cNvPr id="5" name="Espace réservé du contenu 4" descr="Une image contenant capture d’écran&#10;&#10;Description générée automatiquement">
            <a:extLst>
              <a:ext uri="{FF2B5EF4-FFF2-40B4-BE49-F238E27FC236}">
                <a16:creationId xmlns:a16="http://schemas.microsoft.com/office/drawing/2014/main" id="{CBBCA7C9-F556-4AC7-BEBF-ABF9C09AE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2010560"/>
            <a:ext cx="5801784" cy="4351338"/>
          </a:xfrm>
        </p:spPr>
      </p:pic>
      <p:pic>
        <p:nvPicPr>
          <p:cNvPr id="7" name="Image 6" descr="Une image contenant capture d’écran&#10;&#10;Description générée automatiquement">
            <a:extLst>
              <a:ext uri="{FF2B5EF4-FFF2-40B4-BE49-F238E27FC236}">
                <a16:creationId xmlns:a16="http://schemas.microsoft.com/office/drawing/2014/main" id="{D56B5E8D-CCC0-4878-BA34-51E673866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0610"/>
            <a:ext cx="5852172" cy="4389129"/>
          </a:xfrm>
          <a:prstGeom prst="rect">
            <a:avLst/>
          </a:prstGeom>
        </p:spPr>
      </p:pic>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690688"/>
            <a:ext cx="10515600" cy="4351338"/>
          </a:xfrm>
        </p:spPr>
        <p:txBody>
          <a:bodyPr/>
          <a:lstStyle/>
          <a:p>
            <a:r>
              <a:rPr lang="en-GB" dirty="0"/>
              <a:t>ROC_AUC =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38200" y="2265696"/>
            <a:ext cx="10778448" cy="4227179"/>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226</Words>
  <Application>Microsoft Office PowerPoint</Application>
  <PresentationFormat>Grand écran</PresentationFormat>
  <Paragraphs>32</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Home Insurance dataset case study</vt:lpstr>
      <vt:lpstr>Introduction</vt:lpstr>
      <vt:lpstr>Data analysis</vt:lpstr>
      <vt:lpstr>Data analysis: multi valued categorical features</vt:lpstr>
      <vt:lpstr>Présentation PowerPoint</vt:lpstr>
      <vt:lpstr>Présentation PowerPoint</vt:lpstr>
      <vt:lpstr>AUTOML, final model &amp; results</vt:lpstr>
      <vt:lpstr>Features importances</vt:lpstr>
      <vt:lpstr>Shap plot</vt:lpstr>
      <vt:lpstr>Dependence plots</vt:lpstr>
      <vt:lpstr>Dependence plots</vt:lpstr>
      <vt:lpstr>Next steps  </vt:lpstr>
      <vt:lpstr>Final model</vt:lpstr>
      <vt:lpstr>Model explainability</vt:lpstr>
      <vt:lpstr>Features importances</vt:lpstr>
      <vt:lpstr>delivering the solution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28</cp:revision>
  <dcterms:created xsi:type="dcterms:W3CDTF">2020-09-15T09:45:49Z</dcterms:created>
  <dcterms:modified xsi:type="dcterms:W3CDTF">2020-09-17T10:02:42Z</dcterms:modified>
</cp:coreProperties>
</file>