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74" r:id="rId11"/>
    <p:sldId id="267" r:id="rId12"/>
    <p:sldId id="261" r:id="rId13"/>
    <p:sldId id="260" r:id="rId14"/>
    <p:sldId id="25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a:xfrm>
            <a:off x="1524000" y="4331504"/>
            <a:ext cx="9144000" cy="1655762"/>
          </a:xfrm>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2FB5-1A27-4B25-8E83-7ED6F17DECCE}"/>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B9429410-DEE6-42B8-802B-B663196DE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41" y="1866721"/>
            <a:ext cx="5221605" cy="4351338"/>
          </a:xfrm>
        </p:spPr>
      </p:pic>
      <p:pic>
        <p:nvPicPr>
          <p:cNvPr id="7" name="Image 6" descr="Une image contenant capture d’écran&#10;&#10;Description générée automatiquement">
            <a:extLst>
              <a:ext uri="{FF2B5EF4-FFF2-40B4-BE49-F238E27FC236}">
                <a16:creationId xmlns:a16="http://schemas.microsoft.com/office/drawing/2014/main" id="{E688D511-EE4E-4475-80B9-E684A2D33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851" y="3429000"/>
            <a:ext cx="4288949" cy="3216712"/>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3BE46F29-180A-45E4-9B5F-FCC9F452C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723" y="365125"/>
            <a:ext cx="4175077" cy="3131308"/>
          </a:xfrm>
          <a:prstGeom prst="rect">
            <a:avLst/>
          </a:prstGeom>
        </p:spPr>
      </p:pic>
      <p:sp>
        <p:nvSpPr>
          <p:cNvPr id="3" name="Rectangle 2">
            <a:extLst>
              <a:ext uri="{FF2B5EF4-FFF2-40B4-BE49-F238E27FC236}">
                <a16:creationId xmlns:a16="http://schemas.microsoft.com/office/drawing/2014/main" id="{7ACF3437-F427-48B9-82FD-FB9B20D04BC5}"/>
              </a:ext>
            </a:extLst>
          </p:cNvPr>
          <p:cNvSpPr/>
          <p:nvPr/>
        </p:nvSpPr>
        <p:spPr>
          <a:xfrm>
            <a:off x="878786" y="1497389"/>
            <a:ext cx="4530984" cy="369332"/>
          </a:xfrm>
          <a:prstGeom prst="rect">
            <a:avLst/>
          </a:prstGeom>
        </p:spPr>
        <p:txBody>
          <a:bodyPr wrap="none">
            <a:spAutoFit/>
          </a:bodyPr>
          <a:lstStyle/>
          <a:p>
            <a:r>
              <a:rPr lang="en-GB" dirty="0"/>
              <a:t>Option "Legal Fees" included after 1st renewal</a:t>
            </a:r>
          </a:p>
        </p:txBody>
      </p:sp>
    </p:spTree>
    <p:extLst>
      <p:ext uri="{BB962C8B-B14F-4D97-AF65-F5344CB8AC3E}">
        <p14:creationId xmlns:p14="http://schemas.microsoft.com/office/powerpoint/2010/main" val="34122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plots</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6" name="Espace réservé du contenu 5" descr="Une image contenant capture d’écran&#10;&#10;Description générée automatiquement">
            <a:extLst>
              <a:ext uri="{FF2B5EF4-FFF2-40B4-BE49-F238E27FC236}">
                <a16:creationId xmlns:a16="http://schemas.microsoft.com/office/drawing/2014/main" id="{E7B9556D-220F-4C0A-BE64-64BF3105D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065" y="447203"/>
            <a:ext cx="3982579" cy="2986934"/>
          </a:xfrm>
        </p:spPr>
      </p:pic>
      <p:pic>
        <p:nvPicPr>
          <p:cNvPr id="8" name="Image 7" descr="Une image contenant capture d’écran&#10;&#10;Description générée automatiquement">
            <a:extLst>
              <a:ext uri="{FF2B5EF4-FFF2-40B4-BE49-F238E27FC236}">
                <a16:creationId xmlns:a16="http://schemas.microsoft.com/office/drawing/2014/main" id="{67C76CDF-540E-4A36-BF00-220F40C3F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14" y="3516215"/>
            <a:ext cx="4095680" cy="3071760"/>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00" y="1690688"/>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pPr marL="0" indent="0">
              <a:buNone/>
            </a:pPr>
            <a:endParaRPr lang="en-GB" dirty="0"/>
          </a:p>
          <a:p>
            <a:r>
              <a:rPr lang="en-GB" dirty="0"/>
              <a:t>Package &amp; code structure</a:t>
            </a:r>
          </a:p>
          <a:p>
            <a:endParaRPr lang="en-GB" dirty="0"/>
          </a:p>
          <a:p>
            <a:r>
              <a:rPr lang="en-GB" dirty="0"/>
              <a:t>Pickle of the predictor</a:t>
            </a:r>
          </a:p>
          <a:p>
            <a:endParaRPr lang="en-GB" dirty="0"/>
          </a:p>
          <a:p>
            <a:r>
              <a:rPr lang="en-GB" dirty="0"/>
              <a:t>Input of the predictor: json</a:t>
            </a:r>
          </a:p>
        </p:txBody>
      </p:sp>
    </p:spTree>
    <p:extLst>
      <p:ext uri="{BB962C8B-B14F-4D97-AF65-F5344CB8AC3E}">
        <p14:creationId xmlns:p14="http://schemas.microsoft.com/office/powerpoint/2010/main" val="47328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normAutofit fontScale="70000" lnSpcReduction="20000"/>
          </a:bodyPr>
          <a:lstStyle/>
          <a:p>
            <a:endParaRPr lang="en-GB" dirty="0"/>
          </a:p>
          <a:p>
            <a:r>
              <a:rPr lang="en-GB" dirty="0"/>
              <a:t>Check the different plots and investigate features which have some ”gaps” in the values taken, if possible interacting with business people, to be sure this is not some outliers in the data</a:t>
            </a:r>
          </a:p>
          <a:p>
            <a:endParaRPr lang="en-GB" dirty="0"/>
          </a:p>
          <a:p>
            <a:r>
              <a:rPr lang="en-GB" dirty="0"/>
              <a:t>Add some basic analysis based on the dates (not target-oriented) if we need to define a business strategy (it should be done at the right timing)</a:t>
            </a:r>
          </a:p>
          <a:p>
            <a:endParaRPr lang="en-GB" dirty="0"/>
          </a:p>
          <a:p>
            <a:r>
              <a:rPr lang="en-GB" dirty="0"/>
              <a:t>Improve feature engineering, especially by using some business knowledge</a:t>
            </a:r>
          </a:p>
          <a:p>
            <a:endParaRPr lang="en-GB" dirty="0"/>
          </a:p>
          <a:p>
            <a:r>
              <a:rPr lang="en-GB" dirty="0"/>
              <a:t>Tune the </a:t>
            </a:r>
            <a:r>
              <a:rPr lang="en-GB" dirty="0" err="1"/>
              <a:t>lightgbm</a:t>
            </a:r>
            <a:endParaRPr lang="en-GB" dirty="0"/>
          </a:p>
          <a:p>
            <a:endParaRPr lang="en-GB" dirty="0"/>
          </a:p>
          <a:p>
            <a:r>
              <a:rPr lang="en-GB" dirty="0"/>
              <a:t>Probability calibration: </a:t>
            </a:r>
            <a:r>
              <a:rPr lang="en-GB" dirty="0" err="1"/>
              <a:t>lightgbm</a:t>
            </a:r>
            <a:r>
              <a:rPr lang="en-GB" dirty="0"/>
              <a:t> probabilities are not calibrated (it does not correspond to the common feeling of what a “probability” is)</a:t>
            </a:r>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45272-1672-4667-877B-EA73A45D09FB}"/>
              </a:ext>
            </a:extLst>
          </p:cNvPr>
          <p:cNvSpPr>
            <a:spLocks noGrp="1"/>
          </p:cNvSpPr>
          <p:nvPr>
            <p:ph type="title"/>
          </p:nvPr>
        </p:nvSpPr>
        <p:spPr/>
        <p:txBody>
          <a:bodyPr/>
          <a:lstStyle/>
          <a:p>
            <a:r>
              <a:rPr lang="en-GB" dirty="0"/>
              <a:t>APPENDIX 1</a:t>
            </a:r>
          </a:p>
        </p:txBody>
      </p:sp>
      <p:pic>
        <p:nvPicPr>
          <p:cNvPr id="7" name="Image 6" descr="Une image contenant capture d’écran&#10;&#10;Description générée automatiquement">
            <a:extLst>
              <a:ext uri="{FF2B5EF4-FFF2-40B4-BE49-F238E27FC236}">
                <a16:creationId xmlns:a16="http://schemas.microsoft.com/office/drawing/2014/main" id="{6C58B362-C312-4F4F-8BB3-37ECA90EC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655" y="1232754"/>
            <a:ext cx="10040681" cy="5352588"/>
          </a:xfrm>
          <a:prstGeom prst="rect">
            <a:avLst/>
          </a:prstGeom>
        </p:spPr>
      </p:pic>
      <p:sp>
        <p:nvSpPr>
          <p:cNvPr id="8" name="Espace réservé du contenu 7">
            <a:extLst>
              <a:ext uri="{FF2B5EF4-FFF2-40B4-BE49-F238E27FC236}">
                <a16:creationId xmlns:a16="http://schemas.microsoft.com/office/drawing/2014/main" id="{CDB12665-F550-48B1-9E6D-3A9F9BA3CFC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972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CBC28-EFF0-4FEB-9827-012F37F79DC7}"/>
              </a:ext>
            </a:extLst>
          </p:cNvPr>
          <p:cNvSpPr>
            <a:spLocks noGrp="1"/>
          </p:cNvSpPr>
          <p:nvPr>
            <p:ph type="title"/>
          </p:nvPr>
        </p:nvSpPr>
        <p:spPr/>
        <p:txBody>
          <a:bodyPr/>
          <a:lstStyle/>
          <a:p>
            <a:r>
              <a:rPr lang="en-GB" dirty="0"/>
              <a:t>APPENDIX 2</a:t>
            </a:r>
          </a:p>
        </p:txBody>
      </p:sp>
      <p:sp>
        <p:nvSpPr>
          <p:cNvPr id="3" name="Espace réservé du contenu 2">
            <a:extLst>
              <a:ext uri="{FF2B5EF4-FFF2-40B4-BE49-F238E27FC236}">
                <a16:creationId xmlns:a16="http://schemas.microsoft.com/office/drawing/2014/main" id="{258BAB28-8620-44EA-B1E1-5D95131C2945}"/>
              </a:ext>
            </a:extLst>
          </p:cNvPr>
          <p:cNvSpPr>
            <a:spLocks noGrp="1"/>
          </p:cNvSpPr>
          <p:nvPr>
            <p:ph idx="1"/>
          </p:nvPr>
        </p:nvSpPr>
        <p:spPr/>
        <p:txBody>
          <a:bodyPr/>
          <a:lstStyle/>
          <a:p>
            <a:endParaRPr lang="en-GB"/>
          </a:p>
        </p:txBody>
      </p:sp>
      <p:pic>
        <p:nvPicPr>
          <p:cNvPr id="4" name="Espace réservé du contenu 4" descr="Une image contenant ordinateur&#10;&#10;Description générée automatiquement">
            <a:extLst>
              <a:ext uri="{FF2B5EF4-FFF2-40B4-BE49-F238E27FC236}">
                <a16:creationId xmlns:a16="http://schemas.microsoft.com/office/drawing/2014/main" id="{B8889F31-29C4-4D98-8171-A54D00212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95" y="1690688"/>
            <a:ext cx="9329791" cy="4966171"/>
          </a:xfrm>
          <a:prstGeom prst="rect">
            <a:avLst/>
          </a:prstGeom>
        </p:spPr>
      </p:pic>
    </p:spTree>
    <p:extLst>
      <p:ext uri="{BB962C8B-B14F-4D97-AF65-F5344CB8AC3E}">
        <p14:creationId xmlns:p14="http://schemas.microsoft.com/office/powerpoint/2010/main" val="167604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a:xfrm>
            <a:off x="838200" y="231560"/>
            <a:ext cx="10515600" cy="1325563"/>
          </a:xfrm>
        </p:spPr>
        <p:txBody>
          <a:bodyPr/>
          <a:lstStyle/>
          <a:p>
            <a:r>
              <a:rPr lang="en-GB" dirty="0"/>
              <a:t>Data analysis: correlation matrix</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Employment status</a:t>
            </a:r>
          </a:p>
        </p:txBody>
      </p:sp>
      <p:pic>
        <p:nvPicPr>
          <p:cNvPr id="6" name="Espace réservé du contenu 5" descr="Une image contenant capture d’écran&#10;&#10;Description générée automatiquement">
            <a:extLst>
              <a:ext uri="{FF2B5EF4-FFF2-40B4-BE49-F238E27FC236}">
                <a16:creationId xmlns:a16="http://schemas.microsoft.com/office/drawing/2014/main" id="{A3F4B73D-B8B8-4219-B777-93CE82BC4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52506"/>
            <a:ext cx="5801784" cy="4351338"/>
          </a:xfrm>
        </p:spPr>
      </p:pic>
      <p:pic>
        <p:nvPicPr>
          <p:cNvPr id="4" name="Image 3" descr="Une image contenant capture d’écran&#10;&#10;Description générée automatiquement">
            <a:extLst>
              <a:ext uri="{FF2B5EF4-FFF2-40B4-BE49-F238E27FC236}">
                <a16:creationId xmlns:a16="http://schemas.microsoft.com/office/drawing/2014/main" id="{172DA1B3-63F6-4B26-959E-E48CE35D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3900"/>
            <a:ext cx="5852172" cy="4389129"/>
          </a:xfrm>
          <a:prstGeom prst="rect">
            <a:avLst/>
          </a:prstGeo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Marital status</a:t>
            </a:r>
          </a:p>
        </p:txBody>
      </p:sp>
      <p:pic>
        <p:nvPicPr>
          <p:cNvPr id="14" name="Espace réservé du contenu 13" descr="Une image contenant capture d’écran, dessin&#10;&#10;Description générée automatiquement">
            <a:extLst>
              <a:ext uri="{FF2B5EF4-FFF2-40B4-BE49-F238E27FC236}">
                <a16:creationId xmlns:a16="http://schemas.microsoft.com/office/drawing/2014/main" id="{4F14898A-E332-46CC-986C-A7B7F8AD9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72" y="1941946"/>
            <a:ext cx="5801784" cy="4389129"/>
          </a:xfrm>
        </p:spPr>
      </p:pic>
      <p:pic>
        <p:nvPicPr>
          <p:cNvPr id="16" name="Image 15" descr="Une image contenant capture d’écran, dessin&#10;&#10;Description générée automatiquement">
            <a:extLst>
              <a:ext uri="{FF2B5EF4-FFF2-40B4-BE49-F238E27FC236}">
                <a16:creationId xmlns:a16="http://schemas.microsoft.com/office/drawing/2014/main" id="{214DE53A-8A5F-4270-A50D-9DB868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1946"/>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normAutofit/>
          </a:bodyPr>
          <a:lstStyle/>
          <a:p>
            <a:r>
              <a:rPr lang="en-GB" dirty="0"/>
              <a:t>Data analysis: binary categorical features</a:t>
            </a:r>
            <a:br>
              <a:rPr lang="en-GB" dirty="0"/>
            </a:br>
            <a:r>
              <a:rPr lang="en-GB" dirty="0"/>
              <a:t>H3 ADDON POST REN</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B03D8CD0-A317-4A49-B7E6-11C552AA5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341" y="1863416"/>
            <a:ext cx="5801784" cy="4351338"/>
          </a:xfrm>
        </p:spPr>
      </p:pic>
      <p:pic>
        <p:nvPicPr>
          <p:cNvPr id="10" name="Image 9" descr="Une image contenant capture d’écran&#10;&#10;Description générée automatiquement">
            <a:extLst>
              <a:ext uri="{FF2B5EF4-FFF2-40B4-BE49-F238E27FC236}">
                <a16:creationId xmlns:a16="http://schemas.microsoft.com/office/drawing/2014/main" id="{C5EC2A27-7BC9-499C-83A6-26BC3384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9" y="1825625"/>
            <a:ext cx="5852172" cy="4389129"/>
          </a:xfrm>
          <a:prstGeom prst="rect">
            <a:avLst/>
          </a:prstGeom>
        </p:spPr>
      </p:pic>
      <p:sp>
        <p:nvSpPr>
          <p:cNvPr id="3" name="Rectangle 2">
            <a:extLst>
              <a:ext uri="{FF2B5EF4-FFF2-40B4-BE49-F238E27FC236}">
                <a16:creationId xmlns:a16="http://schemas.microsoft.com/office/drawing/2014/main" id="{D5D994FE-ADBB-45CA-950A-CBBB739B89BF}"/>
              </a:ext>
            </a:extLst>
          </p:cNvPr>
          <p:cNvSpPr/>
          <p:nvPr/>
        </p:nvSpPr>
        <p:spPr>
          <a:xfrm>
            <a:off x="838200" y="1573491"/>
            <a:ext cx="3760581" cy="369332"/>
          </a:xfrm>
          <a:prstGeom prst="rect">
            <a:avLst/>
          </a:prstGeom>
        </p:spPr>
        <p:txBody>
          <a:bodyPr wrap="none">
            <a:spAutoFit/>
          </a:bodyPr>
          <a:lstStyle/>
          <a:p>
            <a:r>
              <a:rPr lang="en-GB" dirty="0"/>
              <a:t>(Option "HP3" included after renewal)</a:t>
            </a:r>
          </a:p>
        </p:txBody>
      </p:sp>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520575"/>
            <a:ext cx="10515600" cy="4367338"/>
          </a:xfrm>
        </p:spPr>
        <p:txBody>
          <a:bodyPr/>
          <a:lstStyle/>
          <a:p>
            <a:r>
              <a:rPr lang="en-GB" dirty="0"/>
              <a:t>Metrics = </a:t>
            </a:r>
            <a:r>
              <a:rPr lang="en-GB" dirty="0" err="1"/>
              <a:t>roc_auc</a:t>
            </a:r>
            <a:r>
              <a:rPr lang="en-GB" dirty="0"/>
              <a:t>; </a:t>
            </a:r>
            <a:r>
              <a:rPr lang="en-GB" dirty="0" err="1"/>
              <a:t>baseline_score</a:t>
            </a:r>
            <a:r>
              <a:rPr lang="en-GB" dirty="0"/>
              <a:t>: 0.58; </a:t>
            </a:r>
            <a:r>
              <a:rPr lang="en-GB" dirty="0" err="1"/>
              <a:t>best_model_score</a:t>
            </a:r>
            <a:r>
              <a:rPr lang="en-GB" dirty="0"/>
              <a:t> (</a:t>
            </a:r>
            <a:r>
              <a:rPr lang="en-GB" dirty="0" err="1"/>
              <a:t>lightgbm</a:t>
            </a:r>
            <a:r>
              <a:rPr lang="en-GB" dirty="0"/>
              <a:t>):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91711" y="2445249"/>
            <a:ext cx="10778448" cy="4047626"/>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144" y="1325366"/>
            <a:ext cx="10335018" cy="5167509"/>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3091</TotalTime>
  <Words>276</Words>
  <Application>Microsoft Office PowerPoint</Application>
  <PresentationFormat>Grand écran</PresentationFormat>
  <Paragraphs>39</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Home Insurance dataset case study</vt:lpstr>
      <vt:lpstr>Introduction</vt:lpstr>
      <vt:lpstr>Data analysis: correlation matrix</vt:lpstr>
      <vt:lpstr>Data analysis: multi valued categorical features Employment status</vt:lpstr>
      <vt:lpstr>Data analysis: multi valued categorical features Marital status</vt:lpstr>
      <vt:lpstr>Data analysis: binary categorical features H3 ADDON POST REN</vt:lpstr>
      <vt:lpstr>AUTOML, final model &amp; results</vt:lpstr>
      <vt:lpstr>Features importances</vt:lpstr>
      <vt:lpstr>Shap plot</vt:lpstr>
      <vt:lpstr>Dependence plots</vt:lpstr>
      <vt:lpstr>Dependence plots</vt:lpstr>
      <vt:lpstr>Dependence plots</vt:lpstr>
      <vt:lpstr>Delivering the solution</vt:lpstr>
      <vt:lpstr>Next steps  </vt:lpstr>
      <vt:lpstr>APPENDIX 1</vt:lpstr>
      <vt:lpstr>APPENDIX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57</cp:revision>
  <dcterms:created xsi:type="dcterms:W3CDTF">2020-09-15T09:45:49Z</dcterms:created>
  <dcterms:modified xsi:type="dcterms:W3CDTF">2020-09-17T14:17:40Z</dcterms:modified>
</cp:coreProperties>
</file>