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60" r:id="rId3"/>
    <p:sldId id="257" r:id="rId4"/>
    <p:sldId id="306" r:id="rId5"/>
    <p:sldId id="258" r:id="rId6"/>
    <p:sldId id="310" r:id="rId7"/>
    <p:sldId id="307" r:id="rId8"/>
    <p:sldId id="266" r:id="rId9"/>
    <p:sldId id="279" r:id="rId10"/>
    <p:sldId id="259" r:id="rId11"/>
    <p:sldId id="268" r:id="rId12"/>
    <p:sldId id="277" r:id="rId13"/>
    <p:sldId id="272" r:id="rId14"/>
    <p:sldId id="271" r:id="rId15"/>
    <p:sldId id="278" r:id="rId16"/>
    <p:sldId id="269" r:id="rId17"/>
    <p:sldId id="261" r:id="rId18"/>
    <p:sldId id="270" r:id="rId19"/>
    <p:sldId id="274" r:id="rId20"/>
    <p:sldId id="275" r:id="rId21"/>
    <p:sldId id="276" r:id="rId22"/>
    <p:sldId id="267" r:id="rId23"/>
    <p:sldId id="280" r:id="rId24"/>
    <p:sldId id="283" r:id="rId25"/>
    <p:sldId id="281" r:id="rId26"/>
    <p:sldId id="282" r:id="rId27"/>
    <p:sldId id="316" r:id="rId28"/>
    <p:sldId id="315" r:id="rId29"/>
    <p:sldId id="285" r:id="rId30"/>
    <p:sldId id="286" r:id="rId31"/>
    <p:sldId id="287" r:id="rId32"/>
    <p:sldId id="284" r:id="rId33"/>
    <p:sldId id="288" r:id="rId34"/>
    <p:sldId id="262" r:id="rId35"/>
    <p:sldId id="289" r:id="rId36"/>
    <p:sldId id="292"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293" r:id="rId50"/>
    <p:sldId id="317" r:id="rId51"/>
    <p:sldId id="311" r:id="rId52"/>
    <p:sldId id="312" r:id="rId53"/>
    <p:sldId id="313" r:id="rId54"/>
    <p:sldId id="308" r:id="rId55"/>
    <p:sldId id="309" r:id="rId5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996" autoAdjust="0"/>
  </p:normalViewPr>
  <p:slideViewPr>
    <p:cSldViewPr snapToGrid="0">
      <p:cViewPr varScale="1">
        <p:scale>
          <a:sx n="60" d="100"/>
          <a:sy n="60" d="100"/>
        </p:scale>
        <p:origin x="1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4088390-E02D-4627-9740-D75E4DA8A1CC}" type="datetimeFigureOut">
              <a:rPr lang="en-US" smtClean="0"/>
              <a:t>9/16/2016</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870EAA7-D7C8-450F-B28F-1BAFDF41DEBA}" type="slidenum">
              <a:rPr lang="en-US" smtClean="0"/>
              <a:t>‹#›</a:t>
            </a:fld>
            <a:endParaRPr lang="en-US"/>
          </a:p>
        </p:txBody>
      </p:sp>
    </p:spTree>
    <p:extLst>
      <p:ext uri="{BB962C8B-B14F-4D97-AF65-F5344CB8AC3E}">
        <p14:creationId xmlns:p14="http://schemas.microsoft.com/office/powerpoint/2010/main" val="293462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hydrocad.net/understanding.htm" TargetMode="External"/><Relationship Id="rId2" Type="http://schemas.openxmlformats.org/officeDocument/2006/relationships/slide" Target="../slides/slide49.xml"/><Relationship Id="rId1" Type="http://schemas.openxmlformats.org/officeDocument/2006/relationships/notesMaster" Target="../notesMasters/notesMaster1.xml"/><Relationship Id="rId5" Type="http://schemas.openxmlformats.org/officeDocument/2006/relationships/hyperlink" Target="https://www.youtube.com/watch?v=7sy-rZChHKY" TargetMode="External"/><Relationship Id="rId4" Type="http://schemas.openxmlformats.org/officeDocument/2006/relationships/hyperlink" Target="http://www.hydrocad.net/exfilt.htm"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a:t>
            </a:r>
            <a:r>
              <a:rPr lang="en-US" baseline="0" dirty="0" smtClean="0"/>
              <a:t> Definition:</a:t>
            </a:r>
          </a:p>
          <a:p>
            <a:r>
              <a:rPr lang="en-US" baseline="0" dirty="0" smtClean="0"/>
              <a:t>“The study of the properties of the earth’s water, especially its movement in relation to land” </a:t>
            </a:r>
          </a:p>
          <a:p>
            <a:r>
              <a:rPr lang="en-US" baseline="0" dirty="0" smtClean="0"/>
              <a:t>- Often includes spatial distribution (how much water stored in the ground, how much on the surface, how much in vegetation, in pipes, loading to a wastewater treatment plant, distributed to cities, </a:t>
            </a:r>
            <a:r>
              <a:rPr lang="en-US" baseline="0" dirty="0" err="1" smtClean="0"/>
              <a:t>etc</a:t>
            </a:r>
            <a:r>
              <a:rPr lang="en-US" baseline="0" dirty="0" smtClean="0"/>
              <a:t>), temporal (inter-annual variations/cycles, seasonal variations/cycles, in the case of infrastructure loading – not conventionally thought of as “hydrology” but could have diurnal cycles, in response to wet weather events), and water quality (“the solution to pollution is dilution”)</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1</a:t>
            </a:fld>
            <a:endParaRPr lang="en-US"/>
          </a:p>
        </p:txBody>
      </p:sp>
    </p:spTree>
    <p:extLst>
      <p:ext uri="{BB962C8B-B14F-4D97-AF65-F5344CB8AC3E}">
        <p14:creationId xmlns:p14="http://schemas.microsoft.com/office/powerpoint/2010/main" val="3466055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perspectives will approach what they want to model differently</a:t>
            </a:r>
          </a:p>
          <a:p>
            <a:r>
              <a:rPr lang="en-US" dirty="0" smtClean="0"/>
              <a:t>Here</a:t>
            </a:r>
            <a:r>
              <a:rPr lang="en-US" baseline="0" dirty="0" smtClean="0"/>
              <a:t> is what I was talking about with </a:t>
            </a:r>
            <a:r>
              <a:rPr lang="en-US" baseline="0" dirty="0" err="1" smtClean="0"/>
              <a:t>Hortonian</a:t>
            </a:r>
            <a:r>
              <a:rPr lang="en-US" baseline="0" dirty="0" smtClean="0"/>
              <a:t> Overland Flow. </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13</a:t>
            </a:fld>
            <a:endParaRPr lang="en-US"/>
          </a:p>
        </p:txBody>
      </p:sp>
    </p:spTree>
    <p:extLst>
      <p:ext uri="{BB962C8B-B14F-4D97-AF65-F5344CB8AC3E}">
        <p14:creationId xmlns:p14="http://schemas.microsoft.com/office/powerpoint/2010/main" val="4025431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perspectives will approach what they want to model differently</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14</a:t>
            </a:fld>
            <a:endParaRPr lang="en-US"/>
          </a:p>
        </p:txBody>
      </p:sp>
    </p:spTree>
    <p:extLst>
      <p:ext uri="{BB962C8B-B14F-4D97-AF65-F5344CB8AC3E}">
        <p14:creationId xmlns:p14="http://schemas.microsoft.com/office/powerpoint/2010/main" val="229917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Dashed lines – unintended fates that could lead to reduced hydrological effectiveness of GI from expected</a:t>
            </a:r>
          </a:p>
          <a:p>
            <a:r>
              <a:rPr lang="en-US" baseline="0" dirty="0" smtClean="0"/>
              <a:t>SOF = Saturated Overland Flow</a:t>
            </a:r>
          </a:p>
          <a:p>
            <a:r>
              <a:rPr lang="en-US" baseline="0" dirty="0" smtClean="0"/>
              <a:t>HOF = </a:t>
            </a:r>
            <a:r>
              <a:rPr lang="en-US" baseline="0" dirty="0" err="1" smtClean="0"/>
              <a:t>Hortonian</a:t>
            </a:r>
            <a:r>
              <a:rPr lang="en-US" baseline="0" dirty="0" smtClean="0"/>
              <a:t> Overland Flow (precipitation intensity exceeds infiltration rate)</a:t>
            </a:r>
          </a:p>
          <a:p>
            <a:r>
              <a:rPr lang="en-US" baseline="0" dirty="0" smtClean="0"/>
              <a:t>Draw attention to interactions between other infrastructures, return flow, direction of saturated overland flow</a:t>
            </a:r>
          </a:p>
          <a:p>
            <a:endParaRPr lang="en-US" baseline="0" dirty="0" smtClean="0"/>
          </a:p>
          <a:p>
            <a:r>
              <a:rPr lang="en-US" baseline="0" dirty="0" smtClean="0"/>
              <a:t>POINT: have an idea of how the overall system operates, and try to represent.  Systems can be quite complex.</a:t>
            </a:r>
          </a:p>
        </p:txBody>
      </p:sp>
      <p:sp>
        <p:nvSpPr>
          <p:cNvPr id="4" name="Slide Number Placeholder 3"/>
          <p:cNvSpPr>
            <a:spLocks noGrp="1"/>
          </p:cNvSpPr>
          <p:nvPr>
            <p:ph type="sldNum" sz="quarter" idx="10"/>
          </p:nvPr>
        </p:nvSpPr>
        <p:spPr/>
        <p:txBody>
          <a:bodyPr/>
          <a:lstStyle/>
          <a:p>
            <a:fld id="{C870EAA7-D7C8-450F-B28F-1BAFDF41DEBA}" type="slidenum">
              <a:rPr lang="en-US" smtClean="0"/>
              <a:t>15</a:t>
            </a:fld>
            <a:endParaRPr lang="en-US"/>
          </a:p>
        </p:txBody>
      </p:sp>
    </p:spTree>
    <p:extLst>
      <p:ext uri="{BB962C8B-B14F-4D97-AF65-F5344CB8AC3E}">
        <p14:creationId xmlns:p14="http://schemas.microsoft.com/office/powerpoint/2010/main" val="3073960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Routing</a:t>
            </a:r>
            <a:r>
              <a:rPr lang="en-US" baseline="0" dirty="0" smtClean="0"/>
              <a:t> between areas that produce runoff, and various “ponds” and other storage or conveyance areas</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17</a:t>
            </a:fld>
            <a:endParaRPr lang="en-US"/>
          </a:p>
        </p:txBody>
      </p:sp>
    </p:spTree>
    <p:extLst>
      <p:ext uri="{BB962C8B-B14F-4D97-AF65-F5344CB8AC3E}">
        <p14:creationId xmlns:p14="http://schemas.microsoft.com/office/powerpoint/2010/main" val="3454214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Hydrologic</a:t>
            </a:r>
            <a:r>
              <a:rPr lang="en-US" baseline="0" dirty="0" smtClean="0"/>
              <a:t> modeling</a:t>
            </a:r>
            <a:r>
              <a:rPr lang="en-US" dirty="0" smtClean="0"/>
              <a:t>: study</a:t>
            </a:r>
            <a:r>
              <a:rPr lang="en-US" baseline="0" dirty="0" smtClean="0"/>
              <a:t> of </a:t>
            </a:r>
            <a:r>
              <a:rPr lang="en-US" baseline="0" dirty="0" err="1" smtClean="0"/>
              <a:t>prcp</a:t>
            </a:r>
            <a:r>
              <a:rPr lang="en-US" baseline="0" dirty="0" smtClean="0"/>
              <a:t> and water in connection to geography and geology</a:t>
            </a:r>
            <a:endParaRPr lang="en-US" dirty="0" smtClean="0"/>
          </a:p>
          <a:p>
            <a:r>
              <a:rPr lang="en-US" dirty="0" smtClean="0"/>
              <a:t>Hydraulic modeling: study</a:t>
            </a:r>
            <a:r>
              <a:rPr lang="en-US" baseline="0" dirty="0" smtClean="0"/>
              <a:t> of motion of liquids – relates to fluid mechanics. Applied in pressurized pipes, pipe flow, dam design, computational fluid dynamics, flow measurement, river channel behavior </a:t>
            </a:r>
          </a:p>
          <a:p>
            <a:endParaRPr lang="en-US" baseline="0" dirty="0" smtClean="0"/>
          </a:p>
          <a:p>
            <a:r>
              <a:rPr lang="en-US" baseline="0" dirty="0" smtClean="0"/>
              <a:t>Hydrologic ROUTING</a:t>
            </a:r>
          </a:p>
          <a:p>
            <a:r>
              <a:rPr lang="en-US" baseline="0" dirty="0" smtClean="0"/>
              <a:t>Hydraulic ROUTING - </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22</a:t>
            </a:fld>
            <a:endParaRPr lang="en-US"/>
          </a:p>
        </p:txBody>
      </p:sp>
    </p:spTree>
    <p:extLst>
      <p:ext uri="{BB962C8B-B14F-4D97-AF65-F5344CB8AC3E}">
        <p14:creationId xmlns:p14="http://schemas.microsoft.com/office/powerpoint/2010/main" val="3014671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perspectives will approach what they want to model differently</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23</a:t>
            </a:fld>
            <a:endParaRPr lang="en-US"/>
          </a:p>
        </p:txBody>
      </p:sp>
    </p:spTree>
    <p:extLst>
      <p:ext uri="{BB962C8B-B14F-4D97-AF65-F5344CB8AC3E}">
        <p14:creationId xmlns:p14="http://schemas.microsoft.com/office/powerpoint/2010/main" val="731421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Want:</a:t>
            </a:r>
            <a:r>
              <a:rPr lang="en-US" baseline="0" dirty="0" smtClean="0"/>
              <a:t> to input rain fall depths and timing, and be able to predict timing, peak discharge (flow), and total volumes of response as measured at some discrete point downstream. </a:t>
            </a:r>
            <a:r>
              <a:rPr lang="en-US" baseline="0" dirty="0" err="1" smtClean="0"/>
              <a:t>Ie</a:t>
            </a:r>
            <a:r>
              <a:rPr lang="en-US" baseline="0" dirty="0" smtClean="0"/>
              <a:t>, rainfall response that is defined in time and space.</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24</a:t>
            </a:fld>
            <a:endParaRPr lang="en-US"/>
          </a:p>
        </p:txBody>
      </p:sp>
    </p:spTree>
    <p:extLst>
      <p:ext uri="{BB962C8B-B14F-4D97-AF65-F5344CB8AC3E}">
        <p14:creationId xmlns:p14="http://schemas.microsoft.com/office/powerpoint/2010/main" val="4241441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25</a:t>
            </a:fld>
            <a:endParaRPr lang="en-US"/>
          </a:p>
        </p:txBody>
      </p:sp>
    </p:spTree>
    <p:extLst>
      <p:ext uri="{BB962C8B-B14F-4D97-AF65-F5344CB8AC3E}">
        <p14:creationId xmlns:p14="http://schemas.microsoft.com/office/powerpoint/2010/main" val="1037468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Steeper slopes: </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26</a:t>
            </a:fld>
            <a:endParaRPr lang="en-US"/>
          </a:p>
        </p:txBody>
      </p:sp>
    </p:spTree>
    <p:extLst>
      <p:ext uri="{BB962C8B-B14F-4D97-AF65-F5344CB8AC3E}">
        <p14:creationId xmlns:p14="http://schemas.microsoft.com/office/powerpoint/2010/main" val="2211275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Det</a:t>
            </a:r>
            <a:r>
              <a:rPr lang="en-US" baseline="0" dirty="0" smtClean="0"/>
              <a:t> ponds don’t reduce volumes, just knocks the peaks down</a:t>
            </a:r>
          </a:p>
          <a:p>
            <a:r>
              <a:rPr lang="en-US" baseline="0" dirty="0" smtClean="0"/>
              <a:t>Simply managing peak volumes at the site boundary may not be sufficient</a:t>
            </a:r>
          </a:p>
          <a:p>
            <a:r>
              <a:rPr lang="en-US" baseline="0" dirty="0" smtClean="0"/>
              <a:t>Many LID: try to reduce volume through infiltration, evapotranspiration</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27</a:t>
            </a:fld>
            <a:endParaRPr lang="en-US"/>
          </a:p>
        </p:txBody>
      </p:sp>
    </p:spTree>
    <p:extLst>
      <p:ext uri="{BB962C8B-B14F-4D97-AF65-F5344CB8AC3E}">
        <p14:creationId xmlns:p14="http://schemas.microsoft.com/office/powerpoint/2010/main" val="3124886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Discussion: for each of</a:t>
            </a:r>
            <a:r>
              <a:rPr lang="en-US" baseline="0" dirty="0" smtClean="0"/>
              <a:t> these, what are modelers’ motivations? What components do you think they will be interested in? What do you think they are trying to achieve?</a:t>
            </a:r>
          </a:p>
          <a:p>
            <a:pPr marL="171450" indent="-171450">
              <a:buFontTx/>
              <a:buChar char="-"/>
            </a:pPr>
            <a:r>
              <a:rPr lang="en-US" baseline="0" dirty="0" smtClean="0"/>
              <a:t>Relationship between modeling and monitoring</a:t>
            </a:r>
          </a:p>
          <a:p>
            <a:pPr marL="171450" indent="-171450">
              <a:buFontTx/>
              <a:buChar char="-"/>
            </a:pPr>
            <a:r>
              <a:rPr lang="en-US" baseline="0" dirty="0" smtClean="0"/>
              <a:t>Think about scale</a:t>
            </a:r>
          </a:p>
          <a:p>
            <a:pPr marL="171450" indent="-171450">
              <a:buFontTx/>
              <a:buChar char="-"/>
            </a:pPr>
            <a:r>
              <a:rPr lang="en-US" baseline="0" dirty="0" smtClean="0"/>
              <a:t>Think about spatial extent, temporal extent – to what extent do we care about timing?</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4</a:t>
            </a:fld>
            <a:endParaRPr lang="en-US"/>
          </a:p>
        </p:txBody>
      </p:sp>
    </p:spTree>
    <p:extLst>
      <p:ext uri="{BB962C8B-B14F-4D97-AF65-F5344CB8AC3E}">
        <p14:creationId xmlns:p14="http://schemas.microsoft.com/office/powerpoint/2010/main" val="1521525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Det</a:t>
            </a:r>
            <a:r>
              <a:rPr lang="en-US" baseline="0" dirty="0" smtClean="0"/>
              <a:t> ponds don’t reduce volumes, just knocks the peaks down</a:t>
            </a:r>
          </a:p>
          <a:p>
            <a:r>
              <a:rPr lang="en-US" baseline="0" dirty="0" smtClean="0"/>
              <a:t>Simply managing peak volumes at the site boundary may not be sufficient</a:t>
            </a:r>
          </a:p>
          <a:p>
            <a:r>
              <a:rPr lang="en-US" baseline="0" dirty="0" smtClean="0"/>
              <a:t>Many LID: try to reduce volume through infiltration, evapotranspiration</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28</a:t>
            </a:fld>
            <a:endParaRPr lang="en-US"/>
          </a:p>
        </p:txBody>
      </p:sp>
    </p:spTree>
    <p:extLst>
      <p:ext uri="{BB962C8B-B14F-4D97-AF65-F5344CB8AC3E}">
        <p14:creationId xmlns:p14="http://schemas.microsoft.com/office/powerpoint/2010/main" val="853075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Gives pretty good results if assumptions are met. Can be calibrated (correction factors)</a:t>
            </a:r>
            <a:r>
              <a:rPr lang="en-US" baseline="0" dirty="0" smtClean="0"/>
              <a:t> if have empirical data</a:t>
            </a:r>
          </a:p>
          <a:p>
            <a:r>
              <a:rPr lang="en-US" baseline="0" dirty="0" smtClean="0"/>
              <a:t>Nice inflection points</a:t>
            </a:r>
          </a:p>
          <a:p>
            <a:r>
              <a:rPr lang="en-US" baseline="0" dirty="0" smtClean="0"/>
              <a:t>Based on triangular shape</a:t>
            </a:r>
          </a:p>
          <a:p>
            <a:r>
              <a:rPr lang="en-US" baseline="0" dirty="0" smtClean="0"/>
              <a:t>Just have to calculate lag time</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29</a:t>
            </a:fld>
            <a:endParaRPr lang="en-US"/>
          </a:p>
        </p:txBody>
      </p:sp>
    </p:spTree>
    <p:extLst>
      <p:ext uri="{BB962C8B-B14F-4D97-AF65-F5344CB8AC3E}">
        <p14:creationId xmlns:p14="http://schemas.microsoft.com/office/powerpoint/2010/main" val="2581304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Shape</a:t>
            </a:r>
            <a:r>
              <a:rPr lang="en-US" baseline="0" dirty="0" smtClean="0"/>
              <a:t> of the hydrograph is based on time to peak, inflection points based on averaged ratios</a:t>
            </a:r>
          </a:p>
          <a:p>
            <a:r>
              <a:rPr lang="en-US" baseline="0" dirty="0" smtClean="0"/>
              <a:t>Tc is end of rainfall to point of inflection</a:t>
            </a:r>
          </a:p>
          <a:p>
            <a:r>
              <a:rPr lang="en-US" baseline="0" dirty="0" smtClean="0"/>
              <a:t>Storage is a function of the Curve Number </a:t>
            </a:r>
          </a:p>
          <a:p>
            <a:r>
              <a:rPr lang="en-US" baseline="0" dirty="0" smtClean="0"/>
              <a:t>Y is watershed slope (steeper: decreases lag time)</a:t>
            </a:r>
          </a:p>
          <a:p>
            <a:r>
              <a:rPr lang="en-US" baseline="0" dirty="0" smtClean="0"/>
              <a:t>L : Hydraulic length: pathway from furthest point in watershed to discharge point, including </a:t>
            </a:r>
            <a:r>
              <a:rPr lang="en-US" baseline="0" dirty="0" err="1" smtClean="0"/>
              <a:t>sheetflow</a:t>
            </a:r>
            <a:r>
              <a:rPr lang="en-US" baseline="0" dirty="0" smtClean="0"/>
              <a:t>, shallow channelized flow, stream flow</a:t>
            </a:r>
          </a:p>
          <a:p>
            <a:r>
              <a:rPr lang="en-US" baseline="0" dirty="0" smtClean="0"/>
              <a:t>Good rule of thumb, if flow path greater than 300 </a:t>
            </a:r>
            <a:r>
              <a:rPr lang="en-US" baseline="0" dirty="0" err="1" smtClean="0"/>
              <a:t>ft</a:t>
            </a:r>
            <a:r>
              <a:rPr lang="en-US" baseline="0" dirty="0" smtClean="0"/>
              <a:t>, will start to channelize</a:t>
            </a:r>
          </a:p>
          <a:p>
            <a:r>
              <a:rPr lang="en-US" baseline="0" dirty="0" smtClean="0"/>
              <a:t>Note: it’s not furthest as the crow flies, water meanders</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30</a:t>
            </a:fld>
            <a:endParaRPr lang="en-US"/>
          </a:p>
        </p:txBody>
      </p:sp>
    </p:spTree>
    <p:extLst>
      <p:ext uri="{BB962C8B-B14F-4D97-AF65-F5344CB8AC3E}">
        <p14:creationId xmlns:p14="http://schemas.microsoft.com/office/powerpoint/2010/main" val="3646440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Time lag to calculate</a:t>
            </a:r>
            <a:r>
              <a:rPr lang="en-US" baseline="0" dirty="0" smtClean="0"/>
              <a:t> time of concentration, which is then used calculate time to peak</a:t>
            </a:r>
          </a:p>
          <a:p>
            <a:r>
              <a:rPr lang="en-US" baseline="0" dirty="0" smtClean="0"/>
              <a:t>Once you know the magnitude of the peak discharge, superimpose it on the shape of the hydrograph</a:t>
            </a:r>
          </a:p>
          <a:p>
            <a:r>
              <a:rPr lang="en-US" baseline="0" dirty="0" smtClean="0"/>
              <a:t>Often will use the relative shape and timing from the SCS method, but there are alternate ways of calculating the magnitude</a:t>
            </a:r>
          </a:p>
          <a:p>
            <a:r>
              <a:rPr lang="en-US" baseline="0" dirty="0" smtClean="0"/>
              <a:t>Limb ratio – how long it takes to drain the watershed. Can use the multipliers to extend how long</a:t>
            </a:r>
          </a:p>
          <a:p>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31</a:t>
            </a:fld>
            <a:endParaRPr lang="en-US"/>
          </a:p>
        </p:txBody>
      </p:sp>
    </p:spTree>
    <p:extLst>
      <p:ext uri="{BB962C8B-B14F-4D97-AF65-F5344CB8AC3E}">
        <p14:creationId xmlns:p14="http://schemas.microsoft.com/office/powerpoint/2010/main" val="2986934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33</a:t>
            </a:fld>
            <a:endParaRPr lang="en-US"/>
          </a:p>
        </p:txBody>
      </p:sp>
    </p:spTree>
    <p:extLst>
      <p:ext uri="{BB962C8B-B14F-4D97-AF65-F5344CB8AC3E}">
        <p14:creationId xmlns:p14="http://schemas.microsoft.com/office/powerpoint/2010/main" val="107900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difference between Total Impervious Surface and Effective</a:t>
            </a:r>
            <a:r>
              <a:rPr lang="en-US" baseline="0" dirty="0" smtClean="0"/>
              <a:t> Impervious Surface</a:t>
            </a:r>
          </a:p>
          <a:p>
            <a:r>
              <a:rPr lang="en-US" baseline="0" dirty="0" smtClean="0"/>
              <a:t>Hydraulic Connectivity</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37</a:t>
            </a:fld>
            <a:endParaRPr lang="en-US"/>
          </a:p>
        </p:txBody>
      </p:sp>
    </p:spTree>
    <p:extLst>
      <p:ext uri="{BB962C8B-B14F-4D97-AF65-F5344CB8AC3E}">
        <p14:creationId xmlns:p14="http://schemas.microsoft.com/office/powerpoint/2010/main" val="3520148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48</a:t>
            </a:fld>
            <a:endParaRPr lang="en-US"/>
          </a:p>
        </p:txBody>
      </p:sp>
    </p:spTree>
    <p:extLst>
      <p:ext uri="{BB962C8B-B14F-4D97-AF65-F5344CB8AC3E}">
        <p14:creationId xmlns:p14="http://schemas.microsoft.com/office/powerpoint/2010/main" val="543365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http://www.hydrocad.net/understanding.htm</a:t>
            </a:r>
            <a:endParaRPr lang="en-US" dirty="0" smtClean="0"/>
          </a:p>
          <a:p>
            <a:r>
              <a:rPr lang="en-US" dirty="0" smtClean="0">
                <a:hlinkClick r:id="rId4"/>
              </a:rPr>
              <a:t>http://www.hydrocad.net/exfilt.htm</a:t>
            </a:r>
            <a:endParaRPr lang="en-US" dirty="0" smtClean="0"/>
          </a:p>
          <a:p>
            <a:r>
              <a:rPr lang="en-US" dirty="0" smtClean="0">
                <a:hlinkClick r:id="rId5"/>
              </a:rPr>
              <a:t>https://www.youtube.com/watch?v=7sy-rZChHKY</a:t>
            </a:r>
            <a:endParaRPr lang="en-US" dirty="0" smtClean="0"/>
          </a:p>
          <a:p>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49</a:t>
            </a:fld>
            <a:endParaRPr lang="en-US"/>
          </a:p>
        </p:txBody>
      </p:sp>
    </p:spTree>
    <p:extLst>
      <p:ext uri="{BB962C8B-B14F-4D97-AF65-F5344CB8AC3E}">
        <p14:creationId xmlns:p14="http://schemas.microsoft.com/office/powerpoint/2010/main" val="374503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53</a:t>
            </a:fld>
            <a:endParaRPr lang="en-US"/>
          </a:p>
        </p:txBody>
      </p:sp>
    </p:spTree>
    <p:extLst>
      <p:ext uri="{BB962C8B-B14F-4D97-AF65-F5344CB8AC3E}">
        <p14:creationId xmlns:p14="http://schemas.microsoft.com/office/powerpoint/2010/main" val="2331740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Discussion: for each of</a:t>
            </a:r>
            <a:r>
              <a:rPr lang="en-US" baseline="0" dirty="0" smtClean="0"/>
              <a:t> these, what are modelers’ motivations? What components do you think they will be interested in? What do you think they are trying to achieve?</a:t>
            </a:r>
          </a:p>
          <a:p>
            <a:r>
              <a:rPr lang="en-US" baseline="0" dirty="0" smtClean="0"/>
              <a:t>- Relationship between modeling and monitoring</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5</a:t>
            </a:fld>
            <a:endParaRPr lang="en-US"/>
          </a:p>
        </p:txBody>
      </p:sp>
    </p:spTree>
    <p:extLst>
      <p:ext uri="{BB962C8B-B14F-4D97-AF65-F5344CB8AC3E}">
        <p14:creationId xmlns:p14="http://schemas.microsoft.com/office/powerpoint/2010/main" val="370928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about your possible career – where/how do you see yourself interfacing with hydrological modeling</a:t>
            </a:r>
          </a:p>
          <a:p>
            <a:r>
              <a:rPr lang="en-US" baseline="0" dirty="0" smtClean="0"/>
              <a:t>Purpose: understand where students are coming from, be able to speak to their interests.</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6</a:t>
            </a:fld>
            <a:endParaRPr lang="en-US"/>
          </a:p>
        </p:txBody>
      </p:sp>
    </p:spTree>
    <p:extLst>
      <p:ext uri="{BB962C8B-B14F-4D97-AF65-F5344CB8AC3E}">
        <p14:creationId xmlns:p14="http://schemas.microsoft.com/office/powerpoint/2010/main" val="293039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through the components of this</a:t>
            </a:r>
          </a:p>
          <a:p>
            <a:r>
              <a:rPr lang="en-US" dirty="0" smtClean="0"/>
              <a:t>Rainfall hyetograph – usually depicted as bars. This</a:t>
            </a:r>
            <a:r>
              <a:rPr lang="en-US" baseline="0" dirty="0" smtClean="0"/>
              <a:t> can refer to volumes OR rate (intensity)</a:t>
            </a:r>
          </a:p>
          <a:p>
            <a:r>
              <a:rPr lang="en-US" baseline="0" dirty="0" smtClean="0"/>
              <a:t>Green part: “precipitation excess”</a:t>
            </a:r>
          </a:p>
          <a:p>
            <a:r>
              <a:rPr lang="en-US" baseline="0" dirty="0" smtClean="0"/>
              <a:t>Note the curvilinear shape of the hydrograph (could be normalized by area, or a flow rate , </a:t>
            </a:r>
            <a:r>
              <a:rPr lang="en-US" baseline="0" dirty="0" err="1" smtClean="0"/>
              <a:t>eg</a:t>
            </a:r>
            <a:r>
              <a:rPr lang="en-US" baseline="0" dirty="0" smtClean="0"/>
              <a:t>: </a:t>
            </a:r>
            <a:r>
              <a:rPr lang="en-US" baseline="0" dirty="0" err="1" smtClean="0"/>
              <a:t>cfs</a:t>
            </a:r>
            <a:r>
              <a:rPr lang="en-US" baseline="0" dirty="0" smtClean="0"/>
              <a:t>)</a:t>
            </a:r>
          </a:p>
          <a:p>
            <a:r>
              <a:rPr lang="en-US" baseline="0" dirty="0" smtClean="0"/>
              <a:t>Time of concentration  - time to point of inflection in the recession limb – when flow rate starts decreasing more slowly.</a:t>
            </a:r>
          </a:p>
          <a:p>
            <a:r>
              <a:rPr lang="en-US" baseline="0" dirty="0" smtClean="0"/>
              <a:t>Lag time – time to peak</a:t>
            </a:r>
          </a:p>
          <a:p>
            <a:r>
              <a:rPr lang="en-US" baseline="0" dirty="0" smtClean="0"/>
              <a:t>Note: terminology: “runoff” vs “</a:t>
            </a:r>
            <a:r>
              <a:rPr lang="en-US" baseline="0" dirty="0" err="1" smtClean="0"/>
              <a:t>quickflow</a:t>
            </a:r>
            <a:r>
              <a:rPr lang="en-US" baseline="0" dirty="0" smtClean="0"/>
              <a:t>”</a:t>
            </a:r>
          </a:p>
          <a:p>
            <a:r>
              <a:rPr lang="en-US" baseline="0" dirty="0" smtClean="0"/>
              <a:t>We will look at some more diagrams in a few slides. Point: different modelers may choose to focus on different areas of this diagram. </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7</a:t>
            </a:fld>
            <a:endParaRPr lang="en-US"/>
          </a:p>
        </p:txBody>
      </p:sp>
    </p:spTree>
    <p:extLst>
      <p:ext uri="{BB962C8B-B14F-4D97-AF65-F5344CB8AC3E}">
        <p14:creationId xmlns:p14="http://schemas.microsoft.com/office/powerpoint/2010/main" val="4289471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a:t>
            </a:r>
            <a:r>
              <a:rPr lang="en-US" baseline="0" dirty="0" smtClean="0"/>
              <a:t> should view modeling as a tool for learning about the system. That means that the “act” of modeling should definitely be iterative.</a:t>
            </a:r>
          </a:p>
          <a:p>
            <a:r>
              <a:rPr lang="en-US" baseline="0" dirty="0" smtClean="0"/>
              <a:t>In a regulatory environment, the choice of perceptual model is often prescribed. Start at “The Procedural Model”, so many modelers may not think about what processes may be missing.</a:t>
            </a:r>
          </a:p>
          <a:p>
            <a:endParaRPr lang="en-US" baseline="0" dirty="0" smtClean="0"/>
          </a:p>
          <a:p>
            <a:r>
              <a:rPr lang="en-US" baseline="0" dirty="0" smtClean="0"/>
              <a:t>Example: in urban hydrological modeling, focus of last 20 years has mostly been on surface runoff – impervious surface as blocking subsurface storage capacity of watersheds. So we model impervious surface – directly connected and non directly connected impervious surface. Our policy intervention is: let’s disconnect impervious surface. But: is this really what is happening?</a:t>
            </a:r>
          </a:p>
          <a:p>
            <a:endParaRPr lang="en-US" baseline="0" dirty="0" smtClean="0"/>
          </a:p>
          <a:p>
            <a:r>
              <a:rPr lang="en-US" baseline="0" dirty="0" smtClean="0"/>
              <a:t>Omitted Variable Bias in statistical modeling. </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8</a:t>
            </a:fld>
            <a:endParaRPr lang="en-US"/>
          </a:p>
        </p:txBody>
      </p:sp>
    </p:spTree>
    <p:extLst>
      <p:ext uri="{BB962C8B-B14F-4D97-AF65-F5344CB8AC3E}">
        <p14:creationId xmlns:p14="http://schemas.microsoft.com/office/powerpoint/2010/main" val="3755397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which part of the design</a:t>
            </a:r>
            <a:r>
              <a:rPr lang="en-US" baseline="0" dirty="0" smtClean="0"/>
              <a:t> process is the modeling taking place? Is there potential to incorporate innovative design? Or is the design process only to meet some prescriptive metric?</a:t>
            </a:r>
          </a:p>
          <a:p>
            <a:endParaRPr lang="en-US" baseline="0" dirty="0" smtClean="0"/>
          </a:p>
          <a:p>
            <a:r>
              <a:rPr lang="en-US" baseline="0" dirty="0" smtClean="0"/>
              <a:t>I include this slide </a:t>
            </a:r>
            <a:r>
              <a:rPr lang="en-US" baseline="0" dirty="0" err="1" smtClean="0"/>
              <a:t>bc</a:t>
            </a:r>
            <a:r>
              <a:rPr lang="en-US" baseline="0" dirty="0" smtClean="0"/>
              <a:t> while you are working on public infrastructure improvements, much of </a:t>
            </a:r>
            <a:r>
              <a:rPr lang="en-US" baseline="0" dirty="0" err="1" smtClean="0"/>
              <a:t>stormwater</a:t>
            </a:r>
            <a:r>
              <a:rPr lang="en-US" baseline="0" dirty="0" smtClean="0"/>
              <a:t> management is based on the site-scale and driven by new development regulation.</a:t>
            </a:r>
          </a:p>
          <a:p>
            <a:endParaRPr lang="en-US" baseline="0" dirty="0" smtClean="0"/>
          </a:p>
          <a:p>
            <a:r>
              <a:rPr lang="en-US" baseline="0" dirty="0" smtClean="0"/>
              <a:t>As planners, when do you choose to bring in infrastructure design. This can have a real impact on innovation, finding synergies and making the ‘business case’ for green infrastructure innovation. </a:t>
            </a:r>
          </a:p>
          <a:p>
            <a:endParaRPr lang="en-US" baseline="0" dirty="0" smtClean="0"/>
          </a:p>
          <a:p>
            <a:r>
              <a:rPr lang="en-US" baseline="0" dirty="0" smtClean="0"/>
              <a:t>Tell eco-district story</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9</a:t>
            </a:fld>
            <a:endParaRPr lang="en-US"/>
          </a:p>
        </p:txBody>
      </p:sp>
    </p:spTree>
    <p:extLst>
      <p:ext uri="{BB962C8B-B14F-4D97-AF65-F5344CB8AC3E}">
        <p14:creationId xmlns:p14="http://schemas.microsoft.com/office/powerpoint/2010/main" val="1645712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perspectives will approach what they want to model differently</a:t>
            </a:r>
          </a:p>
          <a:p>
            <a:r>
              <a:rPr lang="en-US" dirty="0" err="1" smtClean="0"/>
              <a:t>Baseflow</a:t>
            </a:r>
            <a:r>
              <a:rPr lang="en-US" dirty="0" smtClean="0"/>
              <a:t> and</a:t>
            </a:r>
            <a:r>
              <a:rPr lang="en-US" baseline="0" dirty="0" smtClean="0"/>
              <a:t> </a:t>
            </a:r>
            <a:r>
              <a:rPr lang="en-US" baseline="0" dirty="0" err="1" smtClean="0"/>
              <a:t>quickflow</a:t>
            </a:r>
            <a:r>
              <a:rPr lang="en-US" baseline="0" dirty="0" smtClean="0"/>
              <a:t> of streams</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10</a:t>
            </a:fld>
            <a:endParaRPr lang="en-US"/>
          </a:p>
        </p:txBody>
      </p:sp>
    </p:spTree>
    <p:extLst>
      <p:ext uri="{BB962C8B-B14F-4D97-AF65-F5344CB8AC3E}">
        <p14:creationId xmlns:p14="http://schemas.microsoft.com/office/powerpoint/2010/main" val="14007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perspectives will approach what they want to model differently</a:t>
            </a:r>
          </a:p>
          <a:p>
            <a:r>
              <a:rPr lang="en-US" dirty="0" smtClean="0"/>
              <a:t>Note: what is not shown here is overland flow that occurs</a:t>
            </a:r>
            <a:r>
              <a:rPr lang="en-US" baseline="0" dirty="0" smtClean="0"/>
              <a:t> when rainfall intensity exceeds infiltration rate.</a:t>
            </a:r>
            <a:endParaRPr lang="en-US" dirty="0"/>
          </a:p>
        </p:txBody>
      </p:sp>
      <p:sp>
        <p:nvSpPr>
          <p:cNvPr id="4" name="Slide Number Placeholder 3"/>
          <p:cNvSpPr>
            <a:spLocks noGrp="1"/>
          </p:cNvSpPr>
          <p:nvPr>
            <p:ph type="sldNum" sz="quarter" idx="10"/>
          </p:nvPr>
        </p:nvSpPr>
        <p:spPr/>
        <p:txBody>
          <a:bodyPr/>
          <a:lstStyle/>
          <a:p>
            <a:fld id="{C870EAA7-D7C8-450F-B28F-1BAFDF41DEBA}" type="slidenum">
              <a:rPr lang="en-US" smtClean="0"/>
              <a:t>11</a:t>
            </a:fld>
            <a:endParaRPr lang="en-US"/>
          </a:p>
        </p:txBody>
      </p:sp>
    </p:spTree>
    <p:extLst>
      <p:ext uri="{BB962C8B-B14F-4D97-AF65-F5344CB8AC3E}">
        <p14:creationId xmlns:p14="http://schemas.microsoft.com/office/powerpoint/2010/main" val="2208947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F29CAF-3E3C-45D2-9168-EAF25A3C0FD6}"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3420A-E8F6-4CF4-A64C-72CBB999D4EE}" type="slidenum">
              <a:rPr lang="en-US" smtClean="0"/>
              <a:t>‹#›</a:t>
            </a:fld>
            <a:endParaRPr lang="en-US"/>
          </a:p>
        </p:txBody>
      </p:sp>
    </p:spTree>
    <p:extLst>
      <p:ext uri="{BB962C8B-B14F-4D97-AF65-F5344CB8AC3E}">
        <p14:creationId xmlns:p14="http://schemas.microsoft.com/office/powerpoint/2010/main" val="303246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29CAF-3E3C-45D2-9168-EAF25A3C0FD6}"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3420A-E8F6-4CF4-A64C-72CBB999D4EE}" type="slidenum">
              <a:rPr lang="en-US" smtClean="0"/>
              <a:t>‹#›</a:t>
            </a:fld>
            <a:endParaRPr lang="en-US"/>
          </a:p>
        </p:txBody>
      </p:sp>
    </p:spTree>
    <p:extLst>
      <p:ext uri="{BB962C8B-B14F-4D97-AF65-F5344CB8AC3E}">
        <p14:creationId xmlns:p14="http://schemas.microsoft.com/office/powerpoint/2010/main" val="244351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29CAF-3E3C-45D2-9168-EAF25A3C0FD6}"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3420A-E8F6-4CF4-A64C-72CBB999D4EE}" type="slidenum">
              <a:rPr lang="en-US" smtClean="0"/>
              <a:t>‹#›</a:t>
            </a:fld>
            <a:endParaRPr lang="en-US"/>
          </a:p>
        </p:txBody>
      </p:sp>
    </p:spTree>
    <p:extLst>
      <p:ext uri="{BB962C8B-B14F-4D97-AF65-F5344CB8AC3E}">
        <p14:creationId xmlns:p14="http://schemas.microsoft.com/office/powerpoint/2010/main" val="124284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29CAF-3E3C-45D2-9168-EAF25A3C0FD6}"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3420A-E8F6-4CF4-A64C-72CBB999D4EE}" type="slidenum">
              <a:rPr lang="en-US" smtClean="0"/>
              <a:t>‹#›</a:t>
            </a:fld>
            <a:endParaRPr lang="en-US"/>
          </a:p>
        </p:txBody>
      </p:sp>
    </p:spTree>
    <p:extLst>
      <p:ext uri="{BB962C8B-B14F-4D97-AF65-F5344CB8AC3E}">
        <p14:creationId xmlns:p14="http://schemas.microsoft.com/office/powerpoint/2010/main" val="63168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29CAF-3E3C-45D2-9168-EAF25A3C0FD6}" type="datetimeFigureOut">
              <a:rPr lang="en-US" smtClean="0"/>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3420A-E8F6-4CF4-A64C-72CBB999D4EE}" type="slidenum">
              <a:rPr lang="en-US" smtClean="0"/>
              <a:t>‹#›</a:t>
            </a:fld>
            <a:endParaRPr lang="en-US"/>
          </a:p>
        </p:txBody>
      </p:sp>
    </p:spTree>
    <p:extLst>
      <p:ext uri="{BB962C8B-B14F-4D97-AF65-F5344CB8AC3E}">
        <p14:creationId xmlns:p14="http://schemas.microsoft.com/office/powerpoint/2010/main" val="111666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F29CAF-3E3C-45D2-9168-EAF25A3C0FD6}" type="datetimeFigureOut">
              <a:rPr lang="en-US" smtClean="0"/>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3420A-E8F6-4CF4-A64C-72CBB999D4EE}" type="slidenum">
              <a:rPr lang="en-US" smtClean="0"/>
              <a:t>‹#›</a:t>
            </a:fld>
            <a:endParaRPr lang="en-US"/>
          </a:p>
        </p:txBody>
      </p:sp>
    </p:spTree>
    <p:extLst>
      <p:ext uri="{BB962C8B-B14F-4D97-AF65-F5344CB8AC3E}">
        <p14:creationId xmlns:p14="http://schemas.microsoft.com/office/powerpoint/2010/main" val="140345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F29CAF-3E3C-45D2-9168-EAF25A3C0FD6}" type="datetimeFigureOut">
              <a:rPr lang="en-US" smtClean="0"/>
              <a:t>9/16/2016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E3420A-E8F6-4CF4-A64C-72CBB999D4EE}" type="slidenum">
              <a:rPr lang="en-US" smtClean="0"/>
              <a:t>‹#›</a:t>
            </a:fld>
            <a:endParaRPr lang="en-US"/>
          </a:p>
        </p:txBody>
      </p:sp>
    </p:spTree>
    <p:extLst>
      <p:ext uri="{BB962C8B-B14F-4D97-AF65-F5344CB8AC3E}">
        <p14:creationId xmlns:p14="http://schemas.microsoft.com/office/powerpoint/2010/main" val="313447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F29CAF-3E3C-45D2-9168-EAF25A3C0FD6}" type="datetimeFigureOut">
              <a:rPr lang="en-US" smtClean="0"/>
              <a:t>9/16/2016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E3420A-E8F6-4CF4-A64C-72CBB999D4EE}" type="slidenum">
              <a:rPr lang="en-US" smtClean="0"/>
              <a:t>‹#›</a:t>
            </a:fld>
            <a:endParaRPr lang="en-US"/>
          </a:p>
        </p:txBody>
      </p:sp>
    </p:spTree>
    <p:extLst>
      <p:ext uri="{BB962C8B-B14F-4D97-AF65-F5344CB8AC3E}">
        <p14:creationId xmlns:p14="http://schemas.microsoft.com/office/powerpoint/2010/main" val="37277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29CAF-3E3C-45D2-9168-EAF25A3C0FD6}" type="datetimeFigureOut">
              <a:rPr lang="en-US" smtClean="0"/>
              <a:t>9/16/2016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E3420A-E8F6-4CF4-A64C-72CBB999D4EE}" type="slidenum">
              <a:rPr lang="en-US" smtClean="0"/>
              <a:t>‹#›</a:t>
            </a:fld>
            <a:endParaRPr lang="en-US"/>
          </a:p>
        </p:txBody>
      </p:sp>
    </p:spTree>
    <p:extLst>
      <p:ext uri="{BB962C8B-B14F-4D97-AF65-F5344CB8AC3E}">
        <p14:creationId xmlns:p14="http://schemas.microsoft.com/office/powerpoint/2010/main" val="142432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29CAF-3E3C-45D2-9168-EAF25A3C0FD6}" type="datetimeFigureOut">
              <a:rPr lang="en-US" smtClean="0"/>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3420A-E8F6-4CF4-A64C-72CBB999D4EE}" type="slidenum">
              <a:rPr lang="en-US" smtClean="0"/>
              <a:t>‹#›</a:t>
            </a:fld>
            <a:endParaRPr lang="en-US"/>
          </a:p>
        </p:txBody>
      </p:sp>
    </p:spTree>
    <p:extLst>
      <p:ext uri="{BB962C8B-B14F-4D97-AF65-F5344CB8AC3E}">
        <p14:creationId xmlns:p14="http://schemas.microsoft.com/office/powerpoint/2010/main" val="17069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29CAF-3E3C-45D2-9168-EAF25A3C0FD6}" type="datetimeFigureOut">
              <a:rPr lang="en-US" smtClean="0"/>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3420A-E8F6-4CF4-A64C-72CBB999D4EE}" type="slidenum">
              <a:rPr lang="en-US" smtClean="0"/>
              <a:t>‹#›</a:t>
            </a:fld>
            <a:endParaRPr lang="en-US"/>
          </a:p>
        </p:txBody>
      </p:sp>
    </p:spTree>
    <p:extLst>
      <p:ext uri="{BB962C8B-B14F-4D97-AF65-F5344CB8AC3E}">
        <p14:creationId xmlns:p14="http://schemas.microsoft.com/office/powerpoint/2010/main" val="415234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29CAF-3E3C-45D2-9168-EAF25A3C0FD6}" type="datetimeFigureOut">
              <a:rPr lang="en-US" smtClean="0"/>
              <a:t>9/16/2016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3420A-E8F6-4CF4-A64C-72CBB999D4EE}" type="slidenum">
              <a:rPr lang="en-US" smtClean="0"/>
              <a:t>‹#›</a:t>
            </a:fld>
            <a:endParaRPr lang="en-US"/>
          </a:p>
        </p:txBody>
      </p:sp>
    </p:spTree>
    <p:extLst>
      <p:ext uri="{BB962C8B-B14F-4D97-AF65-F5344CB8AC3E}">
        <p14:creationId xmlns:p14="http://schemas.microsoft.com/office/powerpoint/2010/main" val="2871304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en.wikipedia.org/wiki/Runoff_curve_number"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Hydrological Modeling</a:t>
            </a:r>
            <a:endParaRPr lang="en-US" dirty="0"/>
          </a:p>
        </p:txBody>
      </p:sp>
      <p:sp>
        <p:nvSpPr>
          <p:cNvPr id="3" name="Subtitle 2"/>
          <p:cNvSpPr>
            <a:spLocks noGrp="1"/>
          </p:cNvSpPr>
          <p:nvPr>
            <p:ph type="subTitle" idx="1"/>
          </p:nvPr>
        </p:nvSpPr>
        <p:spPr/>
        <p:txBody>
          <a:bodyPr/>
          <a:lstStyle/>
          <a:p>
            <a:r>
              <a:rPr lang="en-US" dirty="0" smtClean="0"/>
              <a:t>Theo Lim</a:t>
            </a:r>
          </a:p>
          <a:p>
            <a:r>
              <a:rPr lang="en-US" dirty="0" smtClean="0"/>
              <a:t>GI Studio Guest Lecture</a:t>
            </a:r>
          </a:p>
          <a:p>
            <a:r>
              <a:rPr lang="en-US" dirty="0" smtClean="0"/>
              <a:t>9/16/16</a:t>
            </a:r>
            <a:endParaRPr lang="en-US" dirty="0"/>
          </a:p>
        </p:txBody>
      </p:sp>
    </p:spTree>
    <p:extLst>
      <p:ext uri="{BB962C8B-B14F-4D97-AF65-F5344CB8AC3E}">
        <p14:creationId xmlns:p14="http://schemas.microsoft.com/office/powerpoint/2010/main" val="647717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model?</a:t>
            </a:r>
            <a:endParaRPr lang="en-US" dirty="0"/>
          </a:p>
        </p:txBody>
      </p:sp>
      <p:sp>
        <p:nvSpPr>
          <p:cNvPr id="4" name="TextBox 3"/>
          <p:cNvSpPr txBox="1"/>
          <p:nvPr/>
        </p:nvSpPr>
        <p:spPr>
          <a:xfrm>
            <a:off x="1245476" y="1321356"/>
            <a:ext cx="6463051" cy="369332"/>
          </a:xfrm>
          <a:prstGeom prst="rect">
            <a:avLst/>
          </a:prstGeom>
          <a:noFill/>
        </p:spPr>
        <p:txBody>
          <a:bodyPr wrap="none" rtlCol="0">
            <a:spAutoFit/>
          </a:bodyPr>
          <a:lstStyle/>
          <a:p>
            <a:r>
              <a:rPr lang="en-US" dirty="0" smtClean="0"/>
              <a:t>Dominant processes in un-urbanized catchments in humid climates</a:t>
            </a:r>
            <a:endParaRPr lang="en-US" dirty="0"/>
          </a:p>
        </p:txBody>
      </p:sp>
      <p:pic>
        <p:nvPicPr>
          <p:cNvPr id="6" name="Picture 5"/>
          <p:cNvPicPr>
            <a:picLocks noChangeAspect="1"/>
          </p:cNvPicPr>
          <p:nvPr/>
        </p:nvPicPr>
        <p:blipFill rotWithShape="1">
          <a:blip r:embed="rId3"/>
          <a:srcRect t="50250" r="-1086"/>
          <a:stretch/>
        </p:blipFill>
        <p:spPr>
          <a:xfrm>
            <a:off x="6096000" y="2147749"/>
            <a:ext cx="5429087" cy="3463671"/>
          </a:xfrm>
          <a:prstGeom prst="rect">
            <a:avLst/>
          </a:prstGeom>
        </p:spPr>
      </p:pic>
      <p:sp>
        <p:nvSpPr>
          <p:cNvPr id="7" name="TextBox 6"/>
          <p:cNvSpPr txBox="1"/>
          <p:nvPr/>
        </p:nvSpPr>
        <p:spPr>
          <a:xfrm>
            <a:off x="9341454" y="6068481"/>
            <a:ext cx="2012346" cy="369332"/>
          </a:xfrm>
          <a:prstGeom prst="rect">
            <a:avLst/>
          </a:prstGeom>
          <a:noFill/>
        </p:spPr>
        <p:txBody>
          <a:bodyPr wrap="none" rtlCol="0">
            <a:spAutoFit/>
          </a:bodyPr>
          <a:lstStyle/>
          <a:p>
            <a:r>
              <a:rPr lang="en-US" i="1" dirty="0" smtClean="0"/>
              <a:t>Source: </a:t>
            </a:r>
            <a:r>
              <a:rPr lang="en-US" i="1" dirty="0" err="1" smtClean="0"/>
              <a:t>Beven</a:t>
            </a:r>
            <a:r>
              <a:rPr lang="en-US" i="1" dirty="0" smtClean="0"/>
              <a:t> 2012</a:t>
            </a:r>
            <a:endParaRPr lang="en-US" i="1" dirty="0"/>
          </a:p>
        </p:txBody>
      </p:sp>
      <p:pic>
        <p:nvPicPr>
          <p:cNvPr id="9" name="Picture 8"/>
          <p:cNvPicPr>
            <a:picLocks noChangeAspect="1"/>
          </p:cNvPicPr>
          <p:nvPr/>
        </p:nvPicPr>
        <p:blipFill rotWithShape="1">
          <a:blip r:embed="rId3"/>
          <a:srcRect l="-587" t="-21" r="-498" b="50271"/>
          <a:stretch/>
        </p:blipFill>
        <p:spPr>
          <a:xfrm>
            <a:off x="367862" y="2195047"/>
            <a:ext cx="5429087" cy="3463671"/>
          </a:xfrm>
          <a:prstGeom prst="rect">
            <a:avLst/>
          </a:prstGeom>
        </p:spPr>
      </p:pic>
    </p:spTree>
    <p:extLst>
      <p:ext uri="{BB962C8B-B14F-4D97-AF65-F5344CB8AC3E}">
        <p14:creationId xmlns:p14="http://schemas.microsoft.com/office/powerpoint/2010/main" val="1689368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model?</a:t>
            </a:r>
            <a:endParaRPr lang="en-US" dirty="0"/>
          </a:p>
        </p:txBody>
      </p:sp>
      <p:sp>
        <p:nvSpPr>
          <p:cNvPr id="4" name="TextBox 3"/>
          <p:cNvSpPr txBox="1"/>
          <p:nvPr/>
        </p:nvSpPr>
        <p:spPr>
          <a:xfrm>
            <a:off x="1245476" y="1321356"/>
            <a:ext cx="6463051" cy="369332"/>
          </a:xfrm>
          <a:prstGeom prst="rect">
            <a:avLst/>
          </a:prstGeom>
          <a:noFill/>
        </p:spPr>
        <p:txBody>
          <a:bodyPr wrap="none" rtlCol="0">
            <a:spAutoFit/>
          </a:bodyPr>
          <a:lstStyle/>
          <a:p>
            <a:r>
              <a:rPr lang="en-US" dirty="0" smtClean="0"/>
              <a:t>Dominant processes in un-urbanized catchments in humid climates</a:t>
            </a:r>
            <a:endParaRPr lang="en-US" dirty="0"/>
          </a:p>
        </p:txBody>
      </p:sp>
      <p:sp>
        <p:nvSpPr>
          <p:cNvPr id="5" name="TextBox 4"/>
          <p:cNvSpPr txBox="1"/>
          <p:nvPr/>
        </p:nvSpPr>
        <p:spPr>
          <a:xfrm>
            <a:off x="9112094" y="5242088"/>
            <a:ext cx="2012346" cy="369332"/>
          </a:xfrm>
          <a:prstGeom prst="rect">
            <a:avLst/>
          </a:prstGeom>
          <a:noFill/>
        </p:spPr>
        <p:txBody>
          <a:bodyPr wrap="none" rtlCol="0">
            <a:spAutoFit/>
          </a:bodyPr>
          <a:lstStyle/>
          <a:p>
            <a:r>
              <a:rPr lang="en-US" i="1" dirty="0" smtClean="0"/>
              <a:t>Source: </a:t>
            </a:r>
            <a:r>
              <a:rPr lang="en-US" i="1" dirty="0" err="1" smtClean="0"/>
              <a:t>Beven</a:t>
            </a:r>
            <a:r>
              <a:rPr lang="en-US" i="1" dirty="0" smtClean="0"/>
              <a:t> 2012</a:t>
            </a:r>
            <a:endParaRPr lang="en-US" i="1" dirty="0"/>
          </a:p>
        </p:txBody>
      </p:sp>
      <p:pic>
        <p:nvPicPr>
          <p:cNvPr id="6" name="Picture 5"/>
          <p:cNvPicPr>
            <a:picLocks noChangeAspect="1"/>
          </p:cNvPicPr>
          <p:nvPr/>
        </p:nvPicPr>
        <p:blipFill rotWithShape="1">
          <a:blip r:embed="rId3"/>
          <a:srcRect t="6999"/>
          <a:stretch/>
        </p:blipFill>
        <p:spPr>
          <a:xfrm>
            <a:off x="838200" y="2508115"/>
            <a:ext cx="10125744" cy="2733973"/>
          </a:xfrm>
          <a:prstGeom prst="rect">
            <a:avLst/>
          </a:prstGeom>
        </p:spPr>
      </p:pic>
      <p:sp>
        <p:nvSpPr>
          <p:cNvPr id="7" name="TextBox 6"/>
          <p:cNvSpPr txBox="1"/>
          <p:nvPr/>
        </p:nvSpPr>
        <p:spPr>
          <a:xfrm>
            <a:off x="6337738" y="4367048"/>
            <a:ext cx="1380186" cy="369332"/>
          </a:xfrm>
          <a:prstGeom prst="rect">
            <a:avLst/>
          </a:prstGeom>
          <a:noFill/>
        </p:spPr>
        <p:txBody>
          <a:bodyPr wrap="none" rtlCol="0">
            <a:spAutoFit/>
          </a:bodyPr>
          <a:lstStyle/>
          <a:p>
            <a:r>
              <a:rPr lang="en-US" dirty="0" smtClean="0"/>
              <a:t>(return flow)</a:t>
            </a:r>
            <a:endParaRPr lang="en-US" dirty="0"/>
          </a:p>
        </p:txBody>
      </p:sp>
      <p:sp>
        <p:nvSpPr>
          <p:cNvPr id="8" name="TextBox 7"/>
          <p:cNvSpPr txBox="1"/>
          <p:nvPr/>
        </p:nvSpPr>
        <p:spPr>
          <a:xfrm>
            <a:off x="3096815" y="5242088"/>
            <a:ext cx="1801968" cy="369332"/>
          </a:xfrm>
          <a:prstGeom prst="rect">
            <a:avLst/>
          </a:prstGeom>
          <a:noFill/>
        </p:spPr>
        <p:txBody>
          <a:bodyPr wrap="none" rtlCol="0">
            <a:spAutoFit/>
          </a:bodyPr>
          <a:lstStyle/>
          <a:p>
            <a:r>
              <a:rPr lang="en-US" dirty="0" smtClean="0"/>
              <a:t>(subsurface flow)</a:t>
            </a:r>
            <a:endParaRPr lang="en-US" dirty="0"/>
          </a:p>
        </p:txBody>
      </p:sp>
      <p:sp>
        <p:nvSpPr>
          <p:cNvPr id="9" name="TextBox 8"/>
          <p:cNvSpPr txBox="1"/>
          <p:nvPr/>
        </p:nvSpPr>
        <p:spPr>
          <a:xfrm>
            <a:off x="2223069" y="3324520"/>
            <a:ext cx="1613583" cy="369332"/>
          </a:xfrm>
          <a:prstGeom prst="rect">
            <a:avLst/>
          </a:prstGeom>
          <a:noFill/>
        </p:spPr>
        <p:txBody>
          <a:bodyPr wrap="none" rtlCol="0">
            <a:spAutoFit/>
          </a:bodyPr>
          <a:lstStyle/>
          <a:p>
            <a:r>
              <a:rPr lang="en-US" dirty="0" smtClean="0"/>
              <a:t>(overland flow)</a:t>
            </a:r>
            <a:endParaRPr lang="en-US" dirty="0"/>
          </a:p>
        </p:txBody>
      </p:sp>
      <p:sp>
        <p:nvSpPr>
          <p:cNvPr id="10" name="TextBox 9"/>
          <p:cNvSpPr txBox="1"/>
          <p:nvPr/>
        </p:nvSpPr>
        <p:spPr>
          <a:xfrm>
            <a:off x="459394" y="1996404"/>
            <a:ext cx="5274842" cy="369332"/>
          </a:xfrm>
          <a:prstGeom prst="rect">
            <a:avLst/>
          </a:prstGeom>
          <a:noFill/>
        </p:spPr>
        <p:txBody>
          <a:bodyPr wrap="none" rtlCol="0">
            <a:spAutoFit/>
          </a:bodyPr>
          <a:lstStyle/>
          <a:p>
            <a:r>
              <a:rPr lang="en-US" dirty="0" smtClean="0"/>
              <a:t>Note: “Q” is the conventional variable for flow [L</a:t>
            </a:r>
            <a:r>
              <a:rPr lang="en-US" baseline="30000" dirty="0" smtClean="0"/>
              <a:t>3</a:t>
            </a:r>
            <a:r>
              <a:rPr lang="en-US" dirty="0" smtClean="0"/>
              <a:t> T</a:t>
            </a:r>
            <a:r>
              <a:rPr lang="en-US" baseline="30000" dirty="0" smtClean="0"/>
              <a:t>-1</a:t>
            </a:r>
            <a:r>
              <a:rPr lang="en-US" dirty="0" smtClean="0"/>
              <a:t>]</a:t>
            </a:r>
            <a:endParaRPr lang="en-US" dirty="0"/>
          </a:p>
        </p:txBody>
      </p:sp>
    </p:spTree>
    <p:extLst>
      <p:ext uri="{BB962C8B-B14F-4D97-AF65-F5344CB8AC3E}">
        <p14:creationId xmlns:p14="http://schemas.microsoft.com/office/powerpoint/2010/main" val="916329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71713" y="2286680"/>
            <a:ext cx="7059112" cy="3678692"/>
          </a:xfrm>
          <a:prstGeom prst="rect">
            <a:avLst/>
          </a:prstGeom>
        </p:spPr>
      </p:pic>
      <p:sp>
        <p:nvSpPr>
          <p:cNvPr id="4" name="Title 1"/>
          <p:cNvSpPr>
            <a:spLocks noGrp="1"/>
          </p:cNvSpPr>
          <p:nvPr>
            <p:ph type="title"/>
          </p:nvPr>
        </p:nvSpPr>
        <p:spPr>
          <a:xfrm>
            <a:off x="838200" y="365125"/>
            <a:ext cx="10515600" cy="1325563"/>
          </a:xfrm>
        </p:spPr>
        <p:txBody>
          <a:bodyPr/>
          <a:lstStyle/>
          <a:p>
            <a:r>
              <a:rPr lang="en-US" dirty="0" smtClean="0"/>
              <a:t>What are we trying to model?</a:t>
            </a:r>
            <a:endParaRPr lang="en-US" dirty="0"/>
          </a:p>
        </p:txBody>
      </p:sp>
      <p:sp>
        <p:nvSpPr>
          <p:cNvPr id="5" name="TextBox 4"/>
          <p:cNvSpPr txBox="1"/>
          <p:nvPr/>
        </p:nvSpPr>
        <p:spPr>
          <a:xfrm>
            <a:off x="1245476" y="1321356"/>
            <a:ext cx="6463051" cy="369332"/>
          </a:xfrm>
          <a:prstGeom prst="rect">
            <a:avLst/>
          </a:prstGeom>
          <a:noFill/>
        </p:spPr>
        <p:txBody>
          <a:bodyPr wrap="none" rtlCol="0">
            <a:spAutoFit/>
          </a:bodyPr>
          <a:lstStyle/>
          <a:p>
            <a:r>
              <a:rPr lang="en-US" dirty="0" smtClean="0"/>
              <a:t>Dominant processes in un-urbanized catchments in humid climates</a:t>
            </a:r>
            <a:endParaRPr lang="en-US" dirty="0"/>
          </a:p>
        </p:txBody>
      </p:sp>
      <p:sp>
        <p:nvSpPr>
          <p:cNvPr id="6" name="TextBox 5"/>
          <p:cNvSpPr txBox="1"/>
          <p:nvPr/>
        </p:nvSpPr>
        <p:spPr>
          <a:xfrm>
            <a:off x="9213694" y="5965372"/>
            <a:ext cx="1996700" cy="369332"/>
          </a:xfrm>
          <a:prstGeom prst="rect">
            <a:avLst/>
          </a:prstGeom>
          <a:noFill/>
        </p:spPr>
        <p:txBody>
          <a:bodyPr wrap="none" rtlCol="0">
            <a:spAutoFit/>
          </a:bodyPr>
          <a:lstStyle/>
          <a:p>
            <a:r>
              <a:rPr lang="en-US" i="1" dirty="0" smtClean="0"/>
              <a:t>Source: Fetter 2001</a:t>
            </a:r>
            <a:endParaRPr lang="en-US" i="1" dirty="0"/>
          </a:p>
        </p:txBody>
      </p:sp>
    </p:spTree>
    <p:extLst>
      <p:ext uri="{BB962C8B-B14F-4D97-AF65-F5344CB8AC3E}">
        <p14:creationId xmlns:p14="http://schemas.microsoft.com/office/powerpoint/2010/main" val="4151456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model?</a:t>
            </a:r>
            <a:endParaRPr lang="en-US" dirty="0"/>
          </a:p>
        </p:txBody>
      </p:sp>
      <p:sp>
        <p:nvSpPr>
          <p:cNvPr id="4" name="TextBox 3"/>
          <p:cNvSpPr txBox="1"/>
          <p:nvPr/>
        </p:nvSpPr>
        <p:spPr>
          <a:xfrm>
            <a:off x="1245476" y="1321356"/>
            <a:ext cx="6313716" cy="369332"/>
          </a:xfrm>
          <a:prstGeom prst="rect">
            <a:avLst/>
          </a:prstGeom>
          <a:noFill/>
        </p:spPr>
        <p:txBody>
          <a:bodyPr wrap="none" rtlCol="0">
            <a:spAutoFit/>
          </a:bodyPr>
          <a:lstStyle/>
          <a:p>
            <a:r>
              <a:rPr lang="en-US" dirty="0" smtClean="0"/>
              <a:t>Dominant processes in URBANIZED catchments in humid climates</a:t>
            </a:r>
            <a:endParaRPr lang="en-US" dirty="0"/>
          </a:p>
        </p:txBody>
      </p:sp>
      <p:pic>
        <p:nvPicPr>
          <p:cNvPr id="5" name="Picture 4" descr="http://upload.wikimedia.org/wikipedia/commons/4/46/Natural_%26_impervious_cover_diagrams_EPA.jpg"/>
          <p:cNvPicPr/>
          <p:nvPr/>
        </p:nvPicPr>
        <p:blipFill>
          <a:blip r:embed="rId3">
            <a:extLst>
              <a:ext uri="{28A0092B-C50C-407E-A947-70E740481C1C}">
                <a14:useLocalDpi xmlns:a14="http://schemas.microsoft.com/office/drawing/2010/main" val="0"/>
              </a:ext>
            </a:extLst>
          </a:blip>
          <a:srcRect/>
          <a:stretch>
            <a:fillRect/>
          </a:stretch>
        </p:blipFill>
        <p:spPr bwMode="auto">
          <a:xfrm>
            <a:off x="1620927" y="1863952"/>
            <a:ext cx="9221243" cy="4440247"/>
          </a:xfrm>
          <a:prstGeom prst="rect">
            <a:avLst/>
          </a:prstGeom>
          <a:noFill/>
          <a:ln>
            <a:noFill/>
          </a:ln>
        </p:spPr>
      </p:pic>
      <p:sp>
        <p:nvSpPr>
          <p:cNvPr id="7" name="TextBox 6"/>
          <p:cNvSpPr txBox="1"/>
          <p:nvPr/>
        </p:nvSpPr>
        <p:spPr>
          <a:xfrm>
            <a:off x="9289652" y="6292797"/>
            <a:ext cx="2100127" cy="369332"/>
          </a:xfrm>
          <a:prstGeom prst="rect">
            <a:avLst/>
          </a:prstGeom>
          <a:noFill/>
        </p:spPr>
        <p:txBody>
          <a:bodyPr wrap="none" rtlCol="0">
            <a:spAutoFit/>
          </a:bodyPr>
          <a:lstStyle/>
          <a:p>
            <a:r>
              <a:rPr lang="en-US" i="1" dirty="0" smtClean="0"/>
              <a:t>Source: US EPA 2003</a:t>
            </a:r>
            <a:endParaRPr lang="en-US" i="1" dirty="0"/>
          </a:p>
        </p:txBody>
      </p:sp>
    </p:spTree>
    <p:extLst>
      <p:ext uri="{BB962C8B-B14F-4D97-AF65-F5344CB8AC3E}">
        <p14:creationId xmlns:p14="http://schemas.microsoft.com/office/powerpoint/2010/main" val="1989338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model?</a:t>
            </a:r>
            <a:endParaRPr lang="en-US" dirty="0"/>
          </a:p>
        </p:txBody>
      </p:sp>
      <p:sp>
        <p:nvSpPr>
          <p:cNvPr id="4" name="TextBox 3"/>
          <p:cNvSpPr txBox="1"/>
          <p:nvPr/>
        </p:nvSpPr>
        <p:spPr>
          <a:xfrm>
            <a:off x="1245476" y="1321356"/>
            <a:ext cx="6313716" cy="369332"/>
          </a:xfrm>
          <a:prstGeom prst="rect">
            <a:avLst/>
          </a:prstGeom>
          <a:noFill/>
        </p:spPr>
        <p:txBody>
          <a:bodyPr wrap="none" rtlCol="0">
            <a:spAutoFit/>
          </a:bodyPr>
          <a:lstStyle/>
          <a:p>
            <a:r>
              <a:rPr lang="en-US" dirty="0" smtClean="0"/>
              <a:t>Dominant processes in URBANIZED catchments in humid climates</a:t>
            </a:r>
            <a:endParaRPr lang="en-US" dirty="0"/>
          </a:p>
        </p:txBody>
      </p:sp>
      <p:pic>
        <p:nvPicPr>
          <p:cNvPr id="6" name="Picture 5"/>
          <p:cNvPicPr>
            <a:picLocks noChangeAspect="1"/>
          </p:cNvPicPr>
          <p:nvPr/>
        </p:nvPicPr>
        <p:blipFill>
          <a:blip r:embed="rId3"/>
          <a:stretch>
            <a:fillRect/>
          </a:stretch>
        </p:blipFill>
        <p:spPr>
          <a:xfrm>
            <a:off x="1826659" y="2009746"/>
            <a:ext cx="8865254" cy="4083572"/>
          </a:xfrm>
          <a:prstGeom prst="rect">
            <a:avLst/>
          </a:prstGeom>
        </p:spPr>
      </p:pic>
      <p:sp>
        <p:nvSpPr>
          <p:cNvPr id="7" name="TextBox 6"/>
          <p:cNvSpPr txBox="1"/>
          <p:nvPr/>
        </p:nvSpPr>
        <p:spPr>
          <a:xfrm>
            <a:off x="9289652" y="6292797"/>
            <a:ext cx="1779783" cy="369332"/>
          </a:xfrm>
          <a:prstGeom prst="rect">
            <a:avLst/>
          </a:prstGeom>
          <a:noFill/>
        </p:spPr>
        <p:txBody>
          <a:bodyPr wrap="none" rtlCol="0">
            <a:spAutoFit/>
          </a:bodyPr>
          <a:lstStyle/>
          <a:p>
            <a:r>
              <a:rPr lang="en-US" i="1" dirty="0" smtClean="0"/>
              <a:t>Source: Lim 2014</a:t>
            </a:r>
            <a:endParaRPr lang="en-US" i="1" dirty="0"/>
          </a:p>
        </p:txBody>
      </p:sp>
    </p:spTree>
    <p:extLst>
      <p:ext uri="{BB962C8B-B14F-4D97-AF65-F5344CB8AC3E}">
        <p14:creationId xmlns:p14="http://schemas.microsoft.com/office/powerpoint/2010/main" val="2359901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the Urban Hydrologic Cycle</a:t>
            </a:r>
            <a:endParaRPr lang="en-US" dirty="0"/>
          </a:p>
        </p:txBody>
      </p:sp>
      <p:pic>
        <p:nvPicPr>
          <p:cNvPr id="73" name="Picture 72"/>
          <p:cNvPicPr>
            <a:picLocks noChangeAspect="1"/>
          </p:cNvPicPr>
          <p:nvPr/>
        </p:nvPicPr>
        <p:blipFill>
          <a:blip r:embed="rId3"/>
          <a:stretch>
            <a:fillRect/>
          </a:stretch>
        </p:blipFill>
        <p:spPr>
          <a:xfrm>
            <a:off x="637835" y="1246201"/>
            <a:ext cx="9276724" cy="5278560"/>
          </a:xfrm>
          <a:prstGeom prst="rect">
            <a:avLst/>
          </a:prstGeom>
        </p:spPr>
      </p:pic>
      <p:sp>
        <p:nvSpPr>
          <p:cNvPr id="74" name="TextBox 73"/>
          <p:cNvSpPr txBox="1"/>
          <p:nvPr/>
        </p:nvSpPr>
        <p:spPr>
          <a:xfrm>
            <a:off x="9999100" y="6292797"/>
            <a:ext cx="1779783" cy="369332"/>
          </a:xfrm>
          <a:prstGeom prst="rect">
            <a:avLst/>
          </a:prstGeom>
          <a:noFill/>
        </p:spPr>
        <p:txBody>
          <a:bodyPr wrap="none" rtlCol="0">
            <a:spAutoFit/>
          </a:bodyPr>
          <a:lstStyle/>
          <a:p>
            <a:r>
              <a:rPr lang="en-US" i="1" dirty="0" smtClean="0"/>
              <a:t>Source: Lim 2015</a:t>
            </a:r>
            <a:endParaRPr lang="en-US" i="1" dirty="0"/>
          </a:p>
        </p:txBody>
      </p:sp>
    </p:spTree>
    <p:extLst>
      <p:ext uri="{BB962C8B-B14F-4D97-AF65-F5344CB8AC3E}">
        <p14:creationId xmlns:p14="http://schemas.microsoft.com/office/powerpoint/2010/main" val="2051859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Modeling</a:t>
            </a:r>
            <a:endParaRPr lang="en-US" dirty="0"/>
          </a:p>
        </p:txBody>
      </p:sp>
      <p:sp>
        <p:nvSpPr>
          <p:cNvPr id="3" name="Content Placeholder 2"/>
          <p:cNvSpPr>
            <a:spLocks noGrp="1"/>
          </p:cNvSpPr>
          <p:nvPr>
            <p:ph idx="1"/>
          </p:nvPr>
        </p:nvSpPr>
        <p:spPr>
          <a:xfrm>
            <a:off x="838200" y="1687513"/>
            <a:ext cx="10515600" cy="4248829"/>
          </a:xfrm>
        </p:spPr>
        <p:txBody>
          <a:bodyPr>
            <a:normAutofit/>
          </a:bodyPr>
          <a:lstStyle/>
          <a:p>
            <a:pPr marL="0" indent="0">
              <a:buNone/>
            </a:pPr>
            <a:r>
              <a:rPr lang="en-US" b="1" dirty="0" smtClean="0"/>
              <a:t>LUMPED: </a:t>
            </a:r>
            <a:r>
              <a:rPr lang="en-US" dirty="0" smtClean="0"/>
              <a:t>Treats catchment as a single unit, state variables represent catchment averages over the entire area</a:t>
            </a:r>
          </a:p>
          <a:p>
            <a:pPr marL="0" indent="0">
              <a:buNone/>
            </a:pPr>
            <a:endParaRPr lang="en-US" dirty="0"/>
          </a:p>
          <a:p>
            <a:pPr marL="0" indent="0">
              <a:buNone/>
            </a:pPr>
            <a:r>
              <a:rPr lang="en-US" b="1" dirty="0" smtClean="0"/>
              <a:t>DISTRIBUTED: </a:t>
            </a:r>
            <a:r>
              <a:rPr lang="en-US" dirty="0" smtClean="0"/>
              <a:t>Discretizes catchment into grid cells, state variables are assigned to each grid and related to each other through physical process equations, sometimes called “process-based” or “physically-based” models</a:t>
            </a:r>
            <a:endParaRPr lang="en-US" dirty="0"/>
          </a:p>
        </p:txBody>
      </p:sp>
    </p:spTree>
    <p:extLst>
      <p:ext uri="{BB962C8B-B14F-4D97-AF65-F5344CB8AC3E}">
        <p14:creationId xmlns:p14="http://schemas.microsoft.com/office/powerpoint/2010/main" val="1304143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Modeling</a:t>
            </a:r>
            <a:endParaRPr lang="en-US" dirty="0"/>
          </a:p>
        </p:txBody>
      </p:sp>
      <p:pic>
        <p:nvPicPr>
          <p:cNvPr id="5" name="Picture 4"/>
          <p:cNvPicPr>
            <a:picLocks noChangeAspect="1"/>
          </p:cNvPicPr>
          <p:nvPr/>
        </p:nvPicPr>
        <p:blipFill>
          <a:blip r:embed="rId3"/>
          <a:stretch>
            <a:fillRect/>
          </a:stretch>
        </p:blipFill>
        <p:spPr>
          <a:xfrm>
            <a:off x="1645179" y="1910977"/>
            <a:ext cx="3414354" cy="4272508"/>
          </a:xfrm>
          <a:prstGeom prst="rect">
            <a:avLst/>
          </a:prstGeom>
        </p:spPr>
      </p:pic>
      <p:sp>
        <p:nvSpPr>
          <p:cNvPr id="7" name="TextBox 6"/>
          <p:cNvSpPr txBox="1"/>
          <p:nvPr/>
        </p:nvSpPr>
        <p:spPr>
          <a:xfrm>
            <a:off x="5921829" y="2357513"/>
            <a:ext cx="5747657" cy="1323439"/>
          </a:xfrm>
          <a:prstGeom prst="rect">
            <a:avLst/>
          </a:prstGeom>
          <a:noFill/>
        </p:spPr>
        <p:txBody>
          <a:bodyPr wrap="square" rtlCol="0">
            <a:spAutoFit/>
          </a:bodyPr>
          <a:lstStyle/>
          <a:p>
            <a:r>
              <a:rPr lang="en-US" sz="2000" b="1" dirty="0" err="1" smtClean="0"/>
              <a:t>HydroCAD</a:t>
            </a:r>
            <a:r>
              <a:rPr lang="en-US" sz="2000" dirty="0" smtClean="0"/>
              <a:t> is an example of a </a:t>
            </a:r>
            <a:r>
              <a:rPr lang="en-US" sz="2000" b="1" dirty="0" smtClean="0"/>
              <a:t>lumped parameter</a:t>
            </a:r>
            <a:r>
              <a:rPr lang="en-US" sz="2000" dirty="0" smtClean="0"/>
              <a:t>, edge-node model. Each node represents a “catchment” with its own storage, porosity, conductivity </a:t>
            </a:r>
            <a:r>
              <a:rPr lang="en-US" sz="2000" dirty="0" err="1" smtClean="0"/>
              <a:t>etc</a:t>
            </a:r>
            <a:r>
              <a:rPr lang="en-US" sz="2000" dirty="0"/>
              <a:t> </a:t>
            </a:r>
            <a:r>
              <a:rPr lang="en-US" sz="2000" dirty="0" smtClean="0"/>
              <a:t>parameters</a:t>
            </a:r>
            <a:endParaRPr lang="en-US" sz="2000" dirty="0"/>
          </a:p>
        </p:txBody>
      </p:sp>
      <p:sp>
        <p:nvSpPr>
          <p:cNvPr id="9" name="TextBox 8"/>
          <p:cNvSpPr txBox="1"/>
          <p:nvPr/>
        </p:nvSpPr>
        <p:spPr>
          <a:xfrm>
            <a:off x="9289652" y="6292797"/>
            <a:ext cx="1965859" cy="369332"/>
          </a:xfrm>
          <a:prstGeom prst="rect">
            <a:avLst/>
          </a:prstGeom>
          <a:noFill/>
        </p:spPr>
        <p:txBody>
          <a:bodyPr wrap="none" rtlCol="0">
            <a:spAutoFit/>
          </a:bodyPr>
          <a:lstStyle/>
          <a:p>
            <a:r>
              <a:rPr lang="en-US" i="1" dirty="0" smtClean="0"/>
              <a:t>Source: Lucas 2010</a:t>
            </a:r>
            <a:endParaRPr lang="en-US" i="1" dirty="0"/>
          </a:p>
        </p:txBody>
      </p:sp>
    </p:spTree>
    <p:extLst>
      <p:ext uri="{BB962C8B-B14F-4D97-AF65-F5344CB8AC3E}">
        <p14:creationId xmlns:p14="http://schemas.microsoft.com/office/powerpoint/2010/main" val="1554006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Modeling</a:t>
            </a:r>
            <a:endParaRPr lang="en-US" dirty="0"/>
          </a:p>
        </p:txBody>
      </p:sp>
      <p:pic>
        <p:nvPicPr>
          <p:cNvPr id="6" name="Picture 5"/>
          <p:cNvPicPr>
            <a:picLocks noChangeAspect="1"/>
          </p:cNvPicPr>
          <p:nvPr/>
        </p:nvPicPr>
        <p:blipFill>
          <a:blip r:embed="rId2"/>
          <a:stretch>
            <a:fillRect/>
          </a:stretch>
        </p:blipFill>
        <p:spPr>
          <a:xfrm>
            <a:off x="324231" y="1261411"/>
            <a:ext cx="5398027" cy="5023750"/>
          </a:xfrm>
          <a:prstGeom prst="rect">
            <a:avLst/>
          </a:prstGeom>
        </p:spPr>
      </p:pic>
      <p:sp>
        <p:nvSpPr>
          <p:cNvPr id="8" name="TextBox 7"/>
          <p:cNvSpPr txBox="1"/>
          <p:nvPr/>
        </p:nvSpPr>
        <p:spPr>
          <a:xfrm>
            <a:off x="5921829" y="2357513"/>
            <a:ext cx="5747657" cy="1938992"/>
          </a:xfrm>
          <a:prstGeom prst="rect">
            <a:avLst/>
          </a:prstGeom>
          <a:noFill/>
        </p:spPr>
        <p:txBody>
          <a:bodyPr wrap="square" rtlCol="0">
            <a:spAutoFit/>
          </a:bodyPr>
          <a:lstStyle/>
          <a:p>
            <a:r>
              <a:rPr lang="en-US" sz="2000" b="1" dirty="0" err="1" smtClean="0"/>
              <a:t>ParFlow</a:t>
            </a:r>
            <a:r>
              <a:rPr lang="en-US" sz="2000" b="1" dirty="0" smtClean="0"/>
              <a:t>-CLM</a:t>
            </a:r>
            <a:r>
              <a:rPr lang="en-US" sz="2000" dirty="0" smtClean="0"/>
              <a:t> is an example of a </a:t>
            </a:r>
            <a:r>
              <a:rPr lang="en-US" sz="2000" b="1" dirty="0" smtClean="0"/>
              <a:t>fully-distributed</a:t>
            </a:r>
            <a:r>
              <a:rPr lang="en-US" sz="2000" dirty="0" smtClean="0"/>
              <a:t>, finite-difference model model. In this example, the horizontal gridding is 1.5m x 1.5m, with variable </a:t>
            </a:r>
            <a:r>
              <a:rPr lang="en-US" sz="2000" dirty="0" err="1" smtClean="0"/>
              <a:t>dz</a:t>
            </a:r>
            <a:r>
              <a:rPr lang="en-US" sz="2000" dirty="0" smtClean="0"/>
              <a:t> discretization in the z dimension. Continuous solutions to Richards equation for the pressure field are solved using a numerical solver, called KINSOL.</a:t>
            </a:r>
            <a:endParaRPr lang="en-US" sz="2000" dirty="0"/>
          </a:p>
        </p:txBody>
      </p:sp>
      <p:sp>
        <p:nvSpPr>
          <p:cNvPr id="9" name="TextBox 8"/>
          <p:cNvSpPr txBox="1"/>
          <p:nvPr/>
        </p:nvSpPr>
        <p:spPr>
          <a:xfrm>
            <a:off x="9289652" y="6292797"/>
            <a:ext cx="1779783" cy="369332"/>
          </a:xfrm>
          <a:prstGeom prst="rect">
            <a:avLst/>
          </a:prstGeom>
          <a:noFill/>
        </p:spPr>
        <p:txBody>
          <a:bodyPr wrap="none" rtlCol="0">
            <a:spAutoFit/>
          </a:bodyPr>
          <a:lstStyle/>
          <a:p>
            <a:r>
              <a:rPr lang="en-US" i="1" dirty="0" smtClean="0"/>
              <a:t>Source: Lim 2016</a:t>
            </a:r>
            <a:endParaRPr lang="en-US" i="1" dirty="0"/>
          </a:p>
        </p:txBody>
      </p:sp>
    </p:spTree>
    <p:extLst>
      <p:ext uri="{BB962C8B-B14F-4D97-AF65-F5344CB8AC3E}">
        <p14:creationId xmlns:p14="http://schemas.microsoft.com/office/powerpoint/2010/main" val="266162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Modeling</a:t>
            </a:r>
            <a:endParaRPr lang="en-US" dirty="0"/>
          </a:p>
        </p:txBody>
      </p:sp>
      <p:sp>
        <p:nvSpPr>
          <p:cNvPr id="8" name="TextBox 7"/>
          <p:cNvSpPr txBox="1"/>
          <p:nvPr/>
        </p:nvSpPr>
        <p:spPr>
          <a:xfrm>
            <a:off x="5921829" y="2357513"/>
            <a:ext cx="5747657" cy="1015663"/>
          </a:xfrm>
          <a:prstGeom prst="rect">
            <a:avLst/>
          </a:prstGeom>
          <a:noFill/>
        </p:spPr>
        <p:txBody>
          <a:bodyPr wrap="square" rtlCol="0">
            <a:spAutoFit/>
          </a:bodyPr>
          <a:lstStyle/>
          <a:p>
            <a:r>
              <a:rPr lang="en-US" sz="2000" b="1" dirty="0" smtClean="0"/>
              <a:t>SWMM </a:t>
            </a:r>
            <a:r>
              <a:rPr lang="en-US" sz="2000" dirty="0" smtClean="0"/>
              <a:t>is generally classified as a lumped parameter model, but what would happen if you make the “catchments” really small?</a:t>
            </a:r>
            <a:endParaRPr lang="en-US" sz="2000" dirty="0"/>
          </a:p>
        </p:txBody>
      </p:sp>
      <p:pic>
        <p:nvPicPr>
          <p:cNvPr id="3" name="Picture 2"/>
          <p:cNvPicPr>
            <a:picLocks noChangeAspect="1"/>
          </p:cNvPicPr>
          <p:nvPr/>
        </p:nvPicPr>
        <p:blipFill>
          <a:blip r:embed="rId2"/>
          <a:stretch>
            <a:fillRect/>
          </a:stretch>
        </p:blipFill>
        <p:spPr>
          <a:xfrm>
            <a:off x="512708" y="1885293"/>
            <a:ext cx="5238750" cy="4191000"/>
          </a:xfrm>
          <a:prstGeom prst="rect">
            <a:avLst/>
          </a:prstGeom>
        </p:spPr>
      </p:pic>
      <p:sp>
        <p:nvSpPr>
          <p:cNvPr id="7" name="TextBox 6"/>
          <p:cNvSpPr txBox="1"/>
          <p:nvPr/>
        </p:nvSpPr>
        <p:spPr>
          <a:xfrm>
            <a:off x="9289652" y="6292797"/>
            <a:ext cx="2284793" cy="369332"/>
          </a:xfrm>
          <a:prstGeom prst="rect">
            <a:avLst/>
          </a:prstGeom>
          <a:noFill/>
        </p:spPr>
        <p:txBody>
          <a:bodyPr wrap="none" rtlCol="0">
            <a:spAutoFit/>
          </a:bodyPr>
          <a:lstStyle/>
          <a:p>
            <a:r>
              <a:rPr lang="en-US" i="1" dirty="0" smtClean="0"/>
              <a:t>Source: </a:t>
            </a:r>
            <a:r>
              <a:rPr lang="en-US" i="1" dirty="0" err="1" smtClean="0"/>
              <a:t>Rossman</a:t>
            </a:r>
            <a:r>
              <a:rPr lang="en-US" i="1" dirty="0" smtClean="0"/>
              <a:t> 2015</a:t>
            </a:r>
            <a:endParaRPr lang="en-US" i="1" dirty="0"/>
          </a:p>
        </p:txBody>
      </p:sp>
    </p:spTree>
    <p:extLst>
      <p:ext uri="{BB962C8B-B14F-4D97-AF65-F5344CB8AC3E}">
        <p14:creationId xmlns:p14="http://schemas.microsoft.com/office/powerpoint/2010/main" val="3776966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a:bodyPr>
          <a:lstStyle/>
          <a:p>
            <a:r>
              <a:rPr lang="en-US" dirty="0" smtClean="0"/>
              <a:t>Increase familiarity with urban hydrological cycle: “Hydrologic literacy”</a:t>
            </a:r>
          </a:p>
          <a:p>
            <a:r>
              <a:rPr lang="en-US" dirty="0" smtClean="0"/>
              <a:t>Introduce advantages and shortcomings of urban hydrological modeling</a:t>
            </a:r>
          </a:p>
          <a:p>
            <a:r>
              <a:rPr lang="en-US" dirty="0" smtClean="0"/>
              <a:t>Build working knowledge of a lumped-parameter design storm model</a:t>
            </a:r>
          </a:p>
          <a:p>
            <a:endParaRPr lang="en-US" dirty="0" smtClean="0"/>
          </a:p>
        </p:txBody>
      </p:sp>
    </p:spTree>
    <p:extLst>
      <p:ext uri="{BB962C8B-B14F-4D97-AF65-F5344CB8AC3E}">
        <p14:creationId xmlns:p14="http://schemas.microsoft.com/office/powerpoint/2010/main" val="3933339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Modeling</a:t>
            </a:r>
            <a:endParaRPr lang="en-US" dirty="0"/>
          </a:p>
        </p:txBody>
      </p:sp>
      <p:sp>
        <p:nvSpPr>
          <p:cNvPr id="3" name="Content Placeholder 2"/>
          <p:cNvSpPr>
            <a:spLocks noGrp="1"/>
          </p:cNvSpPr>
          <p:nvPr>
            <p:ph idx="1"/>
          </p:nvPr>
        </p:nvSpPr>
        <p:spPr>
          <a:xfrm>
            <a:off x="838200" y="1687513"/>
            <a:ext cx="10515600" cy="4248829"/>
          </a:xfrm>
        </p:spPr>
        <p:txBody>
          <a:bodyPr>
            <a:normAutofit/>
          </a:bodyPr>
          <a:lstStyle/>
          <a:p>
            <a:pPr marL="0" indent="0">
              <a:buNone/>
            </a:pPr>
            <a:r>
              <a:rPr lang="en-US" b="1" dirty="0" smtClean="0"/>
              <a:t>BOTTOM-UP:  </a:t>
            </a:r>
            <a:r>
              <a:rPr lang="en-US" dirty="0" smtClean="0"/>
              <a:t>This is primarily what we have been talking about and what most people are referring to when they talk about “hydrological modeling.” Modelers are interested in running simulations given known relationships between parameters (equations), given some actual or hypothetical scenarios.</a:t>
            </a:r>
          </a:p>
          <a:p>
            <a:pPr marL="0" indent="0">
              <a:buNone/>
            </a:pPr>
            <a:endParaRPr lang="en-US" dirty="0" smtClean="0"/>
          </a:p>
          <a:p>
            <a:pPr marL="0" indent="0">
              <a:buNone/>
            </a:pPr>
            <a:r>
              <a:rPr lang="en-US" b="1" dirty="0" smtClean="0"/>
              <a:t>TOP-DOWN</a:t>
            </a:r>
            <a:r>
              <a:rPr lang="en-US" dirty="0" smtClean="0"/>
              <a:t>: Another approach to determining if our perceptual models of hydrological function are supported by empirical evidence. When might we take a top-down modeling approach?</a:t>
            </a:r>
          </a:p>
          <a:p>
            <a:pPr marL="0" indent="0">
              <a:buNone/>
            </a:pPr>
            <a:endParaRPr lang="en-US" dirty="0"/>
          </a:p>
        </p:txBody>
      </p:sp>
    </p:spTree>
    <p:extLst>
      <p:ext uri="{BB962C8B-B14F-4D97-AF65-F5344CB8AC3E}">
        <p14:creationId xmlns:p14="http://schemas.microsoft.com/office/powerpoint/2010/main" val="2866133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Modeling</a:t>
            </a:r>
            <a:endParaRPr lang="en-US" dirty="0"/>
          </a:p>
        </p:txBody>
      </p:sp>
      <p:sp>
        <p:nvSpPr>
          <p:cNvPr id="4" name="Content Placeholder 3"/>
          <p:cNvSpPr>
            <a:spLocks noGrp="1"/>
          </p:cNvSpPr>
          <p:nvPr>
            <p:ph idx="1"/>
          </p:nvPr>
        </p:nvSpPr>
        <p:spPr/>
        <p:txBody>
          <a:bodyPr/>
          <a:lstStyle/>
          <a:p>
            <a:r>
              <a:rPr lang="en-US" dirty="0" smtClean="0"/>
              <a:t>More on top-down modeling later…</a:t>
            </a:r>
          </a:p>
          <a:p>
            <a:r>
              <a:rPr lang="en-US" dirty="0" smtClean="0"/>
              <a:t>Back to bottom-up types now…</a:t>
            </a:r>
            <a:endParaRPr lang="en-US" dirty="0"/>
          </a:p>
        </p:txBody>
      </p:sp>
    </p:spTree>
    <p:extLst>
      <p:ext uri="{BB962C8B-B14F-4D97-AF65-F5344CB8AC3E}">
        <p14:creationId xmlns:p14="http://schemas.microsoft.com/office/powerpoint/2010/main" val="2608919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Modeling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36755295"/>
              </p:ext>
            </p:extLst>
          </p:nvPr>
        </p:nvGraphicFramePr>
        <p:xfrm>
          <a:off x="726526" y="1690688"/>
          <a:ext cx="10265324" cy="4424361"/>
        </p:xfrm>
        <a:graphic>
          <a:graphicData uri="http://schemas.openxmlformats.org/drawingml/2006/table">
            <a:tbl>
              <a:tblPr firstRow="1" bandRow="1">
                <a:tableStyleId>{5940675A-B579-460E-94D1-54222C63F5DA}</a:tableStyleId>
              </a:tblPr>
              <a:tblGrid>
                <a:gridCol w="3293024"/>
                <a:gridCol w="4210050"/>
                <a:gridCol w="2762250"/>
              </a:tblGrid>
              <a:tr h="368697">
                <a:tc>
                  <a:txBody>
                    <a:bodyPr/>
                    <a:lstStyle/>
                    <a:p>
                      <a:endParaRPr lang="en-US" b="1" dirty="0"/>
                    </a:p>
                  </a:txBody>
                  <a:tcPr/>
                </a:tc>
                <a:tc>
                  <a:txBody>
                    <a:bodyPr/>
                    <a:lstStyle/>
                    <a:p>
                      <a:r>
                        <a:rPr lang="en-US" b="1" dirty="0" smtClean="0"/>
                        <a:t>Key Concepts</a:t>
                      </a:r>
                      <a:endParaRPr lang="en-US" b="1" dirty="0"/>
                    </a:p>
                  </a:txBody>
                  <a:tcPr/>
                </a:tc>
                <a:tc>
                  <a:txBody>
                    <a:bodyPr/>
                    <a:lstStyle/>
                    <a:p>
                      <a:r>
                        <a:rPr lang="en-US" b="1" dirty="0" smtClean="0"/>
                        <a:t>Examples</a:t>
                      </a:r>
                      <a:endParaRPr lang="en-US" b="1" dirty="0"/>
                    </a:p>
                  </a:txBody>
                  <a:tcPr/>
                </a:tc>
              </a:tr>
              <a:tr h="645219">
                <a:tc>
                  <a:txBody>
                    <a:bodyPr/>
                    <a:lstStyle/>
                    <a:p>
                      <a:r>
                        <a:rPr lang="en-US" b="1" dirty="0" smtClean="0"/>
                        <a:t>Rainfall-runoff calculation</a:t>
                      </a:r>
                      <a:endParaRPr lang="en-US" b="1" dirty="0"/>
                    </a:p>
                  </a:txBody>
                  <a:tcPr/>
                </a:tc>
                <a:tc>
                  <a:txBody>
                    <a:bodyPr/>
                    <a:lstStyle/>
                    <a:p>
                      <a:r>
                        <a:rPr lang="en-US" dirty="0" smtClean="0"/>
                        <a:t>Peak</a:t>
                      </a:r>
                      <a:r>
                        <a:rPr lang="en-US" baseline="0" dirty="0" smtClean="0"/>
                        <a:t> flow  Q = </a:t>
                      </a:r>
                      <a:r>
                        <a:rPr lang="en-US" baseline="0" dirty="0" err="1" smtClean="0"/>
                        <a:t>CiA</a:t>
                      </a:r>
                      <a:endParaRPr lang="en-US" dirty="0"/>
                    </a:p>
                  </a:txBody>
                  <a:tcPr/>
                </a:tc>
                <a:tc>
                  <a:txBody>
                    <a:bodyPr/>
                    <a:lstStyle/>
                    <a:p>
                      <a:r>
                        <a:rPr lang="en-US" dirty="0" smtClean="0"/>
                        <a:t>The Rational Method</a:t>
                      </a:r>
                      <a:endParaRPr lang="en-US" dirty="0"/>
                    </a:p>
                  </a:txBody>
                  <a:tcPr/>
                </a:tc>
              </a:tr>
              <a:tr h="921742">
                <a:tc>
                  <a:txBody>
                    <a:bodyPr/>
                    <a:lstStyle/>
                    <a:p>
                      <a:r>
                        <a:rPr lang="en-US" b="1" dirty="0" smtClean="0"/>
                        <a:t>Hydrologic</a:t>
                      </a:r>
                      <a:endParaRPr lang="en-US" b="1" dirty="0"/>
                    </a:p>
                  </a:txBody>
                  <a:tcPr/>
                </a:tc>
                <a:tc>
                  <a:txBody>
                    <a:bodyPr/>
                    <a:lstStyle/>
                    <a:p>
                      <a:r>
                        <a:rPr lang="en-US" sz="1800" kern="1200" dirty="0" smtClean="0">
                          <a:effectLst/>
                        </a:rPr>
                        <a:t>Rainfall-runoff simulation plus reservoir/channel routing (TIME and SPACE)</a:t>
                      </a:r>
                      <a:endParaRPr lang="en-US" b="1" dirty="0"/>
                    </a:p>
                  </a:txBody>
                  <a:tcPr/>
                </a:tc>
                <a:tc>
                  <a:txBody>
                    <a:bodyPr/>
                    <a:lstStyle/>
                    <a:p>
                      <a:r>
                        <a:rPr lang="en-US" dirty="0" smtClean="0"/>
                        <a:t>TR-55,</a:t>
                      </a:r>
                      <a:r>
                        <a:rPr lang="en-US" baseline="0" dirty="0" smtClean="0"/>
                        <a:t> HEC-HMS (SCS method), </a:t>
                      </a:r>
                      <a:r>
                        <a:rPr lang="en-US" baseline="0" dirty="0" err="1" smtClean="0"/>
                        <a:t>ParFlow</a:t>
                      </a:r>
                      <a:r>
                        <a:rPr lang="en-US" baseline="0" dirty="0" smtClean="0"/>
                        <a:t>, RHESYS</a:t>
                      </a:r>
                      <a:endParaRPr lang="en-US" dirty="0"/>
                    </a:p>
                  </a:txBody>
                  <a:tcPr/>
                </a:tc>
              </a:tr>
              <a:tr h="1198265">
                <a:tc>
                  <a:txBody>
                    <a:bodyPr/>
                    <a:lstStyle/>
                    <a:p>
                      <a:r>
                        <a:rPr lang="en-US" b="1" dirty="0" smtClean="0"/>
                        <a:t>Hydraulic</a:t>
                      </a:r>
                      <a:endParaRPr lang="en-US" b="1" dirty="0"/>
                    </a:p>
                  </a:txBody>
                  <a:tcPr/>
                </a:tc>
                <a:tc>
                  <a:txBody>
                    <a:bodyPr/>
                    <a:lstStyle/>
                    <a:p>
                      <a:r>
                        <a:rPr lang="en-US" sz="1800" kern="1200" dirty="0" smtClean="0">
                          <a:effectLst/>
                        </a:rPr>
                        <a:t>Flow rates, and flow velocities through waterways, structures and pipes</a:t>
                      </a:r>
                      <a:endParaRPr lang="en-US" b="1" dirty="0"/>
                    </a:p>
                  </a:txBody>
                  <a:tcPr/>
                </a:tc>
                <a:tc>
                  <a:txBody>
                    <a:bodyPr/>
                    <a:lstStyle/>
                    <a:p>
                      <a:r>
                        <a:rPr lang="en-US" dirty="0" smtClean="0"/>
                        <a:t>HEC-RAS</a:t>
                      </a:r>
                      <a:endParaRPr lang="en-US" dirty="0"/>
                    </a:p>
                  </a:txBody>
                  <a:tcPr/>
                </a:tc>
              </a:tr>
              <a:tr h="645219">
                <a:tc>
                  <a:txBody>
                    <a:bodyPr/>
                    <a:lstStyle/>
                    <a:p>
                      <a:r>
                        <a:rPr lang="en-US" b="1" dirty="0" smtClean="0"/>
                        <a:t>Combined</a:t>
                      </a:r>
                      <a:r>
                        <a:rPr lang="en-US" b="1" baseline="0" dirty="0" smtClean="0"/>
                        <a:t> Hydrologic-Hydraulic</a:t>
                      </a:r>
                      <a:endParaRPr lang="en-US" b="1" dirty="0"/>
                    </a:p>
                  </a:txBody>
                  <a:tcPr/>
                </a:tc>
                <a:tc>
                  <a:txBody>
                    <a:bodyPr/>
                    <a:lstStyle/>
                    <a:p>
                      <a:r>
                        <a:rPr lang="en-US" dirty="0" smtClean="0"/>
                        <a:t>Hydrologic outputs used as inputs to hydraulic</a:t>
                      </a:r>
                      <a:r>
                        <a:rPr lang="en-US" baseline="0" dirty="0" smtClean="0"/>
                        <a:t> model</a:t>
                      </a:r>
                      <a:endParaRPr lang="en-US" dirty="0"/>
                    </a:p>
                  </a:txBody>
                  <a:tcPr/>
                </a:tc>
                <a:tc>
                  <a:txBody>
                    <a:bodyPr/>
                    <a:lstStyle/>
                    <a:p>
                      <a:r>
                        <a:rPr lang="en-US" dirty="0" smtClean="0"/>
                        <a:t>SWMM, </a:t>
                      </a:r>
                      <a:r>
                        <a:rPr lang="en-US" dirty="0" err="1" smtClean="0"/>
                        <a:t>HydroCAD</a:t>
                      </a:r>
                      <a:endParaRPr lang="en-US" dirty="0"/>
                    </a:p>
                  </a:txBody>
                  <a:tcPr/>
                </a:tc>
              </a:tr>
              <a:tr h="645219">
                <a:tc>
                  <a:txBody>
                    <a:bodyPr/>
                    <a:lstStyle/>
                    <a:p>
                      <a:r>
                        <a:rPr lang="en-US" b="1" dirty="0" smtClean="0"/>
                        <a:t>Water Quality</a:t>
                      </a:r>
                      <a:endParaRPr lang="en-US" b="1" dirty="0"/>
                    </a:p>
                  </a:txBody>
                  <a:tcPr/>
                </a:tc>
                <a:tc>
                  <a:txBody>
                    <a:bodyPr/>
                    <a:lstStyle/>
                    <a:p>
                      <a:r>
                        <a:rPr lang="en-US" dirty="0" smtClean="0"/>
                        <a:t>Mass loading, dispersion, advection,</a:t>
                      </a:r>
                      <a:r>
                        <a:rPr lang="en-US" baseline="0" dirty="0" smtClean="0"/>
                        <a:t> </a:t>
                      </a:r>
                      <a:r>
                        <a:rPr lang="en-US" baseline="0" dirty="0" err="1" smtClean="0"/>
                        <a:t>etc</a:t>
                      </a:r>
                      <a:endParaRPr lang="en-US" dirty="0"/>
                    </a:p>
                  </a:txBody>
                  <a:tcPr/>
                </a:tc>
                <a:tc>
                  <a:txBody>
                    <a:bodyPr/>
                    <a:lstStyle/>
                    <a:p>
                      <a:r>
                        <a:rPr lang="en-US" dirty="0" smtClean="0"/>
                        <a:t>WASP</a:t>
                      </a:r>
                      <a:endParaRPr lang="en-US" dirty="0"/>
                    </a:p>
                  </a:txBody>
                  <a:tcPr/>
                </a:tc>
              </a:tr>
            </a:tbl>
          </a:graphicData>
        </a:graphic>
      </p:graphicFrame>
      <p:sp>
        <p:nvSpPr>
          <p:cNvPr id="8" name="TextBox 7"/>
          <p:cNvSpPr txBox="1"/>
          <p:nvPr/>
        </p:nvSpPr>
        <p:spPr>
          <a:xfrm>
            <a:off x="6328729" y="6354128"/>
            <a:ext cx="5489003" cy="246221"/>
          </a:xfrm>
          <a:prstGeom prst="rect">
            <a:avLst/>
          </a:prstGeom>
          <a:noFill/>
        </p:spPr>
        <p:txBody>
          <a:bodyPr wrap="none" rtlCol="0">
            <a:spAutoFit/>
          </a:bodyPr>
          <a:lstStyle/>
          <a:p>
            <a:r>
              <a:rPr lang="en-US" sz="1000" i="1" dirty="0" smtClean="0"/>
              <a:t>http://stormwater.pca.state.mn.us/index.php/Available_stormwater_models_and_selecting_a_model</a:t>
            </a:r>
            <a:endParaRPr lang="en-US" sz="1000" i="1" dirty="0"/>
          </a:p>
        </p:txBody>
      </p:sp>
    </p:spTree>
    <p:extLst>
      <p:ext uri="{BB962C8B-B14F-4D97-AF65-F5344CB8AC3E}">
        <p14:creationId xmlns:p14="http://schemas.microsoft.com/office/powerpoint/2010/main" val="2835312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Re-focus: What are we trying to model?</a:t>
            </a:r>
            <a:endParaRPr lang="en-US" dirty="0"/>
          </a:p>
        </p:txBody>
      </p:sp>
      <p:pic>
        <p:nvPicPr>
          <p:cNvPr id="5" name="Picture 4" descr="http://upload.wikimedia.org/wikipedia/commons/4/46/Natural_%26_impervious_cover_diagrams_EPA.jpg"/>
          <p:cNvPicPr/>
          <p:nvPr/>
        </p:nvPicPr>
        <p:blipFill rotWithShape="1">
          <a:blip r:embed="rId3">
            <a:extLst>
              <a:ext uri="{28A0092B-C50C-407E-A947-70E740481C1C}">
                <a14:useLocalDpi xmlns:a14="http://schemas.microsoft.com/office/drawing/2010/main" val="0"/>
              </a:ext>
            </a:extLst>
          </a:blip>
          <a:srcRect l="50639"/>
          <a:stretch/>
        </p:blipFill>
        <p:spPr bwMode="auto">
          <a:xfrm>
            <a:off x="6605756" y="1863952"/>
            <a:ext cx="4551729" cy="4440247"/>
          </a:xfrm>
          <a:prstGeom prst="rect">
            <a:avLst/>
          </a:prstGeom>
          <a:noFill/>
          <a:ln>
            <a:noFill/>
          </a:ln>
        </p:spPr>
      </p:pic>
      <p:sp>
        <p:nvSpPr>
          <p:cNvPr id="7" name="TextBox 6"/>
          <p:cNvSpPr txBox="1"/>
          <p:nvPr/>
        </p:nvSpPr>
        <p:spPr>
          <a:xfrm>
            <a:off x="9604967" y="6292797"/>
            <a:ext cx="2100127" cy="369332"/>
          </a:xfrm>
          <a:prstGeom prst="rect">
            <a:avLst/>
          </a:prstGeom>
          <a:noFill/>
        </p:spPr>
        <p:txBody>
          <a:bodyPr wrap="none" rtlCol="0">
            <a:spAutoFit/>
          </a:bodyPr>
          <a:lstStyle/>
          <a:p>
            <a:r>
              <a:rPr lang="en-US" i="1" dirty="0" smtClean="0"/>
              <a:t>Source: US EPA 2003</a:t>
            </a:r>
            <a:endParaRPr lang="en-US" i="1" dirty="0"/>
          </a:p>
        </p:txBody>
      </p:sp>
      <p:pic>
        <p:nvPicPr>
          <p:cNvPr id="6" name="Picture 5"/>
          <p:cNvPicPr>
            <a:picLocks noChangeAspect="1"/>
          </p:cNvPicPr>
          <p:nvPr/>
        </p:nvPicPr>
        <p:blipFill>
          <a:blip r:embed="rId4"/>
          <a:stretch>
            <a:fillRect/>
          </a:stretch>
        </p:blipFill>
        <p:spPr>
          <a:xfrm>
            <a:off x="157655" y="2698878"/>
            <a:ext cx="6287426" cy="3276546"/>
          </a:xfrm>
          <a:prstGeom prst="rect">
            <a:avLst/>
          </a:prstGeom>
        </p:spPr>
      </p:pic>
      <p:sp>
        <p:nvSpPr>
          <p:cNvPr id="8" name="TextBox 7"/>
          <p:cNvSpPr txBox="1"/>
          <p:nvPr/>
        </p:nvSpPr>
        <p:spPr>
          <a:xfrm>
            <a:off x="4805480" y="6154297"/>
            <a:ext cx="1484961" cy="646331"/>
          </a:xfrm>
          <a:prstGeom prst="rect">
            <a:avLst/>
          </a:prstGeom>
          <a:noFill/>
        </p:spPr>
        <p:txBody>
          <a:bodyPr wrap="square" rtlCol="0">
            <a:spAutoFit/>
          </a:bodyPr>
          <a:lstStyle/>
          <a:p>
            <a:r>
              <a:rPr lang="en-US" i="1" dirty="0" smtClean="0"/>
              <a:t>Source: Fetter 2001</a:t>
            </a:r>
            <a:endParaRPr lang="en-US" i="1" dirty="0"/>
          </a:p>
        </p:txBody>
      </p:sp>
      <p:sp>
        <p:nvSpPr>
          <p:cNvPr id="9" name="TextBox 8"/>
          <p:cNvSpPr txBox="1"/>
          <p:nvPr/>
        </p:nvSpPr>
        <p:spPr>
          <a:xfrm>
            <a:off x="1245476" y="1321356"/>
            <a:ext cx="4391715" cy="369332"/>
          </a:xfrm>
          <a:prstGeom prst="rect">
            <a:avLst/>
          </a:prstGeom>
          <a:noFill/>
        </p:spPr>
        <p:txBody>
          <a:bodyPr wrap="none" rtlCol="0">
            <a:spAutoFit/>
          </a:bodyPr>
          <a:lstStyle/>
          <a:p>
            <a:r>
              <a:rPr lang="en-US" dirty="0" smtClean="0"/>
              <a:t>Dominant processes in in response to rainfall</a:t>
            </a:r>
            <a:endParaRPr lang="en-US" dirty="0"/>
          </a:p>
        </p:txBody>
      </p:sp>
    </p:spTree>
    <p:extLst>
      <p:ext uri="{BB962C8B-B14F-4D97-AF65-F5344CB8AC3E}">
        <p14:creationId xmlns:p14="http://schemas.microsoft.com/office/powerpoint/2010/main" val="405528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What are we trying to model?</a:t>
            </a:r>
            <a:endParaRPr lang="en-US" dirty="0"/>
          </a:p>
        </p:txBody>
      </p:sp>
      <p:sp>
        <p:nvSpPr>
          <p:cNvPr id="9" name="TextBox 8"/>
          <p:cNvSpPr txBox="1"/>
          <p:nvPr/>
        </p:nvSpPr>
        <p:spPr>
          <a:xfrm>
            <a:off x="1245476" y="1321356"/>
            <a:ext cx="4391715" cy="369332"/>
          </a:xfrm>
          <a:prstGeom prst="rect">
            <a:avLst/>
          </a:prstGeom>
          <a:noFill/>
        </p:spPr>
        <p:txBody>
          <a:bodyPr wrap="none" rtlCol="0">
            <a:spAutoFit/>
          </a:bodyPr>
          <a:lstStyle/>
          <a:p>
            <a:r>
              <a:rPr lang="en-US" dirty="0" smtClean="0"/>
              <a:t>Dominant processes in in response to rainfall</a:t>
            </a:r>
            <a:endParaRPr lang="en-US" dirty="0"/>
          </a:p>
        </p:txBody>
      </p:sp>
      <p:pic>
        <p:nvPicPr>
          <p:cNvPr id="3" name="Picture 2"/>
          <p:cNvPicPr>
            <a:picLocks noChangeAspect="1"/>
          </p:cNvPicPr>
          <p:nvPr/>
        </p:nvPicPr>
        <p:blipFill>
          <a:blip r:embed="rId3"/>
          <a:stretch>
            <a:fillRect/>
          </a:stretch>
        </p:blipFill>
        <p:spPr>
          <a:xfrm>
            <a:off x="3877858" y="1880504"/>
            <a:ext cx="4921633" cy="4677459"/>
          </a:xfrm>
          <a:prstGeom prst="rect">
            <a:avLst/>
          </a:prstGeom>
        </p:spPr>
      </p:pic>
    </p:spTree>
    <p:extLst>
      <p:ext uri="{BB962C8B-B14F-4D97-AF65-F5344CB8AC3E}">
        <p14:creationId xmlns:p14="http://schemas.microsoft.com/office/powerpoint/2010/main" val="3524125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Infiltration and Surface Runoff</a:t>
            </a:r>
            <a:endParaRPr lang="en-US" dirty="0"/>
          </a:p>
        </p:txBody>
      </p:sp>
      <p:sp>
        <p:nvSpPr>
          <p:cNvPr id="3" name="Content Placeholder 2"/>
          <p:cNvSpPr>
            <a:spLocks noGrp="1"/>
          </p:cNvSpPr>
          <p:nvPr>
            <p:ph idx="1"/>
          </p:nvPr>
        </p:nvSpPr>
        <p:spPr>
          <a:xfrm>
            <a:off x="838200" y="1825625"/>
            <a:ext cx="10515600" cy="523437"/>
          </a:xfrm>
        </p:spPr>
        <p:txBody>
          <a:bodyPr/>
          <a:lstStyle/>
          <a:p>
            <a:r>
              <a:rPr lang="en-US" dirty="0" smtClean="0"/>
              <a:t>Logic:</a:t>
            </a:r>
            <a:endParaRPr lang="en-US" dirty="0"/>
          </a:p>
        </p:txBody>
      </p:sp>
      <p:sp>
        <p:nvSpPr>
          <p:cNvPr id="4" name="Rectangle 3"/>
          <p:cNvSpPr/>
          <p:nvPr/>
        </p:nvSpPr>
        <p:spPr>
          <a:xfrm>
            <a:off x="3656287" y="2333286"/>
            <a:ext cx="2159876" cy="13558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Infiltration Capacity Models, sometimes called “loss models”, or “initial abstraction”</a:t>
            </a:r>
          </a:p>
        </p:txBody>
      </p:sp>
      <p:sp>
        <p:nvSpPr>
          <p:cNvPr id="5" name="Rectangle 4"/>
          <p:cNvSpPr/>
          <p:nvPr/>
        </p:nvSpPr>
        <p:spPr>
          <a:xfrm>
            <a:off x="6466490" y="2333286"/>
            <a:ext cx="2159876" cy="13558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Precipitation Excess</a:t>
            </a:r>
          </a:p>
          <a:p>
            <a:pPr algn="ctr"/>
            <a:r>
              <a:rPr lang="en-US" dirty="0" smtClean="0">
                <a:solidFill>
                  <a:schemeClr val="tx1"/>
                </a:solidFill>
              </a:rPr>
              <a:t>(a Volume)</a:t>
            </a:r>
            <a:endParaRPr lang="en-US" dirty="0">
              <a:solidFill>
                <a:schemeClr val="tx1"/>
              </a:solidFill>
            </a:endParaRPr>
          </a:p>
        </p:txBody>
      </p:sp>
      <p:sp>
        <p:nvSpPr>
          <p:cNvPr id="6" name="Rectangle 5"/>
          <p:cNvSpPr/>
          <p:nvPr/>
        </p:nvSpPr>
        <p:spPr>
          <a:xfrm>
            <a:off x="9193924" y="2333286"/>
            <a:ext cx="2578976" cy="13558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Timing of Runoff, or creating of a streamflow hydrograph</a:t>
            </a:r>
          </a:p>
          <a:p>
            <a:pPr algn="ctr"/>
            <a:r>
              <a:rPr lang="en-US" dirty="0" smtClean="0">
                <a:solidFill>
                  <a:schemeClr val="tx1"/>
                </a:solidFill>
              </a:rPr>
              <a:t>(Timing of the Volume)</a:t>
            </a:r>
            <a:endParaRPr lang="en-US" dirty="0">
              <a:solidFill>
                <a:schemeClr val="tx1"/>
              </a:solidFill>
            </a:endParaRPr>
          </a:p>
        </p:txBody>
      </p:sp>
      <p:sp>
        <p:nvSpPr>
          <p:cNvPr id="7" name="Rectangle 6"/>
          <p:cNvSpPr/>
          <p:nvPr/>
        </p:nvSpPr>
        <p:spPr>
          <a:xfrm>
            <a:off x="846084" y="2333286"/>
            <a:ext cx="2159876" cy="13558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Precipitation Rate</a:t>
            </a:r>
          </a:p>
          <a:p>
            <a:pPr algn="ctr"/>
            <a:r>
              <a:rPr lang="en-US" dirty="0" smtClean="0">
                <a:solidFill>
                  <a:schemeClr val="tx1"/>
                </a:solidFill>
              </a:rPr>
              <a:t>(Timing of a Volume)</a:t>
            </a:r>
          </a:p>
        </p:txBody>
      </p:sp>
      <p:pic>
        <p:nvPicPr>
          <p:cNvPr id="8" name="Picture 7"/>
          <p:cNvPicPr>
            <a:picLocks noChangeAspect="1"/>
          </p:cNvPicPr>
          <p:nvPr/>
        </p:nvPicPr>
        <p:blipFill>
          <a:blip r:embed="rId3"/>
          <a:stretch>
            <a:fillRect/>
          </a:stretch>
        </p:blipFill>
        <p:spPr>
          <a:xfrm>
            <a:off x="838200" y="3874704"/>
            <a:ext cx="4829175" cy="2809875"/>
          </a:xfrm>
          <a:prstGeom prst="rect">
            <a:avLst/>
          </a:prstGeom>
        </p:spPr>
      </p:pic>
      <p:pic>
        <p:nvPicPr>
          <p:cNvPr id="10" name="Picture 2" descr="Image result for unit hydro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274" y="3779411"/>
            <a:ext cx="4918184" cy="3000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935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Infiltration and Surface Runoff</a:t>
            </a:r>
            <a:endParaRPr lang="en-US" dirty="0"/>
          </a:p>
        </p:txBody>
      </p:sp>
      <p:sp>
        <p:nvSpPr>
          <p:cNvPr id="4" name="Content Placeholder 3"/>
          <p:cNvSpPr>
            <a:spLocks noGrp="1"/>
          </p:cNvSpPr>
          <p:nvPr>
            <p:ph idx="1"/>
          </p:nvPr>
        </p:nvSpPr>
        <p:spPr>
          <a:xfrm>
            <a:off x="838200" y="1825625"/>
            <a:ext cx="5353050" cy="4632325"/>
          </a:xfrm>
        </p:spPr>
        <p:txBody>
          <a:bodyPr>
            <a:normAutofit/>
          </a:bodyPr>
          <a:lstStyle/>
          <a:p>
            <a:pPr marL="0" indent="0">
              <a:buNone/>
            </a:pPr>
            <a:r>
              <a:rPr lang="en-US" dirty="0" smtClean="0"/>
              <a:t>Thoughts on hydrographs</a:t>
            </a:r>
          </a:p>
          <a:p>
            <a:r>
              <a:rPr lang="en-US" dirty="0" smtClean="0"/>
              <a:t>What would be the effect of steeper slopes in the catchment area?</a:t>
            </a:r>
          </a:p>
          <a:p>
            <a:r>
              <a:rPr lang="en-US" dirty="0" smtClean="0"/>
              <a:t>What would be the effect of rougher surfaces?</a:t>
            </a:r>
          </a:p>
          <a:p>
            <a:r>
              <a:rPr lang="en-US" dirty="0" smtClean="0"/>
              <a:t>What would the effect of an elongated basin shape be?</a:t>
            </a:r>
          </a:p>
          <a:p>
            <a:pPr marL="0" indent="0">
              <a:buNone/>
            </a:pPr>
            <a:endParaRPr lang="en-US" dirty="0" smtClean="0"/>
          </a:p>
        </p:txBody>
      </p:sp>
      <p:cxnSp>
        <p:nvCxnSpPr>
          <p:cNvPr id="6" name="Straight Arrow Connector 5"/>
          <p:cNvCxnSpPr/>
          <p:nvPr/>
        </p:nvCxnSpPr>
        <p:spPr>
          <a:xfrm flipV="1">
            <a:off x="7543800" y="1524000"/>
            <a:ext cx="0" cy="224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543800" y="3771900"/>
            <a:ext cx="3143250" cy="19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4191000"/>
            <a:ext cx="0" cy="224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543800" y="6438900"/>
            <a:ext cx="3143250" cy="19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7562850" y="4495779"/>
            <a:ext cx="2819400" cy="1962171"/>
          </a:xfrm>
          <a:custGeom>
            <a:avLst/>
            <a:gdLst>
              <a:gd name="connsiteX0" fmla="*/ 0 w 2400300"/>
              <a:gd name="connsiteY0" fmla="*/ 1676451 h 1676451"/>
              <a:gd name="connsiteX1" fmla="*/ 1181100 w 2400300"/>
              <a:gd name="connsiteY1" fmla="*/ 51 h 1676451"/>
              <a:gd name="connsiteX2" fmla="*/ 2400300 w 2400300"/>
              <a:gd name="connsiteY2" fmla="*/ 1619301 h 1676451"/>
              <a:gd name="connsiteX0" fmla="*/ 0 w 2571750"/>
              <a:gd name="connsiteY0" fmla="*/ 1676539 h 1752739"/>
              <a:gd name="connsiteX1" fmla="*/ 1181100 w 2571750"/>
              <a:gd name="connsiteY1" fmla="*/ 139 h 1752739"/>
              <a:gd name="connsiteX2" fmla="*/ 2571750 w 2571750"/>
              <a:gd name="connsiteY2" fmla="*/ 1752739 h 1752739"/>
              <a:gd name="connsiteX0" fmla="*/ 0 w 2571750"/>
              <a:gd name="connsiteY0" fmla="*/ 1676539 h 1752739"/>
              <a:gd name="connsiteX1" fmla="*/ 1181100 w 2571750"/>
              <a:gd name="connsiteY1" fmla="*/ 139 h 1752739"/>
              <a:gd name="connsiteX2" fmla="*/ 2571750 w 2571750"/>
              <a:gd name="connsiteY2" fmla="*/ 1752739 h 1752739"/>
              <a:gd name="connsiteX0" fmla="*/ 0 w 2571750"/>
              <a:gd name="connsiteY0" fmla="*/ 1676477 h 1752677"/>
              <a:gd name="connsiteX1" fmla="*/ 1181100 w 2571750"/>
              <a:gd name="connsiteY1" fmla="*/ 77 h 1752677"/>
              <a:gd name="connsiteX2" fmla="*/ 2571750 w 2571750"/>
              <a:gd name="connsiteY2" fmla="*/ 1752677 h 1752677"/>
              <a:gd name="connsiteX0" fmla="*/ 0 w 2724150"/>
              <a:gd name="connsiteY0" fmla="*/ 1771656 h 1771656"/>
              <a:gd name="connsiteX1" fmla="*/ 1333500 w 2724150"/>
              <a:gd name="connsiteY1" fmla="*/ 6 h 1771656"/>
              <a:gd name="connsiteX2" fmla="*/ 2724150 w 2724150"/>
              <a:gd name="connsiteY2" fmla="*/ 1752606 h 1771656"/>
              <a:gd name="connsiteX0" fmla="*/ 0 w 2724150"/>
              <a:gd name="connsiteY0" fmla="*/ 1809755 h 1809755"/>
              <a:gd name="connsiteX1" fmla="*/ 1162050 w 2724150"/>
              <a:gd name="connsiteY1" fmla="*/ 5 h 1809755"/>
              <a:gd name="connsiteX2" fmla="*/ 2724150 w 2724150"/>
              <a:gd name="connsiteY2" fmla="*/ 1790705 h 1809755"/>
              <a:gd name="connsiteX0" fmla="*/ 0 w 2667000"/>
              <a:gd name="connsiteY0" fmla="*/ 1809750 h 1809750"/>
              <a:gd name="connsiteX1" fmla="*/ 1162050 w 2667000"/>
              <a:gd name="connsiteY1" fmla="*/ 0 h 1809750"/>
              <a:gd name="connsiteX2" fmla="*/ 2667000 w 2667000"/>
              <a:gd name="connsiteY2" fmla="*/ 1809750 h 1809750"/>
              <a:gd name="connsiteX0" fmla="*/ 0 w 2819400"/>
              <a:gd name="connsiteY0" fmla="*/ 1962503 h 1962503"/>
              <a:gd name="connsiteX1" fmla="*/ 1314450 w 2819400"/>
              <a:gd name="connsiteY1" fmla="*/ 353 h 1962503"/>
              <a:gd name="connsiteX2" fmla="*/ 2819400 w 2819400"/>
              <a:gd name="connsiteY2" fmla="*/ 1810103 h 1962503"/>
              <a:gd name="connsiteX0" fmla="*/ 0 w 2819400"/>
              <a:gd name="connsiteY0" fmla="*/ 1962171 h 1962171"/>
              <a:gd name="connsiteX1" fmla="*/ 1314450 w 2819400"/>
              <a:gd name="connsiteY1" fmla="*/ 21 h 1962171"/>
              <a:gd name="connsiteX2" fmla="*/ 2819400 w 2819400"/>
              <a:gd name="connsiteY2" fmla="*/ 1924071 h 1962171"/>
            </a:gdLst>
            <a:ahLst/>
            <a:cxnLst>
              <a:cxn ang="0">
                <a:pos x="connsiteX0" y="connsiteY0"/>
              </a:cxn>
              <a:cxn ang="0">
                <a:pos x="connsiteX1" y="connsiteY1"/>
              </a:cxn>
              <a:cxn ang="0">
                <a:pos x="connsiteX2" y="connsiteY2"/>
              </a:cxn>
            </a:cxnLst>
            <a:rect l="l" t="t" r="r" b="b"/>
            <a:pathLst>
              <a:path w="2819400" h="1962171">
                <a:moveTo>
                  <a:pt x="0" y="1962171"/>
                </a:moveTo>
                <a:cubicBezTo>
                  <a:pt x="752475" y="1852633"/>
                  <a:pt x="844550" y="6371"/>
                  <a:pt x="1314450" y="21"/>
                </a:cubicBezTo>
                <a:cubicBezTo>
                  <a:pt x="1784350" y="-6329"/>
                  <a:pt x="1660525" y="1438296"/>
                  <a:pt x="2819400" y="19240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7543799" y="3162275"/>
            <a:ext cx="2952750" cy="609626"/>
          </a:xfrm>
          <a:custGeom>
            <a:avLst/>
            <a:gdLst>
              <a:gd name="connsiteX0" fmla="*/ 0 w 2400300"/>
              <a:gd name="connsiteY0" fmla="*/ 1676451 h 1676451"/>
              <a:gd name="connsiteX1" fmla="*/ 1181100 w 2400300"/>
              <a:gd name="connsiteY1" fmla="*/ 51 h 1676451"/>
              <a:gd name="connsiteX2" fmla="*/ 2400300 w 2400300"/>
              <a:gd name="connsiteY2" fmla="*/ 1619301 h 1676451"/>
              <a:gd name="connsiteX0" fmla="*/ 0 w 2571750"/>
              <a:gd name="connsiteY0" fmla="*/ 1676539 h 1752739"/>
              <a:gd name="connsiteX1" fmla="*/ 1181100 w 2571750"/>
              <a:gd name="connsiteY1" fmla="*/ 139 h 1752739"/>
              <a:gd name="connsiteX2" fmla="*/ 2571750 w 2571750"/>
              <a:gd name="connsiteY2" fmla="*/ 1752739 h 1752739"/>
              <a:gd name="connsiteX0" fmla="*/ 0 w 2571750"/>
              <a:gd name="connsiteY0" fmla="*/ 1676539 h 1752739"/>
              <a:gd name="connsiteX1" fmla="*/ 1181100 w 2571750"/>
              <a:gd name="connsiteY1" fmla="*/ 139 h 1752739"/>
              <a:gd name="connsiteX2" fmla="*/ 2571750 w 2571750"/>
              <a:gd name="connsiteY2" fmla="*/ 1752739 h 1752739"/>
              <a:gd name="connsiteX0" fmla="*/ 0 w 2571750"/>
              <a:gd name="connsiteY0" fmla="*/ 1676477 h 1752677"/>
              <a:gd name="connsiteX1" fmla="*/ 1181100 w 2571750"/>
              <a:gd name="connsiteY1" fmla="*/ 77 h 1752677"/>
              <a:gd name="connsiteX2" fmla="*/ 2571750 w 2571750"/>
              <a:gd name="connsiteY2" fmla="*/ 1752677 h 1752677"/>
              <a:gd name="connsiteX0" fmla="*/ 0 w 2724150"/>
              <a:gd name="connsiteY0" fmla="*/ 1771656 h 1771656"/>
              <a:gd name="connsiteX1" fmla="*/ 1333500 w 2724150"/>
              <a:gd name="connsiteY1" fmla="*/ 6 h 1771656"/>
              <a:gd name="connsiteX2" fmla="*/ 2724150 w 2724150"/>
              <a:gd name="connsiteY2" fmla="*/ 1752606 h 1771656"/>
              <a:gd name="connsiteX0" fmla="*/ 0 w 2724150"/>
              <a:gd name="connsiteY0" fmla="*/ 1809755 h 1809755"/>
              <a:gd name="connsiteX1" fmla="*/ 1162050 w 2724150"/>
              <a:gd name="connsiteY1" fmla="*/ 5 h 1809755"/>
              <a:gd name="connsiteX2" fmla="*/ 2724150 w 2724150"/>
              <a:gd name="connsiteY2" fmla="*/ 1790705 h 1809755"/>
              <a:gd name="connsiteX0" fmla="*/ 0 w 2667000"/>
              <a:gd name="connsiteY0" fmla="*/ 1809750 h 1809750"/>
              <a:gd name="connsiteX1" fmla="*/ 1162050 w 2667000"/>
              <a:gd name="connsiteY1" fmla="*/ 0 h 1809750"/>
              <a:gd name="connsiteX2" fmla="*/ 2667000 w 2667000"/>
              <a:gd name="connsiteY2" fmla="*/ 1809750 h 1809750"/>
              <a:gd name="connsiteX0" fmla="*/ 0 w 2819400"/>
              <a:gd name="connsiteY0" fmla="*/ 1962503 h 1962503"/>
              <a:gd name="connsiteX1" fmla="*/ 1314450 w 2819400"/>
              <a:gd name="connsiteY1" fmla="*/ 353 h 1962503"/>
              <a:gd name="connsiteX2" fmla="*/ 2819400 w 2819400"/>
              <a:gd name="connsiteY2" fmla="*/ 1810103 h 1962503"/>
              <a:gd name="connsiteX0" fmla="*/ 0 w 2819400"/>
              <a:gd name="connsiteY0" fmla="*/ 1962171 h 1962171"/>
              <a:gd name="connsiteX1" fmla="*/ 1314450 w 2819400"/>
              <a:gd name="connsiteY1" fmla="*/ 21 h 1962171"/>
              <a:gd name="connsiteX2" fmla="*/ 2819400 w 2819400"/>
              <a:gd name="connsiteY2" fmla="*/ 1924071 h 1962171"/>
              <a:gd name="connsiteX0" fmla="*/ 0 w 2819400"/>
              <a:gd name="connsiteY0" fmla="*/ 609899 h 609899"/>
              <a:gd name="connsiteX1" fmla="*/ 1524000 w 2819400"/>
              <a:gd name="connsiteY1" fmla="*/ 299 h 609899"/>
              <a:gd name="connsiteX2" fmla="*/ 2819400 w 2819400"/>
              <a:gd name="connsiteY2" fmla="*/ 571799 h 609899"/>
              <a:gd name="connsiteX0" fmla="*/ 0 w 2952750"/>
              <a:gd name="connsiteY0" fmla="*/ 609668 h 609668"/>
              <a:gd name="connsiteX1" fmla="*/ 1524000 w 2952750"/>
              <a:gd name="connsiteY1" fmla="*/ 68 h 609668"/>
              <a:gd name="connsiteX2" fmla="*/ 2952750 w 2952750"/>
              <a:gd name="connsiteY2" fmla="*/ 590618 h 609668"/>
              <a:gd name="connsiteX0" fmla="*/ 0 w 2952750"/>
              <a:gd name="connsiteY0" fmla="*/ 609626 h 609626"/>
              <a:gd name="connsiteX1" fmla="*/ 1524000 w 2952750"/>
              <a:gd name="connsiteY1" fmla="*/ 26 h 609626"/>
              <a:gd name="connsiteX2" fmla="*/ 2952750 w 2952750"/>
              <a:gd name="connsiteY2" fmla="*/ 590576 h 609626"/>
            </a:gdLst>
            <a:ahLst/>
            <a:cxnLst>
              <a:cxn ang="0">
                <a:pos x="connsiteX0" y="connsiteY0"/>
              </a:cxn>
              <a:cxn ang="0">
                <a:pos x="connsiteX1" y="connsiteY1"/>
              </a:cxn>
              <a:cxn ang="0">
                <a:pos x="connsiteX2" y="connsiteY2"/>
              </a:cxn>
            </a:cxnLst>
            <a:rect l="l" t="t" r="r" b="b"/>
            <a:pathLst>
              <a:path w="2952750" h="609626">
                <a:moveTo>
                  <a:pt x="0" y="609626"/>
                </a:moveTo>
                <a:cubicBezTo>
                  <a:pt x="752475" y="500088"/>
                  <a:pt x="1031875" y="3201"/>
                  <a:pt x="1524000" y="26"/>
                </a:cubicBezTo>
                <a:cubicBezTo>
                  <a:pt x="2016125" y="-3149"/>
                  <a:pt x="2098675" y="295301"/>
                  <a:pt x="2952750" y="59057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956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Runoff Curve Number</a:t>
            </a:r>
            <a:endParaRPr lang="en-US" dirty="0"/>
          </a:p>
        </p:txBody>
      </p:sp>
      <p:sp>
        <p:nvSpPr>
          <p:cNvPr id="11" name="Content Placeholder 3"/>
          <p:cNvSpPr>
            <a:spLocks noGrp="1"/>
          </p:cNvSpPr>
          <p:nvPr>
            <p:ph idx="1"/>
          </p:nvPr>
        </p:nvSpPr>
        <p:spPr>
          <a:xfrm>
            <a:off x="838200" y="1825625"/>
            <a:ext cx="10077450" cy="4632325"/>
          </a:xfrm>
        </p:spPr>
        <p:txBody>
          <a:bodyPr>
            <a:normAutofit/>
          </a:bodyPr>
          <a:lstStyle/>
          <a:p>
            <a:pPr>
              <a:buFontTx/>
              <a:buChar char="-"/>
            </a:pPr>
            <a:r>
              <a:rPr lang="en-US" dirty="0" smtClean="0"/>
              <a:t>For calculating direct runoff from rainfall excess</a:t>
            </a:r>
          </a:p>
          <a:p>
            <a:pPr marL="0" indent="0">
              <a:buNone/>
            </a:pPr>
            <a:endParaRPr lang="en-US" dirty="0"/>
          </a:p>
        </p:txBody>
      </p:sp>
    </p:spTree>
    <p:extLst>
      <p:ext uri="{BB962C8B-B14F-4D97-AF65-F5344CB8AC3E}">
        <p14:creationId xmlns:p14="http://schemas.microsoft.com/office/powerpoint/2010/main" val="4000979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Peak Delay, Volume-Based Designs</a:t>
            </a:r>
            <a:endParaRPr lang="en-US" dirty="0"/>
          </a:p>
        </p:txBody>
      </p:sp>
      <p:sp>
        <p:nvSpPr>
          <p:cNvPr id="11" name="Content Placeholder 3"/>
          <p:cNvSpPr>
            <a:spLocks noGrp="1"/>
          </p:cNvSpPr>
          <p:nvPr>
            <p:ph idx="1"/>
          </p:nvPr>
        </p:nvSpPr>
        <p:spPr>
          <a:xfrm>
            <a:off x="838200" y="1825625"/>
            <a:ext cx="10077450" cy="4632325"/>
          </a:xfrm>
        </p:spPr>
        <p:txBody>
          <a:bodyPr>
            <a:normAutofit/>
          </a:bodyPr>
          <a:lstStyle/>
          <a:p>
            <a:pPr marL="514350" indent="-514350">
              <a:buFont typeface="+mj-lt"/>
              <a:buAutoNum type="arabicPeriod"/>
            </a:pPr>
            <a:r>
              <a:rPr lang="en-US" dirty="0" smtClean="0"/>
              <a:t>Detention Ponds </a:t>
            </a:r>
          </a:p>
        </p:txBody>
      </p:sp>
    </p:spTree>
    <p:extLst>
      <p:ext uri="{BB962C8B-B14F-4D97-AF65-F5344CB8AC3E}">
        <p14:creationId xmlns:p14="http://schemas.microsoft.com/office/powerpoint/2010/main" val="2218222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Unit Hydrograph</a:t>
            </a:r>
            <a:endParaRPr lang="en-US" dirty="0"/>
          </a:p>
        </p:txBody>
      </p:sp>
      <p:sp>
        <p:nvSpPr>
          <p:cNvPr id="3" name="Content Placeholder 2"/>
          <p:cNvSpPr>
            <a:spLocks noGrp="1"/>
          </p:cNvSpPr>
          <p:nvPr>
            <p:ph idx="1"/>
          </p:nvPr>
        </p:nvSpPr>
        <p:spPr>
          <a:xfrm>
            <a:off x="838199" y="1690688"/>
            <a:ext cx="4921633" cy="4486275"/>
          </a:xfrm>
        </p:spPr>
        <p:txBody>
          <a:bodyPr>
            <a:normAutofit fontScale="92500"/>
          </a:bodyPr>
          <a:lstStyle/>
          <a:p>
            <a:r>
              <a:rPr lang="en-US" dirty="0" smtClean="0"/>
              <a:t>This is like the “normal distribution” of surface runoff models</a:t>
            </a:r>
          </a:p>
          <a:p>
            <a:r>
              <a:rPr lang="en-US" dirty="0" smtClean="0"/>
              <a:t>Constructed from empirical data averaging the area and precipitation-normalized hydrographs from many (un-developed), small watersheds</a:t>
            </a:r>
          </a:p>
          <a:p>
            <a:r>
              <a:rPr lang="en-US" dirty="0" smtClean="0"/>
              <a:t>Easy to compute from geographic parameters -&gt; define “lag time”</a:t>
            </a:r>
          </a:p>
          <a:p>
            <a:r>
              <a:rPr lang="en-US" dirty="0" smtClean="0"/>
              <a:t>Nice curvilinear shape</a:t>
            </a:r>
            <a:endParaRPr lang="en-US" dirty="0"/>
          </a:p>
        </p:txBody>
      </p:sp>
      <p:pic>
        <p:nvPicPr>
          <p:cNvPr id="4" name="Picture 3"/>
          <p:cNvPicPr>
            <a:picLocks noChangeAspect="1"/>
          </p:cNvPicPr>
          <p:nvPr/>
        </p:nvPicPr>
        <p:blipFill>
          <a:blip r:embed="rId3"/>
          <a:stretch>
            <a:fillRect/>
          </a:stretch>
        </p:blipFill>
        <p:spPr>
          <a:xfrm>
            <a:off x="6096000" y="763720"/>
            <a:ext cx="5867400" cy="5576304"/>
          </a:xfrm>
          <a:prstGeom prst="rect">
            <a:avLst/>
          </a:prstGeom>
        </p:spPr>
      </p:pic>
    </p:spTree>
    <p:extLst>
      <p:ext uri="{BB962C8B-B14F-4D97-AF65-F5344CB8AC3E}">
        <p14:creationId xmlns:p14="http://schemas.microsoft.com/office/powerpoint/2010/main" val="2792978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Why model?</a:t>
            </a:r>
          </a:p>
          <a:p>
            <a:r>
              <a:rPr lang="en-US" dirty="0" smtClean="0"/>
              <a:t>What are we trying to model?</a:t>
            </a:r>
          </a:p>
          <a:p>
            <a:r>
              <a:rPr lang="en-US" dirty="0" smtClean="0"/>
              <a:t>Approaches to modeling</a:t>
            </a:r>
          </a:p>
          <a:p>
            <a:r>
              <a:rPr lang="en-US" dirty="0" smtClean="0"/>
              <a:t>Types of models relevant to Green </a:t>
            </a:r>
            <a:r>
              <a:rPr lang="en-US" dirty="0" err="1" smtClean="0"/>
              <a:t>Stormwater</a:t>
            </a:r>
            <a:r>
              <a:rPr lang="en-US" dirty="0" smtClean="0"/>
              <a:t> Infrastructure</a:t>
            </a:r>
          </a:p>
          <a:p>
            <a:r>
              <a:rPr lang="en-US" dirty="0" smtClean="0"/>
              <a:t>Creating Hydrographs Using the SCS method</a:t>
            </a:r>
            <a:endParaRPr lang="en-US" dirty="0"/>
          </a:p>
          <a:p>
            <a:r>
              <a:rPr lang="en-US" dirty="0" err="1" smtClean="0"/>
              <a:t>HydroCAD</a:t>
            </a:r>
            <a:r>
              <a:rPr lang="en-US" dirty="0" smtClean="0"/>
              <a:t> demo</a:t>
            </a:r>
          </a:p>
        </p:txBody>
      </p:sp>
    </p:spTree>
    <p:extLst>
      <p:ext uri="{BB962C8B-B14F-4D97-AF65-F5344CB8AC3E}">
        <p14:creationId xmlns:p14="http://schemas.microsoft.com/office/powerpoint/2010/main" val="1152309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Unit Hydrograph</a:t>
            </a:r>
            <a:endParaRPr lang="en-US" dirty="0"/>
          </a:p>
        </p:txBody>
      </p:sp>
      <p:sp>
        <p:nvSpPr>
          <p:cNvPr id="3" name="Content Placeholder 2"/>
          <p:cNvSpPr>
            <a:spLocks noGrp="1"/>
          </p:cNvSpPr>
          <p:nvPr>
            <p:ph idx="1"/>
          </p:nvPr>
        </p:nvSpPr>
        <p:spPr>
          <a:xfrm>
            <a:off x="838199" y="1690689"/>
            <a:ext cx="4921633" cy="1300162"/>
          </a:xfrm>
        </p:spPr>
        <p:txBody>
          <a:bodyPr>
            <a:normAutofit/>
          </a:bodyPr>
          <a:lstStyle/>
          <a:p>
            <a:r>
              <a:rPr lang="en-US" dirty="0" smtClean="0"/>
              <a:t>Time lag is calculated from geomorphic characteristics of the catchment area</a:t>
            </a:r>
            <a:endParaRPr lang="en-US" dirty="0"/>
          </a:p>
        </p:txBody>
      </p:sp>
      <p:pic>
        <p:nvPicPr>
          <p:cNvPr id="4" name="Picture 3"/>
          <p:cNvPicPr>
            <a:picLocks noChangeAspect="1"/>
          </p:cNvPicPr>
          <p:nvPr/>
        </p:nvPicPr>
        <p:blipFill>
          <a:blip r:embed="rId3"/>
          <a:stretch>
            <a:fillRect/>
          </a:stretch>
        </p:blipFill>
        <p:spPr>
          <a:xfrm>
            <a:off x="6096000" y="763720"/>
            <a:ext cx="5867400" cy="5576304"/>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257300" y="3459563"/>
                <a:ext cx="3814186" cy="11115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𝑡</m:t>
                          </m:r>
                        </m:e>
                        <m:sub>
                          <m:r>
                            <a:rPr lang="en-US" sz="3600" b="0" i="1" smtClean="0">
                              <a:latin typeface="Cambria Math" panose="02040503050406030204" pitchFamily="18" charset="0"/>
                            </a:rPr>
                            <m:t>𝐿</m:t>
                          </m:r>
                        </m:sub>
                      </m:sSub>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𝐿</m:t>
                              </m:r>
                            </m:e>
                            <m:sup>
                              <m:r>
                                <a:rPr lang="en-US" sz="3600" b="0" i="1" smtClean="0">
                                  <a:latin typeface="Cambria Math" panose="02040503050406030204" pitchFamily="18" charset="0"/>
                                </a:rPr>
                                <m:t>0.8</m:t>
                              </m:r>
                            </m:sup>
                          </m:s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m:t>
                              </m:r>
                              <m:r>
                                <a:rPr lang="en-US" sz="3600" b="0" i="1" smtClean="0">
                                  <a:latin typeface="Cambria Math" panose="02040503050406030204" pitchFamily="18" charset="0"/>
                                </a:rPr>
                                <m:t>𝑆</m:t>
                              </m:r>
                              <m:r>
                                <a:rPr lang="en-US" sz="3600" b="0" i="1" smtClean="0">
                                  <a:latin typeface="Cambria Math" panose="02040503050406030204" pitchFamily="18" charset="0"/>
                                </a:rPr>
                                <m:t>+1)</m:t>
                              </m:r>
                            </m:e>
                            <m:sup>
                              <m:r>
                                <a:rPr lang="en-US" sz="3600" b="0" i="1" smtClean="0">
                                  <a:latin typeface="Cambria Math" panose="02040503050406030204" pitchFamily="18" charset="0"/>
                                </a:rPr>
                                <m:t>0.7</m:t>
                              </m:r>
                            </m:sup>
                          </m:sSup>
                        </m:num>
                        <m:den>
                          <m:r>
                            <a:rPr lang="en-US" sz="3600" b="0" i="1" smtClean="0">
                              <a:latin typeface="Cambria Math" panose="02040503050406030204" pitchFamily="18" charset="0"/>
                            </a:rPr>
                            <m:t>1900</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𝑌</m:t>
                              </m:r>
                            </m:e>
                            <m:sup>
                              <m:r>
                                <a:rPr lang="en-US" sz="3600" b="0" i="1" smtClean="0">
                                  <a:latin typeface="Cambria Math" panose="02040503050406030204" pitchFamily="18" charset="0"/>
                                </a:rPr>
                                <m:t>0.5</m:t>
                              </m:r>
                            </m:sup>
                          </m:sSup>
                        </m:den>
                      </m:f>
                    </m:oMath>
                  </m:oMathPara>
                </a14:m>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1257300" y="3459563"/>
                <a:ext cx="3814186" cy="1111586"/>
              </a:xfrm>
              <a:prstGeom prst="rect">
                <a:avLst/>
              </a:prstGeom>
              <a:blipFill rotWithShape="0">
                <a:blip r:embed="rId4"/>
                <a:stretch>
                  <a:fillRect/>
                </a:stretch>
              </a:blipFill>
            </p:spPr>
            <p:txBody>
              <a:bodyPr/>
              <a:lstStyle/>
              <a:p>
                <a:r>
                  <a:rPr lang="en-US">
                    <a:noFill/>
                  </a:rPr>
                  <a:t> </a:t>
                </a:r>
              </a:p>
            </p:txBody>
          </p:sp>
        </mc:Fallback>
      </mc:AlternateContent>
      <p:sp>
        <p:nvSpPr>
          <p:cNvPr id="7" name="Content Placeholder 2"/>
          <p:cNvSpPr txBox="1">
            <a:spLocks/>
          </p:cNvSpPr>
          <p:nvPr/>
        </p:nvSpPr>
        <p:spPr>
          <a:xfrm>
            <a:off x="838198" y="5348289"/>
            <a:ext cx="4921633" cy="130016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L = Hydraulic length (</a:t>
            </a:r>
            <a:r>
              <a:rPr lang="en-US" dirty="0" err="1" smtClean="0"/>
              <a:t>ft</a:t>
            </a:r>
            <a:r>
              <a:rPr lang="en-US" dirty="0" smtClean="0"/>
              <a:t>)</a:t>
            </a:r>
          </a:p>
          <a:p>
            <a:pPr marL="0" indent="0">
              <a:buNone/>
            </a:pPr>
            <a:r>
              <a:rPr lang="en-US" dirty="0" smtClean="0"/>
              <a:t>Y = slope (%)</a:t>
            </a:r>
          </a:p>
          <a:p>
            <a:pPr marL="0" indent="0">
              <a:buNone/>
            </a:pPr>
            <a:r>
              <a:rPr lang="en-US" dirty="0" smtClean="0"/>
              <a:t>S = potential max retention (inches)</a:t>
            </a:r>
          </a:p>
          <a:p>
            <a:endParaRPr lang="en-US" dirty="0"/>
          </a:p>
        </p:txBody>
      </p:sp>
    </p:spTree>
    <p:extLst>
      <p:ext uri="{BB962C8B-B14F-4D97-AF65-F5344CB8AC3E}">
        <p14:creationId xmlns:p14="http://schemas.microsoft.com/office/powerpoint/2010/main" val="1337978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Peak Discharge</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38150" y="1516463"/>
                <a:ext cx="3814186" cy="11115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𝑡</m:t>
                          </m:r>
                        </m:e>
                        <m:sub>
                          <m:r>
                            <a:rPr lang="en-US" sz="3600" b="0" i="1" smtClean="0">
                              <a:latin typeface="Cambria Math" panose="02040503050406030204" pitchFamily="18" charset="0"/>
                            </a:rPr>
                            <m:t>𝐿</m:t>
                          </m:r>
                        </m:sub>
                      </m:sSub>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𝐿</m:t>
                              </m:r>
                            </m:e>
                            <m:sup>
                              <m:r>
                                <a:rPr lang="en-US" sz="3600" b="0" i="1" smtClean="0">
                                  <a:latin typeface="Cambria Math" panose="02040503050406030204" pitchFamily="18" charset="0"/>
                                </a:rPr>
                                <m:t>0.8</m:t>
                              </m:r>
                            </m:sup>
                          </m:s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m:t>
                              </m:r>
                              <m:r>
                                <a:rPr lang="en-US" sz="3600" b="0" i="1" smtClean="0">
                                  <a:latin typeface="Cambria Math" panose="02040503050406030204" pitchFamily="18" charset="0"/>
                                </a:rPr>
                                <m:t>𝑆</m:t>
                              </m:r>
                              <m:r>
                                <a:rPr lang="en-US" sz="3600" b="0" i="1" smtClean="0">
                                  <a:latin typeface="Cambria Math" panose="02040503050406030204" pitchFamily="18" charset="0"/>
                                </a:rPr>
                                <m:t>+1)</m:t>
                              </m:r>
                            </m:e>
                            <m:sup>
                              <m:r>
                                <a:rPr lang="en-US" sz="3600" b="0" i="1" smtClean="0">
                                  <a:latin typeface="Cambria Math" panose="02040503050406030204" pitchFamily="18" charset="0"/>
                                </a:rPr>
                                <m:t>0.7</m:t>
                              </m:r>
                            </m:sup>
                          </m:sSup>
                        </m:num>
                        <m:den>
                          <m:r>
                            <a:rPr lang="en-US" sz="3600" b="0" i="1" smtClean="0">
                              <a:latin typeface="Cambria Math" panose="02040503050406030204" pitchFamily="18" charset="0"/>
                            </a:rPr>
                            <m:t>1900</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𝑌</m:t>
                              </m:r>
                            </m:e>
                            <m:sup>
                              <m:r>
                                <a:rPr lang="en-US" sz="3600" b="0" i="1" smtClean="0">
                                  <a:latin typeface="Cambria Math" panose="02040503050406030204" pitchFamily="18" charset="0"/>
                                </a:rPr>
                                <m:t>0.5</m:t>
                              </m:r>
                            </m:sup>
                          </m:sSup>
                        </m:den>
                      </m:f>
                    </m:oMath>
                  </m:oMathPara>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438150" y="1516463"/>
                <a:ext cx="3814186" cy="111158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420256" y="1516463"/>
                <a:ext cx="1846788" cy="1052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𝑡</m:t>
                          </m:r>
                        </m:e>
                        <m:sub>
                          <m:r>
                            <a:rPr lang="en-US" sz="3600" b="0" i="1" smtClean="0">
                              <a:latin typeface="Cambria Math" panose="02040503050406030204" pitchFamily="18" charset="0"/>
                            </a:rPr>
                            <m:t>𝑐</m:t>
                          </m:r>
                        </m:sub>
                      </m:sSub>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5</m:t>
                          </m:r>
                        </m:num>
                        <m:den>
                          <m:r>
                            <a:rPr lang="en-US" sz="3600" b="0" i="1" smtClean="0">
                              <a:latin typeface="Cambria Math" panose="02040503050406030204" pitchFamily="18" charset="0"/>
                            </a:rPr>
                            <m:t>3</m:t>
                          </m:r>
                        </m:den>
                      </m:f>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𝑡</m:t>
                          </m:r>
                        </m:e>
                        <m:sub>
                          <m:r>
                            <a:rPr lang="en-US" sz="3600" b="0" i="1" smtClean="0">
                              <a:latin typeface="Cambria Math" panose="02040503050406030204" pitchFamily="18" charset="0"/>
                            </a:rPr>
                            <m:t>𝐿</m:t>
                          </m:r>
                        </m:sub>
                      </m:sSub>
                    </m:oMath>
                  </m:oMathPara>
                </a14:m>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5420256" y="1516463"/>
                <a:ext cx="1846788" cy="105201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06671" y="3225389"/>
                <a:ext cx="144033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𝑃</m:t>
                          </m:r>
                        </m:e>
                        <m:sub>
                          <m:r>
                            <a:rPr lang="en-US" sz="3600" b="0" i="1" smtClean="0">
                              <a:latin typeface="Cambria Math" panose="02040503050406030204" pitchFamily="18" charset="0"/>
                            </a:rPr>
                            <m:t>𝑒</m:t>
                          </m:r>
                        </m:sub>
                      </m:sSub>
                      <m:r>
                        <a:rPr lang="en-US"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𝑄</m:t>
                      </m:r>
                    </m:oMath>
                  </m:oMathPara>
                </a14:m>
                <a:endParaRPr lang="en-US" sz="3600" dirty="0"/>
              </a:p>
            </p:txBody>
          </p:sp>
        </mc:Choice>
        <mc:Fallback xmlns="">
          <p:sp>
            <p:nvSpPr>
              <p:cNvPr id="7" name="TextBox 6"/>
              <p:cNvSpPr txBox="1">
                <a:spLocks noRot="1" noChangeAspect="1" noMove="1" noResize="1" noEditPoints="1" noAdjustHandles="1" noChangeArrowheads="1" noChangeShapeType="1" noTextEdit="1"/>
              </p:cNvSpPr>
              <p:nvPr/>
            </p:nvSpPr>
            <p:spPr>
              <a:xfrm>
                <a:off x="406671" y="3225389"/>
                <a:ext cx="1440331" cy="553998"/>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434964" y="1765473"/>
                <a:ext cx="236141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𝑡</m:t>
                          </m:r>
                        </m:e>
                        <m:sub>
                          <m:r>
                            <a:rPr lang="en-US" sz="3600" b="0" i="1" smtClean="0">
                              <a:latin typeface="Cambria Math" panose="02040503050406030204" pitchFamily="18" charset="0"/>
                            </a:rPr>
                            <m:t>𝑃</m:t>
                          </m:r>
                        </m:sub>
                      </m:sSub>
                      <m:r>
                        <a:rPr lang="en-US" sz="3600" b="0" i="1" smtClean="0">
                          <a:latin typeface="Cambria Math" panose="02040503050406030204" pitchFamily="18" charset="0"/>
                        </a:rPr>
                        <m:t>=0.67</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𝑡</m:t>
                          </m:r>
                        </m:e>
                        <m:sub>
                          <m:r>
                            <a:rPr lang="en-US" sz="3600" b="0" i="1" smtClean="0">
                              <a:latin typeface="Cambria Math" panose="02040503050406030204" pitchFamily="18" charset="0"/>
                            </a:rPr>
                            <m:t>𝑐</m:t>
                          </m:r>
                        </m:sub>
                      </m:sSub>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8434964" y="1765473"/>
                <a:ext cx="2361416" cy="553998"/>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06671" y="4110515"/>
                <a:ext cx="2562112" cy="11952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𝑞</m:t>
                          </m:r>
                        </m:e>
                        <m:sub>
                          <m:r>
                            <a:rPr lang="en-US" sz="3600" b="0" i="1" smtClean="0">
                              <a:latin typeface="Cambria Math" panose="02040503050406030204" pitchFamily="18" charset="0"/>
                            </a:rPr>
                            <m:t>𝑝</m:t>
                          </m:r>
                        </m:sub>
                      </m:sSub>
                      <m:r>
                        <a:rPr lang="en-US" sz="3600" i="1" smtClean="0">
                          <a:latin typeface="Cambria Math" panose="02040503050406030204" pitchFamily="18" charset="0"/>
                          <a:ea typeface="Cambria Math" panose="02040503050406030204" pitchFamily="18" charset="0"/>
                        </a:rPr>
                        <m:t>=</m:t>
                      </m:r>
                      <m:f>
                        <m:fPr>
                          <m:ctrlPr>
                            <a:rPr lang="en-US" sz="360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484</m:t>
                          </m:r>
                          <m:r>
                            <a:rPr lang="en-US" sz="3600" b="0" i="1" smtClean="0">
                              <a:latin typeface="Cambria Math" panose="02040503050406030204" pitchFamily="18" charset="0"/>
                              <a:ea typeface="Cambria Math" panose="02040503050406030204" pitchFamily="18" charset="0"/>
                            </a:rPr>
                            <m:t>𝐴𝑄</m:t>
                          </m:r>
                        </m:num>
                        <m:den>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𝑡</m:t>
                              </m:r>
                            </m:e>
                            <m:sub>
                              <m:r>
                                <a:rPr lang="en-US" sz="3600" b="0" i="1" smtClean="0">
                                  <a:latin typeface="Cambria Math" panose="02040503050406030204" pitchFamily="18" charset="0"/>
                                  <a:ea typeface="Cambria Math" panose="02040503050406030204" pitchFamily="18" charset="0"/>
                                </a:rPr>
                                <m:t>𝑝</m:t>
                              </m:r>
                            </m:sub>
                          </m:sSub>
                        </m:den>
                      </m:f>
                    </m:oMath>
                  </m:oMathPara>
                </a14:m>
                <a:endParaRPr lang="en-US" sz="3600" dirty="0"/>
              </a:p>
            </p:txBody>
          </p:sp>
        </mc:Choice>
        <mc:Fallback xmlns="">
          <p:sp>
            <p:nvSpPr>
              <p:cNvPr id="9" name="TextBox 8"/>
              <p:cNvSpPr txBox="1">
                <a:spLocks noRot="1" noChangeAspect="1" noMove="1" noResize="1" noEditPoints="1" noAdjustHandles="1" noChangeArrowheads="1" noChangeShapeType="1" noTextEdit="1"/>
              </p:cNvSpPr>
              <p:nvPr/>
            </p:nvSpPr>
            <p:spPr>
              <a:xfrm>
                <a:off x="406671" y="4110515"/>
                <a:ext cx="2562112" cy="1195264"/>
              </a:xfrm>
              <a:prstGeom prst="rect">
                <a:avLst/>
              </a:prstGeom>
              <a:blipFill rotWithShape="0">
                <a:blip r:embed="rId7"/>
                <a:stretch>
                  <a:fillRect/>
                </a:stretch>
              </a:blipFill>
            </p:spPr>
            <p:txBody>
              <a:bodyPr/>
              <a:lstStyle/>
              <a:p>
                <a:r>
                  <a:rPr lang="en-US">
                    <a:noFill/>
                  </a:rPr>
                  <a:t> </a:t>
                </a:r>
              </a:p>
            </p:txBody>
          </p:sp>
        </mc:Fallback>
      </mc:AlternateContent>
      <p:graphicFrame>
        <p:nvGraphicFramePr>
          <p:cNvPr id="10" name="Table 9"/>
          <p:cNvGraphicFramePr>
            <a:graphicFrameLocks noGrp="1"/>
          </p:cNvGraphicFramePr>
          <p:nvPr>
            <p:extLst>
              <p:ext uri="{D42A27DB-BD31-4B8C-83A1-F6EECF244321}">
                <p14:modId xmlns:p14="http://schemas.microsoft.com/office/powerpoint/2010/main" val="3301682721"/>
              </p:ext>
            </p:extLst>
          </p:nvPr>
        </p:nvGraphicFramePr>
        <p:xfrm>
          <a:off x="4946651" y="3651556"/>
          <a:ext cx="6578601" cy="2865120"/>
        </p:xfrm>
        <a:graphic>
          <a:graphicData uri="http://schemas.openxmlformats.org/drawingml/2006/table">
            <a:tbl>
              <a:tblPr firstRow="1" bandRow="1">
                <a:tableStyleId>{5940675A-B579-460E-94D1-54222C63F5DA}</a:tableStyleId>
              </a:tblPr>
              <a:tblGrid>
                <a:gridCol w="2192867"/>
                <a:gridCol w="2192867"/>
                <a:gridCol w="2192867"/>
              </a:tblGrid>
              <a:tr h="370840">
                <a:tc>
                  <a:txBody>
                    <a:bodyPr/>
                    <a:lstStyle/>
                    <a:p>
                      <a:r>
                        <a:rPr lang="en-US" b="1" dirty="0" smtClean="0"/>
                        <a:t>General </a:t>
                      </a:r>
                      <a:r>
                        <a:rPr lang="en-US" b="1" dirty="0" err="1" smtClean="0"/>
                        <a:t>Desc</a:t>
                      </a:r>
                      <a:endParaRPr lang="en-US" b="1" dirty="0"/>
                    </a:p>
                  </a:txBody>
                  <a:tcPr/>
                </a:tc>
                <a:tc>
                  <a:txBody>
                    <a:bodyPr/>
                    <a:lstStyle/>
                    <a:p>
                      <a:pPr algn="ctr"/>
                      <a:r>
                        <a:rPr lang="en-US" b="1" dirty="0" smtClean="0"/>
                        <a:t>Peaking Factor</a:t>
                      </a:r>
                      <a:endParaRPr lang="en-US" b="1" dirty="0"/>
                    </a:p>
                  </a:txBody>
                  <a:tcPr/>
                </a:tc>
                <a:tc>
                  <a:txBody>
                    <a:bodyPr/>
                    <a:lstStyle/>
                    <a:p>
                      <a:pPr algn="ctr"/>
                      <a:r>
                        <a:rPr lang="en-US" b="1" dirty="0" smtClean="0"/>
                        <a:t>Limb</a:t>
                      </a:r>
                      <a:r>
                        <a:rPr lang="en-US" b="1" baseline="0" dirty="0" smtClean="0"/>
                        <a:t> Ratio </a:t>
                      </a:r>
                      <a:endParaRPr lang="en-US" b="1" dirty="0"/>
                    </a:p>
                  </a:txBody>
                  <a:tcPr/>
                </a:tc>
              </a:tr>
              <a:tr h="370840">
                <a:tc>
                  <a:txBody>
                    <a:bodyPr/>
                    <a:lstStyle/>
                    <a:p>
                      <a:r>
                        <a:rPr lang="en-US" b="1" dirty="0" smtClean="0"/>
                        <a:t>Urban areas; steep</a:t>
                      </a:r>
                      <a:r>
                        <a:rPr lang="en-US" b="1" baseline="0" dirty="0" smtClean="0"/>
                        <a:t> slopes</a:t>
                      </a:r>
                      <a:endParaRPr lang="en-US" b="1" dirty="0"/>
                    </a:p>
                  </a:txBody>
                  <a:tcPr/>
                </a:tc>
                <a:tc>
                  <a:txBody>
                    <a:bodyPr/>
                    <a:lstStyle/>
                    <a:p>
                      <a:pPr algn="ctr"/>
                      <a:r>
                        <a:rPr lang="en-US" dirty="0" smtClean="0"/>
                        <a:t>575</a:t>
                      </a:r>
                      <a:endParaRPr lang="en-US" dirty="0"/>
                    </a:p>
                  </a:txBody>
                  <a:tcPr/>
                </a:tc>
                <a:tc>
                  <a:txBody>
                    <a:bodyPr/>
                    <a:lstStyle/>
                    <a:p>
                      <a:pPr algn="ctr"/>
                      <a:r>
                        <a:rPr lang="en-US" dirty="0" smtClean="0"/>
                        <a:t>1.25</a:t>
                      </a:r>
                      <a:endParaRPr lang="en-US" dirty="0"/>
                    </a:p>
                  </a:txBody>
                  <a:tcPr/>
                </a:tc>
              </a:tr>
              <a:tr h="370840">
                <a:tc>
                  <a:txBody>
                    <a:bodyPr/>
                    <a:lstStyle/>
                    <a:p>
                      <a:r>
                        <a:rPr lang="en-US" b="1" dirty="0" smtClean="0"/>
                        <a:t>Typical SCS</a:t>
                      </a:r>
                      <a:endParaRPr lang="en-US" b="1" dirty="0"/>
                    </a:p>
                  </a:txBody>
                  <a:tcPr/>
                </a:tc>
                <a:tc>
                  <a:txBody>
                    <a:bodyPr/>
                    <a:lstStyle/>
                    <a:p>
                      <a:pPr algn="ctr"/>
                      <a:r>
                        <a:rPr lang="en-US" dirty="0" smtClean="0"/>
                        <a:t>484</a:t>
                      </a:r>
                      <a:endParaRPr lang="en-US" dirty="0"/>
                    </a:p>
                  </a:txBody>
                  <a:tcPr/>
                </a:tc>
                <a:tc>
                  <a:txBody>
                    <a:bodyPr/>
                    <a:lstStyle/>
                    <a:p>
                      <a:pPr algn="ctr"/>
                      <a:r>
                        <a:rPr lang="en-US" dirty="0" smtClean="0"/>
                        <a:t>1.67</a:t>
                      </a:r>
                      <a:endParaRPr lang="en-US" dirty="0"/>
                    </a:p>
                  </a:txBody>
                  <a:tcPr/>
                </a:tc>
              </a:tr>
              <a:tr h="370840">
                <a:tc>
                  <a:txBody>
                    <a:bodyPr/>
                    <a:lstStyle/>
                    <a:p>
                      <a:r>
                        <a:rPr lang="en-US" b="1" dirty="0" smtClean="0"/>
                        <a:t>Mixed urban/rural</a:t>
                      </a:r>
                      <a:endParaRPr lang="en-US" b="1" dirty="0"/>
                    </a:p>
                  </a:txBody>
                  <a:tcPr/>
                </a:tc>
                <a:tc>
                  <a:txBody>
                    <a:bodyPr/>
                    <a:lstStyle/>
                    <a:p>
                      <a:pPr algn="ctr"/>
                      <a:r>
                        <a:rPr lang="en-US" dirty="0" smtClean="0"/>
                        <a:t>400</a:t>
                      </a:r>
                      <a:endParaRPr lang="en-US" dirty="0"/>
                    </a:p>
                  </a:txBody>
                  <a:tcPr/>
                </a:tc>
                <a:tc>
                  <a:txBody>
                    <a:bodyPr/>
                    <a:lstStyle/>
                    <a:p>
                      <a:pPr algn="ctr"/>
                      <a:r>
                        <a:rPr lang="en-US" dirty="0" smtClean="0"/>
                        <a:t>2.25</a:t>
                      </a:r>
                      <a:endParaRPr lang="en-US" dirty="0"/>
                    </a:p>
                  </a:txBody>
                  <a:tcPr/>
                </a:tc>
              </a:tr>
              <a:tr h="370840">
                <a:tc>
                  <a:txBody>
                    <a:bodyPr/>
                    <a:lstStyle/>
                    <a:p>
                      <a:r>
                        <a:rPr lang="en-US" b="1" dirty="0" smtClean="0"/>
                        <a:t>Rural, rolling hills</a:t>
                      </a:r>
                      <a:endParaRPr lang="en-US" b="1" dirty="0"/>
                    </a:p>
                  </a:txBody>
                  <a:tcPr/>
                </a:tc>
                <a:tc>
                  <a:txBody>
                    <a:bodyPr/>
                    <a:lstStyle/>
                    <a:p>
                      <a:pPr algn="ctr"/>
                      <a:r>
                        <a:rPr lang="en-US" dirty="0" smtClean="0"/>
                        <a:t>300</a:t>
                      </a:r>
                      <a:endParaRPr lang="en-US" dirty="0"/>
                    </a:p>
                  </a:txBody>
                  <a:tcPr/>
                </a:tc>
                <a:tc>
                  <a:txBody>
                    <a:bodyPr/>
                    <a:lstStyle/>
                    <a:p>
                      <a:pPr algn="ctr"/>
                      <a:r>
                        <a:rPr lang="en-US" dirty="0" smtClean="0"/>
                        <a:t>3.33</a:t>
                      </a:r>
                      <a:endParaRPr lang="en-US" dirty="0"/>
                    </a:p>
                  </a:txBody>
                  <a:tcPr/>
                </a:tc>
              </a:tr>
              <a:tr h="370840">
                <a:tc>
                  <a:txBody>
                    <a:bodyPr/>
                    <a:lstStyle/>
                    <a:p>
                      <a:r>
                        <a:rPr lang="en-US" b="1" dirty="0" smtClean="0"/>
                        <a:t>Rural,</a:t>
                      </a:r>
                      <a:r>
                        <a:rPr lang="en-US" b="1" baseline="0" dirty="0" smtClean="0"/>
                        <a:t> slight slopes</a:t>
                      </a:r>
                      <a:endParaRPr lang="en-US" b="1" dirty="0"/>
                    </a:p>
                  </a:txBody>
                  <a:tcPr/>
                </a:tc>
                <a:tc>
                  <a:txBody>
                    <a:bodyPr/>
                    <a:lstStyle/>
                    <a:p>
                      <a:pPr algn="ctr"/>
                      <a:r>
                        <a:rPr lang="en-US" dirty="0" smtClean="0"/>
                        <a:t>200</a:t>
                      </a:r>
                      <a:endParaRPr lang="en-US" dirty="0"/>
                    </a:p>
                  </a:txBody>
                  <a:tcPr/>
                </a:tc>
                <a:tc>
                  <a:txBody>
                    <a:bodyPr/>
                    <a:lstStyle/>
                    <a:p>
                      <a:pPr algn="ctr"/>
                      <a:r>
                        <a:rPr lang="en-US" dirty="0" smtClean="0"/>
                        <a:t>5.5</a:t>
                      </a:r>
                      <a:endParaRPr lang="en-US" dirty="0"/>
                    </a:p>
                  </a:txBody>
                  <a:tcPr/>
                </a:tc>
              </a:tr>
              <a:tr h="370840">
                <a:tc>
                  <a:txBody>
                    <a:bodyPr/>
                    <a:lstStyle/>
                    <a:p>
                      <a:r>
                        <a:rPr lang="en-US" b="1" dirty="0" smtClean="0"/>
                        <a:t>Rural, very flat</a:t>
                      </a:r>
                      <a:endParaRPr lang="en-US" b="1" dirty="0"/>
                    </a:p>
                  </a:txBody>
                  <a:tcPr/>
                </a:tc>
                <a:tc>
                  <a:txBody>
                    <a:bodyPr/>
                    <a:lstStyle/>
                    <a:p>
                      <a:pPr algn="ctr"/>
                      <a:r>
                        <a:rPr lang="en-US" dirty="0" smtClean="0"/>
                        <a:t>100</a:t>
                      </a:r>
                      <a:endParaRPr lang="en-US" dirty="0"/>
                    </a:p>
                  </a:txBody>
                  <a:tcPr/>
                </a:tc>
                <a:tc>
                  <a:txBody>
                    <a:bodyPr/>
                    <a:lstStyle/>
                    <a:p>
                      <a:pPr algn="ctr"/>
                      <a:r>
                        <a:rPr lang="en-US" dirty="0" smtClean="0"/>
                        <a:t>12.0</a:t>
                      </a:r>
                      <a:endParaRPr lang="en-US" dirty="0"/>
                    </a:p>
                  </a:txBody>
                  <a:tcPr/>
                </a:tc>
              </a:tr>
            </a:tbl>
          </a:graphicData>
        </a:graphic>
      </p:graphicFrame>
      <p:sp>
        <p:nvSpPr>
          <p:cNvPr id="11" name="TextBox 10"/>
          <p:cNvSpPr txBox="1"/>
          <p:nvPr/>
        </p:nvSpPr>
        <p:spPr>
          <a:xfrm>
            <a:off x="406671" y="5587916"/>
            <a:ext cx="3951018" cy="1200329"/>
          </a:xfrm>
          <a:prstGeom prst="rect">
            <a:avLst/>
          </a:prstGeom>
          <a:noFill/>
        </p:spPr>
        <p:txBody>
          <a:bodyPr wrap="none" rtlCol="0">
            <a:spAutoFit/>
          </a:bodyPr>
          <a:lstStyle/>
          <a:p>
            <a:r>
              <a:rPr lang="en-US" dirty="0" err="1" smtClean="0"/>
              <a:t>Pe</a:t>
            </a:r>
            <a:r>
              <a:rPr lang="en-US" dirty="0" smtClean="0"/>
              <a:t> = Precipitation excess = 1” in UH case</a:t>
            </a:r>
          </a:p>
          <a:p>
            <a:r>
              <a:rPr lang="en-US" dirty="0" smtClean="0"/>
              <a:t>Q = total runoff depth = 1” in UH case</a:t>
            </a:r>
          </a:p>
          <a:p>
            <a:r>
              <a:rPr lang="en-US" dirty="0" smtClean="0"/>
              <a:t>A = watershed area (mi^2)</a:t>
            </a:r>
          </a:p>
          <a:p>
            <a:r>
              <a:rPr lang="en-US" dirty="0" err="1" smtClean="0"/>
              <a:t>q_p</a:t>
            </a:r>
            <a:r>
              <a:rPr lang="en-US" dirty="0" smtClean="0"/>
              <a:t> = peak discharge (ft^3/s)</a:t>
            </a:r>
          </a:p>
        </p:txBody>
      </p:sp>
    </p:spTree>
    <p:extLst>
      <p:ext uri="{BB962C8B-B14F-4D97-AF65-F5344CB8AC3E}">
        <p14:creationId xmlns:p14="http://schemas.microsoft.com/office/powerpoint/2010/main" val="11289835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Storage (S) from the Curve Number (CN)</a:t>
            </a:r>
            <a:endParaRPr lang="en-US" dirty="0"/>
          </a:p>
        </p:txBody>
      </p:sp>
      <p:sp>
        <p:nvSpPr>
          <p:cNvPr id="3" name="Content Placeholder 2"/>
          <p:cNvSpPr>
            <a:spLocks noGrp="1"/>
          </p:cNvSpPr>
          <p:nvPr>
            <p:ph idx="1"/>
          </p:nvPr>
        </p:nvSpPr>
        <p:spPr>
          <a:xfrm>
            <a:off x="838200" y="3352799"/>
            <a:ext cx="10515600" cy="2824163"/>
          </a:xfrm>
        </p:spPr>
        <p:txBody>
          <a:bodyPr>
            <a:normAutofit/>
          </a:bodyPr>
          <a:lstStyle/>
          <a:p>
            <a:r>
              <a:rPr lang="en-US" dirty="0" smtClean="0"/>
              <a:t>Look CN up in a table. (</a:t>
            </a:r>
            <a:r>
              <a:rPr lang="en-US" dirty="0" smtClean="0">
                <a:hlinkClick r:id="rId2"/>
              </a:rPr>
              <a:t>https://en.wikipedia.org/wiki/Runoff_curve_number</a:t>
            </a:r>
            <a:r>
              <a:rPr lang="en-US" dirty="0" smtClean="0"/>
              <a:t>)</a:t>
            </a:r>
            <a:endParaRPr lang="en-US" dirty="0"/>
          </a:p>
          <a:p>
            <a:r>
              <a:rPr lang="en-US" dirty="0" smtClean="0"/>
              <a:t>CN ranges from 30 (low runoff potential) to 100 (high runoff). Paved parking lots are 98.</a:t>
            </a:r>
            <a:endParaRPr lang="en-US" dirty="0"/>
          </a:p>
          <a:p>
            <a:r>
              <a:rPr lang="en-US" dirty="0" smtClean="0"/>
              <a:t>It’s a function of land cover/vegetation and soil type</a:t>
            </a:r>
          </a:p>
          <a:p>
            <a:r>
              <a:rPr lang="en-US" dirty="0" smtClean="0"/>
              <a:t>Can do a weighted average if several types within contributing area</a:t>
            </a:r>
          </a:p>
          <a:p>
            <a:endParaRPr lang="en-US" dirty="0"/>
          </a:p>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526948" y="2001376"/>
                <a:ext cx="3138103" cy="1040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𝑆</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1000</m:t>
                          </m:r>
                        </m:num>
                        <m:den>
                          <m:r>
                            <a:rPr lang="en-US" sz="3600" b="0" i="1" smtClean="0">
                              <a:latin typeface="Cambria Math" panose="02040503050406030204" pitchFamily="18" charset="0"/>
                            </a:rPr>
                            <m:t>𝐶𝑁</m:t>
                          </m:r>
                        </m:den>
                      </m:f>
                      <m:r>
                        <a:rPr lang="en-US" sz="3600" b="0" i="1" smtClean="0">
                          <a:latin typeface="Cambria Math" panose="02040503050406030204" pitchFamily="18" charset="0"/>
                        </a:rPr>
                        <m:t> −10</m:t>
                      </m:r>
                    </m:oMath>
                  </m:oMathPara>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4526948" y="2001376"/>
                <a:ext cx="3138103" cy="104073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68607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Unit Hydrograph Mini-Lab</a:t>
            </a:r>
            <a:endParaRPr lang="en-US" dirty="0"/>
          </a:p>
        </p:txBody>
      </p:sp>
      <p:sp>
        <p:nvSpPr>
          <p:cNvPr id="3" name="Content Placeholder 2"/>
          <p:cNvSpPr>
            <a:spLocks noGrp="1"/>
          </p:cNvSpPr>
          <p:nvPr>
            <p:ph idx="1"/>
          </p:nvPr>
        </p:nvSpPr>
        <p:spPr>
          <a:xfrm>
            <a:off x="838200" y="1571626"/>
            <a:ext cx="10515600" cy="4351338"/>
          </a:xfrm>
        </p:spPr>
        <p:txBody>
          <a:bodyPr>
            <a:normAutofit fontScale="92500" lnSpcReduction="10000"/>
          </a:bodyPr>
          <a:lstStyle/>
          <a:p>
            <a:pPr marL="0" indent="0">
              <a:buNone/>
            </a:pPr>
            <a:r>
              <a:rPr lang="en-US" dirty="0" smtClean="0"/>
              <a:t>Q1:  For </a:t>
            </a:r>
            <a:r>
              <a:rPr lang="en-US" b="1" dirty="0" smtClean="0"/>
              <a:t>one inch of rainfall excess</a:t>
            </a:r>
            <a:r>
              <a:rPr lang="en-US" dirty="0" smtClean="0"/>
              <a:t>, what peak discharge would we expect to see from a medium density watershed with the following characteristics:</a:t>
            </a:r>
          </a:p>
          <a:p>
            <a:pPr marL="457200" lvl="1" indent="0">
              <a:buNone/>
            </a:pPr>
            <a:r>
              <a:rPr lang="en-US" dirty="0" smtClean="0"/>
              <a:t>Area = 3 </a:t>
            </a:r>
            <a:r>
              <a:rPr lang="en-US" dirty="0" err="1" smtClean="0"/>
              <a:t>sq</a:t>
            </a:r>
            <a:r>
              <a:rPr lang="en-US" dirty="0" smtClean="0"/>
              <a:t> mi</a:t>
            </a:r>
          </a:p>
          <a:p>
            <a:pPr marL="457200" lvl="1" indent="0">
              <a:buNone/>
            </a:pPr>
            <a:r>
              <a:rPr lang="en-US" dirty="0" smtClean="0"/>
              <a:t>Hydraulic Length = 1.2 miles</a:t>
            </a:r>
          </a:p>
          <a:p>
            <a:pPr marL="457200" lvl="1" indent="0">
              <a:buNone/>
            </a:pPr>
            <a:r>
              <a:rPr lang="en-US" dirty="0" smtClean="0"/>
              <a:t>Average Slope = 3%</a:t>
            </a:r>
          </a:p>
          <a:p>
            <a:pPr marL="457200" lvl="1" indent="0">
              <a:buNone/>
            </a:pPr>
            <a:r>
              <a:rPr lang="en-US" dirty="0" smtClean="0"/>
              <a:t>Land Cover: 1/3 Poor condition grass in Hydrologic Group A, 2/3 parking lot</a:t>
            </a:r>
          </a:p>
          <a:p>
            <a:pPr marL="457200" lvl="1" indent="0">
              <a:buNone/>
            </a:pPr>
            <a:r>
              <a:rPr lang="en-US" dirty="0" smtClean="0"/>
              <a:t>Peaking Factor = 484</a:t>
            </a:r>
          </a:p>
          <a:p>
            <a:pPr marL="0" indent="0">
              <a:buNone/>
            </a:pPr>
            <a:endParaRPr lang="en-US" dirty="0" smtClean="0"/>
          </a:p>
          <a:p>
            <a:pPr marL="0" indent="0">
              <a:buNone/>
            </a:pPr>
            <a:r>
              <a:rPr lang="en-US" dirty="0" smtClean="0"/>
              <a:t>Q2: Use the provided spreadsheet to estimate discharge at time = 100 min</a:t>
            </a:r>
          </a:p>
          <a:p>
            <a:pPr marL="0" indent="0">
              <a:buNone/>
            </a:pPr>
            <a:endParaRPr lang="en-US" dirty="0" smtClean="0"/>
          </a:p>
          <a:p>
            <a:pPr marL="0" indent="0">
              <a:buNone/>
            </a:pPr>
            <a:r>
              <a:rPr lang="en-US" dirty="0" smtClean="0"/>
              <a:t>Q3: What should CN be </a:t>
            </a:r>
            <a:r>
              <a:rPr lang="en-US" dirty="0" smtClean="0"/>
              <a:t>to </a:t>
            </a:r>
            <a:r>
              <a:rPr lang="en-US" dirty="0" smtClean="0"/>
              <a:t>lower the peak </a:t>
            </a:r>
            <a:r>
              <a:rPr lang="en-US" dirty="0" err="1" smtClean="0"/>
              <a:t>cfs</a:t>
            </a:r>
            <a:r>
              <a:rPr lang="en-US" dirty="0"/>
              <a:t> </a:t>
            </a:r>
            <a:r>
              <a:rPr lang="en-US" dirty="0" smtClean="0"/>
              <a:t>per inch of rainfall to 	721?</a:t>
            </a:r>
          </a:p>
          <a:p>
            <a:pPr marL="0" indent="0">
              <a:buNone/>
            </a:pPr>
            <a:endParaRPr lang="en-US" dirty="0" smtClean="0"/>
          </a:p>
        </p:txBody>
      </p:sp>
    </p:spTree>
    <p:extLst>
      <p:ext uri="{BB962C8B-B14F-4D97-AF65-F5344CB8AC3E}">
        <p14:creationId xmlns:p14="http://schemas.microsoft.com/office/powerpoint/2010/main" val="25368744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SCS Method Tradeoffs</a:t>
            </a:r>
            <a:endParaRPr lang="en-US" dirty="0"/>
          </a:p>
        </p:txBody>
      </p:sp>
      <p:sp>
        <p:nvSpPr>
          <p:cNvPr id="5" name="Content Placeholder 4"/>
          <p:cNvSpPr>
            <a:spLocks noGrp="1"/>
          </p:cNvSpPr>
          <p:nvPr>
            <p:ph idx="1"/>
          </p:nvPr>
        </p:nvSpPr>
        <p:spPr>
          <a:xfrm>
            <a:off x="838200" y="1825625"/>
            <a:ext cx="5143500" cy="4351338"/>
          </a:xfrm>
        </p:spPr>
        <p:txBody>
          <a:bodyPr>
            <a:normAutofit/>
          </a:bodyPr>
          <a:lstStyle/>
          <a:p>
            <a:r>
              <a:rPr lang="en-US" sz="2400" dirty="0" smtClean="0"/>
              <a:t>Computationally efficient</a:t>
            </a:r>
          </a:p>
          <a:p>
            <a:r>
              <a:rPr lang="en-US" sz="2400" dirty="0" smtClean="0"/>
              <a:t>Can be adjusted with peaking factor, limb ratio, and CN to calibrate to observed data</a:t>
            </a:r>
          </a:p>
          <a:p>
            <a:r>
              <a:rPr lang="en-US" sz="2400" dirty="0" smtClean="0"/>
              <a:t>Very widely used</a:t>
            </a:r>
          </a:p>
          <a:p>
            <a:r>
              <a:rPr lang="en-US" sz="2400" dirty="0" smtClean="0"/>
              <a:t>Good for “quick checks”</a:t>
            </a:r>
          </a:p>
          <a:p>
            <a:pPr marL="0" indent="0">
              <a:buNone/>
            </a:pPr>
            <a:endParaRPr lang="en-US" sz="2400" dirty="0" smtClean="0"/>
          </a:p>
          <a:p>
            <a:pPr marL="0" indent="0">
              <a:buNone/>
            </a:pPr>
            <a:endParaRPr lang="en-US" sz="2400" dirty="0"/>
          </a:p>
        </p:txBody>
      </p:sp>
      <p:sp>
        <p:nvSpPr>
          <p:cNvPr id="6" name="Content Placeholder 4"/>
          <p:cNvSpPr txBox="1">
            <a:spLocks/>
          </p:cNvSpPr>
          <p:nvPr/>
        </p:nvSpPr>
        <p:spPr>
          <a:xfrm>
            <a:off x="6096000" y="1825624"/>
            <a:ext cx="5257800" cy="435133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Linearity assumption: assumes that 2” of rainfall excess produces a peak discharge twice as large as 1” of rainfall excess</a:t>
            </a:r>
          </a:p>
          <a:p>
            <a:r>
              <a:rPr lang="en-US" dirty="0" err="1" smtClean="0"/>
              <a:t>Ie</a:t>
            </a:r>
            <a:r>
              <a:rPr lang="en-US" dirty="0" smtClean="0"/>
              <a:t>, response is independent of rainfall intensity</a:t>
            </a:r>
          </a:p>
          <a:p>
            <a:r>
              <a:rPr lang="en-US" dirty="0" err="1" smtClean="0"/>
              <a:t>Ie</a:t>
            </a:r>
            <a:r>
              <a:rPr lang="en-US" dirty="0" smtClean="0"/>
              <a:t>, rainfall excess is uniformly distributed throughout the catchment.</a:t>
            </a:r>
          </a:p>
          <a:p>
            <a:r>
              <a:rPr lang="en-US" dirty="0" smtClean="0"/>
              <a:t>No physical mechanisms represented. Cannot assign sensitivity in the model, if some condition changes in the watershed, won’t be able to calibrate</a:t>
            </a:r>
          </a:p>
          <a:p>
            <a:r>
              <a:rPr lang="en-US" dirty="0" smtClean="0"/>
              <a:t>Assumes overland surface runoff</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7" name="TextBox 6"/>
          <p:cNvSpPr txBox="1"/>
          <p:nvPr/>
        </p:nvSpPr>
        <p:spPr>
          <a:xfrm>
            <a:off x="2366651" y="1271627"/>
            <a:ext cx="1043299" cy="553998"/>
          </a:xfrm>
          <a:prstGeom prst="rect">
            <a:avLst/>
          </a:prstGeom>
          <a:noFill/>
        </p:spPr>
        <p:txBody>
          <a:bodyPr wrap="none" rtlCol="0">
            <a:spAutoFit/>
          </a:bodyPr>
          <a:lstStyle/>
          <a:p>
            <a:r>
              <a:rPr lang="en-US" sz="3000" b="1" dirty="0" smtClean="0"/>
              <a:t>PROS</a:t>
            </a:r>
            <a:endParaRPr lang="en-US" sz="3000" b="1" dirty="0"/>
          </a:p>
        </p:txBody>
      </p:sp>
      <p:sp>
        <p:nvSpPr>
          <p:cNvPr id="8" name="TextBox 7"/>
          <p:cNvSpPr txBox="1"/>
          <p:nvPr/>
        </p:nvSpPr>
        <p:spPr>
          <a:xfrm>
            <a:off x="8146100" y="1271627"/>
            <a:ext cx="1079526" cy="553998"/>
          </a:xfrm>
          <a:prstGeom prst="rect">
            <a:avLst/>
          </a:prstGeom>
          <a:noFill/>
        </p:spPr>
        <p:txBody>
          <a:bodyPr wrap="none" rtlCol="0">
            <a:spAutoFit/>
          </a:bodyPr>
          <a:lstStyle/>
          <a:p>
            <a:r>
              <a:rPr lang="en-US" sz="3000" b="1" dirty="0" smtClean="0"/>
              <a:t>CONS</a:t>
            </a:r>
            <a:endParaRPr lang="en-US" sz="3000" b="1" dirty="0"/>
          </a:p>
        </p:txBody>
      </p:sp>
    </p:spTree>
    <p:extLst>
      <p:ext uri="{BB962C8B-B14F-4D97-AF65-F5344CB8AC3E}">
        <p14:creationId xmlns:p14="http://schemas.microsoft.com/office/powerpoint/2010/main" val="2932851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Top-Down Model Example for Urbanized </a:t>
            </a:r>
            <a:r>
              <a:rPr lang="en-US" dirty="0"/>
              <a:t>W</a:t>
            </a:r>
            <a:r>
              <a:rPr lang="en-US" dirty="0" smtClean="0"/>
              <a:t>atersheds</a:t>
            </a:r>
            <a:endParaRPr lang="en-US" dirty="0"/>
          </a:p>
        </p:txBody>
      </p:sp>
      <p:sp>
        <p:nvSpPr>
          <p:cNvPr id="3" name="Content Placeholder 2"/>
          <p:cNvSpPr>
            <a:spLocks noGrp="1"/>
          </p:cNvSpPr>
          <p:nvPr>
            <p:ph idx="1"/>
          </p:nvPr>
        </p:nvSpPr>
        <p:spPr/>
        <p:txBody>
          <a:bodyPr/>
          <a:lstStyle/>
          <a:p>
            <a:pPr marL="0" indent="0">
              <a:buNone/>
            </a:pPr>
            <a:r>
              <a:rPr lang="en-US" dirty="0" smtClean="0"/>
              <a:t>Premise: Do not assume CN, Peaking Factor, Land Cover/vegetation type, and instead look at the relationship between rainfall depth and average runoff depth for many storms, and across many watersheds.</a:t>
            </a:r>
          </a:p>
          <a:p>
            <a:pPr marL="0" indent="0">
              <a:buNone/>
            </a:pPr>
            <a:endParaRPr lang="en-US" dirty="0"/>
          </a:p>
          <a:p>
            <a:pPr marL="0" indent="0">
              <a:buNone/>
            </a:pPr>
            <a:r>
              <a:rPr lang="en-US" dirty="0" smtClean="0"/>
              <a:t>Instead: characterize the relationship between rainfall depth and runoff depth, and see what watershed characteristics best explain nonlinearity</a:t>
            </a:r>
          </a:p>
        </p:txBody>
      </p:sp>
    </p:spTree>
    <p:extLst>
      <p:ext uri="{BB962C8B-B14F-4D97-AF65-F5344CB8AC3E}">
        <p14:creationId xmlns:p14="http://schemas.microsoft.com/office/powerpoint/2010/main" val="1452831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Top-Down Model Example for Urbanized </a:t>
            </a:r>
            <a:r>
              <a:rPr lang="en-US" dirty="0"/>
              <a:t>W</a:t>
            </a:r>
            <a:r>
              <a:rPr lang="en-US" dirty="0" smtClean="0"/>
              <a:t>atersheds</a:t>
            </a:r>
            <a:endParaRPr lang="en-US" dirty="0"/>
          </a:p>
        </p:txBody>
      </p:sp>
      <p:sp>
        <p:nvSpPr>
          <p:cNvPr id="3" name="Content Placeholder 2"/>
          <p:cNvSpPr>
            <a:spLocks noGrp="1"/>
          </p:cNvSpPr>
          <p:nvPr>
            <p:ph idx="1"/>
          </p:nvPr>
        </p:nvSpPr>
        <p:spPr/>
        <p:txBody>
          <a:bodyPr/>
          <a:lstStyle/>
          <a:p>
            <a:pPr marL="0" indent="0">
              <a:buNone/>
            </a:pPr>
            <a:r>
              <a:rPr lang="en-US" dirty="0" smtClean="0"/>
              <a:t>Motivation: Many assume that hydraulic connectivity in urbanized watersheds (</a:t>
            </a:r>
            <a:r>
              <a:rPr lang="en-US" dirty="0" err="1" smtClean="0"/>
              <a:t>ie</a:t>
            </a:r>
            <a:r>
              <a:rPr lang="en-US" dirty="0" smtClean="0"/>
              <a:t>, flashy response) is primarily determined by imperviousness preventing infiltration into subsurface. Is this true?</a:t>
            </a:r>
          </a:p>
        </p:txBody>
      </p:sp>
    </p:spTree>
    <p:extLst>
      <p:ext uri="{BB962C8B-B14F-4D97-AF65-F5344CB8AC3E}">
        <p14:creationId xmlns:p14="http://schemas.microsoft.com/office/powerpoint/2010/main" val="4179282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Conceptualization of Changing Contributing Area</a:t>
            </a:r>
            <a:endParaRPr lang="en-US" dirty="0"/>
          </a:p>
        </p:txBody>
      </p:sp>
      <p:pic>
        <p:nvPicPr>
          <p:cNvPr id="5" name="Picture 4"/>
          <p:cNvPicPr>
            <a:picLocks noChangeAspect="1"/>
          </p:cNvPicPr>
          <p:nvPr/>
        </p:nvPicPr>
        <p:blipFill>
          <a:blip r:embed="rId3"/>
          <a:stretch>
            <a:fillRect/>
          </a:stretch>
        </p:blipFill>
        <p:spPr>
          <a:xfrm>
            <a:off x="662193" y="1946741"/>
            <a:ext cx="4090296" cy="379823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3269" y="2045632"/>
            <a:ext cx="5734050" cy="3600450"/>
          </a:xfrm>
          <a:prstGeom prst="rect">
            <a:avLst/>
          </a:prstGeom>
        </p:spPr>
      </p:pic>
      <p:sp>
        <p:nvSpPr>
          <p:cNvPr id="11" name="Rectangle 10"/>
          <p:cNvSpPr/>
          <p:nvPr/>
        </p:nvSpPr>
        <p:spPr>
          <a:xfrm>
            <a:off x="6212114" y="2293258"/>
            <a:ext cx="1364343" cy="2975428"/>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39393" y="5498233"/>
            <a:ext cx="493486" cy="4934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200933" y="5611370"/>
            <a:ext cx="1692771" cy="369332"/>
          </a:xfrm>
          <a:prstGeom prst="rect">
            <a:avLst/>
          </a:prstGeom>
          <a:noFill/>
        </p:spPr>
        <p:txBody>
          <a:bodyPr wrap="none" rtlCol="0">
            <a:spAutoFit/>
          </a:bodyPr>
          <a:lstStyle/>
          <a:p>
            <a:r>
              <a:rPr lang="en-US" dirty="0" smtClean="0"/>
              <a:t>Boyd, et al 1994</a:t>
            </a:r>
            <a:endParaRPr lang="en-US" dirty="0"/>
          </a:p>
        </p:txBody>
      </p:sp>
    </p:spTree>
    <p:extLst>
      <p:ext uri="{BB962C8B-B14F-4D97-AF65-F5344CB8AC3E}">
        <p14:creationId xmlns:p14="http://schemas.microsoft.com/office/powerpoint/2010/main" val="3042715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62193" y="1946741"/>
            <a:ext cx="4090296" cy="3798235"/>
          </a:xfrm>
          <a:prstGeom prst="rect">
            <a:avLst/>
          </a:prstGeom>
        </p:spPr>
      </p:pic>
      <p:pic>
        <p:nvPicPr>
          <p:cNvPr id="7" name="Picture 6"/>
          <p:cNvPicPr>
            <a:picLocks noChangeAspect="1"/>
          </p:cNvPicPr>
          <p:nvPr/>
        </p:nvPicPr>
        <p:blipFill>
          <a:blip r:embed="rId3"/>
          <a:stretch>
            <a:fillRect/>
          </a:stretch>
        </p:blipFill>
        <p:spPr>
          <a:xfrm>
            <a:off x="662193" y="1946740"/>
            <a:ext cx="4090296" cy="37982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3269" y="2045632"/>
            <a:ext cx="5734050" cy="3600450"/>
          </a:xfrm>
          <a:prstGeom prst="rect">
            <a:avLst/>
          </a:prstGeom>
        </p:spPr>
      </p:pic>
      <p:sp>
        <p:nvSpPr>
          <p:cNvPr id="8" name="Rectangle 7"/>
          <p:cNvSpPr/>
          <p:nvPr/>
        </p:nvSpPr>
        <p:spPr>
          <a:xfrm>
            <a:off x="7620000" y="2293258"/>
            <a:ext cx="1625600" cy="2975428"/>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39393" y="5498233"/>
            <a:ext cx="493486" cy="4934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200933" y="5611370"/>
            <a:ext cx="1692771" cy="369332"/>
          </a:xfrm>
          <a:prstGeom prst="rect">
            <a:avLst/>
          </a:prstGeom>
          <a:noFill/>
        </p:spPr>
        <p:txBody>
          <a:bodyPr wrap="none" rtlCol="0">
            <a:spAutoFit/>
          </a:bodyPr>
          <a:lstStyle/>
          <a:p>
            <a:r>
              <a:rPr lang="en-US" dirty="0" smtClean="0"/>
              <a:t>Boyd, et al 1994</a:t>
            </a:r>
            <a:endParaRPr lang="en-US" dirty="0"/>
          </a:p>
        </p:txBody>
      </p:sp>
      <p:sp>
        <p:nvSpPr>
          <p:cNvPr id="13" name="Title 1"/>
          <p:cNvSpPr>
            <a:spLocks noGrp="1"/>
          </p:cNvSpPr>
          <p:nvPr>
            <p:ph type="title"/>
          </p:nvPr>
        </p:nvSpPr>
        <p:spPr>
          <a:xfrm>
            <a:off x="1097280" y="286603"/>
            <a:ext cx="10058400" cy="1450757"/>
          </a:xfrm>
        </p:spPr>
        <p:txBody>
          <a:bodyPr/>
          <a:lstStyle/>
          <a:p>
            <a:r>
              <a:rPr lang="en-US" dirty="0" smtClean="0"/>
              <a:t>Simple Conceptualization of Changing Contributing Area</a:t>
            </a:r>
            <a:endParaRPr lang="en-US" dirty="0"/>
          </a:p>
        </p:txBody>
      </p:sp>
    </p:spTree>
    <p:extLst>
      <p:ext uri="{BB962C8B-B14F-4D97-AF65-F5344CB8AC3E}">
        <p14:creationId xmlns:p14="http://schemas.microsoft.com/office/powerpoint/2010/main" val="191155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62193" y="1946740"/>
            <a:ext cx="4090296" cy="379823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269" y="2045632"/>
            <a:ext cx="5734050" cy="3600450"/>
          </a:xfrm>
          <a:prstGeom prst="rect">
            <a:avLst/>
          </a:prstGeom>
        </p:spPr>
      </p:pic>
      <p:sp>
        <p:nvSpPr>
          <p:cNvPr id="8" name="Rectangle 7"/>
          <p:cNvSpPr/>
          <p:nvPr/>
        </p:nvSpPr>
        <p:spPr>
          <a:xfrm>
            <a:off x="9129482" y="2293258"/>
            <a:ext cx="1741718" cy="2975428"/>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39393" y="5498233"/>
            <a:ext cx="493486" cy="4934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200933" y="5611370"/>
            <a:ext cx="1692771" cy="369332"/>
          </a:xfrm>
          <a:prstGeom prst="rect">
            <a:avLst/>
          </a:prstGeom>
          <a:noFill/>
        </p:spPr>
        <p:txBody>
          <a:bodyPr wrap="none" rtlCol="0">
            <a:spAutoFit/>
          </a:bodyPr>
          <a:lstStyle/>
          <a:p>
            <a:r>
              <a:rPr lang="en-US" dirty="0" smtClean="0"/>
              <a:t>Boyd, et al 1994</a:t>
            </a:r>
            <a:endParaRPr lang="en-US" dirty="0"/>
          </a:p>
        </p:txBody>
      </p:sp>
      <p:sp>
        <p:nvSpPr>
          <p:cNvPr id="12" name="Title 1"/>
          <p:cNvSpPr>
            <a:spLocks noGrp="1"/>
          </p:cNvSpPr>
          <p:nvPr>
            <p:ph type="title"/>
          </p:nvPr>
        </p:nvSpPr>
        <p:spPr>
          <a:xfrm>
            <a:off x="1097280" y="286603"/>
            <a:ext cx="10058400" cy="1450757"/>
          </a:xfrm>
        </p:spPr>
        <p:txBody>
          <a:bodyPr/>
          <a:lstStyle/>
          <a:p>
            <a:r>
              <a:rPr lang="en-US" dirty="0" smtClean="0"/>
              <a:t>Simple Conceptualization of Changing Contributing Area</a:t>
            </a:r>
            <a:endParaRPr lang="en-US" dirty="0"/>
          </a:p>
        </p:txBody>
      </p:sp>
    </p:spTree>
    <p:extLst>
      <p:ext uri="{BB962C8B-B14F-4D97-AF65-F5344CB8AC3E}">
        <p14:creationId xmlns:p14="http://schemas.microsoft.com/office/powerpoint/2010/main" val="115456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Model?</a:t>
            </a:r>
            <a:endParaRPr lang="en-US" dirty="0"/>
          </a:p>
        </p:txBody>
      </p:sp>
      <p:sp>
        <p:nvSpPr>
          <p:cNvPr id="5" name="Content Placeholder 2"/>
          <p:cNvSpPr>
            <a:spLocks noGrp="1"/>
          </p:cNvSpPr>
          <p:nvPr>
            <p:ph idx="1"/>
          </p:nvPr>
        </p:nvSpPr>
        <p:spPr>
          <a:xfrm>
            <a:off x="838200" y="1825625"/>
            <a:ext cx="10515600" cy="4351338"/>
          </a:xfrm>
        </p:spPr>
        <p:txBody>
          <a:bodyPr>
            <a:noAutofit/>
          </a:bodyPr>
          <a:lstStyle/>
          <a:p>
            <a:pPr marL="0" indent="0" algn="ctr">
              <a:buNone/>
            </a:pPr>
            <a:r>
              <a:rPr lang="en-US" sz="2600" i="1" dirty="0" smtClean="0"/>
              <a:t>“All models are wrong, but some are useful” – George Box, statistician</a:t>
            </a:r>
          </a:p>
          <a:p>
            <a:pPr marL="0" indent="0">
              <a:buNone/>
            </a:pPr>
            <a:endParaRPr lang="en-US" sz="2600" dirty="0"/>
          </a:p>
          <a:p>
            <a:pPr marL="0" indent="0">
              <a:buNone/>
            </a:pPr>
            <a:r>
              <a:rPr lang="en-US" sz="2600" dirty="0" smtClean="0"/>
              <a:t>What do we model?</a:t>
            </a:r>
          </a:p>
          <a:p>
            <a:pPr marL="0" indent="0">
              <a:buNone/>
            </a:pPr>
            <a:endParaRPr lang="en-US" sz="2600" dirty="0"/>
          </a:p>
          <a:p>
            <a:pPr marL="0" indent="0">
              <a:buNone/>
            </a:pPr>
            <a:r>
              <a:rPr lang="en-US" sz="2600" dirty="0" smtClean="0"/>
              <a:t>Who is doing modeling?</a:t>
            </a:r>
          </a:p>
          <a:p>
            <a:pPr marL="0" indent="0">
              <a:buNone/>
            </a:pPr>
            <a:endParaRPr lang="en-US" sz="2600" dirty="0"/>
          </a:p>
          <a:p>
            <a:pPr marL="0" indent="0">
              <a:buNone/>
            </a:pPr>
            <a:r>
              <a:rPr lang="en-US" sz="2600" dirty="0" smtClean="0"/>
              <a:t>When do we model?</a:t>
            </a:r>
          </a:p>
        </p:txBody>
      </p:sp>
    </p:spTree>
    <p:extLst>
      <p:ext uri="{BB962C8B-B14F-4D97-AF65-F5344CB8AC3E}">
        <p14:creationId xmlns:p14="http://schemas.microsoft.com/office/powerpoint/2010/main" val="10372681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347" y="2045633"/>
            <a:ext cx="6328268" cy="3789148"/>
          </a:xfrm>
          <a:prstGeom prst="rect">
            <a:avLst/>
          </a:prstGeom>
        </p:spPr>
      </p:pic>
      <p:pic>
        <p:nvPicPr>
          <p:cNvPr id="4" name="Picture 3"/>
          <p:cNvPicPr>
            <a:picLocks noChangeAspect="1"/>
          </p:cNvPicPr>
          <p:nvPr/>
        </p:nvPicPr>
        <p:blipFill>
          <a:blip r:embed="rId3"/>
          <a:stretch>
            <a:fillRect/>
          </a:stretch>
        </p:blipFill>
        <p:spPr>
          <a:xfrm>
            <a:off x="662193" y="1946740"/>
            <a:ext cx="4090296" cy="3798235"/>
          </a:xfrm>
          <a:prstGeom prst="rect">
            <a:avLst/>
          </a:prstGeom>
        </p:spPr>
      </p:pic>
      <p:sp>
        <p:nvSpPr>
          <p:cNvPr id="8" name="Rectangle 7"/>
          <p:cNvSpPr/>
          <p:nvPr/>
        </p:nvSpPr>
        <p:spPr>
          <a:xfrm>
            <a:off x="6676568" y="2358143"/>
            <a:ext cx="1741718" cy="2975428"/>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39393" y="5498233"/>
            <a:ext cx="493486" cy="4934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1097280" y="286603"/>
            <a:ext cx="10058400" cy="1450757"/>
          </a:xfrm>
        </p:spPr>
        <p:txBody>
          <a:bodyPr/>
          <a:lstStyle/>
          <a:p>
            <a:r>
              <a:rPr lang="en-US" dirty="0" smtClean="0"/>
              <a:t>Nuance: probably more continuous</a:t>
            </a:r>
            <a:endParaRPr lang="en-US" dirty="0"/>
          </a:p>
        </p:txBody>
      </p:sp>
    </p:spTree>
    <p:extLst>
      <p:ext uri="{BB962C8B-B14F-4D97-AF65-F5344CB8AC3E}">
        <p14:creationId xmlns:p14="http://schemas.microsoft.com/office/powerpoint/2010/main" val="1480085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662193" y="1946739"/>
            <a:ext cx="4090296" cy="3798235"/>
          </a:xfrm>
          <a:prstGeom prst="rect">
            <a:avLst/>
          </a:prstGeom>
        </p:spPr>
      </p:pic>
      <p:sp>
        <p:nvSpPr>
          <p:cNvPr id="10" name="Oval 9"/>
          <p:cNvSpPr/>
          <p:nvPr/>
        </p:nvSpPr>
        <p:spPr>
          <a:xfrm>
            <a:off x="4539393" y="5498233"/>
            <a:ext cx="493486" cy="4934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1097280" y="286603"/>
            <a:ext cx="10058400" cy="1450757"/>
          </a:xfrm>
        </p:spPr>
        <p:txBody>
          <a:bodyPr/>
          <a:lstStyle/>
          <a:p>
            <a:r>
              <a:rPr lang="en-US" dirty="0" smtClean="0"/>
              <a:t>Nuance: probably more continuous</a:t>
            </a: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347" y="2045633"/>
            <a:ext cx="6328268" cy="3789148"/>
          </a:xfrm>
          <a:prstGeom prst="rect">
            <a:avLst/>
          </a:prstGeom>
        </p:spPr>
      </p:pic>
      <p:sp>
        <p:nvSpPr>
          <p:cNvPr id="16" name="Rectangle 15"/>
          <p:cNvSpPr/>
          <p:nvPr/>
        </p:nvSpPr>
        <p:spPr>
          <a:xfrm>
            <a:off x="7547424" y="2358143"/>
            <a:ext cx="1741718" cy="2975428"/>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304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668503" y="1946738"/>
            <a:ext cx="4090296" cy="3798235"/>
          </a:xfrm>
          <a:prstGeom prst="rect">
            <a:avLst/>
          </a:prstGeom>
        </p:spPr>
      </p:pic>
      <p:sp>
        <p:nvSpPr>
          <p:cNvPr id="10" name="Oval 9"/>
          <p:cNvSpPr/>
          <p:nvPr/>
        </p:nvSpPr>
        <p:spPr>
          <a:xfrm>
            <a:off x="4539393" y="5498233"/>
            <a:ext cx="493486" cy="4934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1097280" y="286603"/>
            <a:ext cx="10058400" cy="1450757"/>
          </a:xfrm>
        </p:spPr>
        <p:txBody>
          <a:bodyPr/>
          <a:lstStyle/>
          <a:p>
            <a:r>
              <a:rPr lang="en-US" dirty="0" smtClean="0"/>
              <a:t>Nuance: probably more continuous</a:t>
            </a: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347" y="2045633"/>
            <a:ext cx="6328268" cy="3789148"/>
          </a:xfrm>
          <a:prstGeom prst="rect">
            <a:avLst/>
          </a:prstGeom>
        </p:spPr>
      </p:pic>
      <p:sp>
        <p:nvSpPr>
          <p:cNvPr id="16" name="Rectangle 15"/>
          <p:cNvSpPr/>
          <p:nvPr/>
        </p:nvSpPr>
        <p:spPr>
          <a:xfrm>
            <a:off x="8084450" y="2358143"/>
            <a:ext cx="1741718" cy="2975428"/>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6842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670397" y="1946736"/>
            <a:ext cx="4090296" cy="3798235"/>
          </a:xfrm>
          <a:prstGeom prst="rect">
            <a:avLst/>
          </a:prstGeom>
        </p:spPr>
      </p:pic>
      <p:sp>
        <p:nvSpPr>
          <p:cNvPr id="10" name="Oval 9"/>
          <p:cNvSpPr/>
          <p:nvPr/>
        </p:nvSpPr>
        <p:spPr>
          <a:xfrm>
            <a:off x="4539393" y="5498233"/>
            <a:ext cx="493486" cy="4934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1097280" y="286603"/>
            <a:ext cx="10058400" cy="1450757"/>
          </a:xfrm>
        </p:spPr>
        <p:txBody>
          <a:bodyPr/>
          <a:lstStyle/>
          <a:p>
            <a:r>
              <a:rPr lang="en-US" dirty="0" smtClean="0"/>
              <a:t>Nuance: probably more continuous</a:t>
            </a: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347" y="2045633"/>
            <a:ext cx="6328268" cy="3789148"/>
          </a:xfrm>
          <a:prstGeom prst="rect">
            <a:avLst/>
          </a:prstGeom>
        </p:spPr>
      </p:pic>
      <p:sp>
        <p:nvSpPr>
          <p:cNvPr id="16" name="Rectangle 15"/>
          <p:cNvSpPr/>
          <p:nvPr/>
        </p:nvSpPr>
        <p:spPr>
          <a:xfrm>
            <a:off x="8998859" y="2358143"/>
            <a:ext cx="1741718" cy="2975428"/>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8734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669580" y="1946736"/>
            <a:ext cx="4090296" cy="3798235"/>
          </a:xfrm>
          <a:prstGeom prst="rect">
            <a:avLst/>
          </a:prstGeom>
        </p:spPr>
      </p:pic>
      <p:sp>
        <p:nvSpPr>
          <p:cNvPr id="10" name="Oval 9"/>
          <p:cNvSpPr/>
          <p:nvPr/>
        </p:nvSpPr>
        <p:spPr>
          <a:xfrm>
            <a:off x="4539393" y="5498233"/>
            <a:ext cx="493486" cy="4934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1097280" y="286603"/>
            <a:ext cx="10058400" cy="1450757"/>
          </a:xfrm>
        </p:spPr>
        <p:txBody>
          <a:bodyPr/>
          <a:lstStyle/>
          <a:p>
            <a:r>
              <a:rPr lang="en-US" dirty="0" smtClean="0"/>
              <a:t>Nuance: probably more continuous</a:t>
            </a: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347" y="2045633"/>
            <a:ext cx="6328268" cy="3789148"/>
          </a:xfrm>
          <a:prstGeom prst="rect">
            <a:avLst/>
          </a:prstGeom>
        </p:spPr>
      </p:pic>
      <p:sp>
        <p:nvSpPr>
          <p:cNvPr id="16" name="Rectangle 15"/>
          <p:cNvSpPr/>
          <p:nvPr/>
        </p:nvSpPr>
        <p:spPr>
          <a:xfrm>
            <a:off x="10276112" y="2358143"/>
            <a:ext cx="1741718" cy="2975428"/>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036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Top-Down Model Example for Urbanized </a:t>
            </a:r>
            <a:r>
              <a:rPr lang="en-US" dirty="0"/>
              <a:t>W</a:t>
            </a:r>
            <a:r>
              <a:rPr lang="en-US" dirty="0" smtClean="0"/>
              <a:t>atersheds</a:t>
            </a:r>
            <a:endParaRPr lang="en-US" dirty="0"/>
          </a:p>
        </p:txBody>
      </p:sp>
      <p:sp>
        <p:nvSpPr>
          <p:cNvPr id="3" name="Content Placeholder 2"/>
          <p:cNvSpPr>
            <a:spLocks noGrp="1"/>
          </p:cNvSpPr>
          <p:nvPr>
            <p:ph idx="1"/>
          </p:nvPr>
        </p:nvSpPr>
        <p:spPr>
          <a:xfrm>
            <a:off x="838200" y="1825625"/>
            <a:ext cx="10515600" cy="2241878"/>
          </a:xfrm>
        </p:spPr>
        <p:txBody>
          <a:bodyPr>
            <a:normAutofit lnSpcReduction="10000"/>
          </a:bodyPr>
          <a:lstStyle/>
          <a:p>
            <a:pPr marL="0" indent="0">
              <a:buNone/>
            </a:pPr>
            <a:r>
              <a:rPr lang="en-US" dirty="0" smtClean="0"/>
              <a:t>Non-linear </a:t>
            </a:r>
            <a:r>
              <a:rPr lang="en-US" dirty="0"/>
              <a:t>response = less “flashy flows”. Contributing areas are becoming connected only as storm size increases; not all at once. (There is distributed “storage” in the watershed</a:t>
            </a:r>
            <a:r>
              <a:rPr lang="en-US" dirty="0" smtClean="0"/>
              <a:t>)</a:t>
            </a:r>
          </a:p>
          <a:p>
            <a:pPr marL="0" indent="0">
              <a:buNone/>
            </a:pPr>
            <a:endParaRPr lang="en-US" dirty="0"/>
          </a:p>
          <a:p>
            <a:pPr marL="0" indent="0">
              <a:buNone/>
            </a:pPr>
            <a:r>
              <a:rPr lang="en-US" dirty="0" smtClean="0"/>
              <a:t>Logic:</a:t>
            </a:r>
            <a:endParaRPr lang="en-US" dirty="0"/>
          </a:p>
          <a:p>
            <a:pPr marL="0" indent="0">
              <a:buNone/>
            </a:pPr>
            <a:endParaRPr lang="en-US" dirty="0" smtClean="0"/>
          </a:p>
        </p:txBody>
      </p:sp>
      <p:sp>
        <p:nvSpPr>
          <p:cNvPr id="4" name="Rectangle 3"/>
          <p:cNvSpPr/>
          <p:nvPr/>
        </p:nvSpPr>
        <p:spPr>
          <a:xfrm>
            <a:off x="2563867" y="3752193"/>
            <a:ext cx="2506717" cy="20179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Detect nonlinear response over many rainfall events for many catchments</a:t>
            </a:r>
            <a:endParaRPr lang="en-US" dirty="0">
              <a:solidFill>
                <a:schemeClr val="tx1"/>
              </a:solidFill>
            </a:endParaRPr>
          </a:p>
        </p:txBody>
      </p:sp>
      <p:sp>
        <p:nvSpPr>
          <p:cNvPr id="5" name="Rectangle 4"/>
          <p:cNvSpPr/>
          <p:nvPr/>
        </p:nvSpPr>
        <p:spPr>
          <a:xfrm>
            <a:off x="6796251" y="3752193"/>
            <a:ext cx="2506717" cy="20179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Determine what factors best predict nonlinear response: is it low levels of impervious surface?</a:t>
            </a:r>
            <a:endParaRPr lang="en-US" dirty="0">
              <a:solidFill>
                <a:schemeClr val="tx1"/>
              </a:solidFill>
            </a:endParaRPr>
          </a:p>
        </p:txBody>
      </p:sp>
      <p:cxnSp>
        <p:nvCxnSpPr>
          <p:cNvPr id="7" name="Straight Arrow Connector 6"/>
          <p:cNvCxnSpPr>
            <a:stCxn id="4" idx="3"/>
            <a:endCxn id="5" idx="1"/>
          </p:cNvCxnSpPr>
          <p:nvPr/>
        </p:nvCxnSpPr>
        <p:spPr>
          <a:xfrm>
            <a:off x="5070584" y="4761186"/>
            <a:ext cx="1725667"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077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63867" y="1765729"/>
            <a:ext cx="2506717" cy="20179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Detect nonlinear response over many rainfall events for many catchments</a:t>
            </a:r>
            <a:endParaRPr lang="en-US" dirty="0">
              <a:solidFill>
                <a:schemeClr val="tx1"/>
              </a:solidFill>
            </a:endParaRPr>
          </a:p>
        </p:txBody>
      </p:sp>
      <p:sp>
        <p:nvSpPr>
          <p:cNvPr id="5" name="Rectangle 4"/>
          <p:cNvSpPr/>
          <p:nvPr/>
        </p:nvSpPr>
        <p:spPr>
          <a:xfrm>
            <a:off x="6796251" y="1765729"/>
            <a:ext cx="2506717" cy="20179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Determine what factors best predict nonlinear response: is it low levels of impervious surface?</a:t>
            </a:r>
            <a:endParaRPr lang="en-US" dirty="0">
              <a:solidFill>
                <a:schemeClr val="tx1"/>
              </a:solidFill>
            </a:endParaRPr>
          </a:p>
        </p:txBody>
      </p:sp>
      <p:cxnSp>
        <p:nvCxnSpPr>
          <p:cNvPr id="7" name="Straight Arrow Connector 6"/>
          <p:cNvCxnSpPr>
            <a:stCxn id="4" idx="3"/>
            <a:endCxn id="5" idx="1"/>
          </p:cNvCxnSpPr>
          <p:nvPr/>
        </p:nvCxnSpPr>
        <p:spPr>
          <a:xfrm>
            <a:off x="5070584" y="2774722"/>
            <a:ext cx="1725667"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1125" y="0"/>
            <a:ext cx="9429750" cy="6858000"/>
          </a:xfrm>
          <a:prstGeom prst="rect">
            <a:avLst/>
          </a:prstGeom>
        </p:spPr>
      </p:pic>
      <p:sp>
        <p:nvSpPr>
          <p:cNvPr id="10" name="TextBox 9"/>
          <p:cNvSpPr txBox="1"/>
          <p:nvPr/>
        </p:nvSpPr>
        <p:spPr>
          <a:xfrm>
            <a:off x="0" y="6369269"/>
            <a:ext cx="1837491" cy="369332"/>
          </a:xfrm>
          <a:prstGeom prst="rect">
            <a:avLst/>
          </a:prstGeom>
          <a:noFill/>
        </p:spPr>
        <p:txBody>
          <a:bodyPr wrap="none" rtlCol="0">
            <a:spAutoFit/>
          </a:bodyPr>
          <a:lstStyle/>
          <a:p>
            <a:r>
              <a:rPr lang="en-US" i="1" dirty="0" smtClean="0"/>
              <a:t>Source: Lim, 2016</a:t>
            </a:r>
            <a:endParaRPr lang="en-US" i="1" dirty="0"/>
          </a:p>
        </p:txBody>
      </p:sp>
    </p:spTree>
    <p:extLst>
      <p:ext uri="{BB962C8B-B14F-4D97-AF65-F5344CB8AC3E}">
        <p14:creationId xmlns:p14="http://schemas.microsoft.com/office/powerpoint/2010/main" val="1139513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587" y="1228725"/>
            <a:ext cx="11934825" cy="4400550"/>
          </a:xfrm>
          <a:prstGeom prst="rect">
            <a:avLst/>
          </a:prstGeom>
        </p:spPr>
      </p:pic>
    </p:spTree>
    <p:extLst>
      <p:ext uri="{BB962C8B-B14F-4D97-AF65-F5344CB8AC3E}">
        <p14:creationId xmlns:p14="http://schemas.microsoft.com/office/powerpoint/2010/main" val="1534013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232666"/>
            <a:ext cx="12203991" cy="3875362"/>
          </a:xfrm>
          <a:prstGeom prst="rect">
            <a:avLst/>
          </a:prstGeom>
        </p:spPr>
      </p:pic>
      <p:sp>
        <p:nvSpPr>
          <p:cNvPr id="3" name="TextBox 2"/>
          <p:cNvSpPr txBox="1"/>
          <p:nvPr/>
        </p:nvSpPr>
        <p:spPr>
          <a:xfrm>
            <a:off x="647866" y="5423338"/>
            <a:ext cx="11556125" cy="1200329"/>
          </a:xfrm>
          <a:prstGeom prst="rect">
            <a:avLst/>
          </a:prstGeom>
          <a:noFill/>
        </p:spPr>
        <p:txBody>
          <a:bodyPr wrap="square" rtlCol="0">
            <a:spAutoFit/>
          </a:bodyPr>
          <a:lstStyle/>
          <a:p>
            <a:pPr marL="457200" indent="-457200">
              <a:buFont typeface="+mj-lt"/>
              <a:buAutoNum type="arabicPeriod"/>
            </a:pPr>
            <a:r>
              <a:rPr lang="en-US" sz="2400" b="1" dirty="0" smtClean="0"/>
              <a:t>Percent Undeveloped is the Best Predictor of Incremental Storage in Watershed</a:t>
            </a:r>
          </a:p>
          <a:p>
            <a:pPr marL="457200" indent="-457200">
              <a:buFont typeface="+mj-lt"/>
              <a:buAutoNum type="arabicPeriod"/>
            </a:pPr>
            <a:r>
              <a:rPr lang="en-US" sz="2400" b="1" dirty="0" smtClean="0"/>
              <a:t>Low density development functions more similarly to impervious surface than undeveloped land (why?)</a:t>
            </a:r>
            <a:endParaRPr lang="en-US" sz="2400" b="1" dirty="0"/>
          </a:p>
        </p:txBody>
      </p:sp>
    </p:spTree>
    <p:extLst>
      <p:ext uri="{BB962C8B-B14F-4D97-AF65-F5344CB8AC3E}">
        <p14:creationId xmlns:p14="http://schemas.microsoft.com/office/powerpoint/2010/main" val="4129306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HydroCAD</a:t>
            </a:r>
            <a:r>
              <a:rPr lang="en-US" dirty="0" smtClean="0"/>
              <a:t> Demo: A Rain Garden</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a:picLocks noChangeAspect="1"/>
          </p:cNvPicPr>
          <p:nvPr/>
        </p:nvPicPr>
        <p:blipFill>
          <a:blip r:embed="rId3"/>
          <a:stretch>
            <a:fillRect/>
          </a:stretch>
        </p:blipFill>
        <p:spPr>
          <a:xfrm>
            <a:off x="4975827" y="1389546"/>
            <a:ext cx="6377973" cy="4787417"/>
          </a:xfrm>
          <a:prstGeom prst="rect">
            <a:avLst/>
          </a:prstGeom>
        </p:spPr>
      </p:pic>
      <p:sp>
        <p:nvSpPr>
          <p:cNvPr id="5" name="TextBox 4"/>
          <p:cNvSpPr txBox="1"/>
          <p:nvPr/>
        </p:nvSpPr>
        <p:spPr>
          <a:xfrm>
            <a:off x="338669" y="1640959"/>
            <a:ext cx="4427608" cy="2862322"/>
          </a:xfrm>
          <a:prstGeom prst="rect">
            <a:avLst/>
          </a:prstGeom>
          <a:noFill/>
        </p:spPr>
        <p:txBody>
          <a:bodyPr wrap="square" rtlCol="0">
            <a:spAutoFit/>
          </a:bodyPr>
          <a:lstStyle/>
          <a:p>
            <a:r>
              <a:rPr lang="en-US" dirty="0" smtClean="0"/>
              <a:t>Note: </a:t>
            </a:r>
            <a:r>
              <a:rPr lang="en-US" dirty="0" err="1" smtClean="0"/>
              <a:t>HydroCAD</a:t>
            </a:r>
            <a:r>
              <a:rPr lang="en-US" dirty="0" smtClean="0"/>
              <a:t> is not a watershed model.</a:t>
            </a:r>
          </a:p>
          <a:p>
            <a:r>
              <a:rPr lang="en-US" dirty="0" smtClean="0"/>
              <a:t>It is based on modeling “ponds” </a:t>
            </a:r>
          </a:p>
          <a:p>
            <a:r>
              <a:rPr lang="en-US" dirty="0" smtClean="0"/>
              <a:t>The underlying premise is a “level” pool surface, or large stone/gravel filled structures.</a:t>
            </a:r>
          </a:p>
          <a:p>
            <a:endParaRPr lang="en-US" dirty="0"/>
          </a:p>
          <a:p>
            <a:r>
              <a:rPr lang="en-US" dirty="0" smtClean="0"/>
              <a:t>We typically do not have that condition with rain gardens.</a:t>
            </a:r>
          </a:p>
          <a:p>
            <a:endParaRPr lang="en-US" dirty="0"/>
          </a:p>
          <a:p>
            <a:r>
              <a:rPr lang="en-US" dirty="0" smtClean="0"/>
              <a:t>Have to develop work arounds.</a:t>
            </a:r>
            <a:endParaRPr lang="en-US" dirty="0"/>
          </a:p>
        </p:txBody>
      </p:sp>
    </p:spTree>
    <p:extLst>
      <p:ext uri="{BB962C8B-B14F-4D97-AF65-F5344CB8AC3E}">
        <p14:creationId xmlns:p14="http://schemas.microsoft.com/office/powerpoint/2010/main" val="279768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Model?</a:t>
            </a:r>
            <a:endParaRPr lang="en-US" dirty="0"/>
          </a:p>
        </p:txBody>
      </p:sp>
      <p:sp>
        <p:nvSpPr>
          <p:cNvPr id="3" name="Content Placeholder 2"/>
          <p:cNvSpPr>
            <a:spLocks noGrp="1"/>
          </p:cNvSpPr>
          <p:nvPr>
            <p:ph idx="1"/>
          </p:nvPr>
        </p:nvSpPr>
        <p:spPr/>
        <p:txBody>
          <a:bodyPr>
            <a:noAutofit/>
          </a:bodyPr>
          <a:lstStyle/>
          <a:p>
            <a:pPr marL="0" indent="0" algn="ctr">
              <a:buNone/>
            </a:pPr>
            <a:r>
              <a:rPr lang="en-US" sz="2600" i="1" dirty="0" smtClean="0"/>
              <a:t>“All models are wrong, but some are useful” – George Box, statistician</a:t>
            </a:r>
          </a:p>
          <a:p>
            <a:pPr marL="0" indent="0">
              <a:buNone/>
            </a:pPr>
            <a:endParaRPr lang="en-US" sz="2600" dirty="0"/>
          </a:p>
          <a:p>
            <a:pPr marL="0" indent="0">
              <a:buNone/>
            </a:pPr>
            <a:r>
              <a:rPr lang="en-US" sz="2600" dirty="0" smtClean="0"/>
              <a:t>Who models and when?</a:t>
            </a:r>
          </a:p>
          <a:p>
            <a:r>
              <a:rPr lang="en-US" sz="2600" dirty="0" smtClean="0"/>
              <a:t>Infrastructure managers/planners </a:t>
            </a:r>
            <a:r>
              <a:rPr lang="en-US" sz="2600" dirty="0" smtClean="0">
                <a:sym typeface="Wingdings" panose="05000000000000000000" pitchFamily="2" charset="2"/>
              </a:rPr>
              <a:t> regulatory agencies</a:t>
            </a:r>
          </a:p>
          <a:p>
            <a:r>
              <a:rPr lang="en-US" sz="2600" dirty="0" smtClean="0">
                <a:sym typeface="Wingdings" panose="05000000000000000000" pitchFamily="2" charset="2"/>
              </a:rPr>
              <a:t>Infrastructure managers/planners  investment decision-making</a:t>
            </a:r>
          </a:p>
          <a:p>
            <a:r>
              <a:rPr lang="en-US" sz="2600" dirty="0" smtClean="0">
                <a:sym typeface="Wingdings" panose="05000000000000000000" pitchFamily="2" charset="2"/>
              </a:rPr>
              <a:t>Site designers/developers/engineers  compliance and site permitting (usually involved after Schematic Design)</a:t>
            </a:r>
          </a:p>
          <a:p>
            <a:r>
              <a:rPr lang="en-US" sz="2600" dirty="0" smtClean="0">
                <a:sym typeface="Wingdings" panose="05000000000000000000" pitchFamily="2" charset="2"/>
              </a:rPr>
              <a:t>Regional environmental planners and watershed managers  regulatory body</a:t>
            </a:r>
          </a:p>
          <a:p>
            <a:r>
              <a:rPr lang="en-US" sz="2600" dirty="0" smtClean="0">
                <a:sym typeface="Wingdings" panose="05000000000000000000" pitchFamily="2" charset="2"/>
              </a:rPr>
              <a:t>Academics and researchers  publications, policies, new knowledge</a:t>
            </a:r>
          </a:p>
          <a:p>
            <a:endParaRPr lang="en-US" sz="2600" dirty="0"/>
          </a:p>
        </p:txBody>
      </p:sp>
    </p:spTree>
    <p:extLst>
      <p:ext uri="{BB962C8B-B14F-4D97-AF65-F5344CB8AC3E}">
        <p14:creationId xmlns:p14="http://schemas.microsoft.com/office/powerpoint/2010/main" val="37169542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cs rainfall distribution"/>
          <p:cNvPicPr>
            <a:picLocks noChangeAspect="1" noChangeArrowheads="1"/>
          </p:cNvPicPr>
          <p:nvPr/>
        </p:nvPicPr>
        <p:blipFill rotWithShape="1">
          <a:blip r:embed="rId2">
            <a:extLst>
              <a:ext uri="{28A0092B-C50C-407E-A947-70E740481C1C}">
                <a14:useLocalDpi xmlns:a14="http://schemas.microsoft.com/office/drawing/2010/main" val="0"/>
              </a:ext>
            </a:extLst>
          </a:blip>
          <a:srcRect t="6026" b="15866"/>
          <a:stretch/>
        </p:blipFill>
        <p:spPr bwMode="auto">
          <a:xfrm>
            <a:off x="267871" y="1562351"/>
            <a:ext cx="6210300" cy="462012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t>HydroCAD</a:t>
            </a:r>
            <a:r>
              <a:rPr lang="en-US" dirty="0" smtClean="0"/>
              <a:t> Demo: SCS 24h rain distributions</a:t>
            </a:r>
            <a:endParaRPr lang="en-US" dirty="0"/>
          </a:p>
        </p:txBody>
      </p:sp>
      <p:pic>
        <p:nvPicPr>
          <p:cNvPr id="2" name="Picture 1"/>
          <p:cNvPicPr>
            <a:picLocks noChangeAspect="1"/>
          </p:cNvPicPr>
          <p:nvPr/>
        </p:nvPicPr>
        <p:blipFill>
          <a:blip r:embed="rId3"/>
          <a:stretch>
            <a:fillRect/>
          </a:stretch>
        </p:blipFill>
        <p:spPr>
          <a:xfrm>
            <a:off x="6478171" y="2112169"/>
            <a:ext cx="5404147" cy="3520490"/>
          </a:xfrm>
          <a:prstGeom prst="rect">
            <a:avLst/>
          </a:prstGeom>
        </p:spPr>
      </p:pic>
    </p:spTree>
    <p:extLst>
      <p:ext uri="{BB962C8B-B14F-4D97-AF65-F5344CB8AC3E}">
        <p14:creationId xmlns:p14="http://schemas.microsoft.com/office/powerpoint/2010/main" val="31325039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look for on a field site visit</a:t>
            </a:r>
            <a:endParaRPr lang="en-US" dirty="0"/>
          </a:p>
        </p:txBody>
      </p:sp>
      <p:sp>
        <p:nvSpPr>
          <p:cNvPr id="3" name="Content Placeholder 2"/>
          <p:cNvSpPr>
            <a:spLocks noGrp="1"/>
          </p:cNvSpPr>
          <p:nvPr>
            <p:ph idx="1"/>
          </p:nvPr>
        </p:nvSpPr>
        <p:spPr>
          <a:xfrm>
            <a:off x="838200" y="1825625"/>
            <a:ext cx="10515600" cy="4622472"/>
          </a:xfrm>
        </p:spPr>
        <p:txBody>
          <a:bodyPr>
            <a:normAutofit fontScale="92500" lnSpcReduction="10000"/>
          </a:bodyPr>
          <a:lstStyle/>
          <a:p>
            <a:r>
              <a:rPr lang="en-US" dirty="0" smtClean="0"/>
              <a:t>Sheet flow, shallow channelized (Rule of Thumb, 300 </a:t>
            </a:r>
            <a:r>
              <a:rPr lang="en-US" dirty="0" err="1" smtClean="0"/>
              <a:t>ft</a:t>
            </a:r>
            <a:r>
              <a:rPr lang="en-US" dirty="0" smtClean="0"/>
              <a:t>) if raining</a:t>
            </a:r>
          </a:p>
          <a:p>
            <a:r>
              <a:rPr lang="en-US" dirty="0" smtClean="0"/>
              <a:t>Mark </a:t>
            </a:r>
            <a:r>
              <a:rPr lang="en-US" dirty="0" err="1" smtClean="0"/>
              <a:t>breaklines</a:t>
            </a:r>
            <a:r>
              <a:rPr lang="en-US" dirty="0" smtClean="0"/>
              <a:t> – </a:t>
            </a:r>
            <a:r>
              <a:rPr lang="en-US" dirty="0" err="1" smtClean="0"/>
              <a:t>eg</a:t>
            </a:r>
            <a:r>
              <a:rPr lang="en-US" dirty="0" smtClean="0"/>
              <a:t>: retention wall, other sharp discontinuities in topography – dark black line</a:t>
            </a:r>
          </a:p>
          <a:p>
            <a:r>
              <a:rPr lang="en-US" dirty="0" smtClean="0"/>
              <a:t>Look for evidence of soil erosion, mark on map – squiggly line. How to stabilize?</a:t>
            </a:r>
          </a:p>
          <a:p>
            <a:r>
              <a:rPr lang="en-US" dirty="0" smtClean="0"/>
              <a:t>Mark local depressions, hills </a:t>
            </a:r>
          </a:p>
          <a:p>
            <a:r>
              <a:rPr lang="en-US" dirty="0" smtClean="0"/>
              <a:t>Mark all downspout locations</a:t>
            </a:r>
          </a:p>
          <a:p>
            <a:r>
              <a:rPr lang="en-US" dirty="0" smtClean="0"/>
              <a:t>Mark existing condition with (E)</a:t>
            </a:r>
          </a:p>
          <a:p>
            <a:r>
              <a:rPr lang="en-US" dirty="0" smtClean="0"/>
              <a:t>Jot ideas for grading improvement with (P) or different color pen</a:t>
            </a:r>
          </a:p>
          <a:p>
            <a:r>
              <a:rPr lang="en-US" dirty="0" smtClean="0"/>
              <a:t>If going during/right after rain, note where ponding occurs (X), depth, and why – blocked inlet? Pavement issue</a:t>
            </a:r>
            <a:r>
              <a:rPr lang="en-US" dirty="0"/>
              <a:t>?</a:t>
            </a:r>
            <a:r>
              <a:rPr lang="en-US" dirty="0" smtClean="0"/>
              <a:t> Surface </a:t>
            </a:r>
            <a:r>
              <a:rPr lang="en-US" dirty="0"/>
              <a:t>G</a:t>
            </a:r>
            <a:r>
              <a:rPr lang="en-US" dirty="0" smtClean="0"/>
              <a:t>rading? Compacted soil?</a:t>
            </a:r>
          </a:p>
          <a:p>
            <a:endParaRPr lang="en-US" dirty="0"/>
          </a:p>
        </p:txBody>
      </p:sp>
      <p:pic>
        <p:nvPicPr>
          <p:cNvPr id="1026" name="Picture 2" descr="Image result for field map symbol dep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8043" y="3504109"/>
            <a:ext cx="2303846" cy="156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606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Design Thoughts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506" y="1514037"/>
            <a:ext cx="6343869" cy="4757902"/>
          </a:xfrm>
          <a:prstGeom prst="rect">
            <a:avLst/>
          </a:prstGeom>
        </p:spPr>
      </p:pic>
      <p:sp>
        <p:nvSpPr>
          <p:cNvPr id="5" name="TextBox 4"/>
          <p:cNvSpPr txBox="1"/>
          <p:nvPr/>
        </p:nvSpPr>
        <p:spPr>
          <a:xfrm>
            <a:off x="141890" y="1517262"/>
            <a:ext cx="5286250" cy="5078313"/>
          </a:xfrm>
          <a:prstGeom prst="rect">
            <a:avLst/>
          </a:prstGeom>
          <a:noFill/>
        </p:spPr>
        <p:txBody>
          <a:bodyPr wrap="square" rtlCol="0">
            <a:spAutoFit/>
          </a:bodyPr>
          <a:lstStyle/>
          <a:p>
            <a:r>
              <a:rPr lang="en-US" dirty="0"/>
              <a:t>“Dear </a:t>
            </a:r>
            <a:r>
              <a:rPr lang="en-US" dirty="0" err="1"/>
              <a:t>PoPville</a:t>
            </a:r>
            <a:r>
              <a:rPr lang="en-US" dirty="0"/>
              <a:t>,</a:t>
            </a:r>
          </a:p>
          <a:p>
            <a:endParaRPr lang="en-US" dirty="0"/>
          </a:p>
          <a:p>
            <a:r>
              <a:rPr lang="en-US" dirty="0"/>
              <a:t>Just wanted to pass along a pretty disappointing photo. The Carter G. Woodson Park was recently completed in Shaw at a cost of over $1 million. It is a beautiful space and a great addition to the neighborhood. However, </a:t>
            </a:r>
            <a:r>
              <a:rPr lang="en-US" b="1" dirty="0"/>
              <a:t>after every storm, a sizable portion of the park floods due to poor drainage</a:t>
            </a:r>
            <a:r>
              <a:rPr lang="en-US" dirty="0"/>
              <a:t>. Many of the new plants are already showing damage. It is a shame that the landscapers didn’t anticipate this problem. Hopefully, it can be fixed soon and the park can live on for many years as it was intended.”</a:t>
            </a:r>
          </a:p>
          <a:p>
            <a:endParaRPr lang="en-US" dirty="0"/>
          </a:p>
          <a:p>
            <a:r>
              <a:rPr lang="en-US" dirty="0"/>
              <a:t>Ed. Note: When I first saw one of these giant puddles in </a:t>
            </a:r>
            <a:r>
              <a:rPr lang="en-US" dirty="0" err="1"/>
              <a:t>Petworth</a:t>
            </a:r>
            <a:r>
              <a:rPr lang="en-US" dirty="0"/>
              <a:t> years ago, I was confused too but was told it was perfectly normal that it was just a rain garden intended to collect water like this. Isn’t this same thing?</a:t>
            </a:r>
          </a:p>
        </p:txBody>
      </p:sp>
      <p:sp>
        <p:nvSpPr>
          <p:cNvPr id="7" name="Rectangle 6"/>
          <p:cNvSpPr/>
          <p:nvPr/>
        </p:nvSpPr>
        <p:spPr>
          <a:xfrm>
            <a:off x="5917324" y="6349354"/>
            <a:ext cx="6096000" cy="246221"/>
          </a:xfrm>
          <a:prstGeom prst="rect">
            <a:avLst/>
          </a:prstGeom>
        </p:spPr>
        <p:txBody>
          <a:bodyPr>
            <a:spAutoFit/>
          </a:bodyPr>
          <a:lstStyle/>
          <a:p>
            <a:r>
              <a:rPr lang="en-US" sz="1000" dirty="0"/>
              <a:t>http://www.popville.com/2015/07/whats-up-with-the-giant-puddle-at-the-new-carter-woodson-park-in-shaw/</a:t>
            </a:r>
          </a:p>
        </p:txBody>
      </p:sp>
    </p:spTree>
    <p:extLst>
      <p:ext uri="{BB962C8B-B14F-4D97-AF65-F5344CB8AC3E}">
        <p14:creationId xmlns:p14="http://schemas.microsoft.com/office/powerpoint/2010/main" val="6194162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Design Thoughts</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4083" y="1027906"/>
            <a:ext cx="4020207" cy="53602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710" y="1690688"/>
            <a:ext cx="5679529" cy="4259647"/>
          </a:xfrm>
          <a:prstGeom prst="rect">
            <a:avLst/>
          </a:prstGeom>
        </p:spPr>
      </p:pic>
      <p:sp>
        <p:nvSpPr>
          <p:cNvPr id="7" name="TextBox 6"/>
          <p:cNvSpPr txBox="1"/>
          <p:nvPr/>
        </p:nvSpPr>
        <p:spPr>
          <a:xfrm>
            <a:off x="467710" y="6203516"/>
            <a:ext cx="2039341" cy="369332"/>
          </a:xfrm>
          <a:prstGeom prst="rect">
            <a:avLst/>
          </a:prstGeom>
          <a:noFill/>
        </p:spPr>
        <p:txBody>
          <a:bodyPr wrap="none" rtlCol="0">
            <a:spAutoFit/>
          </a:bodyPr>
          <a:lstStyle/>
          <a:p>
            <a:r>
              <a:rPr lang="en-US" dirty="0" smtClean="0"/>
              <a:t>A speedbump berm</a:t>
            </a:r>
            <a:endParaRPr lang="en-US" dirty="0"/>
          </a:p>
        </p:txBody>
      </p:sp>
      <p:sp>
        <p:nvSpPr>
          <p:cNvPr id="8" name="TextBox 7"/>
          <p:cNvSpPr txBox="1"/>
          <p:nvPr/>
        </p:nvSpPr>
        <p:spPr>
          <a:xfrm>
            <a:off x="6644045" y="6388182"/>
            <a:ext cx="2918043" cy="369332"/>
          </a:xfrm>
          <a:prstGeom prst="rect">
            <a:avLst/>
          </a:prstGeom>
          <a:noFill/>
        </p:spPr>
        <p:txBody>
          <a:bodyPr wrap="none" rtlCol="0">
            <a:spAutoFit/>
          </a:bodyPr>
          <a:lstStyle/>
          <a:p>
            <a:r>
              <a:rPr lang="en-US" dirty="0" smtClean="0"/>
              <a:t>A “disconnected” downspout</a:t>
            </a:r>
            <a:endParaRPr lang="en-US" dirty="0"/>
          </a:p>
        </p:txBody>
      </p:sp>
    </p:spTree>
    <p:extLst>
      <p:ext uri="{BB962C8B-B14F-4D97-AF65-F5344CB8AC3E}">
        <p14:creationId xmlns:p14="http://schemas.microsoft.com/office/powerpoint/2010/main" val="6813267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lstStyle/>
          <a:p>
            <a:pPr marL="0" indent="0">
              <a:buNone/>
            </a:pPr>
            <a:r>
              <a:rPr lang="en-US" b="1" dirty="0" smtClean="0"/>
              <a:t>Precipitation</a:t>
            </a:r>
          </a:p>
          <a:p>
            <a:pPr marL="0" indent="0">
              <a:buNone/>
            </a:pPr>
            <a:r>
              <a:rPr lang="en-US" dirty="0"/>
              <a:t> </a:t>
            </a:r>
            <a:r>
              <a:rPr lang="en-US" dirty="0" smtClean="0"/>
              <a:t>- Many cities have their own rainfall gage networks. Can use </a:t>
            </a:r>
            <a:r>
              <a:rPr lang="en-US" dirty="0" err="1" smtClean="0"/>
              <a:t>Theissen</a:t>
            </a:r>
            <a:r>
              <a:rPr lang="en-US" dirty="0" smtClean="0"/>
              <a:t> polygons or spline methods to interpolate basin-averaged rainfall depths/intensities</a:t>
            </a:r>
          </a:p>
          <a:p>
            <a:pPr marL="0" indent="0">
              <a:buNone/>
            </a:pPr>
            <a:r>
              <a:rPr lang="en-US" dirty="0"/>
              <a:t> </a:t>
            </a:r>
            <a:r>
              <a:rPr lang="en-US" dirty="0" smtClean="0"/>
              <a:t>- </a:t>
            </a:r>
            <a:r>
              <a:rPr lang="en-US" dirty="0" err="1" smtClean="0"/>
              <a:t>CoCoRaHS</a:t>
            </a:r>
            <a:r>
              <a:rPr lang="en-US" dirty="0" smtClean="0"/>
              <a:t>   - citizen science – network of rainfall gages</a:t>
            </a:r>
          </a:p>
          <a:p>
            <a:pPr marL="0" indent="0">
              <a:buNone/>
            </a:pPr>
            <a:r>
              <a:rPr lang="en-US" dirty="0"/>
              <a:t> </a:t>
            </a:r>
            <a:r>
              <a:rPr lang="en-US" dirty="0" smtClean="0"/>
              <a:t>- NOAA – NCDC – large network of airport-based rain gages</a:t>
            </a:r>
          </a:p>
          <a:p>
            <a:pPr marL="0" indent="0">
              <a:buNone/>
            </a:pPr>
            <a:r>
              <a:rPr lang="en-US" dirty="0"/>
              <a:t> </a:t>
            </a:r>
            <a:r>
              <a:rPr lang="en-US" dirty="0" smtClean="0"/>
              <a:t>- NEXRAD – radar based (continuous, rather than discrete data points)</a:t>
            </a:r>
          </a:p>
          <a:p>
            <a:pPr marL="0" indent="0">
              <a:buNone/>
            </a:pPr>
            <a:endParaRPr lang="en-US" dirty="0" smtClean="0"/>
          </a:p>
        </p:txBody>
      </p:sp>
    </p:spTree>
    <p:extLst>
      <p:ext uri="{BB962C8B-B14F-4D97-AF65-F5344CB8AC3E}">
        <p14:creationId xmlns:p14="http://schemas.microsoft.com/office/powerpoint/2010/main" val="3761108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a:xfrm>
            <a:off x="838200" y="1409700"/>
            <a:ext cx="10991850" cy="5295900"/>
          </a:xfrm>
        </p:spPr>
        <p:txBody>
          <a:bodyPr>
            <a:normAutofit fontScale="92500" lnSpcReduction="20000"/>
          </a:bodyPr>
          <a:lstStyle/>
          <a:p>
            <a:pPr marL="0" indent="0">
              <a:buNone/>
            </a:pPr>
            <a:r>
              <a:rPr lang="en-US" b="1" dirty="0" smtClean="0"/>
              <a:t>Flows</a:t>
            </a:r>
          </a:p>
          <a:p>
            <a:pPr marL="0" indent="0">
              <a:buNone/>
            </a:pPr>
            <a:r>
              <a:rPr lang="en-US" dirty="0"/>
              <a:t> </a:t>
            </a:r>
            <a:r>
              <a:rPr lang="en-US" dirty="0" smtClean="0"/>
              <a:t>- Most large cities will have monitoring within sanitary sewer/separate sewer pipes very few monitor </a:t>
            </a:r>
            <a:r>
              <a:rPr lang="en-US" dirty="0" err="1" smtClean="0"/>
              <a:t>stormwater</a:t>
            </a:r>
            <a:r>
              <a:rPr lang="en-US" dirty="0" smtClean="0"/>
              <a:t> pipes</a:t>
            </a:r>
          </a:p>
          <a:p>
            <a:pPr>
              <a:buFontTx/>
              <a:buChar char="-"/>
            </a:pPr>
            <a:r>
              <a:rPr lang="en-US" dirty="0" smtClean="0"/>
              <a:t>USGS stream gages – many are in urbanized watersheds</a:t>
            </a:r>
          </a:p>
          <a:p>
            <a:pPr marL="0" indent="0">
              <a:buNone/>
            </a:pPr>
            <a:endParaRPr lang="en-US" dirty="0" smtClean="0"/>
          </a:p>
          <a:p>
            <a:pPr marL="0" indent="0">
              <a:buNone/>
            </a:pPr>
            <a:r>
              <a:rPr lang="en-US" b="1" dirty="0" smtClean="0"/>
              <a:t>Soils/Subsurface</a:t>
            </a:r>
          </a:p>
          <a:p>
            <a:pPr>
              <a:buFontTx/>
              <a:buChar char="-"/>
            </a:pPr>
            <a:r>
              <a:rPr lang="en-US" dirty="0" smtClean="0"/>
              <a:t>“Urban” soils = Who knows!? Important to get: permeability (hydraulic conductivity, and/or infiltration rates)</a:t>
            </a:r>
          </a:p>
          <a:p>
            <a:pPr>
              <a:buFontTx/>
              <a:buChar char="-"/>
            </a:pPr>
            <a:r>
              <a:rPr lang="en-US" dirty="0" smtClean="0"/>
              <a:t>Groundwater table level</a:t>
            </a:r>
          </a:p>
          <a:p>
            <a:pPr>
              <a:buFontTx/>
              <a:buChar char="-"/>
            </a:pPr>
            <a:r>
              <a:rPr lang="en-US" dirty="0" smtClean="0"/>
              <a:t>Bedrock? Clay lenses?</a:t>
            </a:r>
          </a:p>
          <a:p>
            <a:pPr>
              <a:buFontTx/>
              <a:buChar char="-"/>
            </a:pPr>
            <a:endParaRPr lang="en-US" dirty="0"/>
          </a:p>
          <a:p>
            <a:pPr marL="0" indent="0">
              <a:buNone/>
            </a:pPr>
            <a:r>
              <a:rPr lang="en-US" b="1" dirty="0" smtClean="0"/>
              <a:t>Vegetation</a:t>
            </a:r>
          </a:p>
          <a:p>
            <a:pPr marL="0" indent="0">
              <a:buNone/>
            </a:pPr>
            <a:r>
              <a:rPr lang="en-US" dirty="0" smtClean="0"/>
              <a:t>- Land cover type (NLCD ~ 30 m resolution) , anything better? Try UVM</a:t>
            </a:r>
          </a:p>
        </p:txBody>
      </p:sp>
    </p:spTree>
    <p:extLst>
      <p:ext uri="{BB962C8B-B14F-4D97-AF65-F5344CB8AC3E}">
        <p14:creationId xmlns:p14="http://schemas.microsoft.com/office/powerpoint/2010/main" val="2705603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 What do </a:t>
            </a:r>
            <a:r>
              <a:rPr lang="en-US" i="1" dirty="0" smtClean="0"/>
              <a:t>we</a:t>
            </a:r>
            <a:r>
              <a:rPr lang="en-US" dirty="0" smtClean="0"/>
              <a:t> want out of modeling? How will </a:t>
            </a:r>
            <a:r>
              <a:rPr lang="en-US" i="1" dirty="0" smtClean="0"/>
              <a:t>we</a:t>
            </a:r>
            <a:r>
              <a:rPr lang="en-US" dirty="0" smtClean="0"/>
              <a:t> interact with hydrological models?</a:t>
            </a:r>
            <a:endParaRPr lang="en-US" dirty="0"/>
          </a:p>
        </p:txBody>
      </p:sp>
    </p:spTree>
    <p:extLst>
      <p:ext uri="{BB962C8B-B14F-4D97-AF65-F5344CB8AC3E}">
        <p14:creationId xmlns:p14="http://schemas.microsoft.com/office/powerpoint/2010/main" val="83427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What do we want out of modeling?</a:t>
            </a:r>
            <a:endParaRPr lang="en-US" dirty="0"/>
          </a:p>
        </p:txBody>
      </p:sp>
      <p:pic>
        <p:nvPicPr>
          <p:cNvPr id="4" name="Picture 2" descr="Image result for unit hydro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083" y="1690688"/>
            <a:ext cx="8213834" cy="5011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610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7744" y="1690688"/>
            <a:ext cx="4663440" cy="3551400"/>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The Overall Modeling Process</a:t>
            </a:r>
            <a:endParaRPr lang="en-US" dirty="0"/>
          </a:p>
        </p:txBody>
      </p:sp>
      <p:sp>
        <p:nvSpPr>
          <p:cNvPr id="6" name="Rectangle 5"/>
          <p:cNvSpPr/>
          <p:nvPr/>
        </p:nvSpPr>
        <p:spPr>
          <a:xfrm>
            <a:off x="478971" y="2010231"/>
            <a:ext cx="1883228" cy="16473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The Perceptual Model:</a:t>
            </a:r>
          </a:p>
          <a:p>
            <a:pPr algn="ctr"/>
            <a:r>
              <a:rPr lang="en-US" i="1" dirty="0" smtClean="0">
                <a:solidFill>
                  <a:schemeClr val="tx1"/>
                </a:solidFill>
              </a:rPr>
              <a:t>Deciding on the Processes</a:t>
            </a:r>
            <a:endParaRPr lang="en-US" i="1" dirty="0">
              <a:solidFill>
                <a:schemeClr val="tx1"/>
              </a:solidFill>
            </a:endParaRPr>
          </a:p>
        </p:txBody>
      </p:sp>
      <p:sp>
        <p:nvSpPr>
          <p:cNvPr id="7" name="Rectangle 6"/>
          <p:cNvSpPr/>
          <p:nvPr/>
        </p:nvSpPr>
        <p:spPr>
          <a:xfrm>
            <a:off x="2786743" y="2010230"/>
            <a:ext cx="1883228" cy="16473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The Conceptual Model:</a:t>
            </a:r>
          </a:p>
          <a:p>
            <a:pPr algn="ctr"/>
            <a:r>
              <a:rPr lang="en-US" i="1" dirty="0" smtClean="0">
                <a:solidFill>
                  <a:schemeClr val="tx1"/>
                </a:solidFill>
              </a:rPr>
              <a:t>Deciding on the Equations</a:t>
            </a:r>
            <a:endParaRPr lang="en-US" i="1" dirty="0">
              <a:solidFill>
                <a:schemeClr val="tx1"/>
              </a:solidFill>
            </a:endParaRPr>
          </a:p>
        </p:txBody>
      </p:sp>
      <p:sp>
        <p:nvSpPr>
          <p:cNvPr id="8" name="Rectangle 7"/>
          <p:cNvSpPr/>
          <p:nvPr/>
        </p:nvSpPr>
        <p:spPr>
          <a:xfrm>
            <a:off x="5094515" y="2010230"/>
            <a:ext cx="1883228" cy="16473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The Procedural Model:</a:t>
            </a:r>
          </a:p>
          <a:p>
            <a:pPr algn="ctr"/>
            <a:r>
              <a:rPr lang="en-US" i="1" dirty="0" smtClean="0">
                <a:solidFill>
                  <a:schemeClr val="tx1"/>
                </a:solidFill>
              </a:rPr>
              <a:t>Getting the Code to Run on a Computer</a:t>
            </a:r>
            <a:endParaRPr lang="en-US" i="1" dirty="0">
              <a:solidFill>
                <a:schemeClr val="tx1"/>
              </a:solidFill>
            </a:endParaRPr>
          </a:p>
        </p:txBody>
      </p:sp>
      <p:sp>
        <p:nvSpPr>
          <p:cNvPr id="9" name="Rectangle 8"/>
          <p:cNvSpPr/>
          <p:nvPr/>
        </p:nvSpPr>
        <p:spPr>
          <a:xfrm>
            <a:off x="7402287" y="2010230"/>
            <a:ext cx="1883228" cy="16473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Model Calibration:</a:t>
            </a:r>
          </a:p>
          <a:p>
            <a:pPr algn="ctr"/>
            <a:r>
              <a:rPr lang="en-US" i="1" dirty="0" smtClean="0">
                <a:solidFill>
                  <a:schemeClr val="tx1"/>
                </a:solidFill>
              </a:rPr>
              <a:t>Getting values of the parameters</a:t>
            </a:r>
            <a:endParaRPr lang="en-US" i="1" dirty="0">
              <a:solidFill>
                <a:schemeClr val="tx1"/>
              </a:solidFill>
            </a:endParaRPr>
          </a:p>
        </p:txBody>
      </p:sp>
      <p:sp>
        <p:nvSpPr>
          <p:cNvPr id="10" name="Rectangle 9"/>
          <p:cNvSpPr/>
          <p:nvPr/>
        </p:nvSpPr>
        <p:spPr>
          <a:xfrm>
            <a:off x="9710059" y="2010230"/>
            <a:ext cx="1883228" cy="16473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Model Validation:</a:t>
            </a:r>
          </a:p>
          <a:p>
            <a:pPr algn="ctr"/>
            <a:r>
              <a:rPr lang="en-US" i="1" dirty="0" smtClean="0">
                <a:solidFill>
                  <a:schemeClr val="tx1"/>
                </a:solidFill>
              </a:rPr>
              <a:t>A good idea but difficult in practice</a:t>
            </a:r>
            <a:endParaRPr lang="en-US" i="1" dirty="0">
              <a:solidFill>
                <a:schemeClr val="tx1"/>
              </a:solidFill>
            </a:endParaRPr>
          </a:p>
        </p:txBody>
      </p:sp>
      <p:cxnSp>
        <p:nvCxnSpPr>
          <p:cNvPr id="12" name="Straight Arrow Connector 11"/>
          <p:cNvCxnSpPr>
            <a:stCxn id="6" idx="3"/>
            <a:endCxn id="7" idx="1"/>
          </p:cNvCxnSpPr>
          <p:nvPr/>
        </p:nvCxnSpPr>
        <p:spPr>
          <a:xfrm flipV="1">
            <a:off x="2362199" y="2833915"/>
            <a:ext cx="424544"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669971" y="2833913"/>
            <a:ext cx="424544"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977743" y="2833913"/>
            <a:ext cx="424544"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285515" y="2833912"/>
            <a:ext cx="424544"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p:cNvCxnSpPr>
          <p:nvPr/>
        </p:nvCxnSpPr>
        <p:spPr>
          <a:xfrm>
            <a:off x="10651673" y="3657599"/>
            <a:ext cx="0" cy="123371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1420585" y="4891314"/>
            <a:ext cx="9231088" cy="725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6" idx="2"/>
          </p:cNvCxnSpPr>
          <p:nvPr/>
        </p:nvCxnSpPr>
        <p:spPr>
          <a:xfrm flipV="1">
            <a:off x="1420585" y="3657600"/>
            <a:ext cx="0" cy="123371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12535" y="3716801"/>
            <a:ext cx="1499328" cy="646331"/>
          </a:xfrm>
          <a:prstGeom prst="rect">
            <a:avLst/>
          </a:prstGeom>
          <a:noFill/>
        </p:spPr>
        <p:txBody>
          <a:bodyPr wrap="square" rtlCol="0">
            <a:spAutoFit/>
          </a:bodyPr>
          <a:lstStyle/>
          <a:p>
            <a:r>
              <a:rPr lang="en-US" i="1" dirty="0" smtClean="0"/>
              <a:t>Revise perceptions</a:t>
            </a:r>
            <a:endParaRPr lang="en-US" i="1" dirty="0"/>
          </a:p>
        </p:txBody>
      </p:sp>
      <p:sp>
        <p:nvSpPr>
          <p:cNvPr id="35" name="TextBox 34"/>
          <p:cNvSpPr txBox="1"/>
          <p:nvPr/>
        </p:nvSpPr>
        <p:spPr>
          <a:xfrm>
            <a:off x="3794852" y="3716801"/>
            <a:ext cx="1366338" cy="646331"/>
          </a:xfrm>
          <a:prstGeom prst="rect">
            <a:avLst/>
          </a:prstGeom>
          <a:noFill/>
        </p:spPr>
        <p:txBody>
          <a:bodyPr wrap="square" rtlCol="0">
            <a:spAutoFit/>
          </a:bodyPr>
          <a:lstStyle/>
          <a:p>
            <a:r>
              <a:rPr lang="en-US" i="1" dirty="0" smtClean="0"/>
              <a:t>Revise equations</a:t>
            </a:r>
            <a:endParaRPr lang="en-US" i="1" dirty="0"/>
          </a:p>
        </p:txBody>
      </p:sp>
      <p:sp>
        <p:nvSpPr>
          <p:cNvPr id="36" name="TextBox 35"/>
          <p:cNvSpPr txBox="1"/>
          <p:nvPr/>
        </p:nvSpPr>
        <p:spPr>
          <a:xfrm>
            <a:off x="6294484" y="3716800"/>
            <a:ext cx="1107803" cy="646331"/>
          </a:xfrm>
          <a:prstGeom prst="rect">
            <a:avLst/>
          </a:prstGeom>
          <a:noFill/>
        </p:spPr>
        <p:txBody>
          <a:bodyPr wrap="square" rtlCol="0">
            <a:spAutoFit/>
          </a:bodyPr>
          <a:lstStyle/>
          <a:p>
            <a:r>
              <a:rPr lang="en-US" i="1" dirty="0" smtClean="0"/>
              <a:t>Debug code</a:t>
            </a:r>
            <a:endParaRPr lang="en-US" i="1" dirty="0"/>
          </a:p>
        </p:txBody>
      </p:sp>
      <p:sp>
        <p:nvSpPr>
          <p:cNvPr id="37" name="TextBox 36"/>
          <p:cNvSpPr txBox="1"/>
          <p:nvPr/>
        </p:nvSpPr>
        <p:spPr>
          <a:xfrm>
            <a:off x="8731613" y="3716799"/>
            <a:ext cx="1920060" cy="923330"/>
          </a:xfrm>
          <a:prstGeom prst="rect">
            <a:avLst/>
          </a:prstGeom>
          <a:noFill/>
        </p:spPr>
        <p:txBody>
          <a:bodyPr wrap="square" rtlCol="0">
            <a:spAutoFit/>
          </a:bodyPr>
          <a:lstStyle/>
          <a:p>
            <a:r>
              <a:rPr lang="en-US" i="1" dirty="0" smtClean="0"/>
              <a:t>Check for data errors, revise parameter values</a:t>
            </a:r>
            <a:endParaRPr lang="en-US" i="1" dirty="0"/>
          </a:p>
        </p:txBody>
      </p:sp>
      <p:sp>
        <p:nvSpPr>
          <p:cNvPr id="38" name="TextBox 37"/>
          <p:cNvSpPr txBox="1"/>
          <p:nvPr/>
        </p:nvSpPr>
        <p:spPr>
          <a:xfrm>
            <a:off x="9112094" y="5242088"/>
            <a:ext cx="2641044" cy="369332"/>
          </a:xfrm>
          <a:prstGeom prst="rect">
            <a:avLst/>
          </a:prstGeom>
          <a:noFill/>
        </p:spPr>
        <p:txBody>
          <a:bodyPr wrap="none" rtlCol="0">
            <a:spAutoFit/>
          </a:bodyPr>
          <a:lstStyle/>
          <a:p>
            <a:r>
              <a:rPr lang="en-US" i="1" dirty="0" smtClean="0"/>
              <a:t>Adapted from </a:t>
            </a:r>
            <a:r>
              <a:rPr lang="en-US" i="1" dirty="0" err="1" smtClean="0"/>
              <a:t>Beven</a:t>
            </a:r>
            <a:r>
              <a:rPr lang="en-US" i="1" dirty="0" smtClean="0"/>
              <a:t> 2012</a:t>
            </a:r>
            <a:endParaRPr lang="en-US" i="1" dirty="0"/>
          </a:p>
        </p:txBody>
      </p:sp>
      <p:cxnSp>
        <p:nvCxnSpPr>
          <p:cNvPr id="39" name="Straight Arrow Connector 38"/>
          <p:cNvCxnSpPr/>
          <p:nvPr/>
        </p:nvCxnSpPr>
        <p:spPr>
          <a:xfrm flipV="1">
            <a:off x="3728357" y="3657599"/>
            <a:ext cx="0" cy="123371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045137" y="3664858"/>
            <a:ext cx="0" cy="123371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8343901" y="3664858"/>
            <a:ext cx="0" cy="123371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370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0" y="1690688"/>
            <a:ext cx="5429250" cy="3128962"/>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Modeling in the Site Design Process</a:t>
            </a:r>
            <a:endParaRPr lang="en-US" dirty="0"/>
          </a:p>
        </p:txBody>
      </p:sp>
      <p:sp>
        <p:nvSpPr>
          <p:cNvPr id="5" name="Rectangle 4"/>
          <p:cNvSpPr/>
          <p:nvPr/>
        </p:nvSpPr>
        <p:spPr>
          <a:xfrm>
            <a:off x="1216580" y="2317531"/>
            <a:ext cx="2096814" cy="18130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Conceptual Design</a:t>
            </a:r>
            <a:endParaRPr lang="en-US" dirty="0">
              <a:solidFill>
                <a:schemeClr val="tx1"/>
              </a:solidFill>
            </a:endParaRPr>
          </a:p>
        </p:txBody>
      </p:sp>
      <p:sp>
        <p:nvSpPr>
          <p:cNvPr id="6" name="Rectangle 5"/>
          <p:cNvSpPr/>
          <p:nvPr/>
        </p:nvSpPr>
        <p:spPr>
          <a:xfrm>
            <a:off x="3828401" y="2317531"/>
            <a:ext cx="2096814" cy="18130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Schematic Design</a:t>
            </a:r>
            <a:endParaRPr lang="en-US" dirty="0">
              <a:solidFill>
                <a:schemeClr val="tx1"/>
              </a:solidFill>
            </a:endParaRPr>
          </a:p>
        </p:txBody>
      </p:sp>
      <p:sp>
        <p:nvSpPr>
          <p:cNvPr id="7" name="Rectangle 6"/>
          <p:cNvSpPr/>
          <p:nvPr/>
        </p:nvSpPr>
        <p:spPr>
          <a:xfrm>
            <a:off x="6440222" y="2317531"/>
            <a:ext cx="2096814" cy="18130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Detailed Design</a:t>
            </a:r>
            <a:endParaRPr lang="en-US" dirty="0">
              <a:solidFill>
                <a:schemeClr val="tx1"/>
              </a:solidFill>
            </a:endParaRPr>
          </a:p>
        </p:txBody>
      </p:sp>
      <p:sp>
        <p:nvSpPr>
          <p:cNvPr id="8" name="Rectangle 7"/>
          <p:cNvSpPr/>
          <p:nvPr/>
        </p:nvSpPr>
        <p:spPr>
          <a:xfrm>
            <a:off x="9052043" y="2317531"/>
            <a:ext cx="2096814" cy="18130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Construction Documents</a:t>
            </a:r>
            <a:endParaRPr lang="en-US" dirty="0">
              <a:solidFill>
                <a:schemeClr val="tx1"/>
              </a:solidFill>
            </a:endParaRPr>
          </a:p>
        </p:txBody>
      </p:sp>
    </p:spTree>
    <p:extLst>
      <p:ext uri="{BB962C8B-B14F-4D97-AF65-F5344CB8AC3E}">
        <p14:creationId xmlns:p14="http://schemas.microsoft.com/office/powerpoint/2010/main" val="4042490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2136</TotalTime>
  <Words>3327</Words>
  <Application>Microsoft Office PowerPoint</Application>
  <PresentationFormat>Widescreen</PresentationFormat>
  <Paragraphs>392</Paragraphs>
  <Slides>55</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Cambria Math</vt:lpstr>
      <vt:lpstr>Wingdings</vt:lpstr>
      <vt:lpstr>Office Theme</vt:lpstr>
      <vt:lpstr>Hydrological Modeling</vt:lpstr>
      <vt:lpstr>Goals</vt:lpstr>
      <vt:lpstr>Overview</vt:lpstr>
      <vt:lpstr>Why Model?</vt:lpstr>
      <vt:lpstr>Why Model?</vt:lpstr>
      <vt:lpstr>Discussion: What do we want out of modeling? How will we interact with hydrological models?</vt:lpstr>
      <vt:lpstr>Discussion: What do we want out of modeling?</vt:lpstr>
      <vt:lpstr>The Overall Modeling Process</vt:lpstr>
      <vt:lpstr>Modeling in the Site Design Process</vt:lpstr>
      <vt:lpstr>What are we trying to model?</vt:lpstr>
      <vt:lpstr>What are we trying to model?</vt:lpstr>
      <vt:lpstr>What are we trying to model?</vt:lpstr>
      <vt:lpstr>What are we trying to model?</vt:lpstr>
      <vt:lpstr>What are we trying to model?</vt:lpstr>
      <vt:lpstr>Elements of the Urban Hydrologic Cycle</vt:lpstr>
      <vt:lpstr>Approaches to Modeling</vt:lpstr>
      <vt:lpstr>Approaches to Modeling</vt:lpstr>
      <vt:lpstr>Approaches to Modeling</vt:lpstr>
      <vt:lpstr>Approaches to Modeling</vt:lpstr>
      <vt:lpstr>Approaches to Modeling</vt:lpstr>
      <vt:lpstr>Approaches to Modeling</vt:lpstr>
      <vt:lpstr>Approaches to Modeling</vt:lpstr>
      <vt:lpstr>Re-focus: What are we trying to model?</vt:lpstr>
      <vt:lpstr>Back to: What are we trying to model?</vt:lpstr>
      <vt:lpstr>Infiltration and Surface Runoff</vt:lpstr>
      <vt:lpstr>Infiltration and Surface Runoff</vt:lpstr>
      <vt:lpstr>Runoff Curve Number</vt:lpstr>
      <vt:lpstr>Peak, Peak Delay, Volume-Based Designs</vt:lpstr>
      <vt:lpstr>The Unit Hydrograph</vt:lpstr>
      <vt:lpstr>The Unit Hydrograph</vt:lpstr>
      <vt:lpstr>Calculating Peak Discharge</vt:lpstr>
      <vt:lpstr>Getting Storage (S) from the Curve Number (CN)</vt:lpstr>
      <vt:lpstr>Create a Unit Hydrograph Mini-Lab</vt:lpstr>
      <vt:lpstr>SCS Method Tradeoffs</vt:lpstr>
      <vt:lpstr>A Top-Down Model Example for Urbanized Watersheds</vt:lpstr>
      <vt:lpstr>A Top-Down Model Example for Urbanized Watersheds</vt:lpstr>
      <vt:lpstr>Simple Conceptualization of Changing Contributing Area</vt:lpstr>
      <vt:lpstr>Simple Conceptualization of Changing Contributing Area</vt:lpstr>
      <vt:lpstr>Simple Conceptualization of Changing Contributing Area</vt:lpstr>
      <vt:lpstr>Nuance: probably more continuous</vt:lpstr>
      <vt:lpstr>Nuance: probably more continuous</vt:lpstr>
      <vt:lpstr>Nuance: probably more continuous</vt:lpstr>
      <vt:lpstr>Nuance: probably more continuous</vt:lpstr>
      <vt:lpstr>Nuance: probably more continuous</vt:lpstr>
      <vt:lpstr>A Top-Down Model Example for Urbanized Watersheds</vt:lpstr>
      <vt:lpstr>PowerPoint Presentation</vt:lpstr>
      <vt:lpstr>PowerPoint Presentation</vt:lpstr>
      <vt:lpstr>PowerPoint Presentation</vt:lpstr>
      <vt:lpstr>HydroCAD Demo: A Rain Garden</vt:lpstr>
      <vt:lpstr>PowerPoint Presentation</vt:lpstr>
      <vt:lpstr>What to look for on a field site visit</vt:lpstr>
      <vt:lpstr>Other Design Thoughts</vt:lpstr>
      <vt:lpstr>Other Design Thoughts</vt:lpstr>
      <vt:lpstr>Data Sources</vt:lpstr>
      <vt:lpstr>Data 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Hydrological Modeling</dc:title>
  <dc:creator>THEODORE LIM</dc:creator>
  <cp:lastModifiedBy>THEODORE LIM</cp:lastModifiedBy>
  <cp:revision>124</cp:revision>
  <cp:lastPrinted>2016-09-13T18:49:47Z</cp:lastPrinted>
  <dcterms:created xsi:type="dcterms:W3CDTF">2016-09-12T17:18:26Z</dcterms:created>
  <dcterms:modified xsi:type="dcterms:W3CDTF">2016-09-16T20:38:21Z</dcterms:modified>
</cp:coreProperties>
</file>