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60" r:id="rId4"/>
    <p:sldId id="262" r:id="rId5"/>
    <p:sldId id="264" r:id="rId6"/>
    <p:sldId id="263" r:id="rId7"/>
    <p:sldId id="257" r:id="rId8"/>
    <p:sldId id="265" r:id="rId9"/>
    <p:sldId id="269" r:id="rId10"/>
    <p:sldId id="275" r:id="rId11"/>
    <p:sldId id="268" r:id="rId12"/>
    <p:sldId id="274" r:id="rId13"/>
    <p:sldId id="273" r:id="rId14"/>
    <p:sldId id="277" r:id="rId15"/>
    <p:sldId id="267" r:id="rId16"/>
    <p:sldId id="25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 varScale="1">
        <p:scale>
          <a:sx n="107" d="100"/>
          <a:sy n="107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nask.man.ac.uk\home$\Desktop\groupwork\HSP_centrality_bridgnes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13462272"/>
        <c:axId val="113474944"/>
      </c:scatterChart>
      <c:valAx>
        <c:axId val="11346227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/>
                  <a:t>L</a:t>
                </a:r>
                <a:r>
                  <a:rPr lang="en-GB" dirty="0" smtClean="0"/>
                  <a:t>og </a:t>
                </a:r>
                <a:r>
                  <a:rPr lang="en-GB" dirty="0"/>
                  <a:t>Centrality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74944"/>
        <c:crosses val="autoZero"/>
        <c:crossBetween val="midCat"/>
      </c:valAx>
      <c:valAx>
        <c:axId val="11347494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/>
                  <a:t>Log Bridgeness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622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158E5-67AB-42C5-AF4E-04F577A995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1752682-0212-43CD-B184-C10FC4007374}">
      <dgm:prSet phldrT="[Text]" custT="1"/>
      <dgm:spPr/>
      <dgm:t>
        <a:bodyPr/>
        <a:lstStyle/>
        <a:p>
          <a:r>
            <a:rPr lang="en-GB" sz="1400" dirty="0" err="1" smtClean="0"/>
            <a:t>PanelApp</a:t>
          </a:r>
          <a:endParaRPr lang="en-GB" sz="1400" dirty="0"/>
        </a:p>
      </dgm:t>
    </dgm:pt>
    <dgm:pt modelId="{A99EB07F-C191-487B-994E-F9750FDA3AAF}" type="parTrans" cxnId="{13924C5B-7330-4C26-91EF-7B2B3146AAC2}">
      <dgm:prSet/>
      <dgm:spPr/>
      <dgm:t>
        <a:bodyPr/>
        <a:lstStyle/>
        <a:p>
          <a:endParaRPr lang="en-GB"/>
        </a:p>
      </dgm:t>
    </dgm:pt>
    <dgm:pt modelId="{5DA4491C-62C8-4A2B-B966-BB2506579E62}" type="sibTrans" cxnId="{13924C5B-7330-4C26-91EF-7B2B3146AAC2}">
      <dgm:prSet/>
      <dgm:spPr/>
      <dgm:t>
        <a:bodyPr/>
        <a:lstStyle/>
        <a:p>
          <a:endParaRPr lang="en-GB"/>
        </a:p>
      </dgm:t>
    </dgm:pt>
    <dgm:pt modelId="{6EC49FB8-FDB8-480E-ADE8-05C06ADC4AEF}">
      <dgm:prSet phldrT="[Text]"/>
      <dgm:spPr/>
      <dgm:t>
        <a:bodyPr/>
        <a:lstStyle/>
        <a:p>
          <a:r>
            <a:rPr lang="en-GB" dirty="0" smtClean="0"/>
            <a:t>Obtain a list of gene names in HSP panel.</a:t>
          </a:r>
          <a:endParaRPr lang="en-GB" dirty="0"/>
        </a:p>
      </dgm:t>
    </dgm:pt>
    <dgm:pt modelId="{8B8702C8-202B-4314-9EB2-6A7195CAF4DD}" type="parTrans" cxnId="{82D4E2B4-F4D7-4CFD-8FF9-E59BE3448258}">
      <dgm:prSet/>
      <dgm:spPr/>
      <dgm:t>
        <a:bodyPr/>
        <a:lstStyle/>
        <a:p>
          <a:endParaRPr lang="en-GB"/>
        </a:p>
      </dgm:t>
    </dgm:pt>
    <dgm:pt modelId="{874D5BA8-0BCD-442D-9F52-35352E198C21}" type="sibTrans" cxnId="{82D4E2B4-F4D7-4CFD-8FF9-E59BE3448258}">
      <dgm:prSet/>
      <dgm:spPr/>
      <dgm:t>
        <a:bodyPr/>
        <a:lstStyle/>
        <a:p>
          <a:endParaRPr lang="en-GB"/>
        </a:p>
      </dgm:t>
    </dgm:pt>
    <dgm:pt modelId="{C58CC51C-ABDD-4B5E-83FB-B13DA748020A}">
      <dgm:prSet phldrT="[Text]" custT="1"/>
      <dgm:spPr/>
      <dgm:t>
        <a:bodyPr/>
        <a:lstStyle/>
        <a:p>
          <a:r>
            <a:rPr lang="en-GB" sz="1400" dirty="0" err="1" smtClean="0"/>
            <a:t>BioGrid</a:t>
          </a:r>
          <a:endParaRPr lang="en-GB" sz="1400" dirty="0"/>
        </a:p>
      </dgm:t>
    </dgm:pt>
    <dgm:pt modelId="{2844D842-BCF1-43A0-A89E-196DE827C99E}" type="parTrans" cxnId="{E23E8278-FD3A-48BB-A92C-B2F83EBB31A0}">
      <dgm:prSet/>
      <dgm:spPr/>
      <dgm:t>
        <a:bodyPr/>
        <a:lstStyle/>
        <a:p>
          <a:endParaRPr lang="en-GB"/>
        </a:p>
      </dgm:t>
    </dgm:pt>
    <dgm:pt modelId="{3C1F6FAF-0B68-401C-9FC6-F38F577150ED}" type="sibTrans" cxnId="{E23E8278-FD3A-48BB-A92C-B2F83EBB31A0}">
      <dgm:prSet/>
      <dgm:spPr/>
      <dgm:t>
        <a:bodyPr/>
        <a:lstStyle/>
        <a:p>
          <a:endParaRPr lang="en-GB"/>
        </a:p>
      </dgm:t>
    </dgm:pt>
    <dgm:pt modelId="{983C438C-179F-4319-A22E-282D4C171B04}">
      <dgm:prSet phldrT="[Text]"/>
      <dgm:spPr/>
      <dgm:t>
        <a:bodyPr/>
        <a:lstStyle/>
        <a:p>
          <a:r>
            <a:rPr lang="en-GB" dirty="0" smtClean="0"/>
            <a:t>Use the list of genes to create interaction network </a:t>
          </a:r>
          <a:endParaRPr lang="en-GB" dirty="0"/>
        </a:p>
      </dgm:t>
    </dgm:pt>
    <dgm:pt modelId="{782BFCEB-99D2-42E5-9246-CA10A991982C}" type="parTrans" cxnId="{B3EDB3FB-535B-4531-8C64-9212B130BFBC}">
      <dgm:prSet/>
      <dgm:spPr/>
      <dgm:t>
        <a:bodyPr/>
        <a:lstStyle/>
        <a:p>
          <a:endParaRPr lang="en-GB"/>
        </a:p>
      </dgm:t>
    </dgm:pt>
    <dgm:pt modelId="{27167479-4B16-47FB-A23C-A281814A8BAD}" type="sibTrans" cxnId="{B3EDB3FB-535B-4531-8C64-9212B130BFBC}">
      <dgm:prSet/>
      <dgm:spPr/>
      <dgm:t>
        <a:bodyPr/>
        <a:lstStyle/>
        <a:p>
          <a:endParaRPr lang="en-GB"/>
        </a:p>
      </dgm:t>
    </dgm:pt>
    <dgm:pt modelId="{59CA1B23-8316-459F-A899-FEA4525F671C}">
      <dgm:prSet phldrT="[Text]" custT="1"/>
      <dgm:spPr/>
      <dgm:t>
        <a:bodyPr/>
        <a:lstStyle/>
        <a:p>
          <a:r>
            <a:rPr lang="en-GB" sz="1400" dirty="0" err="1" smtClean="0"/>
            <a:t>ModuLand</a:t>
          </a:r>
          <a:endParaRPr lang="en-GB" sz="1400" dirty="0"/>
        </a:p>
      </dgm:t>
    </dgm:pt>
    <dgm:pt modelId="{A66B7C46-6C5D-4479-8D9C-9DF9266AD767}" type="parTrans" cxnId="{16622CC4-9762-4FE9-8BCA-A29F8B6BF4D4}">
      <dgm:prSet/>
      <dgm:spPr/>
      <dgm:t>
        <a:bodyPr/>
        <a:lstStyle/>
        <a:p>
          <a:endParaRPr lang="en-GB"/>
        </a:p>
      </dgm:t>
    </dgm:pt>
    <dgm:pt modelId="{E8EEE1F7-8EC8-490D-8326-04C07152164A}" type="sibTrans" cxnId="{16622CC4-9762-4FE9-8BCA-A29F8B6BF4D4}">
      <dgm:prSet/>
      <dgm:spPr/>
      <dgm:t>
        <a:bodyPr/>
        <a:lstStyle/>
        <a:p>
          <a:endParaRPr lang="en-GB"/>
        </a:p>
      </dgm:t>
    </dgm:pt>
    <dgm:pt modelId="{4166AE23-9171-49A5-AD38-6334ABF73E1C}">
      <dgm:prSet phldrT="[Text]"/>
      <dgm:spPr/>
      <dgm:t>
        <a:bodyPr/>
        <a:lstStyle/>
        <a:p>
          <a:r>
            <a:rPr lang="en-GB" dirty="0" smtClean="0"/>
            <a:t>Centrality Vs Bridgeness </a:t>
          </a:r>
          <a:endParaRPr lang="en-GB" dirty="0"/>
        </a:p>
      </dgm:t>
    </dgm:pt>
    <dgm:pt modelId="{8A0530B3-C40A-40BA-B2E5-B28CBD4CFCC3}" type="parTrans" cxnId="{55D59951-C144-4AAE-BF7B-EB695E542197}">
      <dgm:prSet/>
      <dgm:spPr/>
      <dgm:t>
        <a:bodyPr/>
        <a:lstStyle/>
        <a:p>
          <a:endParaRPr lang="en-GB"/>
        </a:p>
      </dgm:t>
    </dgm:pt>
    <dgm:pt modelId="{EE69D6D1-AABC-447A-BAD6-8DE143C3380B}" type="sibTrans" cxnId="{55D59951-C144-4AAE-BF7B-EB695E542197}">
      <dgm:prSet/>
      <dgm:spPr/>
      <dgm:t>
        <a:bodyPr/>
        <a:lstStyle/>
        <a:p>
          <a:endParaRPr lang="en-GB"/>
        </a:p>
      </dgm:t>
    </dgm:pt>
    <dgm:pt modelId="{21C3CB32-1D43-4EA8-BEF4-75242ADE6493}">
      <dgm:prSet phldrT="[Text]"/>
      <dgm:spPr/>
      <dgm:t>
        <a:bodyPr/>
        <a:lstStyle/>
        <a:p>
          <a:r>
            <a:rPr lang="en-GB" dirty="0" smtClean="0"/>
            <a:t>Module Hierarchy </a:t>
          </a:r>
          <a:endParaRPr lang="en-GB" dirty="0"/>
        </a:p>
      </dgm:t>
    </dgm:pt>
    <dgm:pt modelId="{EBBF799A-ADF7-466C-A8D5-32250CB23EF8}" type="parTrans" cxnId="{9B05F785-D677-4F84-AF1F-636A8FE3E9D5}">
      <dgm:prSet/>
      <dgm:spPr/>
      <dgm:t>
        <a:bodyPr/>
        <a:lstStyle/>
        <a:p>
          <a:endParaRPr lang="en-GB"/>
        </a:p>
      </dgm:t>
    </dgm:pt>
    <dgm:pt modelId="{AD58FC58-A0A6-40C3-9CDE-A7F06B6F932B}" type="sibTrans" cxnId="{9B05F785-D677-4F84-AF1F-636A8FE3E9D5}">
      <dgm:prSet/>
      <dgm:spPr/>
      <dgm:t>
        <a:bodyPr/>
        <a:lstStyle/>
        <a:p>
          <a:endParaRPr lang="en-GB"/>
        </a:p>
      </dgm:t>
    </dgm:pt>
    <dgm:pt modelId="{FBB21DB4-A24F-450D-AB13-1914640D3A4C}">
      <dgm:prSet custT="1"/>
      <dgm:spPr/>
      <dgm:t>
        <a:bodyPr/>
        <a:lstStyle/>
        <a:p>
          <a:r>
            <a:rPr lang="en-GB" sz="1400" dirty="0" smtClean="0"/>
            <a:t>STRING </a:t>
          </a:r>
          <a:endParaRPr lang="en-GB" sz="1400" dirty="0"/>
        </a:p>
      </dgm:t>
    </dgm:pt>
    <dgm:pt modelId="{FF12F001-7A71-4F21-B0D1-2EF8D39C2B08}" type="parTrans" cxnId="{A63E842E-D385-4363-81A0-23D96E168122}">
      <dgm:prSet/>
      <dgm:spPr/>
      <dgm:t>
        <a:bodyPr/>
        <a:lstStyle/>
        <a:p>
          <a:endParaRPr lang="en-GB"/>
        </a:p>
      </dgm:t>
    </dgm:pt>
    <dgm:pt modelId="{5E811D05-B6EF-40FF-B44A-C1165BF9B8B6}" type="sibTrans" cxnId="{A63E842E-D385-4363-81A0-23D96E168122}">
      <dgm:prSet/>
      <dgm:spPr/>
      <dgm:t>
        <a:bodyPr/>
        <a:lstStyle/>
        <a:p>
          <a:endParaRPr lang="en-GB"/>
        </a:p>
      </dgm:t>
    </dgm:pt>
    <dgm:pt modelId="{56038269-DC3A-4E5A-825B-B995ABB9BE49}">
      <dgm:prSet custT="1"/>
      <dgm:spPr/>
      <dgm:t>
        <a:bodyPr/>
        <a:lstStyle/>
        <a:p>
          <a:r>
            <a:rPr lang="en-GB" sz="1400" dirty="0" smtClean="0"/>
            <a:t>Matrix Analysis </a:t>
          </a:r>
          <a:endParaRPr lang="en-GB" sz="1400" dirty="0"/>
        </a:p>
      </dgm:t>
    </dgm:pt>
    <dgm:pt modelId="{3A944B00-59B0-4591-9434-1EFF2E9C6E59}" type="parTrans" cxnId="{8A1A8304-D337-4243-AA18-63748F097BAF}">
      <dgm:prSet/>
      <dgm:spPr/>
      <dgm:t>
        <a:bodyPr/>
        <a:lstStyle/>
        <a:p>
          <a:endParaRPr lang="en-GB"/>
        </a:p>
      </dgm:t>
    </dgm:pt>
    <dgm:pt modelId="{E73D9D7B-FEFD-4402-97C3-69B34BC3C7A9}" type="sibTrans" cxnId="{8A1A8304-D337-4243-AA18-63748F097BAF}">
      <dgm:prSet/>
      <dgm:spPr/>
      <dgm:t>
        <a:bodyPr/>
        <a:lstStyle/>
        <a:p>
          <a:endParaRPr lang="en-GB"/>
        </a:p>
      </dgm:t>
    </dgm:pt>
    <dgm:pt modelId="{36DFB9FF-4259-4E52-B9DD-5A1FB3D457E7}">
      <dgm:prSet/>
      <dgm:spPr/>
      <dgm:t>
        <a:bodyPr/>
        <a:lstStyle/>
        <a:p>
          <a:r>
            <a:rPr lang="en-GB" dirty="0" smtClean="0"/>
            <a:t>Functional Analysis</a:t>
          </a:r>
          <a:endParaRPr lang="en-GB" dirty="0"/>
        </a:p>
      </dgm:t>
    </dgm:pt>
    <dgm:pt modelId="{86C4E4B8-2937-4507-A55C-390FDBF6526F}" type="parTrans" cxnId="{AD47C6E6-27FB-4957-9C9B-80AFD909F48D}">
      <dgm:prSet/>
      <dgm:spPr/>
      <dgm:t>
        <a:bodyPr/>
        <a:lstStyle/>
        <a:p>
          <a:endParaRPr lang="en-GB"/>
        </a:p>
      </dgm:t>
    </dgm:pt>
    <dgm:pt modelId="{5984CA26-FA90-49BB-83ED-92FDD1A7F13C}" type="sibTrans" cxnId="{AD47C6E6-27FB-4957-9C9B-80AFD909F48D}">
      <dgm:prSet/>
      <dgm:spPr/>
      <dgm:t>
        <a:bodyPr/>
        <a:lstStyle/>
        <a:p>
          <a:endParaRPr lang="en-GB"/>
        </a:p>
      </dgm:t>
    </dgm:pt>
    <dgm:pt modelId="{F00EA4F0-1537-4AD2-B65C-F1EC77C86499}">
      <dgm:prSet/>
      <dgm:spPr/>
      <dgm:t>
        <a:bodyPr/>
        <a:lstStyle/>
        <a:p>
          <a:r>
            <a:rPr lang="en-GB" dirty="0" smtClean="0"/>
            <a:t>Top 15 modules only</a:t>
          </a:r>
          <a:endParaRPr lang="en-GB" dirty="0"/>
        </a:p>
      </dgm:t>
    </dgm:pt>
    <dgm:pt modelId="{4EDC3BD2-04F0-4086-A0AC-49396FA01FD3}" type="parTrans" cxnId="{1F61800A-06A4-4828-B1DF-C6316D4C12CB}">
      <dgm:prSet/>
      <dgm:spPr/>
      <dgm:t>
        <a:bodyPr/>
        <a:lstStyle/>
        <a:p>
          <a:endParaRPr lang="en-GB"/>
        </a:p>
      </dgm:t>
    </dgm:pt>
    <dgm:pt modelId="{9464F0C8-6F0B-4CED-92A7-F29A3363EC3D}" type="sibTrans" cxnId="{1F61800A-06A4-4828-B1DF-C6316D4C12CB}">
      <dgm:prSet/>
      <dgm:spPr/>
      <dgm:t>
        <a:bodyPr/>
        <a:lstStyle/>
        <a:p>
          <a:endParaRPr lang="en-GB"/>
        </a:p>
      </dgm:t>
    </dgm:pt>
    <dgm:pt modelId="{936FDC59-993D-4F66-ABC4-13EEBC797FD8}">
      <dgm:prSet/>
      <dgm:spPr/>
      <dgm:t>
        <a:bodyPr/>
        <a:lstStyle/>
        <a:p>
          <a:r>
            <a:rPr lang="en-GB" dirty="0" smtClean="0"/>
            <a:t>Biological Function and KEGG  </a:t>
          </a:r>
          <a:endParaRPr lang="en-GB" dirty="0"/>
        </a:p>
      </dgm:t>
    </dgm:pt>
    <dgm:pt modelId="{6A9A8A1D-23B1-4D56-ADAD-27DD2190E8AA}" type="parTrans" cxnId="{3067F096-92B8-496A-A170-39362826A9DF}">
      <dgm:prSet/>
      <dgm:spPr/>
      <dgm:t>
        <a:bodyPr/>
        <a:lstStyle/>
        <a:p>
          <a:endParaRPr lang="en-GB"/>
        </a:p>
      </dgm:t>
    </dgm:pt>
    <dgm:pt modelId="{966022CC-729E-47B9-8FC6-5FF7FF362414}" type="sibTrans" cxnId="{3067F096-92B8-496A-A170-39362826A9DF}">
      <dgm:prSet/>
      <dgm:spPr/>
      <dgm:t>
        <a:bodyPr/>
        <a:lstStyle/>
        <a:p>
          <a:endParaRPr lang="en-GB"/>
        </a:p>
      </dgm:t>
    </dgm:pt>
    <dgm:pt modelId="{D113D784-DD32-4618-B083-E8250D4F1949}">
      <dgm:prSet/>
      <dgm:spPr/>
      <dgm:t>
        <a:bodyPr/>
        <a:lstStyle/>
        <a:p>
          <a:r>
            <a:rPr lang="en-GB" dirty="0" smtClean="0"/>
            <a:t>Correlate HPO terms to genes.</a:t>
          </a:r>
          <a:endParaRPr lang="en-GB" dirty="0"/>
        </a:p>
      </dgm:t>
    </dgm:pt>
    <dgm:pt modelId="{0BC45344-92C9-47EB-875F-C0A16C433746}" type="parTrans" cxnId="{4F93F5A7-9414-45D6-9C09-80D2A06FBF16}">
      <dgm:prSet/>
      <dgm:spPr/>
      <dgm:t>
        <a:bodyPr/>
        <a:lstStyle/>
        <a:p>
          <a:endParaRPr lang="en-GB"/>
        </a:p>
      </dgm:t>
    </dgm:pt>
    <dgm:pt modelId="{5594D847-904F-4062-B9E3-57545D697EAB}" type="sibTrans" cxnId="{4F93F5A7-9414-45D6-9C09-80D2A06FBF16}">
      <dgm:prSet/>
      <dgm:spPr/>
      <dgm:t>
        <a:bodyPr/>
        <a:lstStyle/>
        <a:p>
          <a:endParaRPr lang="en-GB"/>
        </a:p>
      </dgm:t>
    </dgm:pt>
    <dgm:pt modelId="{80C6BE2B-6A13-46DC-AC25-16F918C19D69}">
      <dgm:prSet/>
      <dgm:spPr/>
      <dgm:t>
        <a:bodyPr/>
        <a:lstStyle/>
        <a:p>
          <a:r>
            <a:rPr lang="en-GB" dirty="0" smtClean="0"/>
            <a:t>Generate list of highly correlated genes within the network </a:t>
          </a:r>
          <a:endParaRPr lang="en-GB" dirty="0"/>
        </a:p>
      </dgm:t>
    </dgm:pt>
    <dgm:pt modelId="{2482AF7E-924B-4C2D-8213-F6D98C29EB20}" type="parTrans" cxnId="{93249EA6-8E52-44DF-89BB-E51A951E5316}">
      <dgm:prSet/>
      <dgm:spPr/>
      <dgm:t>
        <a:bodyPr/>
        <a:lstStyle/>
        <a:p>
          <a:endParaRPr lang="en-GB"/>
        </a:p>
      </dgm:t>
    </dgm:pt>
    <dgm:pt modelId="{1FD9A2AC-6425-443B-BCE2-498F6181C9A7}" type="sibTrans" cxnId="{93249EA6-8E52-44DF-89BB-E51A951E5316}">
      <dgm:prSet/>
      <dgm:spPr/>
      <dgm:t>
        <a:bodyPr/>
        <a:lstStyle/>
        <a:p>
          <a:endParaRPr lang="en-GB"/>
        </a:p>
      </dgm:t>
    </dgm:pt>
    <dgm:pt modelId="{7C36E1F6-E259-4638-85BA-777511793B83}" type="pres">
      <dgm:prSet presAssocID="{FCA158E5-67AB-42C5-AF4E-04F577A995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A06749-B7BE-49D0-9D55-9C74EAA3AA36}" type="pres">
      <dgm:prSet presAssocID="{C1752682-0212-43CD-B184-C10FC4007374}" presName="composite" presStyleCnt="0"/>
      <dgm:spPr/>
    </dgm:pt>
    <dgm:pt modelId="{63FFC5D2-919A-4ECE-85E9-2139C870E2E1}" type="pres">
      <dgm:prSet presAssocID="{C1752682-0212-43CD-B184-C10FC400737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3CE5EC-C992-428C-9F93-D6C8DAAF1F8C}" type="pres">
      <dgm:prSet presAssocID="{C1752682-0212-43CD-B184-C10FC400737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A1A6B3-14C4-4DFF-BF3E-D53F76BCBF41}" type="pres">
      <dgm:prSet presAssocID="{5DA4491C-62C8-4A2B-B966-BB2506579E62}" presName="sp" presStyleCnt="0"/>
      <dgm:spPr/>
    </dgm:pt>
    <dgm:pt modelId="{29AF5C9E-2C85-47EF-A23E-567808114F8F}" type="pres">
      <dgm:prSet presAssocID="{C58CC51C-ABDD-4B5E-83FB-B13DA748020A}" presName="composite" presStyleCnt="0"/>
      <dgm:spPr/>
    </dgm:pt>
    <dgm:pt modelId="{3280C8D9-22D7-45C7-A13D-6992EFE8C8C7}" type="pres">
      <dgm:prSet presAssocID="{C58CC51C-ABDD-4B5E-83FB-B13DA748020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62A094-3A10-4639-8A22-544AA6F9C2F8}" type="pres">
      <dgm:prSet presAssocID="{C58CC51C-ABDD-4B5E-83FB-B13DA748020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AEB484-0486-45C2-831A-000524137E3D}" type="pres">
      <dgm:prSet presAssocID="{3C1F6FAF-0B68-401C-9FC6-F38F577150ED}" presName="sp" presStyleCnt="0"/>
      <dgm:spPr/>
    </dgm:pt>
    <dgm:pt modelId="{908FF3DB-5F21-4A48-995E-543C299C62EF}" type="pres">
      <dgm:prSet presAssocID="{59CA1B23-8316-459F-A899-FEA4525F671C}" presName="composite" presStyleCnt="0"/>
      <dgm:spPr/>
    </dgm:pt>
    <dgm:pt modelId="{4A2BE4AD-D045-446F-80D7-7D65771368BB}" type="pres">
      <dgm:prSet presAssocID="{59CA1B23-8316-459F-A899-FEA4525F671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293CC6-EF15-40C7-B99B-8325C1E0FC47}" type="pres">
      <dgm:prSet presAssocID="{59CA1B23-8316-459F-A899-FEA4525F671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81B9B7-FAF6-4E8D-9B20-5E6A9AFD7CAC}" type="pres">
      <dgm:prSet presAssocID="{E8EEE1F7-8EC8-490D-8326-04C07152164A}" presName="sp" presStyleCnt="0"/>
      <dgm:spPr/>
    </dgm:pt>
    <dgm:pt modelId="{D9FC9008-5BAB-4E81-9BF9-3A0C64ACC0DC}" type="pres">
      <dgm:prSet presAssocID="{FBB21DB4-A24F-450D-AB13-1914640D3A4C}" presName="composite" presStyleCnt="0"/>
      <dgm:spPr/>
    </dgm:pt>
    <dgm:pt modelId="{1858CEDC-DEC5-4F2B-B294-0EA9D1DC45BF}" type="pres">
      <dgm:prSet presAssocID="{FBB21DB4-A24F-450D-AB13-1914640D3A4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086EC1-69B3-46B4-AEEB-578AC6C2AEC9}" type="pres">
      <dgm:prSet presAssocID="{FBB21DB4-A24F-450D-AB13-1914640D3A4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AE7AA1-5E0F-46F8-9E9B-517792299CBA}" type="pres">
      <dgm:prSet presAssocID="{5E811D05-B6EF-40FF-B44A-C1165BF9B8B6}" presName="sp" presStyleCnt="0"/>
      <dgm:spPr/>
    </dgm:pt>
    <dgm:pt modelId="{507D6AD1-6246-4AD3-A922-9B4616BAE72A}" type="pres">
      <dgm:prSet presAssocID="{56038269-DC3A-4E5A-825B-B995ABB9BE49}" presName="composite" presStyleCnt="0"/>
      <dgm:spPr/>
    </dgm:pt>
    <dgm:pt modelId="{7F283225-0B12-49B4-9ACF-DD8D407D338B}" type="pres">
      <dgm:prSet presAssocID="{56038269-DC3A-4E5A-825B-B995ABB9BE4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996667-9E69-4B09-B841-E79631FF10A4}" type="pres">
      <dgm:prSet presAssocID="{56038269-DC3A-4E5A-825B-B995ABB9BE4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3924C5B-7330-4C26-91EF-7B2B3146AAC2}" srcId="{FCA158E5-67AB-42C5-AF4E-04F577A99530}" destId="{C1752682-0212-43CD-B184-C10FC4007374}" srcOrd="0" destOrd="0" parTransId="{A99EB07F-C191-487B-994E-F9750FDA3AAF}" sibTransId="{5DA4491C-62C8-4A2B-B966-BB2506579E62}"/>
    <dgm:cxn modelId="{3067F096-92B8-496A-A170-39362826A9DF}" srcId="{FBB21DB4-A24F-450D-AB13-1914640D3A4C}" destId="{936FDC59-993D-4F66-ABC4-13EEBC797FD8}" srcOrd="2" destOrd="0" parTransId="{6A9A8A1D-23B1-4D56-ADAD-27DD2190E8AA}" sibTransId="{966022CC-729E-47B9-8FC6-5FF7FF362414}"/>
    <dgm:cxn modelId="{2B2DF076-019A-4F30-8EFC-BF3E2BB21AD6}" type="presOf" srcId="{FCA158E5-67AB-42C5-AF4E-04F577A99530}" destId="{7C36E1F6-E259-4638-85BA-777511793B83}" srcOrd="0" destOrd="0" presId="urn:microsoft.com/office/officeart/2005/8/layout/chevron2"/>
    <dgm:cxn modelId="{55CFE247-4B91-4B12-A944-46F3BE036A41}" type="presOf" srcId="{C1752682-0212-43CD-B184-C10FC4007374}" destId="{63FFC5D2-919A-4ECE-85E9-2139C870E2E1}" srcOrd="0" destOrd="0" presId="urn:microsoft.com/office/officeart/2005/8/layout/chevron2"/>
    <dgm:cxn modelId="{5B22EE99-DFEC-42FA-B31B-6D80E0BDA60F}" type="presOf" srcId="{983C438C-179F-4319-A22E-282D4C171B04}" destId="{A362A094-3A10-4639-8A22-544AA6F9C2F8}" srcOrd="0" destOrd="0" presId="urn:microsoft.com/office/officeart/2005/8/layout/chevron2"/>
    <dgm:cxn modelId="{1F61800A-06A4-4828-B1DF-C6316D4C12CB}" srcId="{FBB21DB4-A24F-450D-AB13-1914640D3A4C}" destId="{F00EA4F0-1537-4AD2-B65C-F1EC77C86499}" srcOrd="1" destOrd="0" parTransId="{4EDC3BD2-04F0-4086-A0AC-49396FA01FD3}" sibTransId="{9464F0C8-6F0B-4CED-92A7-F29A3363EC3D}"/>
    <dgm:cxn modelId="{B3EDB3FB-535B-4531-8C64-9212B130BFBC}" srcId="{C58CC51C-ABDD-4B5E-83FB-B13DA748020A}" destId="{983C438C-179F-4319-A22E-282D4C171B04}" srcOrd="0" destOrd="0" parTransId="{782BFCEB-99D2-42E5-9246-CA10A991982C}" sibTransId="{27167479-4B16-47FB-A23C-A281814A8BAD}"/>
    <dgm:cxn modelId="{A4317985-3F67-4845-A90A-72D7F7DE94B2}" type="presOf" srcId="{C58CC51C-ABDD-4B5E-83FB-B13DA748020A}" destId="{3280C8D9-22D7-45C7-A13D-6992EFE8C8C7}" srcOrd="0" destOrd="0" presId="urn:microsoft.com/office/officeart/2005/8/layout/chevron2"/>
    <dgm:cxn modelId="{8A1A8304-D337-4243-AA18-63748F097BAF}" srcId="{FCA158E5-67AB-42C5-AF4E-04F577A99530}" destId="{56038269-DC3A-4E5A-825B-B995ABB9BE49}" srcOrd="4" destOrd="0" parTransId="{3A944B00-59B0-4591-9434-1EFF2E9C6E59}" sibTransId="{E73D9D7B-FEFD-4402-97C3-69B34BC3C7A9}"/>
    <dgm:cxn modelId="{55D59951-C144-4AAE-BF7B-EB695E542197}" srcId="{59CA1B23-8316-459F-A899-FEA4525F671C}" destId="{4166AE23-9171-49A5-AD38-6334ABF73E1C}" srcOrd="0" destOrd="0" parTransId="{8A0530B3-C40A-40BA-B2E5-B28CBD4CFCC3}" sibTransId="{EE69D6D1-AABC-447A-BAD6-8DE143C3380B}"/>
    <dgm:cxn modelId="{3B74C920-AD31-4634-9E9A-277CCD9DD9EC}" type="presOf" srcId="{936FDC59-993D-4F66-ABC4-13EEBC797FD8}" destId="{34086EC1-69B3-46B4-AEEB-578AC6C2AEC9}" srcOrd="0" destOrd="2" presId="urn:microsoft.com/office/officeart/2005/8/layout/chevron2"/>
    <dgm:cxn modelId="{9B05F785-D677-4F84-AF1F-636A8FE3E9D5}" srcId="{59CA1B23-8316-459F-A899-FEA4525F671C}" destId="{21C3CB32-1D43-4EA8-BEF4-75242ADE6493}" srcOrd="1" destOrd="0" parTransId="{EBBF799A-ADF7-466C-A8D5-32250CB23EF8}" sibTransId="{AD58FC58-A0A6-40C3-9CDE-A7F06B6F932B}"/>
    <dgm:cxn modelId="{95A1C0FE-E4A7-4234-80E6-D1CCBC39E191}" type="presOf" srcId="{36DFB9FF-4259-4E52-B9DD-5A1FB3D457E7}" destId="{34086EC1-69B3-46B4-AEEB-578AC6C2AEC9}" srcOrd="0" destOrd="0" presId="urn:microsoft.com/office/officeart/2005/8/layout/chevron2"/>
    <dgm:cxn modelId="{4F93F5A7-9414-45D6-9C09-80D2A06FBF16}" srcId="{56038269-DC3A-4E5A-825B-B995ABB9BE49}" destId="{D113D784-DD32-4618-B083-E8250D4F1949}" srcOrd="0" destOrd="0" parTransId="{0BC45344-92C9-47EB-875F-C0A16C433746}" sibTransId="{5594D847-904F-4062-B9E3-57545D697EAB}"/>
    <dgm:cxn modelId="{AD47C6E6-27FB-4957-9C9B-80AFD909F48D}" srcId="{FBB21DB4-A24F-450D-AB13-1914640D3A4C}" destId="{36DFB9FF-4259-4E52-B9DD-5A1FB3D457E7}" srcOrd="0" destOrd="0" parTransId="{86C4E4B8-2937-4507-A55C-390FDBF6526F}" sibTransId="{5984CA26-FA90-49BB-83ED-92FDD1A7F13C}"/>
    <dgm:cxn modelId="{14FFB155-8663-4638-9A35-A1C55801AD7F}" type="presOf" srcId="{56038269-DC3A-4E5A-825B-B995ABB9BE49}" destId="{7F283225-0B12-49B4-9ACF-DD8D407D338B}" srcOrd="0" destOrd="0" presId="urn:microsoft.com/office/officeart/2005/8/layout/chevron2"/>
    <dgm:cxn modelId="{16622CC4-9762-4FE9-8BCA-A29F8B6BF4D4}" srcId="{FCA158E5-67AB-42C5-AF4E-04F577A99530}" destId="{59CA1B23-8316-459F-A899-FEA4525F671C}" srcOrd="2" destOrd="0" parTransId="{A66B7C46-6C5D-4479-8D9C-9DF9266AD767}" sibTransId="{E8EEE1F7-8EC8-490D-8326-04C07152164A}"/>
    <dgm:cxn modelId="{82D4E2B4-F4D7-4CFD-8FF9-E59BE3448258}" srcId="{C1752682-0212-43CD-B184-C10FC4007374}" destId="{6EC49FB8-FDB8-480E-ADE8-05C06ADC4AEF}" srcOrd="0" destOrd="0" parTransId="{8B8702C8-202B-4314-9EB2-6A7195CAF4DD}" sibTransId="{874D5BA8-0BCD-442D-9F52-35352E198C21}"/>
    <dgm:cxn modelId="{4C6325D1-7FCF-4442-A99A-7E1501364E20}" type="presOf" srcId="{F00EA4F0-1537-4AD2-B65C-F1EC77C86499}" destId="{34086EC1-69B3-46B4-AEEB-578AC6C2AEC9}" srcOrd="0" destOrd="1" presId="urn:microsoft.com/office/officeart/2005/8/layout/chevron2"/>
    <dgm:cxn modelId="{93249EA6-8E52-44DF-89BB-E51A951E5316}" srcId="{56038269-DC3A-4E5A-825B-B995ABB9BE49}" destId="{80C6BE2B-6A13-46DC-AC25-16F918C19D69}" srcOrd="1" destOrd="0" parTransId="{2482AF7E-924B-4C2D-8213-F6D98C29EB20}" sibTransId="{1FD9A2AC-6425-443B-BCE2-498F6181C9A7}"/>
    <dgm:cxn modelId="{5CA0B508-1DFE-45F4-818E-55321860CB9A}" type="presOf" srcId="{6EC49FB8-FDB8-480E-ADE8-05C06ADC4AEF}" destId="{613CE5EC-C992-428C-9F93-D6C8DAAF1F8C}" srcOrd="0" destOrd="0" presId="urn:microsoft.com/office/officeart/2005/8/layout/chevron2"/>
    <dgm:cxn modelId="{E23E8278-FD3A-48BB-A92C-B2F83EBB31A0}" srcId="{FCA158E5-67AB-42C5-AF4E-04F577A99530}" destId="{C58CC51C-ABDD-4B5E-83FB-B13DA748020A}" srcOrd="1" destOrd="0" parTransId="{2844D842-BCF1-43A0-A89E-196DE827C99E}" sibTransId="{3C1F6FAF-0B68-401C-9FC6-F38F577150ED}"/>
    <dgm:cxn modelId="{03060928-2DB8-4436-9D88-78C03941D155}" type="presOf" srcId="{D113D784-DD32-4618-B083-E8250D4F1949}" destId="{2B996667-9E69-4B09-B841-E79631FF10A4}" srcOrd="0" destOrd="0" presId="urn:microsoft.com/office/officeart/2005/8/layout/chevron2"/>
    <dgm:cxn modelId="{E20DCD66-F4F1-4E55-B6DA-DD6145B578AD}" type="presOf" srcId="{FBB21DB4-A24F-450D-AB13-1914640D3A4C}" destId="{1858CEDC-DEC5-4F2B-B294-0EA9D1DC45BF}" srcOrd="0" destOrd="0" presId="urn:microsoft.com/office/officeart/2005/8/layout/chevron2"/>
    <dgm:cxn modelId="{A7ED230B-9DE3-4DAD-9CD8-D27D89BAEA01}" type="presOf" srcId="{59CA1B23-8316-459F-A899-FEA4525F671C}" destId="{4A2BE4AD-D045-446F-80D7-7D65771368BB}" srcOrd="0" destOrd="0" presId="urn:microsoft.com/office/officeart/2005/8/layout/chevron2"/>
    <dgm:cxn modelId="{59420F9E-BFA8-48AA-96BD-0E1E4386BA41}" type="presOf" srcId="{4166AE23-9171-49A5-AD38-6334ABF73E1C}" destId="{26293CC6-EF15-40C7-B99B-8325C1E0FC47}" srcOrd="0" destOrd="0" presId="urn:microsoft.com/office/officeart/2005/8/layout/chevron2"/>
    <dgm:cxn modelId="{A63E842E-D385-4363-81A0-23D96E168122}" srcId="{FCA158E5-67AB-42C5-AF4E-04F577A99530}" destId="{FBB21DB4-A24F-450D-AB13-1914640D3A4C}" srcOrd="3" destOrd="0" parTransId="{FF12F001-7A71-4F21-B0D1-2EF8D39C2B08}" sibTransId="{5E811D05-B6EF-40FF-B44A-C1165BF9B8B6}"/>
    <dgm:cxn modelId="{0F0323E8-13BF-4087-BEAB-5534E3442F5C}" type="presOf" srcId="{80C6BE2B-6A13-46DC-AC25-16F918C19D69}" destId="{2B996667-9E69-4B09-B841-E79631FF10A4}" srcOrd="0" destOrd="1" presId="urn:microsoft.com/office/officeart/2005/8/layout/chevron2"/>
    <dgm:cxn modelId="{56A3314F-64C9-44A2-86CD-F49697D0B52E}" type="presOf" srcId="{21C3CB32-1D43-4EA8-BEF4-75242ADE6493}" destId="{26293CC6-EF15-40C7-B99B-8325C1E0FC47}" srcOrd="0" destOrd="1" presId="urn:microsoft.com/office/officeart/2005/8/layout/chevron2"/>
    <dgm:cxn modelId="{E9A32689-0703-4C29-B58A-2D8CE80B1102}" type="presParOf" srcId="{7C36E1F6-E259-4638-85BA-777511793B83}" destId="{02A06749-B7BE-49D0-9D55-9C74EAA3AA36}" srcOrd="0" destOrd="0" presId="urn:microsoft.com/office/officeart/2005/8/layout/chevron2"/>
    <dgm:cxn modelId="{57F79A59-44BB-4446-BC3F-73A5F32826DB}" type="presParOf" srcId="{02A06749-B7BE-49D0-9D55-9C74EAA3AA36}" destId="{63FFC5D2-919A-4ECE-85E9-2139C870E2E1}" srcOrd="0" destOrd="0" presId="urn:microsoft.com/office/officeart/2005/8/layout/chevron2"/>
    <dgm:cxn modelId="{DE3B8869-4617-4686-8BDD-933F62857018}" type="presParOf" srcId="{02A06749-B7BE-49D0-9D55-9C74EAA3AA36}" destId="{613CE5EC-C992-428C-9F93-D6C8DAAF1F8C}" srcOrd="1" destOrd="0" presId="urn:microsoft.com/office/officeart/2005/8/layout/chevron2"/>
    <dgm:cxn modelId="{2FE29665-CD8D-4DE3-88DC-AAD9E85C7B76}" type="presParOf" srcId="{7C36E1F6-E259-4638-85BA-777511793B83}" destId="{0FA1A6B3-14C4-4DFF-BF3E-D53F76BCBF41}" srcOrd="1" destOrd="0" presId="urn:microsoft.com/office/officeart/2005/8/layout/chevron2"/>
    <dgm:cxn modelId="{577C05B4-5AC1-491D-803C-9AF35EC97F0E}" type="presParOf" srcId="{7C36E1F6-E259-4638-85BA-777511793B83}" destId="{29AF5C9E-2C85-47EF-A23E-567808114F8F}" srcOrd="2" destOrd="0" presId="urn:microsoft.com/office/officeart/2005/8/layout/chevron2"/>
    <dgm:cxn modelId="{92D8AFA0-F3F5-475E-9444-1836CD3FDFD3}" type="presParOf" srcId="{29AF5C9E-2C85-47EF-A23E-567808114F8F}" destId="{3280C8D9-22D7-45C7-A13D-6992EFE8C8C7}" srcOrd="0" destOrd="0" presId="urn:microsoft.com/office/officeart/2005/8/layout/chevron2"/>
    <dgm:cxn modelId="{52C6091B-D396-4947-ABB7-180984D8A019}" type="presParOf" srcId="{29AF5C9E-2C85-47EF-A23E-567808114F8F}" destId="{A362A094-3A10-4639-8A22-544AA6F9C2F8}" srcOrd="1" destOrd="0" presId="urn:microsoft.com/office/officeart/2005/8/layout/chevron2"/>
    <dgm:cxn modelId="{B5FF764B-B19F-4081-80AB-8BA950DF32E1}" type="presParOf" srcId="{7C36E1F6-E259-4638-85BA-777511793B83}" destId="{33AEB484-0486-45C2-831A-000524137E3D}" srcOrd="3" destOrd="0" presId="urn:microsoft.com/office/officeart/2005/8/layout/chevron2"/>
    <dgm:cxn modelId="{03430B05-F437-46DB-BA86-1A78A60EB887}" type="presParOf" srcId="{7C36E1F6-E259-4638-85BA-777511793B83}" destId="{908FF3DB-5F21-4A48-995E-543C299C62EF}" srcOrd="4" destOrd="0" presId="urn:microsoft.com/office/officeart/2005/8/layout/chevron2"/>
    <dgm:cxn modelId="{7E0CCF1C-EB7B-44F7-9ADA-FAC0D07532A9}" type="presParOf" srcId="{908FF3DB-5F21-4A48-995E-543C299C62EF}" destId="{4A2BE4AD-D045-446F-80D7-7D65771368BB}" srcOrd="0" destOrd="0" presId="urn:microsoft.com/office/officeart/2005/8/layout/chevron2"/>
    <dgm:cxn modelId="{3970DE85-43BE-4BC6-BA96-9982EFAB4906}" type="presParOf" srcId="{908FF3DB-5F21-4A48-995E-543C299C62EF}" destId="{26293CC6-EF15-40C7-B99B-8325C1E0FC47}" srcOrd="1" destOrd="0" presId="urn:microsoft.com/office/officeart/2005/8/layout/chevron2"/>
    <dgm:cxn modelId="{5AFE3B1F-6F99-408F-A161-F96237CEBC3A}" type="presParOf" srcId="{7C36E1F6-E259-4638-85BA-777511793B83}" destId="{FB81B9B7-FAF6-4E8D-9B20-5E6A9AFD7CAC}" srcOrd="5" destOrd="0" presId="urn:microsoft.com/office/officeart/2005/8/layout/chevron2"/>
    <dgm:cxn modelId="{62964F67-E1E3-4614-B190-6526CC06E73C}" type="presParOf" srcId="{7C36E1F6-E259-4638-85BA-777511793B83}" destId="{D9FC9008-5BAB-4E81-9BF9-3A0C64ACC0DC}" srcOrd="6" destOrd="0" presId="urn:microsoft.com/office/officeart/2005/8/layout/chevron2"/>
    <dgm:cxn modelId="{E2ACC06E-D0DE-4E6E-81CB-A90BAA531456}" type="presParOf" srcId="{D9FC9008-5BAB-4E81-9BF9-3A0C64ACC0DC}" destId="{1858CEDC-DEC5-4F2B-B294-0EA9D1DC45BF}" srcOrd="0" destOrd="0" presId="urn:microsoft.com/office/officeart/2005/8/layout/chevron2"/>
    <dgm:cxn modelId="{DBD9412A-CC01-428B-AFAE-1CEF34DBB0D4}" type="presParOf" srcId="{D9FC9008-5BAB-4E81-9BF9-3A0C64ACC0DC}" destId="{34086EC1-69B3-46B4-AEEB-578AC6C2AEC9}" srcOrd="1" destOrd="0" presId="urn:microsoft.com/office/officeart/2005/8/layout/chevron2"/>
    <dgm:cxn modelId="{9CC48788-552D-4D67-816E-1BAF9B3220E9}" type="presParOf" srcId="{7C36E1F6-E259-4638-85BA-777511793B83}" destId="{D9AE7AA1-5E0F-46F8-9E9B-517792299CBA}" srcOrd="7" destOrd="0" presId="urn:microsoft.com/office/officeart/2005/8/layout/chevron2"/>
    <dgm:cxn modelId="{FDDE27E4-23DA-407C-AEDE-AAE8FFC6778E}" type="presParOf" srcId="{7C36E1F6-E259-4638-85BA-777511793B83}" destId="{507D6AD1-6246-4AD3-A922-9B4616BAE72A}" srcOrd="8" destOrd="0" presId="urn:microsoft.com/office/officeart/2005/8/layout/chevron2"/>
    <dgm:cxn modelId="{56195DFE-CF04-47BB-8A8D-388A30F6AB5D}" type="presParOf" srcId="{507D6AD1-6246-4AD3-A922-9B4616BAE72A}" destId="{7F283225-0B12-49B4-9ACF-DD8D407D338B}" srcOrd="0" destOrd="0" presId="urn:microsoft.com/office/officeart/2005/8/layout/chevron2"/>
    <dgm:cxn modelId="{6ADF7DA6-E5AE-4F38-807B-7D2DCF0D9740}" type="presParOf" srcId="{507D6AD1-6246-4AD3-A922-9B4616BAE72A}" destId="{2B996667-9E69-4B09-B841-E79631FF10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FC5D2-919A-4ECE-85E9-2139C870E2E1}">
      <dsp:nvSpPr>
        <dsp:cNvPr id="0" name=""/>
        <dsp:cNvSpPr/>
      </dsp:nvSpPr>
      <dsp:spPr>
        <a:xfrm rot="5400000">
          <a:off x="-156485" y="159833"/>
          <a:ext cx="1043236" cy="730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PanelApp</a:t>
          </a:r>
          <a:endParaRPr lang="en-GB" sz="1400" kern="1200" dirty="0"/>
        </a:p>
      </dsp:txBody>
      <dsp:txXfrm rot="-5400000">
        <a:off x="1" y="368481"/>
        <a:ext cx="730265" cy="312971"/>
      </dsp:txXfrm>
    </dsp:sp>
    <dsp:sp modelId="{613CE5EC-C992-428C-9F93-D6C8DAAF1F8C}">
      <dsp:nvSpPr>
        <dsp:cNvPr id="0" name=""/>
        <dsp:cNvSpPr/>
      </dsp:nvSpPr>
      <dsp:spPr>
        <a:xfrm rot="5400000">
          <a:off x="3230436" y="-2496822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Obtain a list of gene names in HSP panel.</a:t>
          </a:r>
          <a:endParaRPr lang="en-GB" sz="1200" kern="1200" dirty="0"/>
        </a:p>
      </dsp:txBody>
      <dsp:txXfrm rot="-5400000">
        <a:off x="730265" y="36451"/>
        <a:ext cx="5645344" cy="611899"/>
      </dsp:txXfrm>
    </dsp:sp>
    <dsp:sp modelId="{3280C8D9-22D7-45C7-A13D-6992EFE8C8C7}">
      <dsp:nvSpPr>
        <dsp:cNvPr id="0" name=""/>
        <dsp:cNvSpPr/>
      </dsp:nvSpPr>
      <dsp:spPr>
        <a:xfrm rot="5400000">
          <a:off x="-156485" y="1085482"/>
          <a:ext cx="1043236" cy="7302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BioGrid</a:t>
          </a:r>
          <a:endParaRPr lang="en-GB" sz="1400" kern="1200" dirty="0"/>
        </a:p>
      </dsp:txBody>
      <dsp:txXfrm rot="-5400000">
        <a:off x="1" y="1294130"/>
        <a:ext cx="730265" cy="312971"/>
      </dsp:txXfrm>
    </dsp:sp>
    <dsp:sp modelId="{A362A094-3A10-4639-8A22-544AA6F9C2F8}">
      <dsp:nvSpPr>
        <dsp:cNvPr id="0" name=""/>
        <dsp:cNvSpPr/>
      </dsp:nvSpPr>
      <dsp:spPr>
        <a:xfrm rot="5400000">
          <a:off x="3230436" y="-1571174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Use the list of genes to create interaction network </a:t>
          </a:r>
          <a:endParaRPr lang="en-GB" sz="1200" kern="1200" dirty="0"/>
        </a:p>
      </dsp:txBody>
      <dsp:txXfrm rot="-5400000">
        <a:off x="730265" y="962099"/>
        <a:ext cx="5645344" cy="611899"/>
      </dsp:txXfrm>
    </dsp:sp>
    <dsp:sp modelId="{4A2BE4AD-D045-446F-80D7-7D65771368BB}">
      <dsp:nvSpPr>
        <dsp:cNvPr id="0" name=""/>
        <dsp:cNvSpPr/>
      </dsp:nvSpPr>
      <dsp:spPr>
        <a:xfrm rot="5400000">
          <a:off x="-156485" y="2011131"/>
          <a:ext cx="1043236" cy="7302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ModuLand</a:t>
          </a:r>
          <a:endParaRPr lang="en-GB" sz="1400" kern="1200" dirty="0"/>
        </a:p>
      </dsp:txBody>
      <dsp:txXfrm rot="-5400000">
        <a:off x="1" y="2219779"/>
        <a:ext cx="730265" cy="312971"/>
      </dsp:txXfrm>
    </dsp:sp>
    <dsp:sp modelId="{26293CC6-EF15-40C7-B99B-8325C1E0FC47}">
      <dsp:nvSpPr>
        <dsp:cNvPr id="0" name=""/>
        <dsp:cNvSpPr/>
      </dsp:nvSpPr>
      <dsp:spPr>
        <a:xfrm rot="5400000">
          <a:off x="3230258" y="-645347"/>
          <a:ext cx="678460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Centrality Vs Bridgeness 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Module Hierarchy </a:t>
          </a:r>
          <a:endParaRPr lang="en-GB" sz="1200" kern="1200" dirty="0"/>
        </a:p>
      </dsp:txBody>
      <dsp:txXfrm rot="-5400000">
        <a:off x="730265" y="1887766"/>
        <a:ext cx="5645326" cy="612220"/>
      </dsp:txXfrm>
    </dsp:sp>
    <dsp:sp modelId="{1858CEDC-DEC5-4F2B-B294-0EA9D1DC45BF}">
      <dsp:nvSpPr>
        <dsp:cNvPr id="0" name=""/>
        <dsp:cNvSpPr/>
      </dsp:nvSpPr>
      <dsp:spPr>
        <a:xfrm rot="5400000">
          <a:off x="-156485" y="2936779"/>
          <a:ext cx="1043236" cy="7302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STRING </a:t>
          </a:r>
          <a:endParaRPr lang="en-GB" sz="1400" kern="1200" dirty="0"/>
        </a:p>
      </dsp:txBody>
      <dsp:txXfrm rot="-5400000">
        <a:off x="1" y="3145427"/>
        <a:ext cx="730265" cy="312971"/>
      </dsp:txXfrm>
    </dsp:sp>
    <dsp:sp modelId="{34086EC1-69B3-46B4-AEEB-578AC6C2AEC9}">
      <dsp:nvSpPr>
        <dsp:cNvPr id="0" name=""/>
        <dsp:cNvSpPr/>
      </dsp:nvSpPr>
      <dsp:spPr>
        <a:xfrm rot="5400000">
          <a:off x="3230436" y="280123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Functional Analysis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Top 15 modules only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Biological Function and KEGG  </a:t>
          </a:r>
          <a:endParaRPr lang="en-GB" sz="1200" kern="1200" dirty="0"/>
        </a:p>
      </dsp:txBody>
      <dsp:txXfrm rot="-5400000">
        <a:off x="730265" y="2813396"/>
        <a:ext cx="5645344" cy="611899"/>
      </dsp:txXfrm>
    </dsp:sp>
    <dsp:sp modelId="{7F283225-0B12-49B4-9ACF-DD8D407D338B}">
      <dsp:nvSpPr>
        <dsp:cNvPr id="0" name=""/>
        <dsp:cNvSpPr/>
      </dsp:nvSpPr>
      <dsp:spPr>
        <a:xfrm rot="5400000">
          <a:off x="-156485" y="3862428"/>
          <a:ext cx="1043236" cy="7302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Matrix Analysis </a:t>
          </a:r>
          <a:endParaRPr lang="en-GB" sz="1400" kern="1200" dirty="0"/>
        </a:p>
      </dsp:txBody>
      <dsp:txXfrm rot="-5400000">
        <a:off x="1" y="4071076"/>
        <a:ext cx="730265" cy="312971"/>
      </dsp:txXfrm>
    </dsp:sp>
    <dsp:sp modelId="{2B996667-9E69-4B09-B841-E79631FF10A4}">
      <dsp:nvSpPr>
        <dsp:cNvPr id="0" name=""/>
        <dsp:cNvSpPr/>
      </dsp:nvSpPr>
      <dsp:spPr>
        <a:xfrm rot="5400000">
          <a:off x="3230436" y="1205771"/>
          <a:ext cx="678103" cy="5678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Correlate HPO terms to genes.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Generate list of highly correlated genes within the network </a:t>
          </a:r>
          <a:endParaRPr lang="en-GB" sz="1200" kern="1200" dirty="0"/>
        </a:p>
      </dsp:txBody>
      <dsp:txXfrm rot="-5400000">
        <a:off x="730265" y="3739044"/>
        <a:ext cx="5645344" cy="61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323850" y="0"/>
          <a:ext cx="6984454" cy="555989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AF74-3732-4D6E-9F39-F74774786B20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0E687-99CB-4A6B-90F9-509297239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0E687-99CB-4A6B-90F9-50929723931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0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EA136EF-BF3E-4517-8EEA-592F2BB5AAC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029538-D7EF-4B29-93DF-E3E7645C9D63}" type="datetimeFigureOut">
              <a:rPr lang="en-GB" smtClean="0"/>
              <a:t>07/12/2018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7772400" cy="1470025"/>
          </a:xfrm>
        </p:spPr>
        <p:txBody>
          <a:bodyPr/>
          <a:lstStyle/>
          <a:p>
            <a:pPr algn="ctr"/>
            <a:r>
              <a:rPr lang="en-GB" dirty="0"/>
              <a:t>Hereditary </a:t>
            </a:r>
            <a:r>
              <a:rPr lang="en-GB" dirty="0" smtClean="0"/>
              <a:t>Spastic </a:t>
            </a:r>
            <a:r>
              <a:rPr lang="en-GB" dirty="0"/>
              <a:t>P</a:t>
            </a:r>
            <a:r>
              <a:rPr lang="en-GB" dirty="0" smtClean="0"/>
              <a:t>araplegia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48760"/>
            <a:ext cx="6395520" cy="35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Hierarchy Network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enes at the centre of the top 15 modules represented within a hierarchy. 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97426"/>
            <a:ext cx="6480720" cy="425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1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GB" dirty="0" smtClean="0"/>
              <a:t>Matrix Analysis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Obtain list of OMIM codes related to HSP.</a:t>
            </a:r>
          </a:p>
          <a:p>
            <a:r>
              <a:rPr lang="en-GB" dirty="0" smtClean="0"/>
              <a:t>Fetch all HPO terms using OMIM codes (</a:t>
            </a:r>
            <a:r>
              <a:rPr lang="en-GB" dirty="0" err="1" smtClean="0"/>
              <a:t>phizz</a:t>
            </a:r>
            <a:r>
              <a:rPr lang="en-GB" dirty="0" smtClean="0"/>
              <a:t>)</a:t>
            </a:r>
          </a:p>
          <a:p>
            <a:r>
              <a:rPr lang="en-GB" dirty="0" smtClean="0"/>
              <a:t>Create a matrix of genes and HPO terms. </a:t>
            </a:r>
          </a:p>
          <a:p>
            <a:pPr lvl="1"/>
            <a:r>
              <a:rPr lang="en-GB" dirty="0" smtClean="0"/>
              <a:t>Fill with 1/0 based on gene-HPO association </a:t>
            </a:r>
          </a:p>
          <a:p>
            <a:pPr marL="434975" lvl="1" indent="-342900"/>
            <a:r>
              <a:rPr lang="en-GB" dirty="0" smtClean="0"/>
              <a:t>Multiply matrix by its transpose and subtract 1.</a:t>
            </a:r>
          </a:p>
          <a:p>
            <a:pPr marL="92075" lvl="1" indent="0">
              <a:buNone/>
            </a:pPr>
            <a:r>
              <a:rPr lang="en-GB" dirty="0" smtClean="0"/>
              <a:t>This gives a symmetrical </a:t>
            </a:r>
            <a:r>
              <a:rPr lang="en-GB" dirty="0" err="1" smtClean="0"/>
              <a:t>gene:gene</a:t>
            </a:r>
            <a:r>
              <a:rPr lang="en-GB" dirty="0" smtClean="0"/>
              <a:t> matrix where each value represents the number of genes with a shared HPO term.</a:t>
            </a:r>
          </a:p>
          <a:p>
            <a:pPr marL="92075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9512" y="6093296"/>
            <a:ext cx="7056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Johnson</a:t>
            </a:r>
            <a:r>
              <a:rPr lang="en-GB" sz="1100" dirty="0"/>
              <a:t>, J. (</a:t>
            </a:r>
            <a:r>
              <a:rPr lang="en-GB" sz="1100" dirty="0" err="1"/>
              <a:t>n.d.</a:t>
            </a:r>
            <a:r>
              <a:rPr lang="en-GB" sz="1100" dirty="0"/>
              <a:t>). </a:t>
            </a:r>
            <a:r>
              <a:rPr lang="en-GB" sz="1100" i="1" dirty="0" err="1"/>
              <a:t>Hypernetworks</a:t>
            </a:r>
            <a:r>
              <a:rPr lang="en-GB" sz="1100" i="1" dirty="0"/>
              <a:t> in the science of complex systems</a:t>
            </a:r>
            <a:r>
              <a:rPr lang="en-GB" sz="1100" dirty="0" smtClean="0"/>
              <a:t>.</a:t>
            </a:r>
            <a:endParaRPr lang="en-GB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44330"/>
            <a:ext cx="4238610" cy="119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43944"/>
            <a:ext cx="3896494" cy="114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381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27905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3514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3505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3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Cluster the </a:t>
            </a:r>
            <a:r>
              <a:rPr lang="en-GB" dirty="0" err="1" smtClean="0"/>
              <a:t>gene:gene</a:t>
            </a:r>
            <a:r>
              <a:rPr lang="en-GB" dirty="0" smtClean="0"/>
              <a:t> matrix to identify a list of genes which each share a large number of HPO term.</a:t>
            </a:r>
            <a:endParaRPr lang="en-GB" dirty="0" smtClean="0"/>
          </a:p>
          <a:p>
            <a:pPr marL="92075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9512" y="6093296"/>
            <a:ext cx="70567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Johnson</a:t>
            </a:r>
            <a:r>
              <a:rPr lang="en-GB" sz="1100" dirty="0"/>
              <a:t>, J. (</a:t>
            </a:r>
            <a:r>
              <a:rPr lang="en-GB" sz="1100" dirty="0" err="1"/>
              <a:t>n.d.</a:t>
            </a:r>
            <a:r>
              <a:rPr lang="en-GB" sz="1100" dirty="0"/>
              <a:t>). </a:t>
            </a:r>
            <a:r>
              <a:rPr lang="en-GB" sz="1100" i="1" dirty="0" err="1"/>
              <a:t>Hypernetworks</a:t>
            </a:r>
            <a:r>
              <a:rPr lang="en-GB" sz="1100" i="1" dirty="0"/>
              <a:t> in the science of complex systems</a:t>
            </a:r>
            <a:r>
              <a:rPr lang="en-GB" sz="1100" dirty="0" smtClean="0"/>
              <a:t>.</a:t>
            </a:r>
            <a:endParaRPr lang="en-GB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3" y="2063067"/>
            <a:ext cx="4603770" cy="442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44187"/>
            <a:ext cx="3950163" cy="354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4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 ranking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92515"/>
              </p:ext>
            </p:extLst>
          </p:nvPr>
        </p:nvGraphicFramePr>
        <p:xfrm>
          <a:off x="251520" y="1916832"/>
          <a:ext cx="7810512" cy="2664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54283"/>
                <a:gridCol w="2112792"/>
                <a:gridCol w="1758388"/>
                <a:gridCol w="654283"/>
                <a:gridCol w="1976483"/>
                <a:gridCol w="654283"/>
              </a:tblGrid>
              <a:tr h="40833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nodeID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log_bc_ratio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Module Appearance Score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Cluster Y/N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Average Shortest Path Length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overall_score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TFG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0.292506728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3.02773312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320.2895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TUBB4A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0.267779746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3.27893891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319.2167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SLC33A1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0.342858809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3.5028135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307.0421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AFG3L2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0.193167334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3.23392283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302.2046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CAPN1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0.258389663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3.25803859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287.5656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KIF1A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0.372792644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3.29019293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286.2445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SPG7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0.218653143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3.6840836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271.6106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BSCL2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0.246726874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3.81310289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268.3943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LMNA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0.278007308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3.83038585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253.1862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559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MTPAP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0.261561689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3.95699357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251.5704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1143000"/>
          </a:xfrm>
        </p:spPr>
        <p:txBody>
          <a:bodyPr/>
          <a:lstStyle/>
          <a:p>
            <a:r>
              <a:rPr lang="en-GB" dirty="0" smtClean="0"/>
              <a:t>Executive Summary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28669"/>
              </p:ext>
            </p:extLst>
          </p:nvPr>
        </p:nvGraphicFramePr>
        <p:xfrm>
          <a:off x="1043608" y="1340768"/>
          <a:ext cx="64087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835696" y="5877272"/>
            <a:ext cx="5886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Stevens, A., De </a:t>
            </a:r>
            <a:r>
              <a:rPr lang="en-GB" sz="1100" dirty="0" err="1"/>
              <a:t>Leonibus</a:t>
            </a:r>
            <a:r>
              <a:rPr lang="en-GB" sz="1100" dirty="0"/>
              <a:t>, C., Hanson, D., </a:t>
            </a:r>
            <a:r>
              <a:rPr lang="en-GB" sz="1100" dirty="0" err="1"/>
              <a:t>Dowsey</a:t>
            </a:r>
            <a:r>
              <a:rPr lang="en-GB" sz="1100" dirty="0"/>
              <a:t>, A., </a:t>
            </a:r>
            <a:r>
              <a:rPr lang="en-GB" sz="1100" dirty="0" err="1"/>
              <a:t>Whatmore</a:t>
            </a:r>
            <a:r>
              <a:rPr lang="en-GB" sz="1100" dirty="0"/>
              <a:t>, A., Meyer, S., Donn, R., </a:t>
            </a:r>
            <a:r>
              <a:rPr lang="en-GB" sz="1100" dirty="0" err="1"/>
              <a:t>Chatelain</a:t>
            </a:r>
            <a:r>
              <a:rPr lang="en-GB" sz="1100" dirty="0"/>
              <a:t>, P., Banerjee, I., Cosgrove, K., Clayton, P. and Dunne, M. (2013). Network analysis: a new approach to study endocrine disorders. </a:t>
            </a:r>
            <a:r>
              <a:rPr lang="en-GB" sz="1100" i="1" dirty="0"/>
              <a:t>Journal of Molecular Endocrinology</a:t>
            </a:r>
            <a:r>
              <a:rPr lang="en-GB" sz="1100" dirty="0"/>
              <a:t>, 52(1), pp.R79-R93.</a:t>
            </a:r>
          </a:p>
        </p:txBody>
      </p:sp>
    </p:spTree>
    <p:extLst>
      <p:ext uri="{BB962C8B-B14F-4D97-AF65-F5344CB8AC3E}">
        <p14:creationId xmlns:p14="http://schemas.microsoft.com/office/powerpoint/2010/main" val="42022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Staff Training Costs </a:t>
            </a:r>
          </a:p>
          <a:p>
            <a:r>
              <a:rPr lang="en-GB" dirty="0" smtClean="0"/>
              <a:t>Relatively new approach to diagnostics.</a:t>
            </a:r>
          </a:p>
          <a:p>
            <a:r>
              <a:rPr lang="en-GB" dirty="0" smtClean="0"/>
              <a:t>Difficult fit into current clinical practice.</a:t>
            </a:r>
          </a:p>
          <a:p>
            <a:r>
              <a:rPr lang="en-GB" dirty="0" smtClean="0"/>
              <a:t>Might be a challenge to explain concept to the clinical team.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1663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Executive Summary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</a:t>
            </a:r>
            <a:r>
              <a:rPr lang="en-GB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Term used </a:t>
            </a:r>
            <a:r>
              <a:rPr lang="en-GB" sz="2000" dirty="0"/>
              <a:t>for a group of rare inherited disorders that cause weakness and stiffness in the leg </a:t>
            </a:r>
            <a:r>
              <a:rPr lang="en-GB" sz="2000" dirty="0" smtClean="0"/>
              <a:t>muscles.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Often misdiagnosed; estimated 3 in 100,000 people affected.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/>
              <a:t>S</a:t>
            </a:r>
            <a:r>
              <a:rPr lang="en-GB" sz="2000" dirty="0" smtClean="0"/>
              <a:t>ymptoms </a:t>
            </a:r>
            <a:r>
              <a:rPr lang="en-GB" sz="2000" dirty="0"/>
              <a:t>are mainly confined to lower limb weakness and involuntary spasms and muscle stiffness (spasticity</a:t>
            </a:r>
            <a:r>
              <a:rPr lang="en-GB" sz="2000" dirty="0" smtClean="0"/>
              <a:t>)</a:t>
            </a:r>
          </a:p>
          <a:p>
            <a:endParaRPr lang="en-GB" sz="2000" dirty="0"/>
          </a:p>
          <a:p>
            <a:r>
              <a:rPr lang="en-GB" sz="2000" dirty="0"/>
              <a:t>About 90% of people with hereditary spastic paraplegia have a pure </a:t>
            </a:r>
            <a:r>
              <a:rPr lang="en-GB" sz="2000" dirty="0" smtClean="0"/>
              <a:t>form; the </a:t>
            </a:r>
            <a:r>
              <a:rPr lang="en-GB" sz="2000" dirty="0"/>
              <a:t>remaining 10% have a complicated or complex form of the condition.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4364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PanelApp</a:t>
            </a:r>
            <a:r>
              <a:rPr lang="en-GB" dirty="0" smtClean="0"/>
              <a:t> genes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691680" y="1772816"/>
            <a:ext cx="5616624" cy="3402811"/>
            <a:chOff x="1331640" y="1628800"/>
            <a:chExt cx="5616624" cy="3402811"/>
          </a:xfrm>
        </p:grpSpPr>
        <p:sp>
          <p:nvSpPr>
            <p:cNvPr id="8" name="TextBox 7"/>
            <p:cNvSpPr txBox="1"/>
            <p:nvPr/>
          </p:nvSpPr>
          <p:spPr>
            <a:xfrm>
              <a:off x="1331640" y="1628800"/>
              <a:ext cx="5616624" cy="131099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SPART KIF1A B4GALNT1 SERAC1 KIDINS220</a:t>
              </a:r>
              <a:r>
                <a:rPr lang="en-GB" sz="1200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WASHC5 KIF5A BSCL2</a:t>
              </a:r>
            </a:p>
            <a:p>
              <a:pPr algn="just"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SLC16A2 ADAR L1CAM C12orf65 SLC1A4 AFG3L2 NIPA1 C19orf12 SLC25A46 AIMP1 NKX6-2 CAPN1 SPAST ALDH18A1 OPA3 CYP2U1 SPG11 ALS2 PLP1 CYP7B1 SPG21 AP4B1 PNPLA6 DDHD1SPG7 AP4E1 POLR3A DDHD2 TUBB4A AP4M1 REEP1 ERLIN2 WDR45B AP4S1 RTN2 FA2H ZFYVE26 ATL1 SACS GBA2 HSPD1</a:t>
              </a:r>
              <a:endParaRPr lang="en-GB" sz="1200" dirty="0">
                <a:solidFill>
                  <a:srgbClr val="000000"/>
                </a:solidFill>
                <a:latin typeface="+mj-lt"/>
              </a:endParaRPr>
            </a:p>
            <a:p>
              <a:pPr fontAlgn="ctr"/>
              <a:endParaRPr lang="en-GB" sz="1100" dirty="0">
                <a:solidFill>
                  <a:srgbClr val="000000"/>
                </a:solidFill>
                <a:latin typeface="Arial Unicode M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640" y="3789040"/>
              <a:ext cx="5616624" cy="71508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AMPD2 MTPAP ZEB2 AP5Z1 NT5C2 ZFYVE27 ARL6IP1 PCDH12 ARSI PGAP1</a:t>
              </a:r>
              <a:endParaRPr lang="en-GB" sz="1200" dirty="0">
                <a:solidFill>
                  <a:srgbClr val="000000"/>
                </a:solidFill>
                <a:latin typeface="+mj-lt"/>
              </a:endParaRPr>
            </a:p>
            <a:p>
              <a:pPr fontAlgn="ctr"/>
              <a:r>
                <a:rPr lang="en-GB" sz="1200" dirty="0" smtClean="0">
                  <a:solidFill>
                    <a:srgbClr val="000000"/>
                  </a:solidFill>
                  <a:latin typeface="+mj-lt"/>
                </a:rPr>
                <a:t>CCT5 PSEN1 DSTYK SLC33A1 ENTPD1 TECPR2 GAD1 TFG GJC2 USP8 KIF1C VAMP1 MARS VPS37A MARS2 WDR48</a:t>
              </a:r>
              <a:endParaRPr lang="en-GB" sz="12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3494" y="3068960"/>
              <a:ext cx="5584770" cy="5788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fontAlgn="ctr"/>
              <a:r>
                <a:rPr lang="en-GB" sz="1400" dirty="0" smtClean="0">
                  <a:solidFill>
                    <a:srgbClr val="000000"/>
                  </a:solidFill>
                </a:rPr>
                <a:t>CDK16 </a:t>
              </a:r>
              <a:r>
                <a:rPr lang="en-GB" sz="1400" dirty="0">
                  <a:solidFill>
                    <a:srgbClr val="000000"/>
                  </a:solidFill>
                </a:rPr>
                <a:t>REEP2</a:t>
              </a:r>
            </a:p>
            <a:p>
              <a:pPr fontAlgn="ctr"/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3494" y="4725144"/>
              <a:ext cx="5512762" cy="3064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ctr"/>
              <a:r>
                <a:rPr lang="en-GB" sz="1200" dirty="0" smtClean="0">
                  <a:solidFill>
                    <a:srgbClr val="000000"/>
                  </a:solidFill>
                </a:rPr>
                <a:t>ATXN10 ATXN1 ATXN2 ATXN3 ATXN7 CACNA1A FXN HTT PPP2R2B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1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CytoScape</a:t>
            </a:r>
            <a:r>
              <a:rPr lang="en-GB" dirty="0" smtClean="0"/>
              <a:t>: </a:t>
            </a:r>
            <a:r>
              <a:rPr lang="en-GB" dirty="0"/>
              <a:t>BIOGRID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en-GB" sz="2400" dirty="0"/>
              <a:t>BIOGRID is a well-defined, well-audited dataset of protein-protein interactions.</a:t>
            </a:r>
            <a:endParaRPr lang="en-GB" sz="2400" dirty="0" smtClean="0"/>
          </a:p>
          <a:p>
            <a:r>
              <a:rPr lang="en-GB" sz="2400" dirty="0" smtClean="0"/>
              <a:t>BIOGRID plugin used to add primary interactions and exclude self interactions within the network.</a:t>
            </a:r>
          </a:p>
          <a:p>
            <a:r>
              <a:rPr lang="en-GB" sz="2400" dirty="0" smtClean="0"/>
              <a:t>Optimum no. of nodes for analysis between 600-2500.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41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pPr algn="ctr"/>
            <a:r>
              <a:rPr lang="en-GB" dirty="0" err="1" smtClean="0"/>
              <a:t>ModuLand</a:t>
            </a:r>
            <a:r>
              <a:rPr lang="en-GB" dirty="0"/>
              <a:t> </a:t>
            </a:r>
            <a:r>
              <a:rPr lang="en-GB" dirty="0" smtClean="0"/>
              <a:t>Analysis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0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ModuLand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en-GB" sz="2800" dirty="0" smtClean="0"/>
              <a:t>Determines and visualises overlapping network modules.</a:t>
            </a:r>
          </a:p>
          <a:p>
            <a:r>
              <a:rPr lang="en-GB" sz="2800" dirty="0" smtClean="0"/>
              <a:t>Calculates the </a:t>
            </a:r>
            <a:r>
              <a:rPr lang="en-GB" sz="2800" dirty="0"/>
              <a:t>assignment strength of each node to each discovered module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The plug-in </a:t>
            </a:r>
            <a:r>
              <a:rPr lang="en-GB" sz="2800" dirty="0" smtClean="0"/>
              <a:t>also builds </a:t>
            </a:r>
            <a:r>
              <a:rPr lang="en-GB" sz="2800" dirty="0"/>
              <a:t>the hierarchy of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42617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005045"/>
              </p:ext>
            </p:extLst>
          </p:nvPr>
        </p:nvGraphicFramePr>
        <p:xfrm>
          <a:off x="323850" y="533400"/>
          <a:ext cx="6984454" cy="555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84784"/>
            <a:ext cx="9144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6165304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Stevens et al. (2018</a:t>
            </a:r>
            <a:r>
              <a:rPr lang="en-GB" sz="1100" dirty="0"/>
              <a:t>) “</a:t>
            </a:r>
            <a:r>
              <a:rPr lang="en-GB" sz="1100" dirty="0" err="1"/>
              <a:t>Interactome</a:t>
            </a:r>
            <a:r>
              <a:rPr lang="en-GB" sz="1100" dirty="0"/>
              <a:t> comparison of human embryonic stem cell lines with the inner cell mass and </a:t>
            </a:r>
            <a:r>
              <a:rPr lang="en-GB" sz="1100" dirty="0" err="1"/>
              <a:t>trophectoderm</a:t>
            </a:r>
            <a:r>
              <a:rPr lang="en-GB" sz="11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6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Hierarchy of modules 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1518"/>
              </p:ext>
            </p:extLst>
          </p:nvPr>
        </p:nvGraphicFramePr>
        <p:xfrm>
          <a:off x="899592" y="1628800"/>
          <a:ext cx="7128791" cy="451530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45322"/>
                <a:gridCol w="685655"/>
                <a:gridCol w="687671"/>
                <a:gridCol w="789175"/>
                <a:gridCol w="664816"/>
                <a:gridCol w="721282"/>
                <a:gridCol w="787158"/>
                <a:gridCol w="660783"/>
                <a:gridCol w="787158"/>
                <a:gridCol w="699771"/>
              </a:tblGrid>
              <a:tr h="570956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Top 15 modules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ATXN3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HSPD1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USP8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ATXN1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HTT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UBC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KIF1C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VCP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BSCL2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OPA3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USP8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SPG7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EGFR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CDK16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WDR48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USP12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RAD51AP1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PHLPP2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ATAD5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NTRK1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FANCI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HSPD1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MTPAP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SLC33A1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MARS2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BCL11B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ALDH18A1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ERLIN2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ERLIN1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SLC33A1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HSPA5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AMFR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TFG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SYVN1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ZFYVE27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AIMP1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AIMP2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LARS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HTT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BSCL2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SPG7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SLC33A1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ZDHHC17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CREBBP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HAP1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ATXN10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CCT5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PPP2R2B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CAPN1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TUBB4A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SPG7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BCL11B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PPP2R2C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ATXN2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SH3GL3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SH3GL2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CCNDBP1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ALDH18A1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HTT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CELA2B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NTRK1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CDK16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KIF1C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TFG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BRCA1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CCNYL1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YWHAZ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AFG3L2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OPA3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CSNK2A2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RBFOX2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COIL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CLASRP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UBQLN4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RBPMS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UBE2E1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ZHX1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TRAF2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10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PSEN1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NCSTN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CTNNB1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PSENEN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APH1A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TRAF6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ERLIN2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UBQLN1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PSEN2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CDH1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21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effectLst/>
                        </a:rPr>
                        <a:t>ATXN7</a:t>
                      </a:r>
                      <a:endParaRPr lang="en-GB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USP22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ATXN7L3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TRRAP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SUPT3H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FXN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CRX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PICK1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ACTN1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ACTN4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analysis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07587"/>
              </p:ext>
            </p:extLst>
          </p:nvPr>
        </p:nvGraphicFramePr>
        <p:xfrm>
          <a:off x="467544" y="1559536"/>
          <a:ext cx="7920880" cy="26615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92667"/>
                <a:gridCol w="4715779"/>
                <a:gridCol w="1242481"/>
                <a:gridCol w="1269953"/>
              </a:tblGrid>
              <a:tr h="24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Module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Pathway Description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Observed Gene Count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False Discovery Rate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 dirty="0">
                          <a:effectLst/>
                        </a:rPr>
                        <a:t>ATXN3</a:t>
                      </a:r>
                      <a:endParaRPr lang="en-GB" sz="1200" b="0" i="0" u="none" strike="noStrike" dirty="0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Response </a:t>
                      </a:r>
                      <a:r>
                        <a:rPr lang="en-GB" sz="1200" u="none" strike="noStrike" dirty="0">
                          <a:effectLst/>
                        </a:rPr>
                        <a:t>to misfolded protein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5.26E-04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ERLIN2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Response </a:t>
                      </a:r>
                      <a:r>
                        <a:rPr lang="en-GB" sz="1200" u="none" strike="noStrike" dirty="0">
                          <a:effectLst/>
                        </a:rPr>
                        <a:t>to organic substance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1.07E-02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AIMP1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Aminoacyl-</a:t>
                      </a:r>
                      <a:r>
                        <a:rPr lang="en-GB" sz="1200" u="none" strike="noStrike" dirty="0" err="1">
                          <a:effectLst/>
                        </a:rPr>
                        <a:t>tRNA</a:t>
                      </a:r>
                      <a:r>
                        <a:rPr lang="en-GB" sz="1200" u="none" strike="noStrike" dirty="0">
                          <a:effectLst/>
                        </a:rPr>
                        <a:t> biosynthesis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3.59E-12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HTT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Anterograde </a:t>
                      </a:r>
                      <a:r>
                        <a:rPr lang="en-GB" sz="1200" u="none" strike="noStrike" dirty="0">
                          <a:effectLst/>
                        </a:rPr>
                        <a:t>axon cargo transport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1.17E-03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ATXN2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 smtClean="0">
                          <a:effectLst/>
                        </a:rPr>
                        <a:t>Citrulline</a:t>
                      </a:r>
                      <a:r>
                        <a:rPr lang="en-GB" sz="1200" u="none" strike="noStrike" dirty="0" smtClean="0">
                          <a:effectLst/>
                        </a:rPr>
                        <a:t> </a:t>
                      </a:r>
                      <a:r>
                        <a:rPr lang="en-GB" sz="1200" u="none" strike="noStrike" dirty="0">
                          <a:effectLst/>
                        </a:rPr>
                        <a:t>metabolic process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2.22E-02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PSEN1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Cellular </a:t>
                      </a:r>
                      <a:r>
                        <a:rPr lang="en-GB" sz="1200" u="none" strike="noStrike" dirty="0">
                          <a:effectLst/>
                        </a:rPr>
                        <a:t>response to indole-3-methanol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1.21E-03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ATXN7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Proteolysis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4.78E-03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2461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POLR3A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 smtClean="0">
                          <a:effectLst/>
                        </a:rPr>
                        <a:t>Defense</a:t>
                      </a:r>
                      <a:r>
                        <a:rPr lang="en-GB" sz="1200" u="none" strike="noStrike" dirty="0" smtClean="0">
                          <a:effectLst/>
                        </a:rPr>
                        <a:t> </a:t>
                      </a:r>
                      <a:r>
                        <a:rPr lang="en-GB" sz="1200" u="none" strike="noStrike" dirty="0">
                          <a:effectLst/>
                        </a:rPr>
                        <a:t>response to virus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9.98E-04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  <a:tr h="4462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u="none" strike="noStrike">
                          <a:effectLst/>
                        </a:rPr>
                        <a:t>WDR45B</a:t>
                      </a:r>
                      <a:endParaRPr lang="en-GB" sz="12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77801" marR="8645" marT="8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Ubiquitin-dependent </a:t>
                      </a:r>
                      <a:r>
                        <a:rPr lang="en-GB" sz="1200" u="none" strike="noStrike" dirty="0">
                          <a:effectLst/>
                        </a:rPr>
                        <a:t>protein catabolic process via the multivesicular body sorting pathway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1.21E-06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45" marR="8645" marT="864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637</TotalTime>
  <Words>788</Words>
  <Application>Microsoft Office PowerPoint</Application>
  <PresentationFormat>On-screen Show (4:3)</PresentationFormat>
  <Paragraphs>311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Hereditary Spastic Paraplegia</vt:lpstr>
      <vt:lpstr>Background</vt:lpstr>
      <vt:lpstr>PanelApp genes</vt:lpstr>
      <vt:lpstr>CytoScape: BIOGRID</vt:lpstr>
      <vt:lpstr>ModuLand Analysis </vt:lpstr>
      <vt:lpstr>ModuLand</vt:lpstr>
      <vt:lpstr>PowerPoint Presentation</vt:lpstr>
      <vt:lpstr>Hierarchy of modules </vt:lpstr>
      <vt:lpstr>Functional analysis </vt:lpstr>
      <vt:lpstr>Hierarchy Network </vt:lpstr>
      <vt:lpstr>Matrix Analysis </vt:lpstr>
      <vt:lpstr>Method </vt:lpstr>
      <vt:lpstr>Method </vt:lpstr>
      <vt:lpstr>Method </vt:lpstr>
      <vt:lpstr>Gene ranking </vt:lpstr>
      <vt:lpstr>Executive Summary </vt:lpstr>
      <vt:lpstr> 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Pinto</dc:creator>
  <cp:lastModifiedBy>Natasha Pinto</cp:lastModifiedBy>
  <cp:revision>27</cp:revision>
  <dcterms:created xsi:type="dcterms:W3CDTF">2018-12-05T16:35:22Z</dcterms:created>
  <dcterms:modified xsi:type="dcterms:W3CDTF">2018-12-07T12:54:02Z</dcterms:modified>
</cp:coreProperties>
</file>