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sldIdLst>
    <p:sldId id="530" r:id="rId5"/>
    <p:sldId id="547" r:id="rId6"/>
    <p:sldId id="531" r:id="rId7"/>
    <p:sldId id="533" r:id="rId8"/>
    <p:sldId id="534" r:id="rId9"/>
    <p:sldId id="536" r:id="rId10"/>
    <p:sldId id="537" r:id="rId11"/>
    <p:sldId id="546" r:id="rId12"/>
    <p:sldId id="545" r:id="rId13"/>
    <p:sldId id="538" r:id="rId14"/>
    <p:sldId id="539" r:id="rId15"/>
    <p:sldId id="540" r:id="rId16"/>
    <p:sldId id="541"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varScale="1">
        <p:scale>
          <a:sx n="104" d="100"/>
          <a:sy n="104" d="100"/>
        </p:scale>
        <p:origin x="8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2024-04-30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1671782"/>
            <a:ext cx="9921240" cy="1985818"/>
          </a:xfrm>
        </p:spPr>
        <p:txBody>
          <a:bodyPr/>
          <a:lstStyle/>
          <a:p>
            <a:pPr algn="l"/>
            <a:r>
              <a:rPr lang="en-US" sz="2400" cap="none" dirty="0"/>
              <a:t>an introduction to</a:t>
            </a:r>
            <a:br>
              <a:rPr lang="en-US" dirty="0"/>
            </a:br>
            <a:r>
              <a:rPr lang="en-US" sz="9600" cap="none" spc="-300" dirty="0">
                <a:latin typeface="Aptos Black" panose="020F0502020204030204" pitchFamily="34" charset="0"/>
              </a:rPr>
              <a:t>KoboToolbox</a:t>
            </a:r>
            <a:endParaRPr lang="en-US" spc="-300" dirty="0">
              <a:latin typeface="Aptos Black" panose="020F0502020204030204" pitchFamily="34" charset="0"/>
            </a:endParaRP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Derrick Theophille</a:t>
            </a:r>
          </a:p>
          <a:p>
            <a:endParaRPr lang="en-US" dirty="0"/>
          </a:p>
        </p:txBody>
      </p:sp>
      <p:sp>
        <p:nvSpPr>
          <p:cNvPr id="5" name="TextBox 4">
            <a:extLst>
              <a:ext uri="{FF2B5EF4-FFF2-40B4-BE49-F238E27FC236}">
                <a16:creationId xmlns:a16="http://schemas.microsoft.com/office/drawing/2014/main" id="{736008BE-B3E8-C32B-6C77-03D83029EB63}"/>
              </a:ext>
            </a:extLst>
          </p:cNvPr>
          <p:cNvSpPr txBox="1"/>
          <p:nvPr/>
        </p:nvSpPr>
        <p:spPr>
          <a:xfrm>
            <a:off x="1243584" y="1348616"/>
            <a:ext cx="1702816" cy="646331"/>
          </a:xfrm>
          <a:prstGeom prst="rect">
            <a:avLst/>
          </a:prstGeom>
          <a:noFill/>
        </p:spPr>
        <p:txBody>
          <a:bodyPr wrap="square">
            <a:spAutoFit/>
          </a:bodyPr>
          <a:lstStyle/>
          <a:p>
            <a:r>
              <a:rPr lang="en-US" sz="3600" cap="none" dirty="0">
                <a:latin typeface="Aptos Black" panose="020F0502020204030204" pitchFamily="34" charset="0"/>
              </a:rPr>
              <a:t>00</a:t>
            </a:r>
            <a:endParaRPr lang="en-GB" sz="3600"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Derrick Theophille​</a:t>
            </a:r>
          </a:p>
          <a:p>
            <a:pPr algn="l"/>
            <a:r>
              <a:rPr lang="en-US" dirty="0">
                <a:latin typeface="Segoe UI Light" panose="020B0502040204020203" pitchFamily="34" charset="0"/>
                <a:cs typeface="Segoe UI Light" panose="020B0502040204020203" pitchFamily="34" charset="0"/>
              </a:rPr>
              <a:t>theophilled@dominica.gov.dm</a:t>
            </a:r>
            <a:endParaRPr lang="en-US" dirty="0">
              <a:latin typeface="Segoe UI Light" panose="020B0502040204020203" pitchFamily="34" charset="0"/>
              <a:ea typeface="Calibri"/>
              <a:cs typeface="Segoe UI Light" panose="020B0502040204020203" pitchFamily="34" charset="0"/>
            </a:endParaRP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AD8091-DC08-E0A2-CC82-BE51D0512CBB}"/>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4" name="Title 3">
            <a:extLst>
              <a:ext uri="{FF2B5EF4-FFF2-40B4-BE49-F238E27FC236}">
                <a16:creationId xmlns:a16="http://schemas.microsoft.com/office/drawing/2014/main" id="{A1DF5C0D-7A4C-8EE0-E143-57FE25F01D9A}"/>
              </a:ext>
            </a:extLst>
          </p:cNvPr>
          <p:cNvSpPr>
            <a:spLocks noGrp="1"/>
          </p:cNvSpPr>
          <p:nvPr>
            <p:ph type="title"/>
          </p:nvPr>
        </p:nvSpPr>
        <p:spPr/>
        <p:txBody>
          <a:bodyPr/>
          <a:lstStyle/>
          <a:p>
            <a:r>
              <a:rPr lang="en-US" dirty="0"/>
              <a:t>About this course</a:t>
            </a:r>
            <a:endParaRPr lang="en-GB" dirty="0"/>
          </a:p>
        </p:txBody>
      </p:sp>
      <p:sp>
        <p:nvSpPr>
          <p:cNvPr id="5" name="Content Placeholder 4">
            <a:extLst>
              <a:ext uri="{FF2B5EF4-FFF2-40B4-BE49-F238E27FC236}">
                <a16:creationId xmlns:a16="http://schemas.microsoft.com/office/drawing/2014/main" id="{2F71CFB6-91E7-0534-EEC2-2AF0865B1563}"/>
              </a:ext>
            </a:extLst>
          </p:cNvPr>
          <p:cNvSpPr>
            <a:spLocks noGrp="1"/>
          </p:cNvSpPr>
          <p:nvPr>
            <p:ph idx="1"/>
          </p:nvPr>
        </p:nvSpPr>
        <p:spPr>
          <a:xfrm>
            <a:off x="1536192" y="2212848"/>
            <a:ext cx="7081336" cy="3984752"/>
          </a:xfrm>
        </p:spPr>
        <p:txBody>
          <a:bodyPr/>
          <a:lstStyle/>
          <a:p>
            <a:r>
              <a:rPr lang="en-US" dirty="0"/>
              <a:t>The objective: </a:t>
            </a:r>
            <a:r>
              <a:rPr lang="en-US" b="1" dirty="0"/>
              <a:t>introduce you to KoboToolbox and help you get started with using it for data collection</a:t>
            </a:r>
          </a:p>
          <a:p>
            <a:r>
              <a:rPr lang="en-US" dirty="0"/>
              <a:t>Structure: 2 half-day sessions</a:t>
            </a:r>
          </a:p>
          <a:p>
            <a:pPr lvl="1"/>
            <a:r>
              <a:rPr lang="en-GB" dirty="0"/>
              <a:t>Presentations</a:t>
            </a:r>
          </a:p>
          <a:p>
            <a:pPr lvl="1"/>
            <a:r>
              <a:rPr lang="en-GB" dirty="0"/>
              <a:t>Discussions</a:t>
            </a:r>
          </a:p>
          <a:p>
            <a:pPr lvl="1"/>
            <a:r>
              <a:rPr lang="en-GB" dirty="0"/>
              <a:t>Hands-on learning (building e-forms, etc.)</a:t>
            </a:r>
          </a:p>
          <a:p>
            <a:pPr lvl="1"/>
            <a:r>
              <a:rPr lang="en-GB" dirty="0"/>
              <a:t>Quizzes (maybe)</a:t>
            </a:r>
          </a:p>
        </p:txBody>
      </p:sp>
    </p:spTree>
    <p:extLst>
      <p:ext uri="{BB962C8B-B14F-4D97-AF65-F5344CB8AC3E}">
        <p14:creationId xmlns:p14="http://schemas.microsoft.com/office/powerpoint/2010/main" val="208544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Course 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1" y="2212848"/>
            <a:ext cx="10369481" cy="4049407"/>
          </a:xfrm>
        </p:spPr>
        <p:txBody>
          <a:bodyPr/>
          <a:lstStyle/>
          <a:p>
            <a:pPr marL="342900" indent="-342900" algn="l">
              <a:lnSpc>
                <a:spcPct val="10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 comparison of paper-based and electronic field data collection</a:t>
            </a:r>
          </a:p>
          <a:p>
            <a:pPr marL="342900" indent="-342900" algn="l">
              <a:lnSpc>
                <a:spcPct val="10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Basics of surveys and questionnaire development</a:t>
            </a:r>
          </a:p>
          <a:p>
            <a:pPr marL="342900" indent="-342900" algn="l">
              <a:lnSpc>
                <a:spcPct val="10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An overview of the KoboToolbox </a:t>
            </a:r>
          </a:p>
          <a:p>
            <a:pPr marL="342900" indent="-342900" algn="l">
              <a:lnSpc>
                <a:spcPct val="10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Building a basic e-form in KoboToolbox</a:t>
            </a:r>
          </a:p>
          <a:p>
            <a:pPr marL="342900" indent="-342900" algn="l">
              <a:lnSpc>
                <a:spcPct val="10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Getting your form onto a mobile device</a:t>
            </a:r>
          </a:p>
          <a:p>
            <a:pPr marL="342900" indent="-342900" algn="l">
              <a:lnSpc>
                <a:spcPct val="10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Using a mobile device to capture data in the field using an e-form </a:t>
            </a:r>
          </a:p>
          <a:p>
            <a:pPr marL="342900" indent="-342900" algn="l">
              <a:lnSpc>
                <a:spcPct val="10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Viewing and accessing your data from the KoboToolbox repository</a:t>
            </a:r>
          </a:p>
        </p:txBody>
      </p:sp>
    </p:spTree>
    <p:extLst>
      <p:ext uri="{BB962C8B-B14F-4D97-AF65-F5344CB8AC3E}">
        <p14:creationId xmlns:p14="http://schemas.microsoft.com/office/powerpoint/2010/main" val="35480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At Krypto Logics, we empower investors to maximize their portfolios to help them meet their financial goals responsibly. By offering customized and sophisticated strategies, we help clients' portfolios grow organically and foster a trusted consumer-consultant relationship.</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Crypto can be complicated but getting started doesn’t have to be</a:t>
            </a:r>
          </a:p>
        </p:txBody>
      </p:sp>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568</Words>
  <Application>Microsoft Office PowerPoint</Application>
  <PresentationFormat>Widescreen</PresentationFormat>
  <Paragraphs>139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 Black</vt:lpstr>
      <vt:lpstr>Arial</vt:lpstr>
      <vt:lpstr>Calibri</vt:lpstr>
      <vt:lpstr>Courier New</vt:lpstr>
      <vt:lpstr>Segoe UI</vt:lpstr>
      <vt:lpstr>Segoe UI Light</vt:lpstr>
      <vt:lpstr>Tw Cen MT</vt:lpstr>
      <vt:lpstr>Office Theme</vt:lpstr>
      <vt:lpstr>an introduction to KoboToolbox</vt:lpstr>
      <vt:lpstr>About this course</vt:lpstr>
      <vt:lpstr>Course CONTENTS</vt:lpstr>
      <vt:lpstr>INTRODUCTION</vt:lpstr>
      <vt:lpstr>TRADING &amp; INVESTING</vt:lpstr>
      <vt:lpstr>GLOBAL CURRENCY MARKETS</vt:lpstr>
      <vt:lpstr>WEALTH IS THE ABILITY TO FULLY EXPERIENCE LIFE. </vt:lpstr>
      <vt:lpstr>TYPES OF TOKENS</vt:lpstr>
      <vt:lpstr>PORTFOLIO BUILDUP</vt:lpstr>
      <vt:lpstr>AREAS OF FOCUS</vt:lpstr>
      <vt:lpstr>HOW TO GET THERE</vt:lpstr>
      <vt:lpstr>MEET OUR TEAM</vt:lpstr>
      <vt:lpstr>MEET OUR EXTENDED TEAM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2024-04-30T21:40:16Z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