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77"/>
  </p:notesMasterIdLst>
  <p:sldIdLst>
    <p:sldId id="674" r:id="rId2"/>
    <p:sldId id="676" r:id="rId3"/>
    <p:sldId id="935" r:id="rId4"/>
    <p:sldId id="936" r:id="rId5"/>
    <p:sldId id="937" r:id="rId6"/>
    <p:sldId id="938" r:id="rId7"/>
    <p:sldId id="939" r:id="rId8"/>
    <p:sldId id="940" r:id="rId9"/>
    <p:sldId id="941" r:id="rId10"/>
    <p:sldId id="942" r:id="rId11"/>
    <p:sldId id="943" r:id="rId12"/>
    <p:sldId id="944" r:id="rId13"/>
    <p:sldId id="945" r:id="rId14"/>
    <p:sldId id="946" r:id="rId15"/>
    <p:sldId id="947" r:id="rId16"/>
    <p:sldId id="851" r:id="rId17"/>
    <p:sldId id="852" r:id="rId18"/>
    <p:sldId id="853" r:id="rId19"/>
    <p:sldId id="854" r:id="rId20"/>
    <p:sldId id="855" r:id="rId21"/>
    <p:sldId id="856" r:id="rId22"/>
    <p:sldId id="857" r:id="rId23"/>
    <p:sldId id="858" r:id="rId24"/>
    <p:sldId id="859" r:id="rId25"/>
    <p:sldId id="860" r:id="rId26"/>
    <p:sldId id="861" r:id="rId27"/>
    <p:sldId id="862" r:id="rId28"/>
    <p:sldId id="863" r:id="rId29"/>
    <p:sldId id="864" r:id="rId30"/>
    <p:sldId id="865" r:id="rId31"/>
    <p:sldId id="866" r:id="rId32"/>
    <p:sldId id="867" r:id="rId33"/>
    <p:sldId id="868" r:id="rId34"/>
    <p:sldId id="869" r:id="rId35"/>
    <p:sldId id="948" r:id="rId36"/>
    <p:sldId id="949" r:id="rId37"/>
    <p:sldId id="870" r:id="rId38"/>
    <p:sldId id="871" r:id="rId39"/>
    <p:sldId id="872" r:id="rId40"/>
    <p:sldId id="873" r:id="rId41"/>
    <p:sldId id="874" r:id="rId42"/>
    <p:sldId id="875" r:id="rId43"/>
    <p:sldId id="876" r:id="rId44"/>
    <p:sldId id="877" r:id="rId45"/>
    <p:sldId id="878" r:id="rId46"/>
    <p:sldId id="879" r:id="rId47"/>
    <p:sldId id="880" r:id="rId48"/>
    <p:sldId id="881" r:id="rId49"/>
    <p:sldId id="882" r:id="rId50"/>
    <p:sldId id="883" r:id="rId51"/>
    <p:sldId id="884" r:id="rId52"/>
    <p:sldId id="885" r:id="rId53"/>
    <p:sldId id="886" r:id="rId54"/>
    <p:sldId id="887" r:id="rId55"/>
    <p:sldId id="888" r:id="rId56"/>
    <p:sldId id="889" r:id="rId57"/>
    <p:sldId id="890" r:id="rId58"/>
    <p:sldId id="891" r:id="rId59"/>
    <p:sldId id="892" r:id="rId60"/>
    <p:sldId id="893" r:id="rId61"/>
    <p:sldId id="894" r:id="rId62"/>
    <p:sldId id="895" r:id="rId63"/>
    <p:sldId id="896" r:id="rId64"/>
    <p:sldId id="933" r:id="rId65"/>
    <p:sldId id="934" r:id="rId66"/>
    <p:sldId id="897" r:id="rId67"/>
    <p:sldId id="898" r:id="rId68"/>
    <p:sldId id="899" r:id="rId69"/>
    <p:sldId id="900" r:id="rId70"/>
    <p:sldId id="901" r:id="rId71"/>
    <p:sldId id="902" r:id="rId72"/>
    <p:sldId id="903" r:id="rId73"/>
    <p:sldId id="904" r:id="rId74"/>
    <p:sldId id="905" r:id="rId75"/>
    <p:sldId id="906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B3B"/>
    <a:srgbClr val="EF8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683" autoAdjust="0"/>
    <p:restoredTop sz="94676" autoAdjust="0"/>
  </p:normalViewPr>
  <p:slideViewPr>
    <p:cSldViewPr>
      <p:cViewPr varScale="1">
        <p:scale>
          <a:sx n="65" d="100"/>
          <a:sy n="65" d="100"/>
        </p:scale>
        <p:origin x="8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e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8.wmf"/><Relationship Id="rId1" Type="http://schemas.openxmlformats.org/officeDocument/2006/relationships/image" Target="../media/image45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EA21D-F609-4883-9BF2-C2257D2F3E11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BF5E-119C-40D0-9F75-E2458688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6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2C3B4-92C9-4193-A1CA-FDE1A82284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67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 smtClean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CS-409: </a:t>
            </a:r>
            <a:r>
              <a:rPr lang="el-GR" dirty="0" err="1" smtClean="0"/>
              <a:t>Αντικειμενοστρεφής</a:t>
            </a:r>
            <a:r>
              <a:rPr lang="el-GR" dirty="0" smtClean="0"/>
              <a:t> </a:t>
            </a:r>
            <a:r>
              <a:rPr lang="el-GR" dirty="0" err="1" smtClean="0"/>
              <a:t>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DD7E345-9BD5-414F-9B98-BE3DCAA5A9BF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l-GR" dirty="0" err="1" smtClean="0"/>
              <a:t>Αντικειμενοστρεφής</a:t>
            </a:r>
            <a:r>
              <a:rPr lang="el-GR" dirty="0" smtClean="0"/>
              <a:t> Προγραμματισμός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6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6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5.w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7.png"/><Relationship Id="rId5" Type="http://schemas.openxmlformats.org/officeDocument/2006/relationships/image" Target="../media/image38.png"/><Relationship Id="rId4" Type="http://schemas.openxmlformats.org/officeDocument/2006/relationships/image" Target="../media/image3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400.png"/><Relationship Id="rId4" Type="http://schemas.openxmlformats.org/officeDocument/2006/relationships/image" Target="../media/image31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oleObject" Target="../embeddings/oleObject27.bin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5.emf"/><Relationship Id="rId9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7" Type="http://schemas.openxmlformats.org/officeDocument/2006/relationships/image" Target="../media/image55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5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5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32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3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4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47.emf"/><Relationship Id="rId4" Type="http://schemas.openxmlformats.org/officeDocument/2006/relationships/oleObject" Target="../embeddings/oleObject35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47.emf"/><Relationship Id="rId4" Type="http://schemas.openxmlformats.org/officeDocument/2006/relationships/oleObject" Target="../embeddings/oleObject36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47.emf"/><Relationship Id="rId4" Type="http://schemas.openxmlformats.org/officeDocument/2006/relationships/oleObject" Target="../embeddings/oleObject3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47.emf"/><Relationship Id="rId4" Type="http://schemas.openxmlformats.org/officeDocument/2006/relationships/oleObject" Target="../embeddings/oleObject38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image" Target="../media/image330.png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9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511.png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0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53.emf"/><Relationship Id="rId4" Type="http://schemas.openxmlformats.org/officeDocument/2006/relationships/oleObject" Target="../embeddings/oleObject45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://www.youtube.com/watch?v=nU8DcBF-qo4" TargetMode="Externa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654175"/>
            <a:ext cx="7848600" cy="1927225"/>
          </a:xfrm>
        </p:spPr>
        <p:txBody>
          <a:bodyPr/>
          <a:lstStyle/>
          <a:p>
            <a:r>
              <a:rPr lang="en-US" dirty="0" smtClean="0"/>
              <a:t>DATA MINING</a:t>
            </a:r>
            <a:br>
              <a:rPr lang="en-US" dirty="0" smtClean="0"/>
            </a:br>
            <a:r>
              <a:rPr lang="en-US" smtClean="0"/>
              <a:t>LECTURE </a:t>
            </a:r>
            <a:r>
              <a:rPr lang="en-US" smtClean="0"/>
              <a:t>12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0574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Classification</a:t>
            </a:r>
          </a:p>
          <a:p>
            <a:r>
              <a:rPr lang="en-US" b="1" dirty="0"/>
              <a:t>	</a:t>
            </a:r>
            <a:r>
              <a:rPr lang="en-US" dirty="0"/>
              <a:t>Nearest Neighbor Classification</a:t>
            </a:r>
          </a:p>
          <a:p>
            <a:r>
              <a:rPr lang="en-US" dirty="0"/>
              <a:t>	Support Vector Machines</a:t>
            </a:r>
          </a:p>
          <a:p>
            <a:r>
              <a:rPr lang="en-US" dirty="0"/>
              <a:t>	</a:t>
            </a:r>
            <a:r>
              <a:rPr lang="en-US" dirty="0" smtClean="0"/>
              <a:t>Logistic Regression</a:t>
            </a:r>
          </a:p>
          <a:p>
            <a:r>
              <a:rPr lang="en-US" dirty="0"/>
              <a:t>	</a:t>
            </a:r>
            <a:r>
              <a:rPr lang="en-US" dirty="0" smtClean="0"/>
              <a:t>Naïve Bayes Classifier</a:t>
            </a:r>
          </a:p>
          <a:p>
            <a:r>
              <a:rPr lang="en-US" b="1" dirty="0" smtClean="0"/>
              <a:t>Supervised Learning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50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 nearest-neighbor</a:t>
            </a:r>
          </a:p>
        </p:txBody>
      </p:sp>
      <p:pic>
        <p:nvPicPr>
          <p:cNvPr id="1057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6172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7796" name="Rectangle 4"/>
          <p:cNvSpPr>
            <a:spLocks noChangeArrowheads="1"/>
          </p:cNvSpPr>
          <p:nvPr/>
        </p:nvSpPr>
        <p:spPr bwMode="auto">
          <a:xfrm>
            <a:off x="381000" y="1447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2400" b="0" dirty="0" err="1"/>
              <a:t>Voronoi</a:t>
            </a:r>
            <a:r>
              <a:rPr lang="en-US" sz="2400" b="0" dirty="0"/>
              <a:t> </a:t>
            </a:r>
            <a:r>
              <a:rPr lang="en-US" sz="2400" b="0" dirty="0" smtClean="0"/>
              <a:t>Diagram defines the classificatio</a:t>
            </a:r>
            <a:r>
              <a:rPr lang="en-US" sz="2400" dirty="0" smtClean="0"/>
              <a:t>n boundary</a:t>
            </a:r>
            <a:endParaRPr lang="en-US" sz="2400" b="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447800" y="4343400"/>
            <a:ext cx="2895600" cy="838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800" y="5167952"/>
            <a:ext cx="2186977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area takes the class of the green point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419600" y="4267200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886200" y="3124200"/>
            <a:ext cx="228600" cy="10668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14800" y="3124200"/>
            <a:ext cx="1447800" cy="6096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562600" y="3733800"/>
            <a:ext cx="152400" cy="1524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715000" y="3886200"/>
            <a:ext cx="76200" cy="2286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562600" y="4114800"/>
            <a:ext cx="190500" cy="4572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762500" y="4610100"/>
            <a:ext cx="800100" cy="1905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798" name="Straight Connector 1057797"/>
          <p:cNvCxnSpPr/>
          <p:nvPr/>
        </p:nvCxnSpPr>
        <p:spPr>
          <a:xfrm>
            <a:off x="4114800" y="4800600"/>
            <a:ext cx="6477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805" name="Straight Connector 1057804"/>
          <p:cNvCxnSpPr/>
          <p:nvPr/>
        </p:nvCxnSpPr>
        <p:spPr>
          <a:xfrm>
            <a:off x="3886200" y="4191000"/>
            <a:ext cx="228600" cy="6096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65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Nearest Neighbor Classification</a:t>
            </a:r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876800"/>
          </a:xfrm>
        </p:spPr>
        <p:txBody>
          <a:bodyPr/>
          <a:lstStyle/>
          <a:p>
            <a:r>
              <a:rPr lang="en-US" dirty="0"/>
              <a:t>Compute distance between two points:</a:t>
            </a:r>
          </a:p>
          <a:p>
            <a:pPr lvl="1"/>
            <a:r>
              <a:rPr lang="en-US" dirty="0"/>
              <a:t>Euclidean distance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r>
              <a:rPr lang="en-US" dirty="0"/>
              <a:t>Determine the class from nearest neighbor list</a:t>
            </a:r>
          </a:p>
          <a:p>
            <a:pPr lvl="1"/>
            <a:r>
              <a:rPr lang="en-US" dirty="0"/>
              <a:t>take the majority vote of class labels among the k-nearest neighbors</a:t>
            </a:r>
          </a:p>
          <a:p>
            <a:pPr lvl="1"/>
            <a:r>
              <a:rPr lang="en-US" dirty="0"/>
              <a:t>Weigh the vote according to distance</a:t>
            </a:r>
          </a:p>
          <a:p>
            <a:pPr lvl="2"/>
            <a:r>
              <a:rPr lang="en-US" dirty="0"/>
              <a:t> weight factor, w = 1/</a:t>
            </a:r>
            <a:r>
              <a:rPr lang="en-US" dirty="0" err="1"/>
              <a:t>d</a:t>
            </a:r>
            <a:r>
              <a:rPr lang="en-US" baseline="30000" dirty="0" err="1"/>
              <a:t>2</a:t>
            </a:r>
            <a:endParaRPr lang="en-US" baseline="30000" dirty="0"/>
          </a:p>
        </p:txBody>
      </p:sp>
      <p:graphicFrame>
        <p:nvGraphicFramePr>
          <p:cNvPr id="1058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349179"/>
              </p:ext>
            </p:extLst>
          </p:nvPr>
        </p:nvGraphicFramePr>
        <p:xfrm>
          <a:off x="1905000" y="2895601"/>
          <a:ext cx="4648200" cy="785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6" name="Equation" r:id="rId3" imgW="2705040" imgH="457200" progId="Equation.3">
                  <p:embed/>
                </p:oleObj>
              </mc:Choice>
              <mc:Fallback>
                <p:oleObj name="Equation" r:id="rId3" imgW="2705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95601"/>
                        <a:ext cx="4648200" cy="785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182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Nearest Neighbor Classification…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Choosing the value of k:</a:t>
            </a:r>
          </a:p>
          <a:p>
            <a:pPr lvl="1"/>
            <a:r>
              <a:rPr lang="en-US" sz="2400" dirty="0"/>
              <a:t>If k is too small, sensitive to noise points</a:t>
            </a:r>
          </a:p>
          <a:p>
            <a:pPr lvl="1"/>
            <a:r>
              <a:rPr lang="en-US" sz="2400" dirty="0"/>
              <a:t>If k is too large, neighborhood may include points from other classes</a:t>
            </a:r>
          </a:p>
        </p:txBody>
      </p:sp>
      <p:graphicFrame>
        <p:nvGraphicFramePr>
          <p:cNvPr id="10598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012257"/>
              </p:ext>
            </p:extLst>
          </p:nvPr>
        </p:nvGraphicFramePr>
        <p:xfrm>
          <a:off x="3657600" y="3200400"/>
          <a:ext cx="3738563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0" name="Visio" r:id="rId3" imgW="6582512" imgH="5298053" progId="Visio.Drawing.6">
                  <p:embed/>
                </p:oleObj>
              </mc:Choice>
              <mc:Fallback>
                <p:oleObj name="Visio" r:id="rId3" imgW="6582512" imgH="529805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200400"/>
                        <a:ext cx="3738563" cy="317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7200" y="48768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value of k is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complexity</a:t>
            </a:r>
            <a:r>
              <a:rPr lang="en-US" dirty="0" smtClean="0"/>
              <a:t> of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1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Nearest Neighbor Classification…</a:t>
            </a:r>
          </a:p>
        </p:txBody>
      </p:sp>
      <p:sp>
        <p:nvSpPr>
          <p:cNvPr id="106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Scaling issues</a:t>
            </a:r>
          </a:p>
          <a:p>
            <a:pPr lvl="1"/>
            <a:r>
              <a:rPr lang="en-US"/>
              <a:t>Attributes may have to be scaled to prevent distance measures from being dominated by one of the attributes</a:t>
            </a:r>
          </a:p>
          <a:p>
            <a:pPr lvl="1"/>
            <a:r>
              <a:rPr lang="en-US"/>
              <a:t>Example:</a:t>
            </a:r>
          </a:p>
          <a:p>
            <a:pPr lvl="2"/>
            <a:r>
              <a:rPr lang="en-US"/>
              <a:t> height of a person may vary from 1.5m to 1.8m</a:t>
            </a:r>
          </a:p>
          <a:p>
            <a:pPr lvl="2"/>
            <a:r>
              <a:rPr lang="en-US"/>
              <a:t> weight of a person may vary from 90lb to 300lb</a:t>
            </a:r>
          </a:p>
          <a:p>
            <a:pPr lvl="2"/>
            <a:r>
              <a:rPr lang="en-US"/>
              <a:t> income of a person may vary from $10K to $1M</a:t>
            </a:r>
          </a:p>
        </p:txBody>
      </p:sp>
    </p:spTree>
    <p:extLst>
      <p:ext uri="{BB962C8B-B14F-4D97-AF65-F5344CB8AC3E}">
        <p14:creationId xmlns:p14="http://schemas.microsoft.com/office/powerpoint/2010/main" val="396051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Nearest Neighbor Classification…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876800"/>
          </a:xfrm>
        </p:spPr>
        <p:txBody>
          <a:bodyPr/>
          <a:lstStyle/>
          <a:p>
            <a:r>
              <a:rPr lang="en-US" dirty="0"/>
              <a:t>Problem with Euclidean measure:</a:t>
            </a:r>
          </a:p>
          <a:p>
            <a:pPr lvl="1"/>
            <a:r>
              <a:rPr lang="en-US" dirty="0"/>
              <a:t>High dimensional data 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curse of dimensionality</a:t>
            </a:r>
          </a:p>
          <a:p>
            <a:pPr lvl="1"/>
            <a:r>
              <a:rPr lang="en-US" dirty="0"/>
              <a:t>Can produce counter-intuitive results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457200" y="3946525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1 1 1 1 1 1 1 1 1 1 1 0</a:t>
            </a:r>
          </a:p>
        </p:txBody>
      </p:sp>
      <p:sp>
        <p:nvSpPr>
          <p:cNvPr id="1061893" name="Text Box 5"/>
          <p:cNvSpPr txBox="1">
            <a:spLocks noChangeArrowheads="1"/>
          </p:cNvSpPr>
          <p:nvPr/>
        </p:nvSpPr>
        <p:spPr bwMode="auto">
          <a:xfrm>
            <a:off x="457200" y="4632325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0 1 1 1 1 1 1 1 1 1 1 1</a:t>
            </a:r>
          </a:p>
        </p:txBody>
      </p:sp>
      <p:sp>
        <p:nvSpPr>
          <p:cNvPr id="1061894" name="Text Box 6"/>
          <p:cNvSpPr txBox="1">
            <a:spLocks noChangeArrowheads="1"/>
          </p:cNvSpPr>
          <p:nvPr/>
        </p:nvSpPr>
        <p:spPr bwMode="auto">
          <a:xfrm>
            <a:off x="5029200" y="3946525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1 0 0 0 0 0 0 0 0 0 0 0</a:t>
            </a:r>
          </a:p>
        </p:txBody>
      </p:sp>
      <p:sp>
        <p:nvSpPr>
          <p:cNvPr id="1061895" name="Text Box 7"/>
          <p:cNvSpPr txBox="1">
            <a:spLocks noChangeArrowheads="1"/>
          </p:cNvSpPr>
          <p:nvPr/>
        </p:nvSpPr>
        <p:spPr bwMode="auto">
          <a:xfrm>
            <a:off x="4876800" y="4645025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0 0 0 0 0 0 0 0 0 0 0 1</a:t>
            </a:r>
          </a:p>
        </p:txBody>
      </p:sp>
      <p:sp>
        <p:nvSpPr>
          <p:cNvPr id="1061896" name="Rectangle 8"/>
          <p:cNvSpPr>
            <a:spLocks noChangeArrowheads="1"/>
          </p:cNvSpPr>
          <p:nvPr/>
        </p:nvSpPr>
        <p:spPr bwMode="auto">
          <a:xfrm>
            <a:off x="3962400" y="4264025"/>
            <a:ext cx="558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2400" b="0"/>
              <a:t>vs</a:t>
            </a:r>
          </a:p>
        </p:txBody>
      </p:sp>
      <p:sp>
        <p:nvSpPr>
          <p:cNvPr id="1061897" name="Text Box 9"/>
          <p:cNvSpPr txBox="1">
            <a:spLocks noChangeArrowheads="1"/>
          </p:cNvSpPr>
          <p:nvPr/>
        </p:nvSpPr>
        <p:spPr bwMode="auto">
          <a:xfrm>
            <a:off x="1295400" y="524192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 = 1.4142</a:t>
            </a:r>
          </a:p>
        </p:txBody>
      </p:sp>
      <p:sp>
        <p:nvSpPr>
          <p:cNvPr id="1061898" name="Text Box 10"/>
          <p:cNvSpPr txBox="1">
            <a:spLocks noChangeArrowheads="1"/>
          </p:cNvSpPr>
          <p:nvPr/>
        </p:nvSpPr>
        <p:spPr bwMode="auto">
          <a:xfrm>
            <a:off x="5715000" y="524192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 = 1.4142</a:t>
            </a:r>
          </a:p>
        </p:txBody>
      </p:sp>
      <p:sp>
        <p:nvSpPr>
          <p:cNvPr id="1061899" name="Rectangle 11"/>
          <p:cNvSpPr>
            <a:spLocks noChangeArrowheads="1"/>
          </p:cNvSpPr>
          <p:nvPr/>
        </p:nvSpPr>
        <p:spPr bwMode="auto">
          <a:xfrm>
            <a:off x="457200" y="5562600"/>
            <a:ext cx="83185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1143000" lvl="2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None/>
            </a:pPr>
            <a:r>
              <a:rPr lang="en-US" sz="2400" b="0"/>
              <a:t> </a:t>
            </a:r>
          </a:p>
          <a:p>
            <a:pPr marL="1143000" lvl="2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</a:pPr>
            <a:r>
              <a:rPr lang="en-US" sz="2400" b="0"/>
              <a:t> Solution: Normalize the vectors to unit length</a:t>
            </a:r>
          </a:p>
        </p:txBody>
      </p:sp>
    </p:spTree>
    <p:extLst>
      <p:ext uri="{BB962C8B-B14F-4D97-AF65-F5344CB8AC3E}">
        <p14:creationId xmlns:p14="http://schemas.microsoft.com/office/powerpoint/2010/main" val="116600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897" grpId="0" autoUpdateAnimBg="0"/>
      <p:bldP spid="1061898" grpId="0" autoUpdateAnimBg="0"/>
      <p:bldP spid="106189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Nearest neighbor Classification…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k-NN classifiers are </a:t>
            </a:r>
            <a:r>
              <a:rPr lang="en-US" dirty="0">
                <a:solidFill>
                  <a:srgbClr val="FF0000"/>
                </a:solidFill>
              </a:rPr>
              <a:t>lazy learners </a:t>
            </a:r>
          </a:p>
          <a:p>
            <a:pPr lvl="1"/>
            <a:r>
              <a:rPr lang="en-US" dirty="0"/>
              <a:t>It does not build models explicitly</a:t>
            </a:r>
          </a:p>
          <a:p>
            <a:pPr lvl="1"/>
            <a:r>
              <a:rPr lang="en-US" dirty="0"/>
              <a:t>Unlike </a:t>
            </a:r>
            <a:r>
              <a:rPr lang="en-US" dirty="0">
                <a:solidFill>
                  <a:srgbClr val="0070C0"/>
                </a:solidFill>
              </a:rPr>
              <a:t>eager learners </a:t>
            </a:r>
            <a:r>
              <a:rPr lang="en-US" dirty="0"/>
              <a:t>such as decision </a:t>
            </a:r>
            <a:r>
              <a:rPr lang="en-US" dirty="0" smtClean="0"/>
              <a:t>trees </a:t>
            </a:r>
          </a:p>
          <a:p>
            <a:r>
              <a:rPr lang="en-US" dirty="0" smtClean="0"/>
              <a:t>Classifying </a:t>
            </a:r>
            <a:r>
              <a:rPr lang="en-US" dirty="0"/>
              <a:t>unknown records are relatively </a:t>
            </a:r>
            <a:r>
              <a:rPr lang="en-US" dirty="0" smtClean="0"/>
              <a:t>expensive</a:t>
            </a:r>
          </a:p>
          <a:p>
            <a:pPr lvl="1"/>
            <a:r>
              <a:rPr lang="en-US" dirty="0" smtClean="0"/>
              <a:t>Naïve algorithm: O(n)</a:t>
            </a:r>
          </a:p>
          <a:p>
            <a:pPr lvl="1"/>
            <a:r>
              <a:rPr lang="en-US" dirty="0" smtClean="0"/>
              <a:t>Need for </a:t>
            </a:r>
            <a:r>
              <a:rPr lang="en-US" dirty="0" smtClean="0">
                <a:solidFill>
                  <a:srgbClr val="0070C0"/>
                </a:solidFill>
              </a:rPr>
              <a:t>structures</a:t>
            </a:r>
            <a:r>
              <a:rPr lang="en-US" dirty="0" smtClean="0"/>
              <a:t> to retrieve nearest neighbors fast.</a:t>
            </a:r>
          </a:p>
          <a:p>
            <a:pPr lvl="2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Nearest Neighbor Search </a:t>
            </a:r>
            <a:r>
              <a:rPr lang="en-US" dirty="0" smtClean="0"/>
              <a:t>problem.</a:t>
            </a:r>
          </a:p>
          <a:p>
            <a:pPr lvl="2"/>
            <a:r>
              <a:rPr lang="en-US" dirty="0" smtClean="0"/>
              <a:t>Also,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Approximate Nearest Neighbor Search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4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1084419" name="Rectangle 102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62484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Find a linear hyperplane (decision boundary) that will separate the data</a:t>
            </a:r>
          </a:p>
        </p:txBody>
      </p:sp>
      <p:graphicFrame>
        <p:nvGraphicFramePr>
          <p:cNvPr id="1084420" name="Object 1028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35819492"/>
              </p:ext>
            </p:extLst>
          </p:nvPr>
        </p:nvGraphicFramePr>
        <p:xfrm>
          <a:off x="2362200" y="15001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5"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5001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039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108544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60960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One Possible Solution</a:t>
            </a:r>
          </a:p>
        </p:txBody>
      </p:sp>
      <p:graphicFrame>
        <p:nvGraphicFramePr>
          <p:cNvPr id="1085444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581175020"/>
              </p:ext>
            </p:extLst>
          </p:nvPr>
        </p:nvGraphicFramePr>
        <p:xfrm>
          <a:off x="2416175" y="1493838"/>
          <a:ext cx="476885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9" name="Visio" r:id="rId3" imgW="7524090" imgH="7261824" progId="Visio.Drawing.11">
                  <p:embed/>
                </p:oleObj>
              </mc:Choice>
              <mc:Fallback>
                <p:oleObj name="Visio" r:id="rId3" imgW="7524090" imgH="726182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75" y="1493838"/>
                        <a:ext cx="476885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491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10864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62484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Another possible solution</a:t>
            </a:r>
          </a:p>
        </p:txBody>
      </p:sp>
      <p:graphicFrame>
        <p:nvGraphicFramePr>
          <p:cNvPr id="1086468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702163581"/>
              </p:ext>
            </p:extLst>
          </p:nvPr>
        </p:nvGraphicFramePr>
        <p:xfrm>
          <a:off x="2362200" y="149383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3"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49383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712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Illustrating Classification Task</a:t>
            </a:r>
          </a:p>
        </p:txBody>
      </p:sp>
      <p:graphicFrame>
        <p:nvGraphicFramePr>
          <p:cNvPr id="828442" name="Object 2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100914"/>
              </p:ext>
            </p:extLst>
          </p:nvPr>
        </p:nvGraphicFramePr>
        <p:xfrm>
          <a:off x="1217613" y="1524000"/>
          <a:ext cx="680085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Visio" r:id="rId3" imgW="8529300" imgH="6498656" progId="Visio.Drawing.11">
                  <p:embed/>
                </p:oleObj>
              </mc:Choice>
              <mc:Fallback>
                <p:oleObj name="Visio" r:id="rId3" imgW="8529300" imgH="649865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3" y="1524000"/>
                        <a:ext cx="6800850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976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10874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6324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Other possible solutions</a:t>
            </a:r>
          </a:p>
        </p:txBody>
      </p:sp>
      <p:graphicFrame>
        <p:nvGraphicFramePr>
          <p:cNvPr id="1087492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79671730"/>
              </p:ext>
            </p:extLst>
          </p:nvPr>
        </p:nvGraphicFramePr>
        <p:xfrm>
          <a:off x="2362200" y="157003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7"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57003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7493" name="Line 5"/>
          <p:cNvSpPr>
            <a:spLocks noChangeShapeType="1"/>
          </p:cNvSpPr>
          <p:nvPr/>
        </p:nvSpPr>
        <p:spPr bwMode="auto">
          <a:xfrm>
            <a:off x="2667000" y="3200400"/>
            <a:ext cx="419100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7494" name="Line 6"/>
          <p:cNvSpPr>
            <a:spLocks noChangeShapeType="1"/>
          </p:cNvSpPr>
          <p:nvPr/>
        </p:nvSpPr>
        <p:spPr bwMode="auto">
          <a:xfrm>
            <a:off x="2667000" y="2971800"/>
            <a:ext cx="419100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7495" name="Line 7"/>
          <p:cNvSpPr>
            <a:spLocks noChangeShapeType="1"/>
          </p:cNvSpPr>
          <p:nvPr/>
        </p:nvSpPr>
        <p:spPr bwMode="auto">
          <a:xfrm>
            <a:off x="2667000" y="2590800"/>
            <a:ext cx="4191000" cy="2209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7496" name="Line 8"/>
          <p:cNvSpPr>
            <a:spLocks noChangeShapeType="1"/>
          </p:cNvSpPr>
          <p:nvPr/>
        </p:nvSpPr>
        <p:spPr bwMode="auto">
          <a:xfrm>
            <a:off x="2667000" y="3048000"/>
            <a:ext cx="4191000" cy="19050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7497" name="Line 9"/>
          <p:cNvSpPr>
            <a:spLocks noChangeShapeType="1"/>
          </p:cNvSpPr>
          <p:nvPr/>
        </p:nvSpPr>
        <p:spPr bwMode="auto">
          <a:xfrm>
            <a:off x="2667000" y="2819400"/>
            <a:ext cx="4191000" cy="1600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4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7493" grpId="0" animBg="1"/>
      <p:bldP spid="1087494" grpId="0" animBg="1"/>
      <p:bldP spid="1087495" grpId="0" animBg="1"/>
      <p:bldP spid="1087496" grpId="0" animBg="1"/>
      <p:bldP spid="108749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10885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867400"/>
            <a:ext cx="85344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Which one is better? B1 or B2?</a:t>
            </a:r>
          </a:p>
          <a:p>
            <a:pPr>
              <a:lnSpc>
                <a:spcPct val="90000"/>
              </a:lnSpc>
            </a:pPr>
            <a:r>
              <a:rPr lang="en-US" sz="2000"/>
              <a:t>How do you define better?</a:t>
            </a:r>
          </a:p>
        </p:txBody>
      </p:sp>
      <p:graphicFrame>
        <p:nvGraphicFramePr>
          <p:cNvPr id="1088516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16678391"/>
              </p:ext>
            </p:extLst>
          </p:nvPr>
        </p:nvGraphicFramePr>
        <p:xfrm>
          <a:off x="2362200" y="14239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1"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4239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220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61722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Find hyperplane </a:t>
            </a:r>
            <a:r>
              <a:rPr lang="en-US" sz="2000">
                <a:solidFill>
                  <a:srgbClr val="FF0000"/>
                </a:solidFill>
              </a:rPr>
              <a:t>maximizes</a:t>
            </a:r>
            <a:r>
              <a:rPr lang="en-US" sz="2000"/>
              <a:t> the margin =&gt; B1 is better than B2</a:t>
            </a:r>
          </a:p>
        </p:txBody>
      </p:sp>
      <p:graphicFrame>
        <p:nvGraphicFramePr>
          <p:cNvPr id="1089540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928877388"/>
              </p:ext>
            </p:extLst>
          </p:nvPr>
        </p:nvGraphicFramePr>
        <p:xfrm>
          <a:off x="2362200" y="14239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5"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4239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304800" y="1593850"/>
            <a:ext cx="2057400" cy="2292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Margin is defined as the width</a:t>
            </a:r>
          </a:p>
          <a:p>
            <a:r>
              <a:rPr lang="en-US" dirty="0"/>
              <a:t>that the boundary could be</a:t>
            </a:r>
          </a:p>
          <a:p>
            <a:r>
              <a:rPr lang="en-US" dirty="0"/>
              <a:t>increased by before hitting a</a:t>
            </a:r>
          </a:p>
          <a:p>
            <a:r>
              <a:rPr lang="en-US" dirty="0"/>
              <a:t>data point</a:t>
            </a:r>
          </a:p>
        </p:txBody>
      </p:sp>
    </p:spTree>
    <p:extLst>
      <p:ext uri="{BB962C8B-B14F-4D97-AF65-F5344CB8AC3E}">
        <p14:creationId xmlns:p14="http://schemas.microsoft.com/office/powerpoint/2010/main" val="342975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US" dirty="0"/>
              <a:t>Support Vector Machines</a:t>
            </a:r>
          </a:p>
        </p:txBody>
      </p:sp>
      <p:graphicFrame>
        <p:nvGraphicFramePr>
          <p:cNvPr id="1090563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011777999"/>
              </p:ext>
            </p:extLst>
          </p:nvPr>
        </p:nvGraphicFramePr>
        <p:xfrm>
          <a:off x="2362200" y="1371600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4" name="Visio" r:id="rId3" imgW="7432040" imgH="7017225" progId="Visio.Drawing.11">
                  <p:embed/>
                </p:oleObj>
              </mc:Choice>
              <mc:Fallback>
                <p:oleObj name="Visio" r:id="rId3" imgW="7432040" imgH="70172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371600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0564" name="Line 4"/>
          <p:cNvSpPr>
            <a:spLocks noChangeShapeType="1"/>
          </p:cNvSpPr>
          <p:nvPr/>
        </p:nvSpPr>
        <p:spPr bwMode="auto">
          <a:xfrm flipH="1">
            <a:off x="1828800" y="2081212"/>
            <a:ext cx="1219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90565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339882"/>
              </p:ext>
            </p:extLst>
          </p:nvPr>
        </p:nvGraphicFramePr>
        <p:xfrm>
          <a:off x="304800" y="2767012"/>
          <a:ext cx="14351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5" name="Equation" r:id="rId5" imgW="799920" imgH="177480" progId="Equation.3">
                  <p:embed/>
                </p:oleObj>
              </mc:Choice>
              <mc:Fallback>
                <p:oleObj name="Equation" r:id="rId5" imgW="7999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767012"/>
                        <a:ext cx="14351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0566" name="Line 6"/>
          <p:cNvSpPr>
            <a:spLocks noChangeShapeType="1"/>
          </p:cNvSpPr>
          <p:nvPr/>
        </p:nvSpPr>
        <p:spPr bwMode="auto">
          <a:xfrm flipH="1">
            <a:off x="1828800" y="2614612"/>
            <a:ext cx="1295400" cy="823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905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934729"/>
              </p:ext>
            </p:extLst>
          </p:nvPr>
        </p:nvGraphicFramePr>
        <p:xfrm>
          <a:off x="236538" y="3362325"/>
          <a:ext cx="15716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6" name="Equation" r:id="rId7" imgW="876240" imgH="177480" progId="Equation.3">
                  <p:embed/>
                </p:oleObj>
              </mc:Choice>
              <mc:Fallback>
                <p:oleObj name="Equation" r:id="rId7" imgW="8762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3362325"/>
                        <a:ext cx="1571625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0568" name="Line 8"/>
          <p:cNvSpPr>
            <a:spLocks noChangeShapeType="1"/>
          </p:cNvSpPr>
          <p:nvPr/>
        </p:nvSpPr>
        <p:spPr bwMode="auto">
          <a:xfrm flipV="1">
            <a:off x="6324600" y="3681412"/>
            <a:ext cx="1219200" cy="776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905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089562"/>
              </p:ext>
            </p:extLst>
          </p:nvPr>
        </p:nvGraphicFramePr>
        <p:xfrm>
          <a:off x="7267575" y="3224212"/>
          <a:ext cx="1571625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7" name="Equation" r:id="rId9" imgW="876240" imgH="177480" progId="Equation.3">
                  <p:embed/>
                </p:oleObj>
              </mc:Choice>
              <mc:Fallback>
                <p:oleObj name="Equation" r:id="rId9" imgW="8762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575" y="3224212"/>
                        <a:ext cx="1571625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05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447395"/>
              </p:ext>
            </p:extLst>
          </p:nvPr>
        </p:nvGraphicFramePr>
        <p:xfrm>
          <a:off x="165100" y="5738812"/>
          <a:ext cx="39370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8" name="Equation" r:id="rId11" imgW="1879560" imgH="457200" progId="Equation.3">
                  <p:embed/>
                </p:oleObj>
              </mc:Choice>
              <mc:Fallback>
                <p:oleObj name="Equation" r:id="rId11" imgW="18795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5738812"/>
                        <a:ext cx="3937000" cy="839788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05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521313"/>
              </p:ext>
            </p:extLst>
          </p:nvPr>
        </p:nvGraphicFramePr>
        <p:xfrm>
          <a:off x="7050088" y="5751512"/>
          <a:ext cx="179863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9" name="Εξίσωση" r:id="rId13" imgW="1002960" imgH="419040" progId="Equation.3">
                  <p:embed/>
                </p:oleObj>
              </mc:Choice>
              <mc:Fallback>
                <p:oleObj name="Εξίσωση" r:id="rId13" imgW="1002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0088" y="5751512"/>
                        <a:ext cx="1798637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788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109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876800"/>
          </a:xfrm>
        </p:spPr>
        <p:txBody>
          <a:bodyPr/>
          <a:lstStyle/>
          <a:p>
            <a:r>
              <a:rPr lang="en-US" dirty="0"/>
              <a:t>We want to </a:t>
            </a:r>
            <a:r>
              <a:rPr lang="en-US" dirty="0">
                <a:solidFill>
                  <a:srgbClr val="0070C0"/>
                </a:solidFill>
              </a:rPr>
              <a:t>maximize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r>
              <a:rPr lang="en-US" dirty="0"/>
              <a:t>Which is equivalent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minimizing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r>
              <a:rPr lang="en-US" dirty="0"/>
              <a:t>But subjected to the following </a:t>
            </a:r>
            <a:r>
              <a:rPr lang="en-US" dirty="0">
                <a:solidFill>
                  <a:srgbClr val="0070C0"/>
                </a:solidFill>
              </a:rPr>
              <a:t>constraints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 This is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constrained optimization problem</a:t>
            </a:r>
          </a:p>
          <a:p>
            <a:pPr lvl="3"/>
            <a:r>
              <a:rPr lang="en-US" dirty="0"/>
              <a:t>Numerical approaches to solve it (e.g., </a:t>
            </a:r>
            <a:r>
              <a:rPr lang="en-US" dirty="0">
                <a:solidFill>
                  <a:srgbClr val="0070C0"/>
                </a:solidFill>
              </a:rPr>
              <a:t>quadratic programming</a:t>
            </a:r>
            <a:r>
              <a:rPr lang="en-US" dirty="0"/>
              <a:t>)</a:t>
            </a:r>
          </a:p>
        </p:txBody>
      </p:sp>
      <p:graphicFrame>
        <p:nvGraphicFramePr>
          <p:cNvPr id="1091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168739"/>
              </p:ext>
            </p:extLst>
          </p:nvPr>
        </p:nvGraphicFramePr>
        <p:xfrm>
          <a:off x="4191000" y="1524000"/>
          <a:ext cx="22860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0" name="Εξίσωση" r:id="rId3" imgW="1002960" imgH="419040" progId="Equation.3">
                  <p:embed/>
                </p:oleObj>
              </mc:Choice>
              <mc:Fallback>
                <p:oleObj name="Εξίσωση" r:id="rId3" imgW="1002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524000"/>
                        <a:ext cx="22860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15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266485"/>
              </p:ext>
            </p:extLst>
          </p:nvPr>
        </p:nvGraphicFramePr>
        <p:xfrm>
          <a:off x="5562600" y="2438400"/>
          <a:ext cx="19383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1" name="Equation" r:id="rId5" imgW="850680" imgH="419040" progId="Equation.3">
                  <p:embed/>
                </p:oleObj>
              </mc:Choice>
              <mc:Fallback>
                <p:oleObj name="Equation" r:id="rId5" imgW="850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438400"/>
                        <a:ext cx="193833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124200" y="4216959"/>
                <a:ext cx="361778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𝑏</m:t>
                    </m:r>
                    <m:r>
                      <a:rPr lang="en-US" sz="2400" b="0" i="1" smtClean="0">
                        <a:latin typeface="Cambria Math"/>
                      </a:rPr>
                      <m:t>≥1</m:t>
                    </m:r>
                  </m:oMath>
                </a14:m>
                <a:r>
                  <a:rPr lang="en-US" sz="2400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=1</m:t>
                    </m:r>
                  </m:oMath>
                </a14:m>
                <a:endParaRPr lang="en-US" sz="2400" b="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n-US" sz="2400" i="1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𝑏</m:t>
                    </m:r>
                    <m:r>
                      <a:rPr lang="en-US" sz="2400" i="1">
                        <a:latin typeface="Cambria Math"/>
                      </a:rPr>
                      <m:t>≤−1</m:t>
                    </m:r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=−1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216959"/>
                <a:ext cx="3617785" cy="830997"/>
              </a:xfrm>
              <a:prstGeom prst="rect">
                <a:avLst/>
              </a:prstGeom>
              <a:blipFill rotWithShape="1">
                <a:blip r:embed="rId7"/>
                <a:stretch>
                  <a:fillRect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37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the problem 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linearly separable</a:t>
            </a:r>
            <a:r>
              <a:rPr lang="en-US" dirty="0"/>
              <a:t>?</a:t>
            </a:r>
          </a:p>
        </p:txBody>
      </p:sp>
      <p:graphicFrame>
        <p:nvGraphicFramePr>
          <p:cNvPr id="1092612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071901427"/>
              </p:ext>
            </p:extLst>
          </p:nvPr>
        </p:nvGraphicFramePr>
        <p:xfrm>
          <a:off x="2209800" y="2247900"/>
          <a:ext cx="4724400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7"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47900"/>
                        <a:ext cx="4724400" cy="445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92613" name="Group 5"/>
          <p:cNvGrpSpPr>
            <a:grpSpLocks/>
          </p:cNvGrpSpPr>
          <p:nvPr/>
        </p:nvGrpSpPr>
        <p:grpSpPr bwMode="auto">
          <a:xfrm>
            <a:off x="2514600" y="2921000"/>
            <a:ext cx="4038600" cy="3124200"/>
            <a:chOff x="1584" y="1632"/>
            <a:chExt cx="2544" cy="1968"/>
          </a:xfrm>
        </p:grpSpPr>
        <p:sp>
          <p:nvSpPr>
            <p:cNvPr id="1092614" name="Oval 6"/>
            <p:cNvSpPr>
              <a:spLocks noChangeArrowheads="1"/>
            </p:cNvSpPr>
            <p:nvPr/>
          </p:nvSpPr>
          <p:spPr bwMode="auto">
            <a:xfrm>
              <a:off x="1584" y="1632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615" name="Oval 7"/>
            <p:cNvSpPr>
              <a:spLocks noChangeArrowheads="1"/>
            </p:cNvSpPr>
            <p:nvPr/>
          </p:nvSpPr>
          <p:spPr bwMode="auto">
            <a:xfrm>
              <a:off x="2304" y="2208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616" name="Oval 8"/>
            <p:cNvSpPr>
              <a:spLocks noChangeArrowheads="1"/>
            </p:cNvSpPr>
            <p:nvPr/>
          </p:nvSpPr>
          <p:spPr bwMode="auto">
            <a:xfrm>
              <a:off x="2208" y="1680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617" name="Oval 9"/>
            <p:cNvSpPr>
              <a:spLocks noChangeArrowheads="1"/>
            </p:cNvSpPr>
            <p:nvPr/>
          </p:nvSpPr>
          <p:spPr bwMode="auto">
            <a:xfrm>
              <a:off x="2832" y="3264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618" name="Oval 10"/>
            <p:cNvSpPr>
              <a:spLocks noChangeArrowheads="1"/>
            </p:cNvSpPr>
            <p:nvPr/>
          </p:nvSpPr>
          <p:spPr bwMode="auto">
            <a:xfrm>
              <a:off x="3312" y="2400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619" name="Oval 11"/>
            <p:cNvSpPr>
              <a:spLocks noChangeArrowheads="1"/>
            </p:cNvSpPr>
            <p:nvPr/>
          </p:nvSpPr>
          <p:spPr bwMode="auto">
            <a:xfrm>
              <a:off x="3792" y="2736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79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the problem is not linearly separable?</a:t>
            </a:r>
          </a:p>
        </p:txBody>
      </p:sp>
      <p:graphicFrame>
        <p:nvGraphicFramePr>
          <p:cNvPr id="1092612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436011906"/>
              </p:ext>
            </p:extLst>
          </p:nvPr>
        </p:nvGraphicFramePr>
        <p:xfrm>
          <a:off x="2209800" y="2247900"/>
          <a:ext cx="4724400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1"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47900"/>
                        <a:ext cx="4724400" cy="445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92613" name="Group 5"/>
          <p:cNvGrpSpPr>
            <a:grpSpLocks/>
          </p:cNvGrpSpPr>
          <p:nvPr/>
        </p:nvGrpSpPr>
        <p:grpSpPr bwMode="auto">
          <a:xfrm>
            <a:off x="2514600" y="2921000"/>
            <a:ext cx="4038600" cy="3124200"/>
            <a:chOff x="1584" y="1632"/>
            <a:chExt cx="2544" cy="1968"/>
          </a:xfrm>
        </p:grpSpPr>
        <p:sp>
          <p:nvSpPr>
            <p:cNvPr id="1092614" name="Oval 6"/>
            <p:cNvSpPr>
              <a:spLocks noChangeArrowheads="1"/>
            </p:cNvSpPr>
            <p:nvPr/>
          </p:nvSpPr>
          <p:spPr bwMode="auto">
            <a:xfrm>
              <a:off x="1584" y="1632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615" name="Oval 7"/>
            <p:cNvSpPr>
              <a:spLocks noChangeArrowheads="1"/>
            </p:cNvSpPr>
            <p:nvPr/>
          </p:nvSpPr>
          <p:spPr bwMode="auto">
            <a:xfrm>
              <a:off x="2304" y="2208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616" name="Oval 8"/>
            <p:cNvSpPr>
              <a:spLocks noChangeArrowheads="1"/>
            </p:cNvSpPr>
            <p:nvPr/>
          </p:nvSpPr>
          <p:spPr bwMode="auto">
            <a:xfrm>
              <a:off x="2208" y="1680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617" name="Oval 9"/>
            <p:cNvSpPr>
              <a:spLocks noChangeArrowheads="1"/>
            </p:cNvSpPr>
            <p:nvPr/>
          </p:nvSpPr>
          <p:spPr bwMode="auto">
            <a:xfrm>
              <a:off x="2832" y="3264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618" name="Oval 10"/>
            <p:cNvSpPr>
              <a:spLocks noChangeArrowheads="1"/>
            </p:cNvSpPr>
            <p:nvPr/>
          </p:nvSpPr>
          <p:spPr bwMode="auto">
            <a:xfrm>
              <a:off x="3312" y="2400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619" name="Oval 11"/>
            <p:cNvSpPr>
              <a:spLocks noChangeArrowheads="1"/>
            </p:cNvSpPr>
            <p:nvPr/>
          </p:nvSpPr>
          <p:spPr bwMode="auto">
            <a:xfrm>
              <a:off x="3792" y="2736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2514600" y="3657600"/>
            <a:ext cx="3009900" cy="27432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287486" y="2463800"/>
            <a:ext cx="3009900" cy="27432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4792436" y="4406900"/>
            <a:ext cx="732064" cy="8255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5158468" y="4940300"/>
            <a:ext cx="1928132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116603" y="5029200"/>
                <a:ext cx="669607" cy="65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603" y="5029200"/>
                <a:ext cx="669607" cy="6555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58000" y="3886200"/>
                <a:ext cx="2185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=−1+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886200"/>
                <a:ext cx="218598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2166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stCxn id="2" idx="1"/>
          </p:cNvCxnSpPr>
          <p:nvPr/>
        </p:nvCxnSpPr>
        <p:spPr>
          <a:xfrm flipH="1">
            <a:off x="5638800" y="4070866"/>
            <a:ext cx="1219200" cy="297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00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</a:t>
            </a:r>
            <a:r>
              <a:rPr lang="en-US" dirty="0" smtClean="0"/>
              <a:t>Machines</a:t>
            </a:r>
            <a:endParaRPr lang="en-US" dirty="0"/>
          </a:p>
        </p:txBody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876800"/>
          </a:xfrm>
        </p:spPr>
        <p:txBody>
          <a:bodyPr/>
          <a:lstStyle/>
          <a:p>
            <a:r>
              <a:rPr lang="en-US" dirty="0"/>
              <a:t>What if the problem is not linearly separable?</a:t>
            </a:r>
          </a:p>
          <a:p>
            <a:pPr lvl="1"/>
            <a:r>
              <a:rPr lang="en-US" dirty="0"/>
              <a:t>Introduce slack variables</a:t>
            </a:r>
          </a:p>
          <a:p>
            <a:pPr lvl="2"/>
            <a:r>
              <a:rPr lang="en-US" dirty="0"/>
              <a:t> Need to minimize:</a:t>
            </a:r>
          </a:p>
          <a:p>
            <a:pPr lvl="2"/>
            <a:endParaRPr lang="en-US" dirty="0"/>
          </a:p>
          <a:p>
            <a:pPr marL="548640" lvl="2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Subject </a:t>
            </a:r>
            <a:r>
              <a:rPr lang="en-US" dirty="0"/>
              <a:t>to: </a:t>
            </a:r>
          </a:p>
        </p:txBody>
      </p:sp>
      <p:graphicFrame>
        <p:nvGraphicFramePr>
          <p:cNvPr id="10936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780706"/>
              </p:ext>
            </p:extLst>
          </p:nvPr>
        </p:nvGraphicFramePr>
        <p:xfrm>
          <a:off x="2286000" y="3200400"/>
          <a:ext cx="340754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5" name="Equation" r:id="rId3" imgW="1574640" imgH="457200" progId="Equation.3">
                  <p:embed/>
                </p:oleObj>
              </mc:Choice>
              <mc:Fallback>
                <p:oleObj name="Equation" r:id="rId3" imgW="15746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00400"/>
                        <a:ext cx="340754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3638" name="Oval 6"/>
          <p:cNvSpPr>
            <a:spLocks noChangeArrowheads="1"/>
          </p:cNvSpPr>
          <p:nvPr/>
        </p:nvSpPr>
        <p:spPr bwMode="auto">
          <a:xfrm>
            <a:off x="4093029" y="4806922"/>
            <a:ext cx="1143000" cy="5334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3639" name="Oval 7"/>
          <p:cNvSpPr>
            <a:spLocks noChangeArrowheads="1"/>
          </p:cNvSpPr>
          <p:nvPr/>
        </p:nvSpPr>
        <p:spPr bwMode="auto">
          <a:xfrm>
            <a:off x="4114800" y="5205858"/>
            <a:ext cx="1295400" cy="5334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77269" y="4760658"/>
                <a:ext cx="479503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</a:rPr>
                      <m:t>𝑏</m:t>
                    </m:r>
                    <m:r>
                      <a:rPr lang="en-US" sz="2800" b="0" i="1" smtClean="0">
                        <a:latin typeface="Cambria Math"/>
                      </a:rPr>
                      <m:t>≥</m:t>
                    </m:r>
                    <m:r>
                      <a:rPr lang="en-US" sz="2800" b="0" i="1" smtClean="0">
                        <a:latin typeface="Cambria Math"/>
                      </a:rPr>
                      <m:t>1</m:t>
                    </m:r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𝜉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1</m:t>
                    </m:r>
                  </m:oMath>
                </a14:m>
                <a:endParaRPr lang="en-US" sz="2800" b="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n-US" sz="2800" i="1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latin typeface="Cambria Math"/>
                      </a:rPr>
                      <m:t>𝑏</m:t>
                    </m:r>
                    <m:r>
                      <a:rPr lang="en-US" sz="2800" i="1">
                        <a:latin typeface="Cambria Math"/>
                      </a:rPr>
                      <m:t>≤−</m:t>
                    </m:r>
                    <m:r>
                      <a:rPr lang="en-US" sz="2800" i="1">
                        <a:latin typeface="Cambria Math"/>
                      </a:rPr>
                      <m:t>1</m:t>
                    </m:r>
                    <m:r>
                      <a:rPr lang="en-US" sz="2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𝜉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=−</m:t>
                    </m:r>
                    <m:r>
                      <a:rPr lang="en-US" sz="2800" i="1">
                        <a:latin typeface="Cambria Math"/>
                      </a:rPr>
                      <m:t>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269" y="4760658"/>
                <a:ext cx="4795031" cy="954107"/>
              </a:xfrm>
              <a:prstGeom prst="rect">
                <a:avLst/>
              </a:prstGeom>
              <a:blipFill rotWithShape="1">
                <a:blip r:embed="rId5"/>
                <a:stretch>
                  <a:fillRect t="-6410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2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Nonlinear Support Vector Machines</a:t>
            </a:r>
          </a:p>
        </p:txBody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decision boundary is not linear?</a:t>
            </a:r>
          </a:p>
        </p:txBody>
      </p:sp>
      <p:pic>
        <p:nvPicPr>
          <p:cNvPr id="1094660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2180631"/>
            <a:ext cx="6172200" cy="4629150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094661" name="Arc 5"/>
          <p:cNvSpPr>
            <a:spLocks/>
          </p:cNvSpPr>
          <p:nvPr/>
        </p:nvSpPr>
        <p:spPr bwMode="auto">
          <a:xfrm rot="13286533">
            <a:off x="3276600" y="3871319"/>
            <a:ext cx="3962400" cy="2176462"/>
          </a:xfrm>
          <a:custGeom>
            <a:avLst/>
            <a:gdLst>
              <a:gd name="G0" fmla="+- 0 0 0"/>
              <a:gd name="G1" fmla="+- 21486 0 0"/>
              <a:gd name="G2" fmla="+- 21600 0 0"/>
              <a:gd name="T0" fmla="*/ 2220 w 21600"/>
              <a:gd name="T1" fmla="*/ 0 h 42318"/>
              <a:gd name="T2" fmla="*/ 5710 w 21600"/>
              <a:gd name="T3" fmla="*/ 42318 h 42318"/>
              <a:gd name="T4" fmla="*/ 0 w 21600"/>
              <a:gd name="T5" fmla="*/ 21486 h 42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2318" fill="none" extrusionOk="0">
                <a:moveTo>
                  <a:pt x="2219" y="0"/>
                </a:moveTo>
                <a:cubicBezTo>
                  <a:pt x="13231" y="1138"/>
                  <a:pt x="21600" y="10416"/>
                  <a:pt x="21600" y="21486"/>
                </a:cubicBezTo>
                <a:cubicBezTo>
                  <a:pt x="21600" y="31216"/>
                  <a:pt x="15094" y="39745"/>
                  <a:pt x="5709" y="42317"/>
                </a:cubicBezTo>
              </a:path>
              <a:path w="21600" h="42318" stroke="0" extrusionOk="0">
                <a:moveTo>
                  <a:pt x="2219" y="0"/>
                </a:moveTo>
                <a:cubicBezTo>
                  <a:pt x="13231" y="1138"/>
                  <a:pt x="21600" y="10416"/>
                  <a:pt x="21600" y="21486"/>
                </a:cubicBezTo>
                <a:cubicBezTo>
                  <a:pt x="21600" y="31216"/>
                  <a:pt x="15094" y="39745"/>
                  <a:pt x="5709" y="42317"/>
                </a:cubicBezTo>
                <a:lnTo>
                  <a:pt x="0" y="21486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7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466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Nonlinear Support Vector Machines</a:t>
            </a:r>
          </a:p>
        </p:txBody>
      </p:sp>
      <p:sp>
        <p:nvSpPr>
          <p:cNvPr id="109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Transform data into higher dimensional space</a:t>
            </a:r>
          </a:p>
        </p:txBody>
      </p:sp>
      <p:pic>
        <p:nvPicPr>
          <p:cNvPr id="1095684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9400" y="2133600"/>
            <a:ext cx="6172200" cy="4629150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3429000"/>
            <a:ext cx="226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Use the </a:t>
            </a:r>
            <a:r>
              <a:rPr lang="en-US" dirty="0" smtClean="0">
                <a:solidFill>
                  <a:srgbClr val="C00000"/>
                </a:solidFill>
              </a:rPr>
              <a:t>Kernel </a:t>
            </a:r>
            <a:r>
              <a:rPr lang="en-US" dirty="0">
                <a:solidFill>
                  <a:srgbClr val="C00000"/>
                </a:solidFill>
              </a:rPr>
              <a:t>T</a:t>
            </a:r>
            <a:r>
              <a:rPr lang="en-US" dirty="0" smtClean="0">
                <a:solidFill>
                  <a:srgbClr val="C00000"/>
                </a:solidFill>
              </a:rPr>
              <a:t>rick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8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 NEIGHBOR CLASSIFICATION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0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2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via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predicting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of an record we want to </a:t>
            </a:r>
            <a:r>
              <a:rPr lang="en-US" dirty="0" smtClean="0">
                <a:solidFill>
                  <a:srgbClr val="0070C0"/>
                </a:solidFill>
              </a:rPr>
              <a:t>predict the probability of the class </a:t>
            </a:r>
            <a:r>
              <a:rPr lang="en-US" dirty="0" smtClean="0"/>
              <a:t>given the record</a:t>
            </a:r>
          </a:p>
          <a:p>
            <a:r>
              <a:rPr lang="en-US" dirty="0" smtClean="0"/>
              <a:t>The problem of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predicting continuous values </a:t>
            </a:r>
            <a:r>
              <a:rPr lang="en-US" dirty="0" smtClean="0"/>
              <a:t>is called </a:t>
            </a:r>
            <a:r>
              <a:rPr lang="en-US" dirty="0" smtClean="0">
                <a:solidFill>
                  <a:srgbClr val="0070C0"/>
                </a:solidFill>
              </a:rPr>
              <a:t>regression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General approach: find a continuous function that models the continuous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6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Linear regression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514600"/>
            <a:ext cx="3810000" cy="25146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85800" y="1676400"/>
                <a:ext cx="4267200" cy="471830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Given a dataset of the form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 ,…,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dirty="0" smtClean="0"/>
                  <a:t>find a linear function that </a:t>
                </a:r>
                <a:r>
                  <a:rPr lang="en-US" dirty="0"/>
                  <a:t>given </a:t>
                </a:r>
                <a:r>
                  <a:rPr lang="en-US" dirty="0" smtClean="0"/>
                  <a:t>the </a:t>
                </a:r>
                <a:r>
                  <a:rPr lang="en-US" dirty="0"/>
                  <a:t>vector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predicts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value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Find a vector of weights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 smtClean="0"/>
                  <a:t> that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minimizes the sum of square errors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dirty="0" smtClean="0"/>
                  <a:t>Several techniques for solving the problem.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85800" y="1676400"/>
                <a:ext cx="4267200" cy="4718304"/>
              </a:xfrm>
              <a:blipFill rotWithShape="1">
                <a:blip r:embed="rId3"/>
                <a:stretch>
                  <a:fillRect l="-1714" t="-2067" b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86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via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a linear classification boundary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33063233"/>
              </p:ext>
            </p:extLst>
          </p:nvPr>
        </p:nvGraphicFramePr>
        <p:xfrm>
          <a:off x="4419600" y="2057400"/>
          <a:ext cx="4876800" cy="460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9" name="Visio" r:id="rId3" imgW="7524090" imgH="7261824" progId="Visio.Drawing.11">
                  <p:embed/>
                </p:oleObj>
              </mc:Choice>
              <mc:Fallback>
                <p:oleObj name="Visio" r:id="rId3" imgW="7524090" imgH="7261824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4876800" cy="460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5083465" y="2895600"/>
            <a:ext cx="326735" cy="365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24400" y="3288268"/>
                <a:ext cx="1153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288268"/>
                <a:ext cx="115377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6553200" y="3657600"/>
            <a:ext cx="381000" cy="3810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315200" y="1828800"/>
                <a:ext cx="1153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1828800"/>
                <a:ext cx="115377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6743700" y="2198132"/>
            <a:ext cx="952500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42966" y="6400800"/>
                <a:ext cx="1153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966" y="6400800"/>
                <a:ext cx="115377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endCxn id="14" idx="3"/>
          </p:cNvCxnSpPr>
          <p:nvPr/>
        </p:nvCxnSpPr>
        <p:spPr>
          <a:xfrm flipH="1">
            <a:off x="6596743" y="6096000"/>
            <a:ext cx="623208" cy="489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85800" y="2107317"/>
                <a:ext cx="37338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For the positive class the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bigger</a:t>
                </a:r>
                <a:r>
                  <a:rPr lang="en-US" dirty="0" smtClean="0"/>
                  <a:t> the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value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𝑤</m:t>
                    </m:r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⋅</m:t>
                    </m:r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, </a:t>
                </a:r>
                <a:r>
                  <a:rPr lang="en-US" dirty="0" smtClean="0"/>
                  <a:t>the further the point is from the classification boundary, the higher our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certainty</a:t>
                </a:r>
                <a:r>
                  <a:rPr lang="en-US" dirty="0" smtClean="0"/>
                  <a:t> for the membership to the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positive class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b="0" dirty="0" smtClean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|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as an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increasing</a:t>
                </a:r>
                <a:r>
                  <a:rPr lang="en-US" dirty="0" smtClean="0"/>
                  <a:t>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𝑤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⋅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107317"/>
                <a:ext cx="3733800" cy="2308324"/>
              </a:xfrm>
              <a:prstGeom prst="rect">
                <a:avLst/>
              </a:prstGeom>
              <a:blipFill rotWithShape="1">
                <a:blip r:embed="rId8"/>
                <a:stretch>
                  <a:fillRect l="-1471" t="-1323" r="-1144" b="-3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87829" y="4424801"/>
                <a:ext cx="37338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For the negative class the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smaller</a:t>
                </a:r>
                <a:r>
                  <a:rPr lang="en-US" dirty="0" smtClean="0"/>
                  <a:t> the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value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𝑤</m:t>
                    </m:r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⋅</m:t>
                    </m:r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, the further the point is from the classification boundary, the higher our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certainty</a:t>
                </a:r>
                <a:r>
                  <a:rPr lang="en-US" dirty="0" smtClean="0"/>
                  <a:t> for the membership to the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negative class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|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as </a:t>
                </a:r>
                <a:r>
                  <a:rPr lang="en-US" dirty="0" smtClean="0"/>
                  <a:t>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decreasing</a:t>
                </a:r>
                <a:r>
                  <a:rPr lang="en-US" dirty="0" smtClean="0"/>
                  <a:t> function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𝑤</m:t>
                    </m:r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⋅</m:t>
                    </m:r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9" y="4424801"/>
                <a:ext cx="3733800" cy="2308324"/>
              </a:xfrm>
              <a:prstGeom prst="rect">
                <a:avLst/>
              </a:prstGeom>
              <a:blipFill rotWithShape="1">
                <a:blip r:embed="rId9"/>
                <a:stretch>
                  <a:fillRect l="-1305" t="-1319" r="-2610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1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676400"/>
            <a:ext cx="5257800" cy="3505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2668" y="2209800"/>
                <a:ext cx="2743200" cy="786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68" y="2209800"/>
                <a:ext cx="2743200" cy="7862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1849" y="3124200"/>
                <a:ext cx="3657600" cy="786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+</m:t>
                              </m:r>
                            </m:sub>
                          </m:sSub>
                        </m: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⋅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49" y="3124200"/>
                <a:ext cx="3657600" cy="7862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2400" y="4038600"/>
                <a:ext cx="3657600" cy="803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</m:sub>
                          </m:sSub>
                        </m: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⋅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⋅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038600"/>
                <a:ext cx="3657600" cy="8034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2541" y="5033193"/>
                <a:ext cx="3657600" cy="869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+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𝑤</m:t>
                      </m:r>
                      <m:r>
                        <a:rPr lang="en-US" sz="2400" b="0" i="1" smtClean="0">
                          <a:latin typeface="Cambria Math"/>
                        </a:rPr>
                        <m:t>⋅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41" y="5033193"/>
                <a:ext cx="3657600" cy="86953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95800" y="5506919"/>
                <a:ext cx="4572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Logistic Regression</a:t>
                </a:r>
                <a:r>
                  <a:rPr lang="en-US" sz="2400" dirty="0" smtClean="0"/>
                  <a:t>: Find the vector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𝑤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that </a:t>
                </a:r>
                <a:r>
                  <a:rPr lang="en-US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maximizes the probability</a:t>
                </a:r>
                <a:r>
                  <a:rPr lang="en-US" sz="2400" dirty="0" smtClean="0"/>
                  <a:t> of the observed data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506919"/>
                <a:ext cx="4572000" cy="1200329"/>
              </a:xfrm>
              <a:prstGeom prst="rect">
                <a:avLst/>
              </a:prstGeom>
              <a:blipFill rotWithShape="1">
                <a:blip r:embed="rId7"/>
                <a:stretch>
                  <a:fillRect l="-2133" t="-3553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25605" y="1630453"/>
            <a:ext cx="2906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logistic function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182768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regression on the </a:t>
            </a:r>
            <a:r>
              <a:rPr lang="en-US" dirty="0" smtClean="0">
                <a:solidFill>
                  <a:srgbClr val="0070C0"/>
                </a:solidFill>
              </a:rPr>
              <a:t>log-odds ratio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8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in one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54027"/>
            <a:ext cx="8077199" cy="531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65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in 2-d	</a:t>
            </a:r>
            <a:endParaRPr lang="en-US" dirty="0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752600"/>
            <a:ext cx="503872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1937266"/>
            <a:ext cx="3429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Coefficients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3400" y="2743200"/>
                <a:ext cx="131125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=−1.9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=−0.4 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  <m:r>
                        <a:rPr lang="en-US" b="0" i="1" smtClean="0">
                          <a:latin typeface="Cambria Math"/>
                        </a:rPr>
                        <m:t>=13.04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743200"/>
                <a:ext cx="1311256" cy="9233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26" y="6213024"/>
            <a:ext cx="8077200" cy="644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893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Produces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probability estimate </a:t>
            </a:r>
            <a:r>
              <a:rPr lang="en-US" dirty="0" smtClean="0"/>
              <a:t>for the </a:t>
            </a:r>
            <a:r>
              <a:rPr lang="en-US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membership</a:t>
            </a:r>
            <a:r>
              <a:rPr lang="en-US" dirty="0" smtClean="0"/>
              <a:t> which is often very useful.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weights</a:t>
            </a:r>
            <a:r>
              <a:rPr lang="en-US" dirty="0" smtClean="0"/>
              <a:t> can be useful for understanding the </a:t>
            </a:r>
            <a:r>
              <a:rPr lang="en-US" dirty="0" smtClean="0">
                <a:solidFill>
                  <a:srgbClr val="0070C0"/>
                </a:solidFill>
              </a:rPr>
              <a:t>feature importance</a:t>
            </a:r>
            <a:r>
              <a:rPr lang="en-US" dirty="0" smtClean="0"/>
              <a:t>.</a:t>
            </a:r>
          </a:p>
          <a:p>
            <a:r>
              <a:rPr lang="en-US" dirty="0"/>
              <a:t>Works for relatively large datasets</a:t>
            </a:r>
          </a:p>
          <a:p>
            <a:r>
              <a:rPr lang="en-US" dirty="0" smtClean="0"/>
              <a:t>Fast to apply.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0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Classifier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probabilistic framework for solving classification problems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A, </a:t>
            </a:r>
            <a:r>
              <a:rPr lang="en-US" b="1" dirty="0">
                <a:solidFill>
                  <a:schemeClr val="accent2"/>
                </a:solidFill>
              </a:rPr>
              <a:t>C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dirty="0"/>
              <a:t>random variables</a:t>
            </a:r>
          </a:p>
          <a:p>
            <a:r>
              <a:rPr lang="en-US" dirty="0">
                <a:solidFill>
                  <a:srgbClr val="0070C0"/>
                </a:solidFill>
              </a:rPr>
              <a:t>Joint</a:t>
            </a:r>
            <a:r>
              <a:rPr lang="en-US" dirty="0"/>
              <a:t> probability: </a:t>
            </a:r>
            <a:r>
              <a:rPr lang="en-US" b="1" dirty="0" err="1" smtClean="0">
                <a:solidFill>
                  <a:schemeClr val="accent2"/>
                </a:solidFill>
              </a:rPr>
              <a:t>Pr</a:t>
            </a:r>
            <a:r>
              <a:rPr lang="en-US" b="1" dirty="0" smtClean="0">
                <a:solidFill>
                  <a:schemeClr val="accent2"/>
                </a:solidFill>
              </a:rPr>
              <a:t>(A=</a:t>
            </a:r>
            <a:r>
              <a:rPr lang="en-US" b="1" dirty="0" err="1" smtClean="0">
                <a:solidFill>
                  <a:schemeClr val="accent2"/>
                </a:solidFill>
              </a:rPr>
              <a:t>a,C</a:t>
            </a:r>
            <a:r>
              <a:rPr lang="en-US" b="1" dirty="0" smtClean="0">
                <a:solidFill>
                  <a:schemeClr val="accent2"/>
                </a:solidFill>
              </a:rPr>
              <a:t>=c)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Conditional</a:t>
            </a:r>
            <a:r>
              <a:rPr lang="en-US" dirty="0"/>
              <a:t> probability: </a:t>
            </a:r>
            <a:r>
              <a:rPr lang="en-US" b="1" dirty="0" err="1" smtClean="0">
                <a:solidFill>
                  <a:schemeClr val="accent2"/>
                </a:solidFill>
              </a:rPr>
              <a:t>Pr</a:t>
            </a:r>
            <a:r>
              <a:rPr lang="en-US" b="1" dirty="0" smtClean="0">
                <a:solidFill>
                  <a:schemeClr val="accent2"/>
                </a:solidFill>
              </a:rPr>
              <a:t>(C=c </a:t>
            </a:r>
            <a:r>
              <a:rPr lang="en-US" b="1" dirty="0">
                <a:solidFill>
                  <a:schemeClr val="accent2"/>
                </a:solidFill>
              </a:rPr>
              <a:t>| </a:t>
            </a:r>
            <a:r>
              <a:rPr lang="en-US" b="1" dirty="0" smtClean="0">
                <a:solidFill>
                  <a:schemeClr val="accent2"/>
                </a:solidFill>
              </a:rPr>
              <a:t>A=a)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dirty="0"/>
              <a:t>Relationship between joint and conditional probability distributions</a:t>
            </a:r>
          </a:p>
          <a:p>
            <a:endParaRPr lang="en-US" dirty="0"/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Bayes </a:t>
            </a:r>
            <a:r>
              <a:rPr lang="en-US" b="1" dirty="0">
                <a:solidFill>
                  <a:srgbClr val="FF0000"/>
                </a:solidFill>
              </a:rPr>
              <a:t>Theorem</a:t>
            </a:r>
            <a:r>
              <a:rPr lang="en-US" dirty="0"/>
              <a:t>:</a:t>
            </a:r>
          </a:p>
        </p:txBody>
      </p:sp>
      <p:graphicFrame>
        <p:nvGraphicFramePr>
          <p:cNvPr id="1067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66555"/>
              </p:ext>
            </p:extLst>
          </p:nvPr>
        </p:nvGraphicFramePr>
        <p:xfrm>
          <a:off x="4038600" y="5638800"/>
          <a:ext cx="3581400" cy="933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8" name="Equation" r:id="rId3" imgW="3022560" imgH="787320" progId="Equation.3">
                  <p:embed/>
                </p:oleObj>
              </mc:Choice>
              <mc:Fallback>
                <p:oleObj name="Equation" r:id="rId3" imgW="302256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638800"/>
                        <a:ext cx="3581400" cy="933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442156"/>
              </p:ext>
            </p:extLst>
          </p:nvPr>
        </p:nvGraphicFramePr>
        <p:xfrm>
          <a:off x="1295400" y="4800600"/>
          <a:ext cx="6457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9" name="Εξίσωση" r:id="rId5" imgW="2869920" imgH="203040" progId="Equation.3">
                  <p:embed/>
                </p:oleObj>
              </mc:Choice>
              <mc:Fallback>
                <p:oleObj name="Εξίσωση" r:id="rId5" imgW="2869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800600"/>
                        <a:ext cx="64579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47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Illustrating Classification Task</a:t>
            </a:r>
          </a:p>
        </p:txBody>
      </p:sp>
      <p:graphicFrame>
        <p:nvGraphicFramePr>
          <p:cNvPr id="828442" name="Object 2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460925"/>
              </p:ext>
            </p:extLst>
          </p:nvPr>
        </p:nvGraphicFramePr>
        <p:xfrm>
          <a:off x="1217613" y="1524000"/>
          <a:ext cx="680085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0" name="Visio" r:id="rId3" imgW="8529300" imgH="6498656" progId="Visio.Drawing.11">
                  <p:embed/>
                </p:oleObj>
              </mc:Choice>
              <mc:Fallback>
                <p:oleObj name="Visio" r:id="rId3" imgW="8529300" imgH="649865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3" y="1524000"/>
                        <a:ext cx="6800850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6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Classifiers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381275"/>
              </p:ext>
            </p:extLst>
          </p:nvPr>
        </p:nvGraphicFramePr>
        <p:xfrm>
          <a:off x="228600" y="2582862"/>
          <a:ext cx="4389438" cy="427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6" name="VISIO" r:id="rId3" imgW="4392168" imgH="5334000" progId="Visio.Drawing.11">
                  <p:embed/>
                </p:oleObj>
              </mc:Choice>
              <mc:Fallback>
                <p:oleObj name="VISIO" r:id="rId3" imgW="4392168" imgH="53340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228600" y="2582862"/>
                        <a:ext cx="4389438" cy="427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>
              <a:buClr>
                <a:schemeClr val="accent6"/>
              </a:buClr>
            </a:pPr>
            <a:r>
              <a:rPr lang="en-US" dirty="0" smtClean="0"/>
              <a:t>How to classify the new record </a:t>
            </a:r>
            <a:r>
              <a:rPr lang="en-US" dirty="0">
                <a:solidFill>
                  <a:srgbClr val="0070C0"/>
                </a:solidFill>
              </a:rPr>
              <a:t>X = (‘Yes’, ‘Single’, </a:t>
            </a:r>
            <a:r>
              <a:rPr lang="en-US" dirty="0" smtClean="0">
                <a:solidFill>
                  <a:srgbClr val="0070C0"/>
                </a:solidFill>
              </a:rPr>
              <a:t>80K)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3400" y="2720709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Find the class with the highest probability given the vector values.</a:t>
            </a:r>
          </a:p>
          <a:p>
            <a:endParaRPr lang="en-US" sz="2400" dirty="0"/>
          </a:p>
          <a:p>
            <a:pPr marL="0" lvl="2"/>
            <a:r>
              <a:rPr lang="en-US" sz="2000">
                <a:solidFill>
                  <a:schemeClr val="accent6">
                    <a:lumMod val="75000"/>
                  </a:schemeClr>
                </a:solidFill>
              </a:rPr>
              <a:t>Maximum </a:t>
            </a:r>
            <a:r>
              <a:rPr lang="en-US" sz="2000" smtClean="0">
                <a:solidFill>
                  <a:schemeClr val="accent6">
                    <a:lumMod val="75000"/>
                  </a:schemeClr>
                </a:solidFill>
              </a:rPr>
              <a:t>A posteriori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Probability </a:t>
            </a:r>
            <a:r>
              <a:rPr lang="en-US" sz="2000" dirty="0" smtClean="0"/>
              <a:t>estimate:</a:t>
            </a:r>
            <a:endParaRPr lang="en-US" sz="2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Find </a:t>
            </a:r>
            <a:r>
              <a:rPr lang="en-US" sz="2000" dirty="0"/>
              <a:t>the value </a:t>
            </a:r>
            <a:r>
              <a:rPr lang="en-US" sz="2000" dirty="0">
                <a:solidFill>
                  <a:srgbClr val="FF0000"/>
                </a:solidFill>
              </a:rPr>
              <a:t>c</a:t>
            </a:r>
            <a:r>
              <a:rPr lang="en-US" sz="2000" dirty="0"/>
              <a:t> </a:t>
            </a:r>
            <a:r>
              <a:rPr lang="en-US" sz="2000" dirty="0" smtClean="0"/>
              <a:t>for class </a:t>
            </a:r>
            <a:r>
              <a:rPr lang="en-US" sz="2000" dirty="0">
                <a:solidFill>
                  <a:srgbClr val="FF0000"/>
                </a:solidFill>
              </a:rPr>
              <a:t>C</a:t>
            </a:r>
            <a:r>
              <a:rPr lang="en-US" sz="2000" dirty="0"/>
              <a:t> that maximizes </a:t>
            </a:r>
            <a:r>
              <a:rPr lang="en-US" sz="2000" dirty="0">
                <a:solidFill>
                  <a:srgbClr val="0070C0"/>
                </a:solidFill>
              </a:rPr>
              <a:t>P(C=c| X)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419600" y="5311133"/>
            <a:ext cx="464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How do we estimate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P(C|X)</a:t>
            </a:r>
            <a:r>
              <a:rPr lang="en-US" sz="2000" dirty="0" smtClean="0"/>
              <a:t> for the different values of C?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 smtClean="0"/>
              <a:t>We want to estimate </a:t>
            </a:r>
            <a:r>
              <a:rPr lang="en-US" sz="2000" dirty="0" smtClean="0">
                <a:solidFill>
                  <a:srgbClr val="0070C0"/>
                </a:solidFill>
              </a:rPr>
              <a:t>P(C=Yes| </a:t>
            </a:r>
            <a:r>
              <a:rPr lang="en-US" sz="2000" dirty="0">
                <a:solidFill>
                  <a:srgbClr val="0070C0"/>
                </a:solidFill>
              </a:rPr>
              <a:t>X)</a:t>
            </a:r>
            <a:endParaRPr lang="en-US" sz="20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0070C0"/>
                </a:solidFill>
              </a:rPr>
              <a:t>P(C=No| </a:t>
            </a:r>
            <a:r>
              <a:rPr lang="en-US" sz="2000" dirty="0">
                <a:solidFill>
                  <a:srgbClr val="0070C0"/>
                </a:solidFill>
              </a:rPr>
              <a:t>X</a:t>
            </a:r>
            <a:r>
              <a:rPr lang="en-US" sz="2000" dirty="0" smtClean="0">
                <a:solidFill>
                  <a:srgbClr val="0070C0"/>
                </a:solidFill>
              </a:rPr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554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Classifiers</a:t>
            </a:r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839200" cy="5105400"/>
          </a:xfrm>
        </p:spPr>
        <p:txBody>
          <a:bodyPr/>
          <a:lstStyle/>
          <a:p>
            <a:r>
              <a:rPr lang="en-US" sz="2400" dirty="0" smtClean="0"/>
              <a:t>In order for probabilities to be well defined:</a:t>
            </a:r>
          </a:p>
          <a:p>
            <a:pPr lvl="1"/>
            <a:r>
              <a:rPr lang="en-US" sz="2000" dirty="0" smtClean="0"/>
              <a:t>Consider </a:t>
            </a:r>
            <a:r>
              <a:rPr lang="en-US" sz="2000" dirty="0"/>
              <a:t>each attribute and </a:t>
            </a:r>
            <a:r>
              <a:rPr lang="en-US" sz="2000" dirty="0" smtClean="0"/>
              <a:t>the class </a:t>
            </a:r>
            <a:r>
              <a:rPr lang="en-US" sz="2000" dirty="0"/>
              <a:t>label as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variables</a:t>
            </a:r>
          </a:p>
          <a:p>
            <a:pPr lvl="1"/>
            <a:r>
              <a:rPr lang="en-US" sz="2000" dirty="0" smtClean="0"/>
              <a:t>Probabilities are determined from the data</a:t>
            </a:r>
            <a:endParaRPr lang="en-US" sz="2000" dirty="0"/>
          </a:p>
          <a:p>
            <a:pPr lvl="1">
              <a:buFont typeface="Arial" charset="0"/>
              <a:buNone/>
            </a:pP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587252"/>
              </p:ext>
            </p:extLst>
          </p:nvPr>
        </p:nvGraphicFramePr>
        <p:xfrm>
          <a:off x="228600" y="2582862"/>
          <a:ext cx="4389438" cy="427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0" name="VISIO" r:id="rId3" imgW="4392168" imgH="5334000" progId="Visio.Drawing.11">
                  <p:embed/>
                </p:oleObj>
              </mc:Choice>
              <mc:Fallback>
                <p:oleObj name="VISIO" r:id="rId3" imgW="4392168" imgH="53340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228600" y="2582862"/>
                        <a:ext cx="4389438" cy="427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93021" y="2823533"/>
            <a:ext cx="2535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Evade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en-US" dirty="0" smtClean="0"/>
              <a:t>Event space: {Yes, No}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P(C) = (0.3, 0.7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3749528"/>
            <a:ext cx="2535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Refund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Event space: {Yes, No}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P(A</a:t>
            </a:r>
            <a:r>
              <a:rPr lang="en-US" baseline="-25000" dirty="0" smtClean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rgbClr val="0070C0"/>
                </a:solidFill>
              </a:rPr>
              <a:t>) = (0.3,0.7)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3021" y="4687595"/>
            <a:ext cx="4326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Martial Status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aseline="-25000" dirty="0" err="1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Event space: {Single, Married, Divorced}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P(</a:t>
            </a:r>
            <a:r>
              <a:rPr lang="en-US" dirty="0" err="1" smtClean="0">
                <a:solidFill>
                  <a:srgbClr val="0070C0"/>
                </a:solidFill>
              </a:rPr>
              <a:t>A</a:t>
            </a:r>
            <a:r>
              <a:rPr lang="en-US" baseline="-25000" dirty="0" err="1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) = (0.4,0.4,0.2)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5610925"/>
            <a:ext cx="46073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Taxable Income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aseline="-25000" dirty="0" err="1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en-US" dirty="0" smtClean="0"/>
              <a:t>Event space: R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P(</a:t>
            </a:r>
            <a:r>
              <a:rPr lang="en-US" dirty="0" err="1" smtClean="0">
                <a:solidFill>
                  <a:srgbClr val="0070C0"/>
                </a:solidFill>
              </a:rPr>
              <a:t>A</a:t>
            </a:r>
            <a:r>
              <a:rPr lang="en-US" baseline="-25000" dirty="0" err="1" smtClean="0">
                <a:solidFill>
                  <a:srgbClr val="0070C0"/>
                </a:solidFill>
              </a:rPr>
              <a:t>3</a:t>
            </a:r>
            <a:r>
              <a:rPr lang="en-US" dirty="0" smtClean="0">
                <a:solidFill>
                  <a:srgbClr val="0070C0"/>
                </a:solidFill>
              </a:rPr>
              <a:t>) ~ Normal(</a:t>
            </a:r>
            <a:r>
              <a:rPr lang="en-US" dirty="0" smtClean="0">
                <a:solidFill>
                  <a:srgbClr val="0070C0"/>
                </a:solidFill>
                <a:sym typeface="Symbol"/>
              </a:rPr>
              <a:t>,</a:t>
            </a:r>
            <a:r>
              <a:rPr lang="el-GR" baseline="30000" dirty="0">
                <a:solidFill>
                  <a:srgbClr val="0070C0"/>
                </a:solidFill>
                <a:sym typeface="Symbol"/>
              </a:rPr>
              <a:t>2</a:t>
            </a:r>
            <a:r>
              <a:rPr lang="en-US" dirty="0" smtClean="0">
                <a:solidFill>
                  <a:srgbClr val="0070C0"/>
                </a:solidFill>
                <a:sym typeface="Symbol"/>
              </a:rPr>
              <a:t>)</a:t>
            </a:r>
          </a:p>
          <a:p>
            <a:r>
              <a:rPr lang="el-GR" dirty="0" smtClean="0">
                <a:solidFill>
                  <a:srgbClr val="0070C0"/>
                </a:solidFill>
                <a:sym typeface="Symbol"/>
              </a:rPr>
              <a:t>μ = 104</a:t>
            </a:r>
            <a:r>
              <a:rPr lang="en-US" dirty="0" smtClean="0">
                <a:sym typeface="Symbol"/>
              </a:rPr>
              <a:t>:sample mean</a:t>
            </a:r>
            <a:r>
              <a:rPr lang="en-US" dirty="0" smtClean="0">
                <a:solidFill>
                  <a:srgbClr val="0070C0"/>
                </a:solidFill>
                <a:sym typeface="Symbol"/>
              </a:rPr>
              <a:t>, </a:t>
            </a:r>
            <a:r>
              <a:rPr lang="en-US" dirty="0">
                <a:solidFill>
                  <a:srgbClr val="0070C0"/>
                </a:solidFill>
                <a:sym typeface="Symbol"/>
              </a:rPr>
              <a:t></a:t>
            </a:r>
            <a:r>
              <a:rPr lang="el-GR" baseline="30000" dirty="0" smtClean="0">
                <a:solidFill>
                  <a:srgbClr val="0070C0"/>
                </a:solidFill>
                <a:sym typeface="Symbol"/>
              </a:rPr>
              <a:t>2</a:t>
            </a:r>
            <a:r>
              <a:rPr lang="el-GR" dirty="0" smtClean="0">
                <a:solidFill>
                  <a:srgbClr val="0070C0"/>
                </a:solidFill>
                <a:sym typeface="Symbol"/>
              </a:rPr>
              <a:t>=1874</a:t>
            </a:r>
            <a:r>
              <a:rPr lang="en-US" dirty="0" smtClean="0">
                <a:sym typeface="Symbol"/>
              </a:rPr>
              <a:t>:sample </a:t>
            </a:r>
            <a:r>
              <a:rPr lang="en-US" dirty="0" err="1" smtClean="0">
                <a:sym typeface="Symbol"/>
              </a:rPr>
              <a:t>var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04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008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11163" y="1524000"/>
                <a:ext cx="8580437" cy="51816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400" dirty="0" smtClean="0"/>
                  <a:t>Approach: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compute the posterior probability </a:t>
                </a:r>
                <a:r>
                  <a:rPr lang="en-US" sz="2400" dirty="0">
                    <a:solidFill>
                      <a:srgbClr val="0070C0"/>
                    </a:solidFill>
                  </a:rPr>
                  <a:t>P(C | A</a:t>
                </a:r>
                <a:r>
                  <a:rPr lang="en-US" sz="2400" baseline="-250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>
                    <a:solidFill>
                      <a:srgbClr val="0070C0"/>
                    </a:solidFill>
                  </a:rPr>
                  <a:t>,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A</a:t>
                </a:r>
                <a:r>
                  <a:rPr lang="en-US" sz="2400" baseline="-25000" dirty="0" err="1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>
                    <a:solidFill>
                      <a:srgbClr val="0070C0"/>
                    </a:solidFill>
                  </a:rPr>
                  <a:t>, …, A</a:t>
                </a:r>
                <a:r>
                  <a:rPr lang="en-US" sz="2400" baseline="-25000" dirty="0">
                    <a:solidFill>
                      <a:srgbClr val="0070C0"/>
                    </a:solidFill>
                  </a:rPr>
                  <a:t>n</a:t>
                </a:r>
                <a:r>
                  <a:rPr lang="en-US" sz="2400" dirty="0">
                    <a:solidFill>
                      <a:srgbClr val="0070C0"/>
                    </a:solidFill>
                  </a:rPr>
                  <a:t>) </a:t>
                </a:r>
                <a:r>
                  <a:rPr lang="en-US" sz="2400" dirty="0" smtClean="0"/>
                  <a:t>using </a:t>
                </a:r>
                <a:r>
                  <a:rPr lang="en-US" sz="2400" dirty="0"/>
                  <a:t>the Bayes theorem</a:t>
                </a:r>
              </a:p>
              <a:p>
                <a:pPr lvl="1">
                  <a:lnSpc>
                    <a:spcPct val="90000"/>
                  </a:lnSpc>
                </a:pPr>
                <a:endParaRPr lang="en-US" sz="2400" dirty="0"/>
              </a:p>
              <a:p>
                <a:pPr lvl="1">
                  <a:lnSpc>
                    <a:spcPct val="90000"/>
                  </a:lnSpc>
                </a:pPr>
                <a:endParaRPr lang="en-US" sz="2400" dirty="0"/>
              </a:p>
              <a:p>
                <a:pPr lvl="1">
                  <a:lnSpc>
                    <a:spcPct val="90000"/>
                  </a:lnSpc>
                  <a:buFont typeface="Arial" charset="0"/>
                  <a:buNone/>
                </a:pPr>
                <a:endParaRPr lang="en-US" sz="24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 smtClean="0"/>
                  <a:t>Maximizing</a:t>
                </a:r>
                <a:r>
                  <a:rPr lang="en-US" sz="2400" dirty="0"/>
                  <a:t/>
                </a:r>
                <a:br>
                  <a:rPr lang="en-US" sz="2400" dirty="0"/>
                </a:br>
                <a:r>
                  <a:rPr lang="en-US" sz="2400" dirty="0"/>
                  <a:t>		</a:t>
                </a:r>
                <a:r>
                  <a:rPr lang="en-US" sz="2400" dirty="0">
                    <a:solidFill>
                      <a:srgbClr val="0070C0"/>
                    </a:solidFill>
                  </a:rPr>
                  <a:t>P(C | A</a:t>
                </a:r>
                <a:r>
                  <a:rPr lang="en-US" sz="2400" baseline="-250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>
                    <a:solidFill>
                      <a:srgbClr val="0070C0"/>
                    </a:solidFill>
                  </a:rPr>
                  <a:t>,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A</a:t>
                </a:r>
                <a:r>
                  <a:rPr lang="en-US" sz="2400" baseline="-25000" dirty="0" err="1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>
                    <a:solidFill>
                      <a:srgbClr val="0070C0"/>
                    </a:solidFill>
                  </a:rPr>
                  <a:t>, …, A</a:t>
                </a:r>
                <a:r>
                  <a:rPr lang="en-US" sz="2400" baseline="-25000" dirty="0">
                    <a:solidFill>
                      <a:srgbClr val="0070C0"/>
                    </a:solidFill>
                  </a:rPr>
                  <a:t>n</a:t>
                </a:r>
                <a:r>
                  <a:rPr lang="en-US" sz="2400" dirty="0">
                    <a:solidFill>
                      <a:srgbClr val="0070C0"/>
                    </a:solidFill>
                  </a:rPr>
                  <a:t>)</a:t>
                </a:r>
                <a:r>
                  <a:rPr lang="en-US" sz="2400" dirty="0"/>
                  <a:t/>
                </a:r>
                <a:br>
                  <a:rPr lang="en-US" sz="2400" dirty="0"/>
                </a:br>
                <a:r>
                  <a:rPr lang="en-US" sz="2400" dirty="0" smtClean="0"/>
                  <a:t>is equivalent </a:t>
                </a:r>
                <a:r>
                  <a:rPr lang="en-US" sz="2400" dirty="0"/>
                  <a:t>to </a:t>
                </a:r>
                <a:r>
                  <a:rPr lang="en-US" sz="2400" dirty="0" smtClean="0"/>
                  <a:t>maximizing</a:t>
                </a:r>
                <a:r>
                  <a:rPr lang="en-US" sz="2400" dirty="0"/>
                  <a:t/>
                </a:r>
                <a:br>
                  <a:rPr lang="en-US" sz="2400" dirty="0"/>
                </a:br>
                <a:r>
                  <a:rPr lang="en-US" sz="2400" dirty="0"/>
                  <a:t>     </a:t>
                </a:r>
                <a:r>
                  <a:rPr lang="en-US" sz="2400" dirty="0" smtClean="0"/>
                  <a:t>  </a:t>
                </a:r>
                <a:r>
                  <a:rPr lang="en-US" sz="2400" dirty="0"/>
                  <a:t>	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P(A</a:t>
                </a:r>
                <a:r>
                  <a:rPr lang="en-US" sz="24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, </a:t>
                </a:r>
                <a:r>
                  <a:rPr lang="en-US" sz="2400" dirty="0" err="1">
                    <a:solidFill>
                      <a:schemeClr val="accent6">
                        <a:lumMod val="75000"/>
                      </a:schemeClr>
                    </a:solidFill>
                  </a:rPr>
                  <a:t>A</a:t>
                </a:r>
                <a:r>
                  <a:rPr lang="en-US" sz="2400" baseline="-25000" dirty="0" err="1">
                    <a:solidFill>
                      <a:schemeClr val="accent6">
                        <a:lumMod val="75000"/>
                      </a:schemeClr>
                    </a:solidFill>
                  </a:rPr>
                  <a:t>2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, …, </a:t>
                </a:r>
                <a:r>
                  <a:rPr lang="en-US" sz="2400" dirty="0" err="1">
                    <a:solidFill>
                      <a:schemeClr val="accent6">
                        <a:lumMod val="75000"/>
                      </a:schemeClr>
                    </a:solidFill>
                  </a:rPr>
                  <a:t>A</a:t>
                </a:r>
                <a:r>
                  <a:rPr lang="en-US" sz="2400" baseline="-25000" dirty="0" err="1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n-US" sz="2400" dirty="0" err="1">
                    <a:solidFill>
                      <a:schemeClr val="accent6">
                        <a:lumMod val="75000"/>
                      </a:schemeClr>
                    </a:solidFill>
                  </a:rPr>
                  <a:t>|C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) P(C)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 smtClean="0"/>
                  <a:t>The value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is the same for all values of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dirty="0" smtClean="0"/>
                  <a:t>.</a:t>
                </a:r>
                <a:endParaRPr lang="en-US" sz="2000" dirty="0"/>
              </a:p>
              <a:p>
                <a:pPr>
                  <a:lnSpc>
                    <a:spcPct val="90000"/>
                  </a:lnSpc>
                </a:pPr>
                <a:endParaRPr lang="en-US" sz="2400" dirty="0" smtClean="0"/>
              </a:p>
              <a:p>
                <a:pPr>
                  <a:lnSpc>
                    <a:spcPct val="90000"/>
                  </a:lnSpc>
                </a:pPr>
                <a:r>
                  <a:rPr lang="en-US" sz="2400" dirty="0" smtClean="0"/>
                  <a:t>How </a:t>
                </a:r>
                <a:r>
                  <a:rPr lang="en-US" sz="2400" dirty="0"/>
                  <a:t>to estimate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P(A</a:t>
                </a:r>
                <a:r>
                  <a:rPr lang="en-US" sz="24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, </a:t>
                </a:r>
                <a:r>
                  <a:rPr lang="en-US" sz="2400" dirty="0" err="1">
                    <a:solidFill>
                      <a:schemeClr val="accent6">
                        <a:lumMod val="75000"/>
                      </a:schemeClr>
                    </a:solidFill>
                  </a:rPr>
                  <a:t>A</a:t>
                </a:r>
                <a:r>
                  <a:rPr lang="en-US" sz="2400" baseline="-25000" dirty="0" err="1">
                    <a:solidFill>
                      <a:schemeClr val="accent6">
                        <a:lumMod val="75000"/>
                      </a:schemeClr>
                    </a:solidFill>
                  </a:rPr>
                  <a:t>2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, …, A</a:t>
                </a:r>
                <a:r>
                  <a:rPr lang="en-US" sz="24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n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| C )?</a:t>
                </a:r>
              </a:p>
            </p:txBody>
          </p:sp>
        </mc:Choice>
        <mc:Fallback xmlns="">
          <p:sp>
            <p:nvSpPr>
              <p:cNvPr id="10700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1163" y="1524000"/>
                <a:ext cx="8580437" cy="5181600"/>
              </a:xfrm>
              <a:blipFill rotWithShape="1">
                <a:blip r:embed="rId3"/>
                <a:stretch>
                  <a:fillRect l="-568" t="-1529" r="-1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70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849762"/>
              </p:ext>
            </p:extLst>
          </p:nvPr>
        </p:nvGraphicFramePr>
        <p:xfrm>
          <a:off x="1828800" y="2860675"/>
          <a:ext cx="57912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4" name="Εξίσωση" r:id="rId4" imgW="4863960" imgH="799920" progId="Equation.3">
                  <p:embed/>
                </p:oleObj>
              </mc:Choice>
              <mc:Fallback>
                <p:oleObj name="Εξίσωση" r:id="rId4" imgW="486396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60675"/>
                        <a:ext cx="5791200" cy="796925"/>
                      </a:xfrm>
                      <a:prstGeom prst="rect">
                        <a:avLst/>
                      </a:prstGeom>
                      <a:noFill/>
                      <a:ln w="57150" cmpd="thickThin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94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110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Assume </a:t>
                </a:r>
                <a:r>
                  <a:rPr lang="en-US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conditional independence</a:t>
                </a:r>
                <a:r>
                  <a:rPr lang="en-US" sz="2400" dirty="0" smtClean="0"/>
                  <a:t> among attributes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𝐴</m:t>
                    </m:r>
                    <m:r>
                      <a:rPr lang="en-US" i="1" baseline="-25000" dirty="0">
                        <a:solidFill>
                          <a:srgbClr val="00B0F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when class </a:t>
                </a:r>
                <a:r>
                  <a:rPr lang="en-US" sz="2400" dirty="0" smtClean="0">
                    <a:solidFill>
                      <a:srgbClr val="00B0F0"/>
                    </a:solidFill>
                  </a:rPr>
                  <a:t>C</a:t>
                </a:r>
                <a:r>
                  <a:rPr lang="en-US" sz="2400" dirty="0" smtClean="0"/>
                  <a:t> is </a:t>
                </a:r>
                <a:r>
                  <a:rPr lang="en-US" sz="2400" dirty="0"/>
                  <a:t>given: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𝑃</m:t>
                    </m:r>
                    <m:r>
                      <a:rPr lang="en-US" sz="24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|</m:t>
                    </m:r>
                    <m:r>
                      <a:rPr lang="en-US" sz="24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𝐶</m:t>
                    </m:r>
                    <m:r>
                      <a:rPr lang="en-US" sz="24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)= </m:t>
                    </m:r>
                    <m:r>
                      <a:rPr lang="en-US" sz="2400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𝑃</m:t>
                    </m:r>
                    <m:r>
                      <a:rPr lang="en-US" sz="2400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|</m:t>
                    </m:r>
                    <m:r>
                      <a:rPr lang="en-US" sz="24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𝐶</m:t>
                    </m:r>
                    <m:r>
                      <a:rPr lang="en-US" sz="24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) </m:t>
                    </m:r>
                    <m:r>
                      <a:rPr lang="en-US" sz="2400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𝑃</m:t>
                    </m:r>
                    <m:r>
                      <a:rPr lang="en-US" sz="2400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sz="24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⋯</m:t>
                    </m:r>
                    <m:r>
                      <a:rPr lang="en-US" sz="24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𝑃</m:t>
                    </m:r>
                    <m:r>
                      <a:rPr lang="en-US" sz="24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|</m:t>
                    </m:r>
                    <m:r>
                      <a:rPr lang="en-US" sz="24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𝐶</m:t>
                    </m:r>
                    <m:r>
                      <a:rPr lang="en-US" sz="24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1"/>
                <a:endParaRPr lang="en-US" sz="2400" dirty="0" smtClean="0"/>
              </a:p>
              <a:p>
                <a:pPr lvl="1"/>
                <a:r>
                  <a:rPr lang="en-US" sz="2400" dirty="0" smtClean="0"/>
                  <a:t>We can </a:t>
                </a:r>
                <a:r>
                  <a:rPr lang="en-US" sz="2400" dirty="0"/>
                  <a:t>estimate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B0F0"/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rgbClr val="00B0F0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 dirty="0" smtClean="0">
                        <a:solidFill>
                          <a:srgbClr val="00B0F0"/>
                        </a:solidFill>
                        <a:latin typeface="Cambria Math"/>
                      </a:rPr>
                      <m:t>| </m:t>
                    </m:r>
                    <m:r>
                      <a:rPr lang="en-US" sz="2400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𝐶</m:t>
                    </m:r>
                    <m:r>
                      <a:rPr lang="en-US" sz="2400" i="1" dirty="0" smtClean="0">
                        <a:solidFill>
                          <a:srgbClr val="00B0F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dirty="0" smtClean="0"/>
                  <a:t>from the data.</a:t>
                </a:r>
                <a:endParaRPr lang="en-US" sz="2400" dirty="0">
                  <a:solidFill>
                    <a:srgbClr val="00B0F0"/>
                  </a:solidFill>
                </a:endParaRPr>
              </a:p>
              <a:p>
                <a:pPr lvl="1">
                  <a:buFont typeface="Arial" charset="0"/>
                  <a:buNone/>
                </a:pPr>
                <a:endParaRPr lang="en-US" sz="2400" dirty="0"/>
              </a:p>
              <a:p>
                <a:pPr lvl="1"/>
                <a:r>
                  <a:rPr lang="en-US" sz="2400" dirty="0"/>
                  <a:t>New </a:t>
                </a:r>
                <a:r>
                  <a:rPr lang="en-US" sz="2400" dirty="0" smtClean="0"/>
                  <a:t>point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𝑋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…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classified </a:t>
                </a:r>
                <a:r>
                  <a:rPr lang="en-US" sz="2400" dirty="0" smtClean="0"/>
                  <a:t>to class 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c</a:t>
                </a:r>
                <a:r>
                  <a:rPr lang="en-US" sz="2400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2400" dirty="0"/>
                  <a:t>if </a:t>
                </a:r>
                <a:endParaRPr lang="en-US" sz="2400" dirty="0" smtClean="0"/>
              </a:p>
              <a:p>
                <a:pPr marL="274320" lvl="1" indent="0">
                  <a:buNone/>
                </a:pPr>
                <a:r>
                  <a:rPr lang="en-US" b="0" dirty="0">
                    <a:solidFill>
                      <a:srgbClr val="00B0F0"/>
                    </a:solidFill>
                  </a:rPr>
                  <a:t> </a:t>
                </a:r>
                <a:r>
                  <a:rPr lang="en-US" b="0" dirty="0" smtClean="0">
                    <a:solidFill>
                      <a:srgbClr val="00B0F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𝐶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𝑐</m:t>
                        </m:r>
                      </m:e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𝐶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𝑐</m:t>
                        </m:r>
                      </m:e>
                    </m:d>
                    <m:nary>
                      <m:naryPr>
                        <m:chr m:val="∏"/>
                        <m:supHide m:val="on"/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𝑐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 smtClean="0">
                    <a:solidFill>
                      <a:srgbClr val="00B0F0"/>
                    </a:solidFill>
                  </a:rPr>
                  <a:t> </a:t>
                </a:r>
              </a:p>
              <a:p>
                <a:pPr marL="274320" lvl="1" indent="0">
                  <a:buNone/>
                </a:pPr>
                <a:r>
                  <a:rPr lang="en-US" sz="2400" dirty="0" smtClean="0"/>
                  <a:t>is maximum over all possible values of </a:t>
                </a:r>
                <a:r>
                  <a:rPr lang="en-US" sz="2400" dirty="0" smtClean="0">
                    <a:solidFill>
                      <a:srgbClr val="00B0F0"/>
                    </a:solidFill>
                  </a:rPr>
                  <a:t>C</a:t>
                </a:r>
                <a:r>
                  <a:rPr lang="en-US" sz="2400" dirty="0" smtClean="0"/>
                  <a:t>.</a:t>
                </a:r>
                <a:endParaRPr lang="en-US" dirty="0"/>
              </a:p>
              <a:p>
                <a:pPr>
                  <a:buFont typeface="Monotype Sorts" pitchFamily="2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0711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593" t="-875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65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82880" lvl="1">
              <a:buClr>
                <a:schemeClr val="accent6"/>
              </a:buClr>
            </a:pPr>
            <a:r>
              <a:rPr lang="en-US" sz="2800" dirty="0" smtClean="0"/>
              <a:t>Record </a:t>
            </a:r>
          </a:p>
          <a:p>
            <a:pPr marL="274320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X </a:t>
            </a:r>
            <a:r>
              <a:rPr lang="en-US" sz="2400" dirty="0">
                <a:solidFill>
                  <a:srgbClr val="C00000"/>
                </a:solidFill>
              </a:rPr>
              <a:t>= </a:t>
            </a:r>
            <a:r>
              <a:rPr lang="en-US" sz="2400" dirty="0" smtClean="0">
                <a:solidFill>
                  <a:srgbClr val="C00000"/>
                </a:solidFill>
              </a:rPr>
              <a:t>(Refund = Yes, Status = Single, Income =</a:t>
            </a:r>
            <a:r>
              <a:rPr lang="en-US" sz="2400" dirty="0" err="1" smtClean="0">
                <a:solidFill>
                  <a:srgbClr val="C00000"/>
                </a:solidFill>
              </a:rPr>
              <a:t>80K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 smtClean="0"/>
              <a:t> For the class </a:t>
            </a:r>
            <a:r>
              <a:rPr lang="en-US" dirty="0" smtClean="0">
                <a:solidFill>
                  <a:schemeClr val="accent1"/>
                </a:solidFill>
              </a:rPr>
              <a:t>C = ‘Evade’, </a:t>
            </a:r>
            <a:r>
              <a:rPr lang="en-US" dirty="0" smtClean="0"/>
              <a:t>we want to compute: 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P(C =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Yes|X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P(C = No| X)</a:t>
            </a:r>
          </a:p>
          <a:p>
            <a:r>
              <a:rPr lang="en-US" dirty="0" smtClean="0"/>
              <a:t>We compute: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P(C =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Yes|X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 = P(C = Yes)*P(</a:t>
            </a:r>
            <a:r>
              <a:rPr lang="en-US" dirty="0">
                <a:solidFill>
                  <a:srgbClr val="C00000"/>
                </a:solidFill>
              </a:rPr>
              <a:t>Refund = </a:t>
            </a:r>
            <a:r>
              <a:rPr lang="en-US" dirty="0" smtClean="0">
                <a:solidFill>
                  <a:srgbClr val="C00000"/>
                </a:solidFill>
              </a:rPr>
              <a:t>Yes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|C = Yes)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			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*P(</a:t>
            </a:r>
            <a:r>
              <a:rPr lang="en-US" dirty="0">
                <a:solidFill>
                  <a:srgbClr val="C00000"/>
                </a:solidFill>
              </a:rPr>
              <a:t>Status = </a:t>
            </a:r>
            <a:r>
              <a:rPr lang="en-US" dirty="0" smtClean="0">
                <a:solidFill>
                  <a:srgbClr val="C00000"/>
                </a:solidFill>
              </a:rPr>
              <a:t>Single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|C = Yes)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			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*P(</a:t>
            </a:r>
            <a:r>
              <a:rPr lang="en-US" dirty="0" smtClean="0">
                <a:solidFill>
                  <a:srgbClr val="C00000"/>
                </a:solidFill>
              </a:rPr>
              <a:t>Income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 err="1" smtClean="0">
                <a:solidFill>
                  <a:srgbClr val="C00000"/>
                </a:solidFill>
              </a:rPr>
              <a:t>80K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|C= Yes)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P(C = </a:t>
            </a:r>
            <a:r>
              <a:rPr lang="en-US" dirty="0" err="1" smtClean="0">
                <a:solidFill>
                  <a:srgbClr val="0070C0"/>
                </a:solidFill>
              </a:rPr>
              <a:t>No|X</a:t>
            </a:r>
            <a:r>
              <a:rPr lang="en-US" dirty="0">
                <a:solidFill>
                  <a:srgbClr val="0070C0"/>
                </a:solidFill>
              </a:rPr>
              <a:t>) = P(C = </a:t>
            </a:r>
            <a:r>
              <a:rPr lang="en-US" dirty="0" smtClean="0">
                <a:solidFill>
                  <a:srgbClr val="0070C0"/>
                </a:solidFill>
              </a:rPr>
              <a:t>No)*</a:t>
            </a:r>
            <a:r>
              <a:rPr lang="en-US" dirty="0">
                <a:solidFill>
                  <a:srgbClr val="0070C0"/>
                </a:solidFill>
              </a:rPr>
              <a:t>P(</a:t>
            </a:r>
            <a:r>
              <a:rPr lang="en-US" dirty="0">
                <a:solidFill>
                  <a:srgbClr val="C00000"/>
                </a:solidFill>
              </a:rPr>
              <a:t>Refund = Yes </a:t>
            </a:r>
            <a:r>
              <a:rPr lang="en-US" dirty="0">
                <a:solidFill>
                  <a:srgbClr val="0070C0"/>
                </a:solidFill>
              </a:rPr>
              <a:t>|C = </a:t>
            </a:r>
            <a:r>
              <a:rPr lang="en-US" dirty="0" smtClean="0">
                <a:solidFill>
                  <a:srgbClr val="0070C0"/>
                </a:solidFill>
              </a:rPr>
              <a:t>No)</a:t>
            </a:r>
            <a:endParaRPr lang="en-US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		   </a:t>
            </a:r>
            <a:r>
              <a:rPr lang="en-US" dirty="0" smtClean="0">
                <a:solidFill>
                  <a:srgbClr val="0070C0"/>
                </a:solidFill>
              </a:rPr>
              <a:t>*</a:t>
            </a:r>
            <a:r>
              <a:rPr lang="en-US" dirty="0">
                <a:solidFill>
                  <a:srgbClr val="0070C0"/>
                </a:solidFill>
              </a:rPr>
              <a:t>P(</a:t>
            </a:r>
            <a:r>
              <a:rPr lang="en-US" dirty="0">
                <a:solidFill>
                  <a:srgbClr val="C00000"/>
                </a:solidFill>
              </a:rPr>
              <a:t>Status = Single </a:t>
            </a:r>
            <a:r>
              <a:rPr lang="en-US" dirty="0">
                <a:solidFill>
                  <a:srgbClr val="0070C0"/>
                </a:solidFill>
              </a:rPr>
              <a:t>|C = </a:t>
            </a:r>
            <a:r>
              <a:rPr lang="en-US" dirty="0" smtClean="0">
                <a:solidFill>
                  <a:srgbClr val="0070C0"/>
                </a:solidFill>
              </a:rPr>
              <a:t>No)</a:t>
            </a:r>
            <a:endParaRPr lang="en-US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			   </a:t>
            </a:r>
            <a:r>
              <a:rPr lang="en-US" dirty="0" smtClean="0">
                <a:solidFill>
                  <a:srgbClr val="0070C0"/>
                </a:solidFill>
              </a:rPr>
              <a:t>*</a:t>
            </a:r>
            <a:r>
              <a:rPr lang="en-US" dirty="0">
                <a:solidFill>
                  <a:srgbClr val="0070C0"/>
                </a:solidFill>
              </a:rPr>
              <a:t>P(</a:t>
            </a:r>
            <a:r>
              <a:rPr lang="en-US" dirty="0">
                <a:solidFill>
                  <a:srgbClr val="C00000"/>
                </a:solidFill>
              </a:rPr>
              <a:t>Income =</a:t>
            </a:r>
            <a:r>
              <a:rPr lang="en-US" dirty="0" err="1">
                <a:solidFill>
                  <a:srgbClr val="C00000"/>
                </a:solidFill>
              </a:rPr>
              <a:t>80K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|C= </a:t>
            </a:r>
            <a:r>
              <a:rPr lang="en-US" dirty="0" smtClean="0">
                <a:solidFill>
                  <a:srgbClr val="0070C0"/>
                </a:solidFill>
              </a:rPr>
              <a:t>No)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05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86800" cy="762000"/>
          </a:xfrm>
        </p:spPr>
        <p:txBody>
          <a:bodyPr>
            <a:normAutofit fontScale="90000"/>
          </a:bodyPr>
          <a:lstStyle/>
          <a:p>
            <a:r>
              <a:rPr lang="en-US"/>
              <a:t>How to Estimate Probabilities from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21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343400" y="1981200"/>
                <a:ext cx="4572000" cy="44958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Class Prior Probability</a:t>
                </a:r>
                <a:r>
                  <a:rPr lang="en-US" dirty="0" smtClean="0"/>
                  <a:t>: 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b="0" i="1" dirty="0" smtClean="0">
                  <a:solidFill>
                    <a:srgbClr val="00B0F0"/>
                  </a:solidFill>
                  <a:latin typeface="Cambria Math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000" dirty="0" smtClean="0"/>
                  <a:t>  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2000" dirty="0" smtClean="0">
                  <a:solidFill>
                    <a:srgbClr val="00B0F0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c</a:t>
                </a:r>
                <a:r>
                  <a:rPr lang="en-US" dirty="0" smtClean="0"/>
                  <a:t>: Number of records with class c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 smtClean="0"/>
                  <a:t>N = Number of records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 smtClean="0">
                  <a:solidFill>
                    <a:srgbClr val="00B0F0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 smtClean="0">
                    <a:solidFill>
                      <a:srgbClr val="0070C0"/>
                    </a:solidFill>
                  </a:rPr>
                  <a:t>P(C = No</a:t>
                </a:r>
                <a:r>
                  <a:rPr lang="en-US" dirty="0">
                    <a:solidFill>
                      <a:srgbClr val="0070C0"/>
                    </a:solidFill>
                  </a:rPr>
                  <a:t>) =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7/10 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P(C = Yes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) = 3/10</a:t>
                </a:r>
              </a:p>
              <a:p>
                <a:pPr lvl="1">
                  <a:lnSpc>
                    <a:spcPct val="90000"/>
                  </a:lnSpc>
                  <a:buFont typeface="Arial" charset="0"/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0721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43400" y="1981200"/>
                <a:ext cx="4572000" cy="4495800"/>
              </a:xfrm>
              <a:blipFill rotWithShape="1">
                <a:blip r:embed="rId3"/>
                <a:stretch>
                  <a:fillRect l="-2800" t="-3252" r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72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684114"/>
              </p:ext>
            </p:extLst>
          </p:nvPr>
        </p:nvGraphicFramePr>
        <p:xfrm>
          <a:off x="152400" y="1981200"/>
          <a:ext cx="4389438" cy="427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8" name="VISIO" r:id="rId4" imgW="4390200" imgH="5341320" progId="Visio.Drawing.11">
                  <p:embed/>
                </p:oleObj>
              </mc:Choice>
              <mc:Fallback>
                <p:oleObj name="VISIO" r:id="rId4" imgW="4390200" imgH="53413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152400" y="1981200"/>
                        <a:ext cx="4389438" cy="427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066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86800" cy="762000"/>
          </a:xfrm>
        </p:spPr>
        <p:txBody>
          <a:bodyPr>
            <a:normAutofit fontScale="90000"/>
          </a:bodyPr>
          <a:lstStyle/>
          <a:p>
            <a:r>
              <a:rPr lang="en-US"/>
              <a:t>How to Estimate Probabilities from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21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343400" y="1524000"/>
                <a:ext cx="4572000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Discrete </a:t>
                </a:r>
                <a:r>
                  <a:rPr lang="en-US" dirty="0">
                    <a:solidFill>
                      <a:srgbClr val="FF0000"/>
                    </a:solidFill>
                  </a:rPr>
                  <a:t>attributes</a:t>
                </a:r>
                <a:r>
                  <a:rPr lang="en-US" dirty="0" smtClean="0"/>
                  <a:t>:</a:t>
                </a:r>
                <a:endParaRPr lang="en-US" sz="900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 smtClean="0">
                  <a:solidFill>
                    <a:srgbClr val="00B0F0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: number </a:t>
                </a:r>
                <a:r>
                  <a:rPr lang="en-US" dirty="0"/>
                  <a:t>of instances having 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and </a:t>
                </a:r>
                <a:r>
                  <a:rPr lang="en-US" dirty="0" smtClean="0"/>
                  <a:t>belong </a:t>
                </a:r>
                <a:r>
                  <a:rPr lang="en-US" dirty="0"/>
                  <a:t>to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r>
                  <a:rPr lang="en-US" dirty="0" smtClean="0"/>
                  <a:t> </a:t>
                </a:r>
                <a:r>
                  <a:rPr lang="en-US" dirty="0"/>
                  <a:t>number of instances </a:t>
                </a:r>
                <a:r>
                  <a:rPr lang="en-US" dirty="0" smtClean="0"/>
                  <a:t>of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721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43400" y="1524000"/>
                <a:ext cx="4572000" cy="5181600"/>
              </a:xfrm>
              <a:blipFill rotWithShape="1">
                <a:blip r:embed="rId3"/>
                <a:stretch>
                  <a:fillRect l="-2800" t="-2000" r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72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333232"/>
              </p:ext>
            </p:extLst>
          </p:nvPr>
        </p:nvGraphicFramePr>
        <p:xfrm>
          <a:off x="-34159" y="1981200"/>
          <a:ext cx="4389438" cy="427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2" name="VISIO" r:id="rId4" imgW="4390200" imgH="5341320" progId="Visio.Drawing.11">
                  <p:embed/>
                </p:oleObj>
              </mc:Choice>
              <mc:Fallback>
                <p:oleObj name="VISIO" r:id="rId4" imgW="4390200" imgH="53413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-34159" y="1981200"/>
                        <a:ext cx="4389438" cy="427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442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86800" cy="762000"/>
          </a:xfrm>
        </p:spPr>
        <p:txBody>
          <a:bodyPr>
            <a:normAutofit fontScale="90000"/>
          </a:bodyPr>
          <a:lstStyle/>
          <a:p>
            <a:r>
              <a:rPr lang="en-US"/>
              <a:t>How to Estimate Probabilities from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21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343400" y="1524000"/>
                <a:ext cx="4572000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Discrete </a:t>
                </a:r>
                <a:r>
                  <a:rPr lang="en-US" dirty="0">
                    <a:solidFill>
                      <a:srgbClr val="FF0000"/>
                    </a:solidFill>
                  </a:rPr>
                  <a:t>attributes</a:t>
                </a:r>
                <a:r>
                  <a:rPr lang="en-US" dirty="0" smtClean="0"/>
                  <a:t>:</a:t>
                </a:r>
                <a:endParaRPr lang="en-US" sz="900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 smtClean="0">
                  <a:solidFill>
                    <a:srgbClr val="00B0F0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: number </a:t>
                </a:r>
                <a:r>
                  <a:rPr lang="en-US" dirty="0"/>
                  <a:t>of instances having 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and </a:t>
                </a:r>
                <a:r>
                  <a:rPr lang="en-US" dirty="0" smtClean="0"/>
                  <a:t>belong </a:t>
                </a:r>
                <a:r>
                  <a:rPr lang="en-US" dirty="0"/>
                  <a:t>to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r>
                  <a:rPr lang="en-US" dirty="0" smtClean="0"/>
                  <a:t> </a:t>
                </a:r>
                <a:r>
                  <a:rPr lang="en-US" dirty="0"/>
                  <a:t>number of instances </a:t>
                </a:r>
                <a:r>
                  <a:rPr lang="en-US" dirty="0" smtClean="0"/>
                  <a:t>of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P(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Refund = Yes</a:t>
                </a:r>
                <a:r>
                  <a:rPr lang="ar-LB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|</a:t>
                </a:r>
                <a:r>
                  <a:rPr lang="ar-LB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No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) = 3/7</a:t>
                </a:r>
                <a:r>
                  <a:rPr lang="en-US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lang="en-US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endParaRPr lang="en-US" baseline="-25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721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43400" y="1524000"/>
                <a:ext cx="4572000" cy="5181600"/>
              </a:xfrm>
              <a:blipFill>
                <a:blip r:embed="rId3"/>
                <a:stretch>
                  <a:fillRect l="-2800" t="-2000" r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72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485543"/>
              </p:ext>
            </p:extLst>
          </p:nvPr>
        </p:nvGraphicFramePr>
        <p:xfrm>
          <a:off x="-76200" y="1981200"/>
          <a:ext cx="4389438" cy="427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6" name="Visio" r:id="rId4" imgW="4390200" imgH="5341368" progId="Visio.Drawing.11">
                  <p:embed/>
                </p:oleObj>
              </mc:Choice>
              <mc:Fallback>
                <p:oleObj name="Visio" r:id="rId4" imgW="4390200" imgH="534136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-76200" y="1981200"/>
                        <a:ext cx="4389438" cy="427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5410200"/>
            <a:ext cx="39624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510" y="4724400"/>
            <a:ext cx="3962400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" y="4343400"/>
            <a:ext cx="39624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511" y="3284483"/>
            <a:ext cx="3951889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0511" y="3657600"/>
            <a:ext cx="3962400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2971800"/>
            <a:ext cx="39624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2590800"/>
            <a:ext cx="3962400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9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86800" cy="762000"/>
          </a:xfrm>
        </p:spPr>
        <p:txBody>
          <a:bodyPr>
            <a:normAutofit fontScale="90000"/>
          </a:bodyPr>
          <a:lstStyle/>
          <a:p>
            <a:r>
              <a:rPr lang="en-US"/>
              <a:t>How to Estimate Probabilities from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21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343400" y="1524000"/>
                <a:ext cx="4572000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Discrete </a:t>
                </a:r>
                <a:r>
                  <a:rPr lang="en-US" dirty="0">
                    <a:solidFill>
                      <a:srgbClr val="FF0000"/>
                    </a:solidFill>
                  </a:rPr>
                  <a:t>attributes</a:t>
                </a:r>
                <a:r>
                  <a:rPr lang="en-US" dirty="0" smtClean="0"/>
                  <a:t>:</a:t>
                </a:r>
                <a:endParaRPr lang="en-US" sz="900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 smtClean="0">
                  <a:solidFill>
                    <a:srgbClr val="00B0F0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: number </a:t>
                </a:r>
                <a:r>
                  <a:rPr lang="en-US" dirty="0"/>
                  <a:t>of instances having 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and </a:t>
                </a:r>
                <a:r>
                  <a:rPr lang="en-US" dirty="0" smtClean="0"/>
                  <a:t>belong </a:t>
                </a:r>
                <a:r>
                  <a:rPr lang="en-US" dirty="0"/>
                  <a:t>to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r>
                  <a:rPr lang="en-US" dirty="0" smtClean="0"/>
                  <a:t> </a:t>
                </a:r>
                <a:r>
                  <a:rPr lang="en-US" dirty="0"/>
                  <a:t>number of instances </a:t>
                </a:r>
                <a:r>
                  <a:rPr lang="en-US" dirty="0" smtClean="0"/>
                  <a:t>of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P(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Refund = </a:t>
                </a:r>
                <a:r>
                  <a:rPr lang="en-US" dirty="0" err="1" smtClean="0">
                    <a:solidFill>
                      <a:srgbClr val="00B0F0"/>
                    </a:solidFill>
                  </a:rPr>
                  <a:t>Yes</a:t>
                </a:r>
                <a:r>
                  <a:rPr lang="en-US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|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Yes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) = 0</a:t>
                </a:r>
                <a:r>
                  <a:rPr lang="en-US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lang="en-US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endParaRPr lang="en-US" baseline="-25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721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43400" y="1524000"/>
                <a:ext cx="4572000" cy="5181600"/>
              </a:xfrm>
              <a:blipFill rotWithShape="1">
                <a:blip r:embed="rId3"/>
                <a:stretch>
                  <a:fillRect l="-2800" t="-2000" r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72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474353"/>
              </p:ext>
            </p:extLst>
          </p:nvPr>
        </p:nvGraphicFramePr>
        <p:xfrm>
          <a:off x="-76200" y="1981200"/>
          <a:ext cx="4389438" cy="427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0" name="Visio" r:id="rId4" imgW="4390200" imgH="5341368" progId="Visio.Drawing.11">
                  <p:embed/>
                </p:oleObj>
              </mc:Choice>
              <mc:Fallback>
                <p:oleObj name="Visio" r:id="rId4" imgW="4390200" imgH="534136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-76200" y="1981200"/>
                        <a:ext cx="4389438" cy="427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-7882" y="4038600"/>
            <a:ext cx="3951889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5029200"/>
            <a:ext cx="39624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021" y="5791200"/>
            <a:ext cx="39624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4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86800" cy="762000"/>
          </a:xfrm>
        </p:spPr>
        <p:txBody>
          <a:bodyPr>
            <a:normAutofit fontScale="90000"/>
          </a:bodyPr>
          <a:lstStyle/>
          <a:p>
            <a:r>
              <a:rPr lang="en-US"/>
              <a:t>How to Estimate Probabilities from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21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343400" y="1524000"/>
                <a:ext cx="4572000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Discrete </a:t>
                </a:r>
                <a:r>
                  <a:rPr lang="en-US" dirty="0">
                    <a:solidFill>
                      <a:srgbClr val="FF0000"/>
                    </a:solidFill>
                  </a:rPr>
                  <a:t>attributes</a:t>
                </a:r>
                <a:r>
                  <a:rPr lang="en-US" dirty="0" smtClean="0"/>
                  <a:t>:</a:t>
                </a:r>
                <a:endParaRPr lang="en-US" sz="900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 smtClean="0">
                  <a:solidFill>
                    <a:srgbClr val="00B0F0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: number </a:t>
                </a:r>
                <a:r>
                  <a:rPr lang="en-US" dirty="0"/>
                  <a:t>of instances having 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and </a:t>
                </a:r>
                <a:r>
                  <a:rPr lang="en-US" dirty="0" smtClean="0"/>
                  <a:t>belong </a:t>
                </a:r>
                <a:r>
                  <a:rPr lang="en-US" dirty="0"/>
                  <a:t>to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r>
                  <a:rPr lang="en-US" dirty="0" smtClean="0"/>
                  <a:t> </a:t>
                </a:r>
                <a:r>
                  <a:rPr lang="en-US" dirty="0"/>
                  <a:t>number of instances </a:t>
                </a:r>
                <a:r>
                  <a:rPr lang="en-US" dirty="0" smtClean="0"/>
                  <a:t>of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P(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Status=</a:t>
                </a:r>
                <a:r>
                  <a:rPr lang="en-US" dirty="0" err="1" smtClean="0">
                    <a:solidFill>
                      <a:srgbClr val="00B0F0"/>
                    </a:solidFill>
                  </a:rPr>
                  <a:t>Single</a:t>
                </a:r>
                <a:r>
                  <a:rPr lang="en-US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|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No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) = 2/7</a:t>
                </a:r>
                <a:r>
                  <a:rPr lang="en-US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lang="en-US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endParaRPr lang="en-US" baseline="-25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721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43400" y="1524000"/>
                <a:ext cx="4572000" cy="5181600"/>
              </a:xfrm>
              <a:blipFill rotWithShape="1">
                <a:blip r:embed="rId3"/>
                <a:stretch>
                  <a:fillRect l="-2800" t="-2000" r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72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77375"/>
              </p:ext>
            </p:extLst>
          </p:nvPr>
        </p:nvGraphicFramePr>
        <p:xfrm>
          <a:off x="-76200" y="1981200"/>
          <a:ext cx="4389438" cy="427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4" name="Visio" r:id="rId4" imgW="4390200" imgH="5341368" progId="Visio.Drawing.11">
                  <p:embed/>
                </p:oleObj>
              </mc:Choice>
              <mc:Fallback>
                <p:oleObj name="Visio" r:id="rId4" imgW="4390200" imgH="534136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-76200" y="1981200"/>
                        <a:ext cx="4389438" cy="427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5410200"/>
            <a:ext cx="39624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510" y="4724400"/>
            <a:ext cx="39624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" y="4343400"/>
            <a:ext cx="39624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510" y="3733800"/>
            <a:ext cx="3951889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3352800"/>
            <a:ext cx="3962400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2971800"/>
            <a:ext cx="39624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2590800"/>
            <a:ext cx="3962400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0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Instance-Based Classifiers</a:t>
            </a:r>
          </a:p>
        </p:txBody>
      </p:sp>
      <p:graphicFrame>
        <p:nvGraphicFramePr>
          <p:cNvPr id="1052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083982"/>
              </p:ext>
            </p:extLst>
          </p:nvPr>
        </p:nvGraphicFramePr>
        <p:xfrm>
          <a:off x="228600" y="1554162"/>
          <a:ext cx="4572000" cy="530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0" name="VISIO" r:id="rId3" imgW="4571640" imgH="5304600" progId="Visio.Drawing.6">
                  <p:embed/>
                </p:oleObj>
              </mc:Choice>
              <mc:Fallback>
                <p:oleObj name="VISIO" r:id="rId3" imgW="4571640" imgH="5304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54162"/>
                        <a:ext cx="4572000" cy="530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2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39248"/>
              </p:ext>
            </p:extLst>
          </p:nvPr>
        </p:nvGraphicFramePr>
        <p:xfrm>
          <a:off x="4114800" y="3476625"/>
          <a:ext cx="2209800" cy="242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1" name="VISIO" r:id="rId5" imgW="2782440" imgH="2637360" progId="Visio.Drawing.6">
                  <p:embed/>
                </p:oleObj>
              </mc:Choice>
              <mc:Fallback>
                <p:oleObj name="VISIO" r:id="rId5" imgW="2782440" imgH="2637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476625"/>
                        <a:ext cx="2209800" cy="242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2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924336"/>
              </p:ext>
            </p:extLst>
          </p:nvPr>
        </p:nvGraphicFramePr>
        <p:xfrm>
          <a:off x="6096000" y="3840162"/>
          <a:ext cx="3227388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2" name="VISIO" r:id="rId7" imgW="3227400" imgH="2032920" progId="Visio.Drawing.6">
                  <p:embed/>
                </p:oleObj>
              </mc:Choice>
              <mc:Fallback>
                <p:oleObj name="VISIO" r:id="rId7" imgW="3227400" imgH="2032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840162"/>
                        <a:ext cx="3227388" cy="203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2678" name="Text Box 6"/>
          <p:cNvSpPr txBox="1">
            <a:spLocks noChangeArrowheads="1"/>
          </p:cNvSpPr>
          <p:nvPr/>
        </p:nvSpPr>
        <p:spPr bwMode="auto">
          <a:xfrm>
            <a:off x="5334000" y="1858962"/>
            <a:ext cx="3581400" cy="13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Store the training records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Use training records to </a:t>
            </a:r>
            <a:br>
              <a:rPr lang="en-US" sz="1800"/>
            </a:br>
            <a:r>
              <a:rPr lang="en-US" sz="1800"/>
              <a:t>   predict the class label of </a:t>
            </a:r>
            <a:br>
              <a:rPr lang="en-US" sz="1800"/>
            </a:br>
            <a:r>
              <a:rPr lang="en-US" sz="1800"/>
              <a:t>   unseen cases</a:t>
            </a:r>
          </a:p>
        </p:txBody>
      </p:sp>
    </p:spTree>
    <p:extLst>
      <p:ext uri="{BB962C8B-B14F-4D97-AF65-F5344CB8AC3E}">
        <p14:creationId xmlns:p14="http://schemas.microsoft.com/office/powerpoint/2010/main" val="125476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86800" cy="762000"/>
          </a:xfrm>
        </p:spPr>
        <p:txBody>
          <a:bodyPr>
            <a:normAutofit fontScale="90000"/>
          </a:bodyPr>
          <a:lstStyle/>
          <a:p>
            <a:r>
              <a:rPr lang="en-US"/>
              <a:t>How to Estimate Probabilities from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21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343400" y="1524000"/>
                <a:ext cx="4572000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Discrete </a:t>
                </a:r>
                <a:r>
                  <a:rPr lang="en-US" dirty="0">
                    <a:solidFill>
                      <a:srgbClr val="FF0000"/>
                    </a:solidFill>
                  </a:rPr>
                  <a:t>attributes</a:t>
                </a:r>
                <a:r>
                  <a:rPr lang="en-US" dirty="0" smtClean="0"/>
                  <a:t>:</a:t>
                </a:r>
                <a:endParaRPr lang="en-US" sz="900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 smtClean="0">
                  <a:solidFill>
                    <a:srgbClr val="00B0F0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: number </a:t>
                </a:r>
                <a:r>
                  <a:rPr lang="en-US" dirty="0"/>
                  <a:t>of instances having 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and </a:t>
                </a:r>
                <a:r>
                  <a:rPr lang="en-US" dirty="0" smtClean="0"/>
                  <a:t>belong </a:t>
                </a:r>
                <a:r>
                  <a:rPr lang="en-US" dirty="0"/>
                  <a:t>to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r>
                  <a:rPr lang="en-US" dirty="0" smtClean="0"/>
                  <a:t> </a:t>
                </a:r>
                <a:r>
                  <a:rPr lang="en-US" dirty="0"/>
                  <a:t>number of instances </a:t>
                </a:r>
                <a:r>
                  <a:rPr lang="en-US" dirty="0" smtClean="0"/>
                  <a:t>of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P(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Status=</a:t>
                </a:r>
                <a:r>
                  <a:rPr lang="en-US" dirty="0" err="1" smtClean="0">
                    <a:solidFill>
                      <a:srgbClr val="00B0F0"/>
                    </a:solidFill>
                  </a:rPr>
                  <a:t>Single</a:t>
                </a:r>
                <a:r>
                  <a:rPr lang="en-US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|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Yes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) = 2/3</a:t>
                </a:r>
                <a:r>
                  <a:rPr lang="en-US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lang="en-US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endParaRPr lang="en-US" baseline="-25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721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43400" y="1524000"/>
                <a:ext cx="4572000" cy="5181600"/>
              </a:xfrm>
              <a:blipFill rotWithShape="1">
                <a:blip r:embed="rId3"/>
                <a:stretch>
                  <a:fillRect l="-2800" t="-2000" r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72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441145"/>
              </p:ext>
            </p:extLst>
          </p:nvPr>
        </p:nvGraphicFramePr>
        <p:xfrm>
          <a:off x="-76200" y="1981200"/>
          <a:ext cx="4389438" cy="427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8" name="Visio" r:id="rId4" imgW="4390200" imgH="5341368" progId="Visio.Drawing.11">
                  <p:embed/>
                </p:oleObj>
              </mc:Choice>
              <mc:Fallback>
                <p:oleObj name="Visio" r:id="rId4" imgW="4390200" imgH="534136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-76200" y="1981200"/>
                        <a:ext cx="4389438" cy="427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-7882" y="4038600"/>
            <a:ext cx="3951889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5029200"/>
            <a:ext cx="3962400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021" y="5791200"/>
            <a:ext cx="3962400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4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868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Estimate Probabilities from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417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495800" y="1306512"/>
                <a:ext cx="4419600" cy="5181600"/>
              </a:xfrm>
            </p:spPr>
            <p:txBody>
              <a:bodyPr/>
              <a:lstStyle/>
              <a:p>
                <a:r>
                  <a:rPr lang="en-US" sz="2400" dirty="0"/>
                  <a:t>Normal distribution:</a:t>
                </a:r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1000" dirty="0"/>
              </a:p>
              <a:p>
                <a:pPr lvl="1"/>
                <a:r>
                  <a:rPr lang="en-US" sz="2400" dirty="0"/>
                  <a:t>One for each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B0F0"/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 err="1" smtClean="0">
                        <a:solidFill>
                          <a:srgbClr val="00B0F0"/>
                        </a:solidFill>
                        <a:latin typeface="Cambria Math"/>
                      </a:rPr>
                      <m:t>𝑎</m:t>
                    </m:r>
                    <m:r>
                      <a:rPr lang="en-US" sz="2400" i="1" dirty="0" err="1" smtClean="0">
                        <a:solidFill>
                          <a:srgbClr val="00B0F0"/>
                        </a:solidFill>
                        <a:latin typeface="Cambria Math"/>
                      </a:rPr>
                      <m:t>,</m:t>
                    </m:r>
                    <m:r>
                      <a:rPr lang="en-US" sz="2400" i="1" dirty="0" err="1" smtClean="0">
                        <a:solidFill>
                          <a:srgbClr val="00B0F0"/>
                        </a:solidFill>
                        <a:latin typeface="Cambria Math"/>
                      </a:rPr>
                      <m:t>𝑐</m:t>
                    </m:r>
                    <m:r>
                      <a:rPr lang="en-US" sz="2400" i="1" dirty="0">
                        <a:solidFill>
                          <a:srgbClr val="00B0F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dirty="0"/>
                  <a:t>pair</a:t>
                </a:r>
              </a:p>
              <a:p>
                <a:pPr lvl="1"/>
                <a:endParaRPr lang="en-US" sz="800" dirty="0"/>
              </a:p>
              <a:p>
                <a:r>
                  <a:rPr lang="en-US" sz="2400" dirty="0" smtClean="0"/>
                  <a:t>For</a:t>
                </a:r>
                <a:r>
                  <a:rPr lang="el-GR" sz="2400" dirty="0" smtClean="0"/>
                  <a:t>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C</a:t>
                </a:r>
                <a:r>
                  <a:rPr lang="en-US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lass=No</a:t>
                </a:r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sz="2400" dirty="0"/>
                  <a:t> sample mean </a:t>
                </a:r>
                <a:r>
                  <a:rPr lang="el-GR" sz="2400" dirty="0" smtClean="0">
                    <a:solidFill>
                      <a:srgbClr val="0070C0"/>
                    </a:solidFill>
                  </a:rPr>
                  <a:t>μ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110</a:t>
                </a:r>
              </a:p>
              <a:p>
                <a:pPr lvl="1"/>
                <a:r>
                  <a:rPr lang="en-US" sz="2400" dirty="0"/>
                  <a:t> sample variance </a:t>
                </a:r>
                <a:r>
                  <a:rPr lang="el-GR" sz="2400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σ</a:t>
                </a:r>
                <a:r>
                  <a:rPr lang="el-GR" sz="2400" baseline="30000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2</a:t>
                </a:r>
                <a:r>
                  <a:rPr lang="en-US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= 2975</a:t>
                </a:r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sz="2400" dirty="0" smtClean="0"/>
                  <a:t>For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Income = 80</a:t>
                </a:r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741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95800" y="1306512"/>
                <a:ext cx="4419600" cy="5181600"/>
              </a:xfrm>
              <a:blipFill rotWithShape="1">
                <a:blip r:embed="rId3"/>
                <a:stretch>
                  <a:fillRect l="-1241" t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74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893016"/>
              </p:ext>
            </p:extLst>
          </p:nvPr>
        </p:nvGraphicFramePr>
        <p:xfrm>
          <a:off x="304800" y="1382712"/>
          <a:ext cx="4195763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44" name="VISIO" r:id="rId4" imgW="4390200" imgH="5341320" progId="Visio.Drawing.6">
                  <p:embed/>
                </p:oleObj>
              </mc:Choice>
              <mc:Fallback>
                <p:oleObj name="VISIO" r:id="rId4" imgW="4390200" imgH="5341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895"/>
                      <a:stretch>
                        <a:fillRect/>
                      </a:stretch>
                    </p:blipFill>
                    <p:spPr bwMode="auto">
                      <a:xfrm>
                        <a:off x="304800" y="1382712"/>
                        <a:ext cx="4195763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41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995654"/>
              </p:ext>
            </p:extLst>
          </p:nvPr>
        </p:nvGraphicFramePr>
        <p:xfrm>
          <a:off x="4953000" y="1752600"/>
          <a:ext cx="3353345" cy="1045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45" name="Εξίσωση" r:id="rId6" imgW="1955520" imgH="609480" progId="Equation.3">
                  <p:embed/>
                </p:oleObj>
              </mc:Choice>
              <mc:Fallback>
                <p:oleObj name="Εξίσωση" r:id="rId6" imgW="195552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752600"/>
                        <a:ext cx="3353345" cy="10458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41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241571"/>
              </p:ext>
            </p:extLst>
          </p:nvPr>
        </p:nvGraphicFramePr>
        <p:xfrm>
          <a:off x="1143000" y="5410200"/>
          <a:ext cx="703271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46" name="Εξίσωση" r:id="rId8" imgW="3327120" imgH="507960" progId="Equation.3">
                  <p:embed/>
                </p:oleObj>
              </mc:Choice>
              <mc:Fallback>
                <p:oleObj name="Εξίσωση" r:id="rId8" imgW="332712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10200"/>
                        <a:ext cx="7032715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338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868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Estimate Probabilities from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417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495800" y="1306512"/>
                <a:ext cx="4419600" cy="5181600"/>
              </a:xfrm>
            </p:spPr>
            <p:txBody>
              <a:bodyPr/>
              <a:lstStyle/>
              <a:p>
                <a:r>
                  <a:rPr lang="en-US" sz="2400" dirty="0"/>
                  <a:t>Normal distribution:</a:t>
                </a:r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1000" dirty="0"/>
              </a:p>
              <a:p>
                <a:pPr lvl="1"/>
                <a:r>
                  <a:rPr lang="en-US" sz="2400" dirty="0"/>
                  <a:t>One for each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B0F0"/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 err="1" smtClean="0">
                        <a:solidFill>
                          <a:srgbClr val="00B0F0"/>
                        </a:solidFill>
                        <a:latin typeface="Cambria Math"/>
                      </a:rPr>
                      <m:t>𝑎</m:t>
                    </m:r>
                    <m:r>
                      <a:rPr lang="en-US" sz="2400" i="1" dirty="0" err="1" smtClean="0">
                        <a:solidFill>
                          <a:srgbClr val="00B0F0"/>
                        </a:solidFill>
                        <a:latin typeface="Cambria Math"/>
                      </a:rPr>
                      <m:t>,</m:t>
                    </m:r>
                    <m:r>
                      <a:rPr lang="en-US" sz="2400" i="1" dirty="0" err="1" smtClean="0">
                        <a:solidFill>
                          <a:srgbClr val="00B0F0"/>
                        </a:solidFill>
                        <a:latin typeface="Cambria Math"/>
                      </a:rPr>
                      <m:t>𝑐</m:t>
                    </m:r>
                    <m:r>
                      <a:rPr lang="en-US" sz="2400" i="1" dirty="0">
                        <a:solidFill>
                          <a:srgbClr val="00B0F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dirty="0"/>
                  <a:t>pair</a:t>
                </a:r>
              </a:p>
              <a:p>
                <a:pPr lvl="1"/>
                <a:endParaRPr lang="en-US" sz="800" dirty="0"/>
              </a:p>
              <a:p>
                <a:r>
                  <a:rPr lang="en-US" sz="2400" dirty="0" smtClean="0"/>
                  <a:t>For</a:t>
                </a:r>
                <a:r>
                  <a:rPr lang="el-GR" sz="2400" dirty="0" smtClean="0"/>
                  <a:t> </a:t>
                </a:r>
                <a:r>
                  <a:rPr lang="en-US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Class=Yes</a:t>
                </a:r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sz="2400" dirty="0"/>
                  <a:t> sample mean </a:t>
                </a:r>
                <a:r>
                  <a:rPr lang="el-GR" sz="2400" dirty="0" smtClean="0">
                    <a:solidFill>
                      <a:srgbClr val="0070C0"/>
                    </a:solidFill>
                  </a:rPr>
                  <a:t>μ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= 90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sz="2400" dirty="0"/>
                  <a:t> sample variance </a:t>
                </a:r>
                <a:r>
                  <a:rPr lang="el-GR" sz="2400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σ</a:t>
                </a:r>
                <a:r>
                  <a:rPr lang="el-GR" sz="2400" baseline="30000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2</a:t>
                </a:r>
                <a:r>
                  <a:rPr lang="en-US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= 25</a:t>
                </a:r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sz="2400" dirty="0" smtClean="0"/>
                  <a:t>For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Income = 80</a:t>
                </a:r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741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95800" y="1306512"/>
                <a:ext cx="4419600" cy="5181600"/>
              </a:xfrm>
              <a:blipFill>
                <a:blip r:embed="rId3"/>
                <a:stretch>
                  <a:fillRect l="-1241" t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74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953957"/>
              </p:ext>
            </p:extLst>
          </p:nvPr>
        </p:nvGraphicFramePr>
        <p:xfrm>
          <a:off x="304800" y="1382712"/>
          <a:ext cx="4195763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68" name="VISIO" r:id="rId4" imgW="4390200" imgH="5341320" progId="Visio.Drawing.6">
                  <p:embed/>
                </p:oleObj>
              </mc:Choice>
              <mc:Fallback>
                <p:oleObj name="VISIO" r:id="rId4" imgW="4390200" imgH="5341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895"/>
                      <a:stretch>
                        <a:fillRect/>
                      </a:stretch>
                    </p:blipFill>
                    <p:spPr bwMode="auto">
                      <a:xfrm>
                        <a:off x="304800" y="1382712"/>
                        <a:ext cx="4195763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41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95624"/>
              </p:ext>
            </p:extLst>
          </p:nvPr>
        </p:nvGraphicFramePr>
        <p:xfrm>
          <a:off x="4953000" y="1752600"/>
          <a:ext cx="3353345" cy="1045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69" name="Εξίσωση" r:id="rId6" imgW="1955520" imgH="609480" progId="Equation.3">
                  <p:embed/>
                </p:oleObj>
              </mc:Choice>
              <mc:Fallback>
                <p:oleObj name="Εξίσωση" r:id="rId6" imgW="195552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752600"/>
                        <a:ext cx="3353345" cy="10458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41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93444"/>
              </p:ext>
            </p:extLst>
          </p:nvPr>
        </p:nvGraphicFramePr>
        <p:xfrm>
          <a:off x="1627188" y="5410200"/>
          <a:ext cx="606425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70" name="Εξίσωση" r:id="rId8" imgW="2869920" imgH="507960" progId="Equation.3">
                  <p:embed/>
                </p:oleObj>
              </mc:Choice>
              <mc:Fallback>
                <p:oleObj name="Εξίσωση" r:id="rId8" imgW="286992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5410200"/>
                        <a:ext cx="606425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754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82880" lvl="1">
              <a:buClr>
                <a:schemeClr val="accent6"/>
              </a:buClr>
            </a:pPr>
            <a:r>
              <a:rPr lang="en-US" sz="2800" dirty="0" smtClean="0"/>
              <a:t>Record </a:t>
            </a:r>
          </a:p>
          <a:p>
            <a:pPr marL="274320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X </a:t>
            </a:r>
            <a:r>
              <a:rPr lang="en-US" sz="2400" dirty="0">
                <a:solidFill>
                  <a:srgbClr val="C00000"/>
                </a:solidFill>
              </a:rPr>
              <a:t>= </a:t>
            </a:r>
            <a:r>
              <a:rPr lang="en-US" sz="2400" dirty="0" smtClean="0">
                <a:solidFill>
                  <a:srgbClr val="C00000"/>
                </a:solidFill>
              </a:rPr>
              <a:t>(Refund = Yes, Status = Single, Income =</a:t>
            </a:r>
            <a:r>
              <a:rPr lang="en-US" sz="2400" dirty="0" err="1" smtClean="0">
                <a:solidFill>
                  <a:srgbClr val="C00000"/>
                </a:solidFill>
              </a:rPr>
              <a:t>80K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 smtClean="0"/>
              <a:t>We compute: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P(C =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Yes|X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 = P(C = Yes)*P(</a:t>
            </a:r>
            <a:r>
              <a:rPr lang="en-US" dirty="0">
                <a:solidFill>
                  <a:srgbClr val="C00000"/>
                </a:solidFill>
              </a:rPr>
              <a:t>Refund = </a:t>
            </a:r>
            <a:r>
              <a:rPr lang="en-US" dirty="0" smtClean="0">
                <a:solidFill>
                  <a:srgbClr val="C00000"/>
                </a:solidFill>
              </a:rPr>
              <a:t>Yes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|C = Yes)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			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*P(</a:t>
            </a:r>
            <a:r>
              <a:rPr lang="en-US" dirty="0">
                <a:solidFill>
                  <a:srgbClr val="C00000"/>
                </a:solidFill>
              </a:rPr>
              <a:t>Status = </a:t>
            </a:r>
            <a:r>
              <a:rPr lang="en-US" dirty="0" smtClean="0">
                <a:solidFill>
                  <a:srgbClr val="C00000"/>
                </a:solidFill>
              </a:rPr>
              <a:t>Single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|C = Yes)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			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*P(</a:t>
            </a:r>
            <a:r>
              <a:rPr lang="en-US" dirty="0" smtClean="0">
                <a:solidFill>
                  <a:srgbClr val="C00000"/>
                </a:solidFill>
              </a:rPr>
              <a:t>Income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 err="1" smtClean="0">
                <a:solidFill>
                  <a:srgbClr val="C00000"/>
                </a:solidFill>
              </a:rPr>
              <a:t>80K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|C= Yes)</a:t>
            </a:r>
          </a:p>
          <a:p>
            <a:pPr marL="274320" lvl="1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     = 3/10* 0 * 2/3 * 0.01 = 0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P(C = </a:t>
            </a:r>
            <a:r>
              <a:rPr lang="en-US" dirty="0" err="1" smtClean="0">
                <a:solidFill>
                  <a:srgbClr val="0070C0"/>
                </a:solidFill>
              </a:rPr>
              <a:t>No|X</a:t>
            </a:r>
            <a:r>
              <a:rPr lang="en-US" dirty="0">
                <a:solidFill>
                  <a:srgbClr val="0070C0"/>
                </a:solidFill>
              </a:rPr>
              <a:t>) = P(C = </a:t>
            </a:r>
            <a:r>
              <a:rPr lang="en-US" dirty="0" smtClean="0">
                <a:solidFill>
                  <a:srgbClr val="0070C0"/>
                </a:solidFill>
              </a:rPr>
              <a:t>No)*</a:t>
            </a:r>
            <a:r>
              <a:rPr lang="en-US" dirty="0">
                <a:solidFill>
                  <a:srgbClr val="0070C0"/>
                </a:solidFill>
              </a:rPr>
              <a:t>P(</a:t>
            </a:r>
            <a:r>
              <a:rPr lang="en-US" dirty="0">
                <a:solidFill>
                  <a:srgbClr val="C00000"/>
                </a:solidFill>
              </a:rPr>
              <a:t>Refund = Yes </a:t>
            </a:r>
            <a:r>
              <a:rPr lang="en-US" dirty="0">
                <a:solidFill>
                  <a:srgbClr val="0070C0"/>
                </a:solidFill>
              </a:rPr>
              <a:t>|C = </a:t>
            </a:r>
            <a:r>
              <a:rPr lang="en-US" dirty="0" smtClean="0">
                <a:solidFill>
                  <a:srgbClr val="0070C0"/>
                </a:solidFill>
              </a:rPr>
              <a:t>No)</a:t>
            </a:r>
            <a:endParaRPr lang="en-US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		   </a:t>
            </a:r>
            <a:r>
              <a:rPr lang="en-US" dirty="0" smtClean="0">
                <a:solidFill>
                  <a:srgbClr val="0070C0"/>
                </a:solidFill>
              </a:rPr>
              <a:t>*</a:t>
            </a:r>
            <a:r>
              <a:rPr lang="en-US" dirty="0">
                <a:solidFill>
                  <a:srgbClr val="0070C0"/>
                </a:solidFill>
              </a:rPr>
              <a:t>P(</a:t>
            </a:r>
            <a:r>
              <a:rPr lang="en-US" dirty="0">
                <a:solidFill>
                  <a:srgbClr val="C00000"/>
                </a:solidFill>
              </a:rPr>
              <a:t>Status = Single </a:t>
            </a:r>
            <a:r>
              <a:rPr lang="en-US" dirty="0">
                <a:solidFill>
                  <a:srgbClr val="0070C0"/>
                </a:solidFill>
              </a:rPr>
              <a:t>|C = </a:t>
            </a:r>
            <a:r>
              <a:rPr lang="en-US" dirty="0" smtClean="0">
                <a:solidFill>
                  <a:srgbClr val="0070C0"/>
                </a:solidFill>
              </a:rPr>
              <a:t>No)</a:t>
            </a:r>
            <a:endParaRPr lang="en-US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			   </a:t>
            </a:r>
            <a:r>
              <a:rPr lang="en-US" dirty="0" smtClean="0">
                <a:solidFill>
                  <a:srgbClr val="0070C0"/>
                </a:solidFill>
              </a:rPr>
              <a:t>*</a:t>
            </a:r>
            <a:r>
              <a:rPr lang="en-US" dirty="0">
                <a:solidFill>
                  <a:srgbClr val="0070C0"/>
                </a:solidFill>
              </a:rPr>
              <a:t>P(</a:t>
            </a:r>
            <a:r>
              <a:rPr lang="en-US" dirty="0">
                <a:solidFill>
                  <a:srgbClr val="C00000"/>
                </a:solidFill>
              </a:rPr>
              <a:t>Income =</a:t>
            </a:r>
            <a:r>
              <a:rPr lang="en-US" dirty="0" err="1">
                <a:solidFill>
                  <a:srgbClr val="C00000"/>
                </a:solidFill>
              </a:rPr>
              <a:t>80K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|C= </a:t>
            </a:r>
            <a:r>
              <a:rPr lang="en-US" dirty="0" smtClean="0">
                <a:solidFill>
                  <a:srgbClr val="0070C0"/>
                </a:solidFill>
              </a:rPr>
              <a:t>No)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= 7/10 * 3/7 * 2/7 * 0.0062 = 0.0005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Naïve Bayes Classifier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19200"/>
          </a:xfrm>
        </p:spPr>
        <p:txBody>
          <a:bodyPr/>
          <a:lstStyle/>
          <a:p>
            <a:r>
              <a:rPr lang="en-US" dirty="0" smtClean="0"/>
              <a:t>Creating a Naïve Bayes Classifier, essentially means to compute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counts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773395"/>
            <a:ext cx="342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number of records: </a:t>
            </a:r>
            <a:r>
              <a:rPr lang="en-US" dirty="0" smtClean="0">
                <a:solidFill>
                  <a:srgbClr val="0070C0"/>
                </a:solidFill>
              </a:rPr>
              <a:t>N = 10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4033" y="3276600"/>
            <a:ext cx="2621230" cy="341632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Class No</a:t>
            </a:r>
            <a:r>
              <a:rPr lang="en-US" dirty="0" smtClean="0"/>
              <a:t>:</a:t>
            </a:r>
          </a:p>
          <a:p>
            <a:r>
              <a:rPr lang="en-US" dirty="0" smtClean="0"/>
              <a:t>Number of records: 7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Attribute Refund: </a:t>
            </a:r>
          </a:p>
          <a:p>
            <a:r>
              <a:rPr lang="en-US" dirty="0"/>
              <a:t>	</a:t>
            </a:r>
            <a:r>
              <a:rPr lang="en-US" dirty="0" smtClean="0"/>
              <a:t>Yes: 3 </a:t>
            </a:r>
          </a:p>
          <a:p>
            <a:r>
              <a:rPr lang="en-US" dirty="0"/>
              <a:t>	</a:t>
            </a:r>
            <a:r>
              <a:rPr lang="en-US" dirty="0" smtClean="0"/>
              <a:t>No:  4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Attribute Marital Status:</a:t>
            </a:r>
          </a:p>
          <a:p>
            <a:r>
              <a:rPr lang="en-US" dirty="0"/>
              <a:t>	</a:t>
            </a:r>
            <a:r>
              <a:rPr lang="en-US" dirty="0" smtClean="0"/>
              <a:t>Single:     2</a:t>
            </a:r>
          </a:p>
          <a:p>
            <a:r>
              <a:rPr lang="en-US" dirty="0"/>
              <a:t>	</a:t>
            </a:r>
            <a:r>
              <a:rPr lang="en-US" dirty="0" smtClean="0"/>
              <a:t>Divorced: 1</a:t>
            </a:r>
          </a:p>
          <a:p>
            <a:r>
              <a:rPr lang="en-US" dirty="0" smtClean="0"/>
              <a:t>	Married</a:t>
            </a:r>
            <a:r>
              <a:rPr lang="en-US" dirty="0"/>
              <a:t>:  </a:t>
            </a:r>
            <a:r>
              <a:rPr lang="en-US" dirty="0" smtClean="0"/>
              <a:t> 4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Attribute Income:</a:t>
            </a:r>
          </a:p>
          <a:p>
            <a:r>
              <a:rPr lang="en-US" dirty="0"/>
              <a:t>	</a:t>
            </a:r>
            <a:r>
              <a:rPr lang="en-US" dirty="0" smtClean="0"/>
              <a:t>mean:     110</a:t>
            </a:r>
          </a:p>
          <a:p>
            <a:r>
              <a:rPr lang="en-US" dirty="0"/>
              <a:t>	</a:t>
            </a:r>
            <a:r>
              <a:rPr lang="en-US" dirty="0" smtClean="0"/>
              <a:t>variance: 2975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3276600"/>
            <a:ext cx="2621230" cy="341632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Class Yes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Number of records: 3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Attribute Refund: </a:t>
            </a:r>
          </a:p>
          <a:p>
            <a:r>
              <a:rPr lang="en-US" dirty="0"/>
              <a:t>	</a:t>
            </a:r>
            <a:r>
              <a:rPr lang="en-US" dirty="0" smtClean="0"/>
              <a:t>Yes: 0 </a:t>
            </a:r>
          </a:p>
          <a:p>
            <a:r>
              <a:rPr lang="en-US" dirty="0"/>
              <a:t>	</a:t>
            </a:r>
            <a:r>
              <a:rPr lang="en-US" dirty="0" smtClean="0"/>
              <a:t>No:  3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Attribute Marital Status:</a:t>
            </a:r>
          </a:p>
          <a:p>
            <a:r>
              <a:rPr lang="en-US" dirty="0"/>
              <a:t>	</a:t>
            </a:r>
            <a:r>
              <a:rPr lang="en-US" dirty="0" smtClean="0"/>
              <a:t>Single:     2</a:t>
            </a:r>
          </a:p>
          <a:p>
            <a:r>
              <a:rPr lang="en-US" dirty="0"/>
              <a:t>	</a:t>
            </a:r>
            <a:r>
              <a:rPr lang="en-US" dirty="0" smtClean="0"/>
              <a:t>Divorced: 1</a:t>
            </a:r>
          </a:p>
          <a:p>
            <a:r>
              <a:rPr lang="en-US" dirty="0" smtClean="0"/>
              <a:t>	Married</a:t>
            </a:r>
            <a:r>
              <a:rPr lang="en-US" dirty="0"/>
              <a:t>:  </a:t>
            </a:r>
            <a:r>
              <a:rPr lang="en-US" dirty="0" smtClean="0"/>
              <a:t> 0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Attribute Income:</a:t>
            </a:r>
          </a:p>
          <a:p>
            <a:r>
              <a:rPr lang="en-US" dirty="0"/>
              <a:t>	</a:t>
            </a:r>
            <a:r>
              <a:rPr lang="en-US" dirty="0" smtClean="0"/>
              <a:t>mean:     90</a:t>
            </a:r>
          </a:p>
          <a:p>
            <a:r>
              <a:rPr lang="en-US" dirty="0"/>
              <a:t>	</a:t>
            </a:r>
            <a:r>
              <a:rPr lang="en-US" dirty="0" smtClean="0"/>
              <a:t>variance: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1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Naïve Bayes Classifier</a:t>
            </a:r>
          </a:p>
        </p:txBody>
      </p:sp>
      <p:sp>
        <p:nvSpPr>
          <p:cNvPr id="1075205" name="Rectangle 5"/>
          <p:cNvSpPr>
            <a:spLocks noChangeArrowheads="1"/>
          </p:cNvSpPr>
          <p:nvPr/>
        </p:nvSpPr>
        <p:spPr bwMode="auto">
          <a:xfrm>
            <a:off x="3733800" y="2819400"/>
            <a:ext cx="4953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600" b="0" dirty="0">
                <a:solidFill>
                  <a:srgbClr val="0070C0"/>
                </a:solidFill>
              </a:rPr>
              <a:t>P(</a:t>
            </a:r>
            <a:r>
              <a:rPr lang="en-US" sz="1600" b="0" dirty="0" err="1">
                <a:solidFill>
                  <a:srgbClr val="0070C0"/>
                </a:solidFill>
              </a:rPr>
              <a:t>X|Class</a:t>
            </a:r>
            <a:r>
              <a:rPr lang="en-US" sz="1600" b="0" dirty="0">
                <a:solidFill>
                  <a:srgbClr val="0070C0"/>
                </a:solidFill>
              </a:rPr>
              <a:t>=No) = </a:t>
            </a:r>
            <a:r>
              <a:rPr lang="en-US" sz="1600" b="0" dirty="0" smtClean="0">
                <a:solidFill>
                  <a:srgbClr val="0070C0"/>
                </a:solidFill>
              </a:rPr>
              <a:t>P(Refund=</a:t>
            </a:r>
            <a:r>
              <a:rPr lang="en-US" sz="1600" dirty="0" err="1" smtClean="0">
                <a:solidFill>
                  <a:srgbClr val="0070C0"/>
                </a:solidFill>
              </a:rPr>
              <a:t>Yes</a:t>
            </a:r>
            <a:r>
              <a:rPr lang="en-US" sz="1600" b="0" dirty="0" err="1" smtClean="0">
                <a:solidFill>
                  <a:srgbClr val="0070C0"/>
                </a:solidFill>
              </a:rPr>
              <a:t>|Class</a:t>
            </a:r>
            <a:r>
              <a:rPr lang="en-US" sz="1600" b="0" dirty="0" smtClean="0">
                <a:solidFill>
                  <a:srgbClr val="0070C0"/>
                </a:solidFill>
              </a:rPr>
              <a:t>=No</a:t>
            </a:r>
            <a:r>
              <a:rPr lang="en-US" sz="1600" b="0" dirty="0">
                <a:solidFill>
                  <a:srgbClr val="0070C0"/>
                </a:solidFill>
              </a:rPr>
              <a:t>)</a:t>
            </a:r>
            <a:br>
              <a:rPr lang="en-US" sz="1600" b="0" dirty="0">
                <a:solidFill>
                  <a:srgbClr val="0070C0"/>
                </a:solidFill>
              </a:rPr>
            </a:br>
            <a:r>
              <a:rPr lang="en-US" sz="1600" b="0" dirty="0">
                <a:solidFill>
                  <a:srgbClr val="0070C0"/>
                </a:solidFill>
              </a:rPr>
              <a:t>		 </a:t>
            </a:r>
            <a:r>
              <a:rPr lang="en-US" sz="1600" b="0" dirty="0">
                <a:solidFill>
                  <a:srgbClr val="0070C0"/>
                </a:solidFill>
                <a:sym typeface="Symbol" pitchFamily="18" charset="2"/>
              </a:rPr>
              <a:t> </a:t>
            </a:r>
            <a:r>
              <a:rPr lang="en-US" sz="1600" b="0" dirty="0" smtClean="0">
                <a:solidFill>
                  <a:srgbClr val="0070C0"/>
                </a:solidFill>
                <a:sym typeface="Symbol" pitchFamily="18" charset="2"/>
              </a:rPr>
              <a:t>P(Single| </a:t>
            </a:r>
            <a:r>
              <a:rPr lang="en-US" sz="1600" b="0" dirty="0" smtClean="0">
                <a:solidFill>
                  <a:srgbClr val="0070C0"/>
                </a:solidFill>
              </a:rPr>
              <a:t>Class=No</a:t>
            </a:r>
            <a:r>
              <a:rPr lang="en-US" sz="1600" b="0" dirty="0">
                <a:solidFill>
                  <a:srgbClr val="0070C0"/>
                </a:solidFill>
              </a:rPr>
              <a:t>)</a:t>
            </a:r>
            <a:br>
              <a:rPr lang="en-US" sz="1600" b="0" dirty="0">
                <a:solidFill>
                  <a:srgbClr val="0070C0"/>
                </a:solidFill>
              </a:rPr>
            </a:br>
            <a:r>
              <a:rPr lang="en-US" sz="1600" b="0" dirty="0">
                <a:solidFill>
                  <a:srgbClr val="0070C0"/>
                </a:solidFill>
              </a:rPr>
              <a:t>		 </a:t>
            </a:r>
            <a:r>
              <a:rPr lang="en-US" sz="1600" b="0" dirty="0">
                <a:solidFill>
                  <a:srgbClr val="0070C0"/>
                </a:solidFill>
                <a:sym typeface="Symbol" pitchFamily="18" charset="2"/>
              </a:rPr>
              <a:t></a:t>
            </a:r>
            <a:r>
              <a:rPr lang="en-US" sz="1600" b="0" dirty="0">
                <a:solidFill>
                  <a:srgbClr val="0070C0"/>
                </a:solidFill>
              </a:rPr>
              <a:t> </a:t>
            </a:r>
            <a:r>
              <a:rPr lang="en-US" sz="1600" b="0" dirty="0" smtClean="0">
                <a:solidFill>
                  <a:srgbClr val="0070C0"/>
                </a:solidFill>
              </a:rPr>
              <a:t>P(Income=80K</a:t>
            </a:r>
            <a:r>
              <a:rPr lang="en-US" sz="1600" b="0" dirty="0">
                <a:solidFill>
                  <a:srgbClr val="0070C0"/>
                </a:solidFill>
              </a:rPr>
              <a:t>| Class=No)</a:t>
            </a:r>
            <a:br>
              <a:rPr lang="en-US" sz="1600" b="0" dirty="0">
                <a:solidFill>
                  <a:srgbClr val="0070C0"/>
                </a:solidFill>
              </a:rPr>
            </a:br>
            <a:r>
              <a:rPr lang="en-US" sz="1600" b="0" dirty="0">
                <a:solidFill>
                  <a:srgbClr val="0070C0"/>
                </a:solidFill>
              </a:rPr>
              <a:t>	              = </a:t>
            </a:r>
            <a:r>
              <a:rPr lang="en-US" sz="1600" dirty="0">
                <a:solidFill>
                  <a:srgbClr val="0070C0"/>
                </a:solidFill>
              </a:rPr>
              <a:t>3/7 * 2/7 * 0.0062 </a:t>
            </a:r>
            <a:r>
              <a:rPr lang="en-US" sz="1600" b="0" dirty="0" smtClean="0">
                <a:solidFill>
                  <a:srgbClr val="0070C0"/>
                </a:solidFill>
                <a:sym typeface="Symbol" pitchFamily="18" charset="2"/>
              </a:rPr>
              <a:t>= </a:t>
            </a:r>
            <a:r>
              <a:rPr lang="en-US" sz="1600" b="0" dirty="0" smtClean="0">
                <a:solidFill>
                  <a:srgbClr val="FF0000"/>
                </a:solidFill>
                <a:sym typeface="Symbol" pitchFamily="18" charset="2"/>
              </a:rPr>
              <a:t>0.00075</a:t>
            </a:r>
            <a:endParaRPr lang="en-US" sz="1600" b="0" dirty="0">
              <a:solidFill>
                <a:srgbClr val="FF0000"/>
              </a:solidFill>
              <a:sym typeface="Symbol" pitchFamily="18" charset="2"/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endParaRPr lang="en-US" sz="800" b="0" dirty="0">
              <a:sym typeface="Symbol" pitchFamily="18" charset="2"/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600" b="0" dirty="0" smtClean="0">
                <a:solidFill>
                  <a:schemeClr val="accent6">
                    <a:lumMod val="75000"/>
                  </a:schemeClr>
                </a:solidFill>
              </a:rPr>
              <a:t>P(</a:t>
            </a:r>
            <a:r>
              <a:rPr lang="en-US" sz="1600" b="0" dirty="0" err="1" smtClean="0">
                <a:solidFill>
                  <a:schemeClr val="accent6">
                    <a:lumMod val="75000"/>
                  </a:schemeClr>
                </a:solidFill>
              </a:rPr>
              <a:t>X|Class</a:t>
            </a:r>
            <a:r>
              <a:rPr lang="en-US" sz="1600" b="0" dirty="0" smtClean="0">
                <a:solidFill>
                  <a:schemeClr val="accent6">
                    <a:lumMod val="75000"/>
                  </a:schemeClr>
                </a:solidFill>
              </a:rPr>
              <a:t>=Yes) = P(Refund=Yes| Class=Yes)</a:t>
            </a:r>
            <a:br>
              <a:rPr lang="en-US" sz="1600" b="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0" dirty="0" smtClean="0">
                <a:solidFill>
                  <a:schemeClr val="accent6">
                    <a:lumMod val="75000"/>
                  </a:schemeClr>
                </a:solidFill>
              </a:rPr>
              <a:t>   	                  </a:t>
            </a:r>
            <a:r>
              <a:rPr lang="en-US" sz="1600" b="0" dirty="0" smtClean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 P(Single| </a:t>
            </a:r>
            <a:r>
              <a:rPr lang="en-US" sz="1600" b="0" dirty="0" smtClean="0">
                <a:solidFill>
                  <a:schemeClr val="accent6">
                    <a:lumMod val="75000"/>
                  </a:schemeClr>
                </a:solidFill>
              </a:rPr>
              <a:t>Class=Yes)</a:t>
            </a:r>
            <a:br>
              <a:rPr lang="en-US" sz="1600" b="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0" dirty="0" smtClean="0">
                <a:solidFill>
                  <a:schemeClr val="accent6">
                    <a:lumMod val="75000"/>
                  </a:schemeClr>
                </a:solidFill>
              </a:rPr>
              <a:t>   	                  </a:t>
            </a:r>
            <a:r>
              <a:rPr lang="en-US" sz="1600" b="0" dirty="0" smtClean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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P(Income=80K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| Class=Yes)</a:t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	               = 0 * 2/3 * 0.01 </a:t>
            </a:r>
            <a:r>
              <a:rPr lang="en-US" sz="1600" b="0" dirty="0" smtClean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=</a:t>
            </a:r>
            <a:r>
              <a:rPr lang="en-US" sz="1600" b="0" dirty="0" smtClean="0">
                <a:sym typeface="Symbol" pitchFamily="18" charset="2"/>
              </a:rPr>
              <a:t> </a:t>
            </a:r>
            <a:r>
              <a:rPr lang="en-US" sz="1600" b="0" dirty="0" smtClean="0">
                <a:solidFill>
                  <a:srgbClr val="FF0000"/>
                </a:solidFill>
                <a:sym typeface="Symbol" pitchFamily="18" charset="2"/>
              </a:rPr>
              <a:t>0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endParaRPr lang="en-US" sz="800" b="0" dirty="0">
              <a:sym typeface="Symbol" pitchFamily="18" charset="2"/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 pitchFamily="34" charset="0"/>
              <a:buChar char="•"/>
            </a:pPr>
            <a:r>
              <a:rPr lang="en-US" sz="1800" b="0" dirty="0" smtClean="0">
                <a:solidFill>
                  <a:srgbClr val="0070C0"/>
                </a:solidFill>
              </a:rPr>
              <a:t>P(No) = 0.7</a:t>
            </a:r>
            <a:r>
              <a:rPr lang="en-US" sz="1800" b="0" dirty="0" smtClean="0"/>
              <a:t>, </a:t>
            </a:r>
            <a:r>
              <a:rPr lang="en-US" sz="1800" b="0" dirty="0" smtClean="0">
                <a:solidFill>
                  <a:schemeClr val="accent6">
                    <a:lumMod val="75000"/>
                  </a:schemeClr>
                </a:solidFill>
              </a:rPr>
              <a:t>P(Yes) = 0.3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 dirty="0" smtClean="0"/>
              <a:t>Since </a:t>
            </a:r>
            <a:r>
              <a:rPr lang="en-US" sz="1800" b="0" dirty="0"/>
              <a:t>P(</a:t>
            </a:r>
            <a:r>
              <a:rPr lang="en-US" sz="1800" b="0" dirty="0" err="1"/>
              <a:t>X|No</a:t>
            </a:r>
            <a:r>
              <a:rPr lang="en-US" sz="1800" b="0" dirty="0"/>
              <a:t>)P(No) &gt; P(</a:t>
            </a:r>
            <a:r>
              <a:rPr lang="en-US" sz="1800" b="0" dirty="0" err="1"/>
              <a:t>X|Yes</a:t>
            </a:r>
            <a:r>
              <a:rPr lang="en-US" sz="1800" b="0" dirty="0"/>
              <a:t>)P(Yes)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 dirty="0"/>
              <a:t>Therefore P(</a:t>
            </a:r>
            <a:r>
              <a:rPr lang="en-US" sz="1800" b="0" dirty="0" err="1"/>
              <a:t>No|X</a:t>
            </a:r>
            <a:r>
              <a:rPr lang="en-US" sz="1800" b="0" dirty="0"/>
              <a:t>) &gt; P(</a:t>
            </a:r>
            <a:r>
              <a:rPr lang="en-US" sz="1800" b="0" dirty="0" err="1"/>
              <a:t>Yes|X</a:t>
            </a:r>
            <a:r>
              <a:rPr lang="en-US" sz="1800" b="0" dirty="0"/>
              <a:t>)</a:t>
            </a:r>
            <a:br>
              <a:rPr lang="en-US" sz="1800" b="0" dirty="0"/>
            </a:br>
            <a:r>
              <a:rPr lang="en-US" sz="1800" b="0" dirty="0"/>
              <a:t>      </a:t>
            </a:r>
            <a:r>
              <a:rPr lang="en-US" sz="2000" b="0" dirty="0">
                <a:sym typeface="Symbol" pitchFamily="18" charset="2"/>
              </a:rPr>
              <a:t>=&gt; </a:t>
            </a:r>
            <a:r>
              <a:rPr lang="en-US" sz="2000" b="0" dirty="0">
                <a:solidFill>
                  <a:srgbClr val="FF0000"/>
                </a:solidFill>
                <a:sym typeface="Symbol" pitchFamily="18" charset="2"/>
              </a:rPr>
              <a:t>Class = No</a:t>
            </a:r>
          </a:p>
        </p:txBody>
      </p:sp>
      <p:sp>
        <p:nvSpPr>
          <p:cNvPr id="1075206" name="Text Box 6"/>
          <p:cNvSpPr txBox="1">
            <a:spLocks noChangeArrowheads="1"/>
          </p:cNvSpPr>
          <p:nvPr/>
        </p:nvSpPr>
        <p:spPr bwMode="auto">
          <a:xfrm>
            <a:off x="228600" y="14478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</a:rPr>
              <a:t>Given a Test Record: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9200" y="1848240"/>
            <a:ext cx="7026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2400" dirty="0">
                <a:solidFill>
                  <a:srgbClr val="C00000"/>
                </a:solidFill>
              </a:rPr>
              <a:t>X = (Refund = Yes, Status = </a:t>
            </a:r>
            <a:r>
              <a:rPr lang="en-US" sz="2400" dirty="0" smtClean="0">
                <a:solidFill>
                  <a:srgbClr val="C00000"/>
                </a:solidFill>
              </a:rPr>
              <a:t>Single, </a:t>
            </a:r>
            <a:r>
              <a:rPr lang="en-US" sz="2400" dirty="0">
                <a:solidFill>
                  <a:srgbClr val="C00000"/>
                </a:solidFill>
              </a:rPr>
              <a:t>Income </a:t>
            </a:r>
            <a:r>
              <a:rPr lang="en-US" sz="2400" dirty="0" smtClean="0">
                <a:solidFill>
                  <a:srgbClr val="C00000"/>
                </a:solidFill>
              </a:rPr>
              <a:t>=80K)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438400"/>
            <a:ext cx="33718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62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798637"/>
                <a:ext cx="8229600" cy="4876800"/>
              </a:xfrm>
            </p:spPr>
            <p:txBody>
              <a:bodyPr/>
              <a:lstStyle/>
              <a:p>
                <a:r>
                  <a:rPr lang="en-US" dirty="0" smtClean="0"/>
                  <a:t>If one of the conditional probabilities is </a:t>
                </a:r>
                <a:r>
                  <a:rPr lang="en-US" dirty="0">
                    <a:solidFill>
                      <a:srgbClr val="0070C0"/>
                    </a:solidFill>
                  </a:rPr>
                  <a:t>zero</a:t>
                </a:r>
                <a:r>
                  <a:rPr lang="en-US" dirty="0"/>
                  <a:t>, then the entire expression becomes zero</a:t>
                </a:r>
              </a:p>
              <a:p>
                <a:endParaRPr lang="en-US" dirty="0" smtClean="0"/>
              </a:p>
              <a:p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Laplace Smoothing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𝑎𝑐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endParaRPr lang="en-US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𝑁</m:t>
                    </m:r>
                    <m:r>
                      <a:rPr lang="en-US" i="1" baseline="-25000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: </a:t>
                </a:r>
                <a:r>
                  <a:rPr lang="en-US" dirty="0"/>
                  <a:t>number of attribute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values</a:t>
                </a:r>
                <a:r>
                  <a:rPr lang="en-US" dirty="0"/>
                  <a:t> for attribute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i="1" baseline="-25000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 baseline="-25000" dirty="0">
                  <a:solidFill>
                    <a:srgbClr val="0070C0"/>
                  </a:solidFill>
                </a:endParaRPr>
              </a:p>
              <a:p>
                <a:pPr marL="274320" lvl="1" indent="0">
                  <a:buNone/>
                </a:pPr>
                <a:endParaRPr lang="en-US" dirty="0"/>
              </a:p>
              <a:p>
                <a:pPr lvl="1">
                  <a:buFont typeface="Arial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0762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98637"/>
                <a:ext cx="8229600" cy="4876800"/>
              </a:xfrm>
              <a:blipFill rotWithShape="1">
                <a:blip r:embed="rId2"/>
                <a:stretch>
                  <a:fillRect l="-963" t="-1250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306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Naïve Bayes Classifier</a:t>
            </a:r>
          </a:p>
        </p:txBody>
      </p:sp>
      <p:graphicFrame>
        <p:nvGraphicFramePr>
          <p:cNvPr id="10752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779203"/>
              </p:ext>
            </p:extLst>
          </p:nvPr>
        </p:nvGraphicFramePr>
        <p:xfrm>
          <a:off x="0" y="2362200"/>
          <a:ext cx="3886200" cy="427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4" name="Visio" r:id="rId4" imgW="9070380" imgH="5536811" progId="Visio.Drawing.11">
                  <p:embed/>
                </p:oleObj>
              </mc:Choice>
              <mc:Fallback>
                <p:oleObj name="Visio" r:id="rId4" imgW="9070380" imgH="553681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18478" r="26086"/>
                      <a:stretch>
                        <a:fillRect/>
                      </a:stretch>
                    </p:blipFill>
                    <p:spPr bwMode="auto">
                      <a:xfrm>
                        <a:off x="0" y="2362200"/>
                        <a:ext cx="3886200" cy="427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05" name="Rectangle 5"/>
          <p:cNvSpPr>
            <a:spLocks noChangeArrowheads="1"/>
          </p:cNvSpPr>
          <p:nvPr/>
        </p:nvSpPr>
        <p:spPr bwMode="auto">
          <a:xfrm>
            <a:off x="3733800" y="2819400"/>
            <a:ext cx="4953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600" b="0" dirty="0">
                <a:solidFill>
                  <a:srgbClr val="0070C0"/>
                </a:solidFill>
              </a:rPr>
              <a:t>P(</a:t>
            </a:r>
            <a:r>
              <a:rPr lang="en-US" sz="1600" b="0" dirty="0" err="1">
                <a:solidFill>
                  <a:srgbClr val="0070C0"/>
                </a:solidFill>
              </a:rPr>
              <a:t>X|Class</a:t>
            </a:r>
            <a:r>
              <a:rPr lang="en-US" sz="1600" b="0" dirty="0">
                <a:solidFill>
                  <a:srgbClr val="0070C0"/>
                </a:solidFill>
              </a:rPr>
              <a:t>=No) = </a:t>
            </a:r>
            <a:r>
              <a:rPr lang="en-US" sz="1600" b="0" dirty="0" smtClean="0">
                <a:solidFill>
                  <a:srgbClr val="0070C0"/>
                </a:solidFill>
              </a:rPr>
              <a:t>P(Refund=</a:t>
            </a:r>
            <a:r>
              <a:rPr lang="en-US" sz="1600" b="0" dirty="0" err="1" smtClean="0">
                <a:solidFill>
                  <a:srgbClr val="0070C0"/>
                </a:solidFill>
              </a:rPr>
              <a:t>Yes|Class</a:t>
            </a:r>
            <a:r>
              <a:rPr lang="en-US" sz="1600" b="0" dirty="0" smtClean="0">
                <a:solidFill>
                  <a:srgbClr val="0070C0"/>
                </a:solidFill>
              </a:rPr>
              <a:t>=No</a:t>
            </a:r>
            <a:r>
              <a:rPr lang="en-US" sz="1600" b="0" dirty="0">
                <a:solidFill>
                  <a:srgbClr val="0070C0"/>
                </a:solidFill>
              </a:rPr>
              <a:t>)</a:t>
            </a:r>
            <a:br>
              <a:rPr lang="en-US" sz="1600" b="0" dirty="0">
                <a:solidFill>
                  <a:srgbClr val="0070C0"/>
                </a:solidFill>
              </a:rPr>
            </a:br>
            <a:r>
              <a:rPr lang="en-US" sz="1600" b="0" dirty="0">
                <a:solidFill>
                  <a:srgbClr val="0070C0"/>
                </a:solidFill>
              </a:rPr>
              <a:t>		 </a:t>
            </a:r>
            <a:r>
              <a:rPr lang="en-US" sz="1600" b="0" dirty="0">
                <a:solidFill>
                  <a:srgbClr val="0070C0"/>
                </a:solidFill>
                <a:sym typeface="Symbol" pitchFamily="18" charset="2"/>
              </a:rPr>
              <a:t> </a:t>
            </a:r>
            <a:r>
              <a:rPr lang="en-US" sz="1600" b="0" dirty="0" smtClean="0">
                <a:solidFill>
                  <a:srgbClr val="0070C0"/>
                </a:solidFill>
                <a:sym typeface="Symbol" pitchFamily="18" charset="2"/>
              </a:rPr>
              <a:t>P(Single| </a:t>
            </a:r>
            <a:r>
              <a:rPr lang="en-US" sz="1600" b="0" dirty="0">
                <a:solidFill>
                  <a:srgbClr val="0070C0"/>
                </a:solidFill>
              </a:rPr>
              <a:t>Class=No)</a:t>
            </a:r>
            <a:br>
              <a:rPr lang="en-US" sz="1600" b="0" dirty="0">
                <a:solidFill>
                  <a:srgbClr val="0070C0"/>
                </a:solidFill>
              </a:rPr>
            </a:br>
            <a:r>
              <a:rPr lang="en-US" sz="1600" b="0" dirty="0">
                <a:solidFill>
                  <a:srgbClr val="0070C0"/>
                </a:solidFill>
              </a:rPr>
              <a:t>		 </a:t>
            </a:r>
            <a:r>
              <a:rPr lang="en-US" sz="1600" b="0" dirty="0">
                <a:solidFill>
                  <a:srgbClr val="0070C0"/>
                </a:solidFill>
                <a:sym typeface="Symbol" pitchFamily="18" charset="2"/>
              </a:rPr>
              <a:t></a:t>
            </a:r>
            <a:r>
              <a:rPr lang="en-US" sz="1600" b="0" dirty="0">
                <a:solidFill>
                  <a:srgbClr val="0070C0"/>
                </a:solidFill>
              </a:rPr>
              <a:t> </a:t>
            </a:r>
            <a:r>
              <a:rPr lang="en-US" sz="1600" b="0" dirty="0" smtClean="0">
                <a:solidFill>
                  <a:srgbClr val="0070C0"/>
                </a:solidFill>
              </a:rPr>
              <a:t>P(Income=80K</a:t>
            </a:r>
            <a:r>
              <a:rPr lang="en-US" sz="1600" b="0" dirty="0">
                <a:solidFill>
                  <a:srgbClr val="0070C0"/>
                </a:solidFill>
              </a:rPr>
              <a:t>| Class=No)</a:t>
            </a:r>
            <a:br>
              <a:rPr lang="en-US" sz="1600" b="0" dirty="0">
                <a:solidFill>
                  <a:srgbClr val="0070C0"/>
                </a:solidFill>
              </a:rPr>
            </a:br>
            <a:r>
              <a:rPr lang="en-US" sz="1600" b="0" dirty="0">
                <a:solidFill>
                  <a:srgbClr val="0070C0"/>
                </a:solidFill>
              </a:rPr>
              <a:t>	              = </a:t>
            </a:r>
            <a:r>
              <a:rPr lang="en-US" sz="1600" dirty="0">
                <a:solidFill>
                  <a:srgbClr val="0070C0"/>
                </a:solidFill>
              </a:rPr>
              <a:t>4</a:t>
            </a:r>
            <a:r>
              <a:rPr lang="en-US" sz="1600" dirty="0" smtClean="0">
                <a:solidFill>
                  <a:srgbClr val="0070C0"/>
                </a:solidFill>
              </a:rPr>
              <a:t>/9</a:t>
            </a:r>
            <a:r>
              <a:rPr lang="en-US" sz="1600" b="0" dirty="0" smtClean="0">
                <a:solidFill>
                  <a:srgbClr val="0070C0"/>
                </a:solidFill>
              </a:rPr>
              <a:t> </a:t>
            </a:r>
            <a:r>
              <a:rPr lang="en-US" sz="1600" b="0" dirty="0">
                <a:solidFill>
                  <a:srgbClr val="0070C0"/>
                </a:solidFill>
                <a:sym typeface="Symbol" pitchFamily="18" charset="2"/>
              </a:rPr>
              <a:t> </a:t>
            </a:r>
            <a:r>
              <a:rPr lang="en-US" sz="1600" dirty="0">
                <a:solidFill>
                  <a:srgbClr val="0070C0"/>
                </a:solidFill>
                <a:sym typeface="Symbol" pitchFamily="18" charset="2"/>
              </a:rPr>
              <a:t>3</a:t>
            </a:r>
            <a:r>
              <a:rPr lang="en-US" sz="1600" b="0" dirty="0" smtClean="0">
                <a:solidFill>
                  <a:srgbClr val="0070C0"/>
                </a:solidFill>
                <a:sym typeface="Symbol" pitchFamily="18" charset="2"/>
              </a:rPr>
              <a:t>/10 </a:t>
            </a:r>
            <a:r>
              <a:rPr lang="en-US" sz="1600" b="0" dirty="0">
                <a:solidFill>
                  <a:srgbClr val="0070C0"/>
                </a:solidFill>
                <a:sym typeface="Symbol" pitchFamily="18" charset="2"/>
              </a:rPr>
              <a:t> </a:t>
            </a:r>
            <a:r>
              <a:rPr lang="en-US" sz="1600" b="0" dirty="0" smtClean="0">
                <a:solidFill>
                  <a:srgbClr val="0070C0"/>
                </a:solidFill>
                <a:sym typeface="Symbol" pitchFamily="18" charset="2"/>
              </a:rPr>
              <a:t>0.0062 = </a:t>
            </a:r>
            <a:r>
              <a:rPr lang="en-US" sz="1600" b="0" dirty="0" smtClean="0">
                <a:solidFill>
                  <a:srgbClr val="FF0000"/>
                </a:solidFill>
                <a:sym typeface="Symbol" pitchFamily="18" charset="2"/>
              </a:rPr>
              <a:t>0.00082</a:t>
            </a:r>
            <a:endParaRPr lang="en-US" sz="1600" b="0" dirty="0">
              <a:solidFill>
                <a:srgbClr val="FF0000"/>
              </a:solidFill>
              <a:sym typeface="Symbol" pitchFamily="18" charset="2"/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endParaRPr lang="en-US" sz="800" b="0" dirty="0">
              <a:sym typeface="Symbol" pitchFamily="18" charset="2"/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P(</a:t>
            </a:r>
            <a:r>
              <a:rPr lang="en-US" sz="1600" b="0" dirty="0" err="1">
                <a:solidFill>
                  <a:schemeClr val="accent6">
                    <a:lumMod val="75000"/>
                  </a:schemeClr>
                </a:solidFill>
              </a:rPr>
              <a:t>X|Class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=Yes) = </a:t>
            </a:r>
            <a:r>
              <a:rPr lang="en-US" sz="1600" b="0" dirty="0" smtClean="0">
                <a:solidFill>
                  <a:schemeClr val="accent6">
                    <a:lumMod val="75000"/>
                  </a:schemeClr>
                </a:solidFill>
              </a:rPr>
              <a:t>P(Refund=Yes|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Class=Yes)</a:t>
            </a:r>
            <a:b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   	                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 </a:t>
            </a:r>
            <a:r>
              <a:rPr lang="en-US" sz="1600" b="0" dirty="0" smtClean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P(Single|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Class=Yes)</a:t>
            </a:r>
            <a:b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   	                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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b="0" dirty="0" smtClean="0">
                <a:solidFill>
                  <a:schemeClr val="accent6">
                    <a:lumMod val="75000"/>
                  </a:schemeClr>
                </a:solidFill>
              </a:rPr>
              <a:t>P(Income=80K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| Class=Yes)</a:t>
            </a:r>
            <a:b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	               =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600" b="0" dirty="0" smtClean="0">
                <a:solidFill>
                  <a:schemeClr val="accent6">
                    <a:lumMod val="75000"/>
                  </a:schemeClr>
                </a:solidFill>
              </a:rPr>
              <a:t>/5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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3</a:t>
            </a:r>
            <a:r>
              <a:rPr lang="en-US" sz="1600" b="0" dirty="0" smtClean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/6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 </a:t>
            </a:r>
            <a:r>
              <a:rPr lang="en-US" sz="1600" b="0" dirty="0" smtClean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0.01 = </a:t>
            </a:r>
            <a:r>
              <a:rPr lang="en-US" sz="1600" b="0" dirty="0" smtClean="0">
                <a:solidFill>
                  <a:srgbClr val="FF0000"/>
                </a:solidFill>
                <a:sym typeface="Symbol" pitchFamily="18" charset="2"/>
              </a:rPr>
              <a:t>0.001</a:t>
            </a:r>
            <a:endParaRPr lang="en-US" sz="1600" b="0" dirty="0">
              <a:solidFill>
                <a:srgbClr val="FF0000"/>
              </a:solidFill>
              <a:sym typeface="Symbol" pitchFamily="18" charset="2"/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endParaRPr lang="en-US" sz="800" b="0" dirty="0">
              <a:sym typeface="Symbol" pitchFamily="18" charset="2"/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 pitchFamily="34" charset="0"/>
              <a:buChar char="•"/>
            </a:pPr>
            <a:r>
              <a:rPr lang="en-US" sz="1800" b="0" dirty="0" smtClean="0">
                <a:solidFill>
                  <a:srgbClr val="0070C0"/>
                </a:solidFill>
              </a:rPr>
              <a:t>P(No) = 0.7</a:t>
            </a:r>
            <a:r>
              <a:rPr lang="en-US" sz="1800" b="0" dirty="0" smtClean="0"/>
              <a:t>, </a:t>
            </a:r>
            <a:r>
              <a:rPr lang="en-US" sz="1800" b="0" dirty="0" smtClean="0">
                <a:solidFill>
                  <a:schemeClr val="accent6">
                    <a:lumMod val="75000"/>
                  </a:schemeClr>
                </a:solidFill>
              </a:rPr>
              <a:t>P(Yes) = 0.3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 pitchFamily="34" charset="0"/>
              <a:buChar char="•"/>
            </a:pPr>
            <a:r>
              <a:rPr lang="en-US" sz="1800" b="0" dirty="0" smtClean="0">
                <a:solidFill>
                  <a:srgbClr val="0070C0"/>
                </a:solidFill>
              </a:rPr>
              <a:t>P(</a:t>
            </a:r>
            <a:r>
              <a:rPr lang="en-US" sz="1800" b="0" dirty="0" err="1" smtClean="0">
                <a:solidFill>
                  <a:srgbClr val="0070C0"/>
                </a:solidFill>
              </a:rPr>
              <a:t>X|No</a:t>
            </a:r>
            <a:r>
              <a:rPr lang="en-US" sz="1800" b="0" dirty="0" smtClean="0">
                <a:solidFill>
                  <a:srgbClr val="0070C0"/>
                </a:solidFill>
              </a:rPr>
              <a:t>)P(No</a:t>
            </a:r>
            <a:r>
              <a:rPr lang="en-US" sz="1800" b="0" dirty="0">
                <a:solidFill>
                  <a:srgbClr val="0070C0"/>
                </a:solidFill>
              </a:rPr>
              <a:t>) </a:t>
            </a:r>
            <a:r>
              <a:rPr lang="en-US" sz="1800" b="0" dirty="0" smtClean="0">
                <a:solidFill>
                  <a:srgbClr val="0070C0"/>
                </a:solidFill>
              </a:rPr>
              <a:t>= 0.0005 </a:t>
            </a:r>
            <a:r>
              <a:rPr lang="en-US" sz="1800" b="0" dirty="0" smtClean="0"/>
              <a:t> 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 pitchFamily="34" charset="0"/>
              <a:buChar char="•"/>
            </a:pPr>
            <a:r>
              <a:rPr lang="en-US" sz="1800" b="0" dirty="0" smtClean="0">
                <a:solidFill>
                  <a:schemeClr val="accent6">
                    <a:lumMod val="75000"/>
                  </a:schemeClr>
                </a:solidFill>
              </a:rPr>
              <a:t>P(</a:t>
            </a:r>
            <a:r>
              <a:rPr lang="en-US" sz="1800" b="0" dirty="0" err="1" smtClean="0">
                <a:solidFill>
                  <a:schemeClr val="accent6">
                    <a:lumMod val="75000"/>
                  </a:schemeClr>
                </a:solidFill>
              </a:rPr>
              <a:t>X|Yes</a:t>
            </a:r>
            <a:r>
              <a:rPr lang="en-US" sz="1800" b="0" dirty="0" smtClean="0">
                <a:solidFill>
                  <a:schemeClr val="accent6">
                    <a:lumMod val="75000"/>
                  </a:schemeClr>
                </a:solidFill>
              </a:rPr>
              <a:t>)P(Yes) = 0.0003</a:t>
            </a:r>
            <a:endParaRPr lang="en-US" sz="1800" b="0" dirty="0">
              <a:solidFill>
                <a:schemeClr val="accent6">
                  <a:lumMod val="75000"/>
                </a:schemeClr>
              </a:solidFill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 dirty="0" smtClean="0"/>
              <a:t>      </a:t>
            </a:r>
            <a:r>
              <a:rPr lang="en-US" sz="2000" b="0" dirty="0">
                <a:sym typeface="Symbol" pitchFamily="18" charset="2"/>
              </a:rPr>
              <a:t>=&gt; </a:t>
            </a:r>
            <a:r>
              <a:rPr lang="en-US" sz="2000" b="0" dirty="0">
                <a:solidFill>
                  <a:srgbClr val="FF0000"/>
                </a:solidFill>
                <a:sym typeface="Symbol" pitchFamily="18" charset="2"/>
              </a:rPr>
              <a:t>Class = No</a:t>
            </a:r>
          </a:p>
        </p:txBody>
      </p:sp>
      <p:sp>
        <p:nvSpPr>
          <p:cNvPr id="1075206" name="Text Box 6"/>
          <p:cNvSpPr txBox="1">
            <a:spLocks noChangeArrowheads="1"/>
          </p:cNvSpPr>
          <p:nvPr/>
        </p:nvSpPr>
        <p:spPr bwMode="auto">
          <a:xfrm>
            <a:off x="228600" y="14478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</a:rPr>
              <a:t>Given a Test Record: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68174" y="1433513"/>
            <a:ext cx="2685351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 Laplace Smoothing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1848240"/>
            <a:ext cx="7026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2400" dirty="0">
                <a:solidFill>
                  <a:srgbClr val="C00000"/>
                </a:solidFill>
              </a:rPr>
              <a:t>X = (Refund = Yes, Status = Single, Income =</a:t>
            </a:r>
            <a:r>
              <a:rPr lang="en-US" sz="2400" dirty="0" err="1">
                <a:solidFill>
                  <a:srgbClr val="C00000"/>
                </a:solidFill>
              </a:rPr>
              <a:t>80K</a:t>
            </a:r>
            <a:r>
              <a:rPr lang="en-US" sz="2400" dirty="0" smtClean="0">
                <a:solidFill>
                  <a:srgbClr val="C00000"/>
                </a:solidFill>
              </a:rPr>
              <a:t>)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5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Computing the conditional probabilities involves multiplication of many very small numbers </a:t>
                </a:r>
              </a:p>
              <a:p>
                <a:pPr lvl="1"/>
                <a:r>
                  <a:rPr lang="en-US" dirty="0" smtClean="0"/>
                  <a:t>Numbers get very close to zero, and there is a danger of numeric instability</a:t>
                </a:r>
              </a:p>
              <a:p>
                <a:r>
                  <a:rPr lang="en-US" dirty="0" smtClean="0"/>
                  <a:t>We can deal with this by computing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logarithm</a:t>
                </a:r>
                <a:r>
                  <a:rPr lang="en-US" dirty="0" smtClean="0"/>
                  <a:t> of the conditional probability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~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72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 smtClean="0"/>
              <a:t>Naïve Bayes for Text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81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Naïve Bayes is commonly used for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text classification</a:t>
                </a:r>
              </a:p>
              <a:p>
                <a:r>
                  <a:rPr lang="en-US" dirty="0" smtClean="0"/>
                  <a:t>For a document with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dirty="0" smtClean="0"/>
                  <a:t> terms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)=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)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  <m:sup/>
                        <m:e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en-US" b="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= </a:t>
                </a:r>
                <a:r>
                  <a:rPr lang="en-US" dirty="0" smtClean="0"/>
                  <a:t>Fraction of terms from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all documents </a:t>
                </a:r>
                <a:r>
                  <a:rPr lang="en-US" dirty="0" smtClean="0"/>
                  <a:t>in c that are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marL="274320" lvl="1" indent="0">
                  <a:buNone/>
                </a:pPr>
                <a:endParaRPr lang="en-US" b="1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𝒊𝒄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en-US" b="1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Easy to implement and works relatively well</a:t>
                </a:r>
              </a:p>
              <a:p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Limitation</a:t>
                </a:r>
                <a:r>
                  <a:rPr lang="en-US" dirty="0" smtClean="0"/>
                  <a:t>: Hard to incorporate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additional features </a:t>
                </a:r>
                <a:r>
                  <a:rPr lang="en-US" dirty="0" smtClean="0"/>
                  <a:t>(beyond words).</a:t>
                </a:r>
              </a:p>
              <a:p>
                <a:pPr lvl="1"/>
                <a:r>
                  <a:rPr lang="en-US" dirty="0" smtClean="0"/>
                  <a:t>E.g., number of adjectives used.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81600"/>
              </a:xfrm>
              <a:blipFill rotWithShape="1">
                <a:blip r:embed="rId2"/>
                <a:stretch>
                  <a:fillRect l="-444" t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ular Callout 1"/>
          <p:cNvSpPr/>
          <p:nvPr/>
        </p:nvSpPr>
        <p:spPr>
          <a:xfrm flipV="1">
            <a:off x="1524000" y="3672052"/>
            <a:ext cx="1828800" cy="812080"/>
          </a:xfrm>
          <a:prstGeom prst="wedgeRoundRectCallout">
            <a:avLst>
              <a:gd name="adj1" fmla="val 117023"/>
              <a:gd name="adj2" fmla="val 12541"/>
              <a:gd name="adj3" fmla="val 16667"/>
            </a:avLst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0" y="3653135"/>
                <a:ext cx="1905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Number of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/>
                  <a:t> appears in all documents in c</a:t>
                </a:r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653135"/>
                <a:ext cx="1905000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597" t="-2190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ular Callout 6"/>
          <p:cNvSpPr/>
          <p:nvPr/>
        </p:nvSpPr>
        <p:spPr>
          <a:xfrm>
            <a:off x="1143000" y="4565760"/>
            <a:ext cx="4020207" cy="381000"/>
          </a:xfrm>
          <a:prstGeom prst="wedgeRoundRectCallout">
            <a:avLst>
              <a:gd name="adj1" fmla="val 34180"/>
              <a:gd name="adj2" fmla="val -92351"/>
              <a:gd name="adj3" fmla="val 16667"/>
            </a:avLst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4572000"/>
            <a:ext cx="4087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Total number of terms in all documents in c</a:t>
            </a:r>
            <a:endParaRPr lang="en-US" sz="16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638800" y="4267135"/>
            <a:ext cx="2419252" cy="597251"/>
          </a:xfrm>
          <a:prstGeom prst="wedgeRoundRectCallout">
            <a:avLst>
              <a:gd name="adj1" fmla="val -60802"/>
              <a:gd name="adj2" fmla="val -21970"/>
              <a:gd name="adj3" fmla="val 16667"/>
            </a:avLst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38800" y="4279612"/>
            <a:ext cx="2419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Number of unique words</a:t>
            </a:r>
          </a:p>
          <a:p>
            <a:r>
              <a:rPr lang="en-US" sz="1600" dirty="0" smtClean="0"/>
              <a:t>(vocabulary size)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867400" y="3810000"/>
            <a:ext cx="1938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Laplace Smoothing</a:t>
            </a:r>
            <a:endParaRPr lang="en-US" sz="16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5791200" y="3809999"/>
            <a:ext cx="2014551" cy="338555"/>
          </a:xfrm>
          <a:prstGeom prst="wedgeRoundRectCallout">
            <a:avLst>
              <a:gd name="adj1" fmla="val -66744"/>
              <a:gd name="adj2" fmla="val 16150"/>
              <a:gd name="adj3" fmla="val 16667"/>
            </a:avLst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3961" y="25908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Fraction of documents in c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304800" y="2590800"/>
            <a:ext cx="1828800" cy="646331"/>
          </a:xfrm>
          <a:prstGeom prst="wedgeRoundRectCallout">
            <a:avLst>
              <a:gd name="adj1" fmla="val 127016"/>
              <a:gd name="adj2" fmla="val -52223"/>
              <a:gd name="adj3" fmla="val 16667"/>
            </a:avLst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6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 Based Classifiers</a:t>
            </a:r>
          </a:p>
        </p:txBody>
      </p:sp>
      <p:sp>
        <p:nvSpPr>
          <p:cNvPr id="105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Rote-learner</a:t>
            </a:r>
          </a:p>
          <a:p>
            <a:pPr lvl="2"/>
            <a:r>
              <a:rPr lang="en-US" dirty="0"/>
              <a:t> Memorizes entire training data and performs classification only if attributes of record match one of the training examples exactly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Nearest </a:t>
            </a:r>
            <a:r>
              <a:rPr lang="en-US" dirty="0" smtClean="0">
                <a:solidFill>
                  <a:srgbClr val="0070C0"/>
                </a:solidFill>
              </a:rPr>
              <a:t>neighbor classifier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/>
              <a:t> Uses k “closest” points (nearest neighbors) for performing classification</a:t>
            </a:r>
          </a:p>
          <a:p>
            <a:pPr lvl="2"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2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 document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Probability of document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in class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𝑃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𝑑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|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𝑐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)=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𝑃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𝑐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)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  <m:sup/>
                        <m:e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This formula assumes a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multinomial distribution </a:t>
                </a:r>
                <a:r>
                  <a:rPr lang="en-US" dirty="0" smtClean="0"/>
                  <a:t>for the document generation:</a:t>
                </a:r>
              </a:p>
              <a:p>
                <a:pPr lvl="1"/>
                <a:r>
                  <a:rPr lang="en-US" dirty="0" smtClean="0"/>
                  <a:t>If we have probabilities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 smtClean="0"/>
                  <a:t> for events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 smtClean="0"/>
                  <a:t> the probability of a subset of these is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!⋯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/>
                          </m:sSubSup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/>
                          </m:sSubSup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⋯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  <m:sup/>
                          </m:sSubSup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Equivalently: There is an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automaton</a:t>
                </a:r>
                <a:r>
                  <a:rPr lang="en-US" dirty="0" smtClean="0"/>
                  <a:t> spitting words from the above distribution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000" b="-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7162800" y="5295900"/>
            <a:ext cx="838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001000" y="5029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cxnSp>
        <p:nvCxnSpPr>
          <p:cNvPr id="8" name="Curved Connector 7"/>
          <p:cNvCxnSpPr>
            <a:stCxn id="6" idx="6"/>
            <a:endCxn id="6" idx="0"/>
          </p:cNvCxnSpPr>
          <p:nvPr/>
        </p:nvCxnSpPr>
        <p:spPr>
          <a:xfrm flipH="1" flipV="1">
            <a:off x="8267700" y="5029200"/>
            <a:ext cx="266700" cy="266700"/>
          </a:xfrm>
          <a:prstGeom prst="curvedConnector4">
            <a:avLst>
              <a:gd name="adj1" fmla="val -176354"/>
              <a:gd name="adj2" fmla="val 25665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76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43" y="457200"/>
            <a:ext cx="7496175" cy="62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5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1982" y="2121932"/>
            <a:ext cx="3057247" cy="9233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“Obama meets Merkel”</a:t>
            </a:r>
          </a:p>
          <a:p>
            <a:r>
              <a:rPr lang="en-US" dirty="0" smtClean="0"/>
              <a:t>“Obama elected again”</a:t>
            </a:r>
          </a:p>
          <a:p>
            <a:r>
              <a:rPr lang="en-US" dirty="0" smtClean="0"/>
              <a:t>“Merkel visits Greece again”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4782" y="2121932"/>
            <a:ext cx="4194418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“OSFP European basketball champion”</a:t>
            </a:r>
          </a:p>
          <a:p>
            <a:r>
              <a:rPr lang="en-US" dirty="0" smtClean="0"/>
              <a:t>“Miami NBA basketball champion”</a:t>
            </a:r>
          </a:p>
          <a:p>
            <a:r>
              <a:rPr lang="en-US" dirty="0" smtClean="0"/>
              <a:t>“Greece basketball coach?”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01511" y="1219200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News titles for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Politics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Sports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1865" y="17526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Politics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2582" y="17526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Sports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398931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documents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917593" y="3045262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P(p) = 0.5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22663" y="304526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P(s) = 0.5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8146" y="3505200"/>
            <a:ext cx="3079054" cy="9233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obama:2</a:t>
            </a:r>
            <a:r>
              <a:rPr lang="en-US" dirty="0" smtClean="0"/>
              <a:t>, </a:t>
            </a:r>
            <a:r>
              <a:rPr lang="en-US" dirty="0" err="1" smtClean="0"/>
              <a:t>meets:1</a:t>
            </a:r>
            <a:r>
              <a:rPr lang="en-US" dirty="0" smtClean="0"/>
              <a:t>, </a:t>
            </a:r>
            <a:r>
              <a:rPr lang="en-US" dirty="0" err="1"/>
              <a:t>m</a:t>
            </a:r>
            <a:r>
              <a:rPr lang="en-US" dirty="0" err="1" smtClean="0"/>
              <a:t>erkel:2</a:t>
            </a:r>
            <a:r>
              <a:rPr lang="en-US" dirty="0" smtClean="0"/>
              <a:t>, </a:t>
            </a:r>
            <a:r>
              <a:rPr lang="en-US" dirty="0" err="1" smtClean="0"/>
              <a:t>elected:1</a:t>
            </a:r>
            <a:r>
              <a:rPr lang="en-US" dirty="0" smtClean="0"/>
              <a:t>, </a:t>
            </a:r>
            <a:r>
              <a:rPr lang="en-US" dirty="0" err="1" smtClean="0"/>
              <a:t>again:2</a:t>
            </a:r>
            <a:r>
              <a:rPr lang="en-US" dirty="0" smtClean="0"/>
              <a:t>, </a:t>
            </a:r>
            <a:r>
              <a:rPr lang="en-US" dirty="0" err="1" smtClean="0"/>
              <a:t>visits:1</a:t>
            </a:r>
            <a:r>
              <a:rPr lang="en-US" dirty="0" smtClean="0"/>
              <a:t>, </a:t>
            </a:r>
            <a:r>
              <a:rPr lang="en-US" dirty="0" err="1" smtClean="0"/>
              <a:t>greece:1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24400" y="3505200"/>
            <a:ext cx="3813418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OSFP:1, </a:t>
            </a:r>
            <a:r>
              <a:rPr lang="en-US" dirty="0" err="1" smtClean="0"/>
              <a:t>european:1</a:t>
            </a:r>
            <a:r>
              <a:rPr lang="en-US" dirty="0" smtClean="0"/>
              <a:t>, </a:t>
            </a:r>
            <a:r>
              <a:rPr lang="en-US" dirty="0" err="1" smtClean="0"/>
              <a:t>basketball:3</a:t>
            </a:r>
            <a:r>
              <a:rPr lang="en-US" dirty="0" smtClean="0"/>
              <a:t>, </a:t>
            </a:r>
            <a:r>
              <a:rPr lang="en-US" dirty="0" err="1" smtClean="0"/>
              <a:t>champion:2</a:t>
            </a:r>
            <a:r>
              <a:rPr lang="en-US" dirty="0" smtClean="0"/>
              <a:t>, </a:t>
            </a:r>
            <a:r>
              <a:rPr lang="en-US" dirty="0" err="1" smtClean="0"/>
              <a:t>miami:1</a:t>
            </a:r>
            <a:r>
              <a:rPr lang="en-US" dirty="0" smtClean="0"/>
              <a:t>, </a:t>
            </a:r>
            <a:r>
              <a:rPr lang="en-US" dirty="0" err="1" smtClean="0"/>
              <a:t>nba:1</a:t>
            </a:r>
            <a:r>
              <a:rPr lang="en-US" dirty="0" smtClean="0"/>
              <a:t>, </a:t>
            </a:r>
            <a:r>
              <a:rPr lang="en-US" dirty="0" err="1" smtClean="0"/>
              <a:t>greece:1</a:t>
            </a:r>
            <a:r>
              <a:rPr lang="en-US" dirty="0" smtClean="0"/>
              <a:t>, </a:t>
            </a:r>
            <a:r>
              <a:rPr lang="en-US" dirty="0" err="1" smtClean="0"/>
              <a:t>coach:1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883" y="3514554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terms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846630" y="4437883"/>
            <a:ext cx="176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Total terms: 10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90686" y="4453538"/>
            <a:ext cx="168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Total terms: 11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" y="4987608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New title: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199809" y="4952999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X = “Obama likes basketball”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2" y="3853108"/>
            <a:ext cx="1188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Vocabulary size: 14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77706" y="5414030"/>
            <a:ext cx="6133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P(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Politics|X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) ~ P(p)*P(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obama|p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)*P(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likes|p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)*P(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basketball|p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                   = 0.5 * 3/(10+14) *1/(10+14) * 1/(10+14) = </a:t>
            </a:r>
            <a:r>
              <a:rPr lang="en-US" sz="1600" dirty="0" smtClean="0">
                <a:solidFill>
                  <a:srgbClr val="FF0000"/>
                </a:solidFill>
              </a:rPr>
              <a:t>0.000108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706" y="6096000"/>
            <a:ext cx="6145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P(</a:t>
            </a:r>
            <a:r>
              <a:rPr lang="en-US" sz="1600" dirty="0" err="1" smtClean="0">
                <a:solidFill>
                  <a:srgbClr val="0070C0"/>
                </a:solidFill>
              </a:rPr>
              <a:t>Sports|X</a:t>
            </a:r>
            <a:r>
              <a:rPr lang="en-US" sz="1600" dirty="0" smtClean="0">
                <a:solidFill>
                  <a:srgbClr val="0070C0"/>
                </a:solidFill>
              </a:rPr>
              <a:t>) ~ P(s)*P(</a:t>
            </a:r>
            <a:r>
              <a:rPr lang="en-US" sz="1600" dirty="0" err="1" smtClean="0">
                <a:solidFill>
                  <a:srgbClr val="0070C0"/>
                </a:solidFill>
              </a:rPr>
              <a:t>obama|s</a:t>
            </a:r>
            <a:r>
              <a:rPr lang="en-US" sz="1600" dirty="0" smtClean="0">
                <a:solidFill>
                  <a:srgbClr val="0070C0"/>
                </a:solidFill>
              </a:rPr>
              <a:t>)*P(</a:t>
            </a:r>
            <a:r>
              <a:rPr lang="en-US" sz="1600" dirty="0" err="1" smtClean="0">
                <a:solidFill>
                  <a:srgbClr val="0070C0"/>
                </a:solidFill>
              </a:rPr>
              <a:t>likes|s</a:t>
            </a:r>
            <a:r>
              <a:rPr lang="en-US" sz="1600" dirty="0" smtClean="0">
                <a:solidFill>
                  <a:srgbClr val="0070C0"/>
                </a:solidFill>
              </a:rPr>
              <a:t>)*P(</a:t>
            </a:r>
            <a:r>
              <a:rPr lang="en-US" sz="1600" dirty="0" err="1" smtClean="0">
                <a:solidFill>
                  <a:srgbClr val="0070C0"/>
                </a:solidFill>
              </a:rPr>
              <a:t>basketball|s</a:t>
            </a:r>
            <a:r>
              <a:rPr lang="en-US" sz="1600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                    = 0.5 * 1/(11+14) *1/(11+14) * 4/(11+14) = </a:t>
            </a:r>
            <a:r>
              <a:rPr lang="en-US" sz="1600" dirty="0" smtClean="0">
                <a:solidFill>
                  <a:srgbClr val="FF0000"/>
                </a:solidFill>
              </a:rPr>
              <a:t>0.000128 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4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Bayes (Summary)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Robust to isolated noise points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Handle missing values by ignoring the instance during probability estimate calculations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Robust to irrelevant attributes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Independence assumption may not hold for some attributes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other techniques such as Bayesian Belief Networks (BBN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Naïve Bayes can produce a probability estimate, but it is usually a very biased one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Logistic Regression is better for obtaining probabilities.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3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Generative </a:t>
            </a:r>
            <a:r>
              <a:rPr lang="en-US" dirty="0" err="1" smtClean="0"/>
              <a:t>vs</a:t>
            </a:r>
            <a:r>
              <a:rPr lang="en-US" dirty="0" smtClean="0"/>
              <a:t> Discriminative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Naïve Bayes is a type of a </a:t>
            </a:r>
            <a:r>
              <a:rPr lang="en-US" dirty="0" smtClean="0">
                <a:solidFill>
                  <a:srgbClr val="FF0000"/>
                </a:solidFill>
              </a:rPr>
              <a:t>generative model</a:t>
            </a:r>
          </a:p>
          <a:p>
            <a:pPr lvl="1"/>
            <a:r>
              <a:rPr lang="en-US" dirty="0" smtClean="0"/>
              <a:t>Generative process: </a:t>
            </a:r>
          </a:p>
          <a:p>
            <a:pPr lvl="2"/>
            <a:r>
              <a:rPr lang="en-US" dirty="0" smtClean="0"/>
              <a:t>First pick the category of the record</a:t>
            </a:r>
          </a:p>
          <a:p>
            <a:pPr lvl="2"/>
            <a:r>
              <a:rPr lang="en-US" dirty="0" smtClean="0"/>
              <a:t>Then given the category, generate the attribute values from the distribution of the category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Conditional independence given C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use the training data to learn the distribution of the values in a class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629400" y="3733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4"/>
            <a:endCxn id="7" idx="0"/>
          </p:cNvCxnSpPr>
          <p:nvPr/>
        </p:nvCxnSpPr>
        <p:spPr>
          <a:xfrm flipH="1">
            <a:off x="5867400" y="4267200"/>
            <a:ext cx="1028700" cy="478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600700" y="4746172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700" y="4746172"/>
                <a:ext cx="533400" cy="5334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370864" y="4757058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64" y="4757058"/>
                <a:ext cx="533400" cy="533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7696200" y="4735286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4735286"/>
                <a:ext cx="533400" cy="5334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4" idx="4"/>
            <a:endCxn id="9" idx="0"/>
          </p:cNvCxnSpPr>
          <p:nvPr/>
        </p:nvCxnSpPr>
        <p:spPr>
          <a:xfrm flipH="1">
            <a:off x="6637564" y="4267200"/>
            <a:ext cx="258536" cy="489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0"/>
          </p:cNvCxnSpPr>
          <p:nvPr/>
        </p:nvCxnSpPr>
        <p:spPr>
          <a:xfrm>
            <a:off x="6896100" y="4267200"/>
            <a:ext cx="1066800" cy="468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98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</a:t>
            </a:r>
            <a:r>
              <a:rPr lang="en-US" dirty="0" err="1"/>
              <a:t>vs</a:t>
            </a:r>
            <a:r>
              <a:rPr lang="en-US" dirty="0"/>
              <a:t> Discriminative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 and SVM are </a:t>
            </a:r>
            <a:r>
              <a:rPr lang="en-US" dirty="0" smtClean="0">
                <a:solidFill>
                  <a:srgbClr val="FF0000"/>
                </a:solidFill>
              </a:rPr>
              <a:t>discriminative models</a:t>
            </a:r>
          </a:p>
          <a:p>
            <a:pPr lvl="1"/>
            <a:r>
              <a:rPr lang="en-US" dirty="0" smtClean="0"/>
              <a:t>The goal is to find the boundary that discriminates between the two classes from the training data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order to classify the language of a document, you can </a:t>
            </a:r>
          </a:p>
          <a:p>
            <a:pPr lvl="1"/>
            <a:r>
              <a:rPr lang="en-US" dirty="0"/>
              <a:t>Either learn the </a:t>
            </a:r>
            <a:r>
              <a:rPr lang="en-US" dirty="0" smtClean="0"/>
              <a:t>two languages and find which is more likely to have generated the words you see</a:t>
            </a:r>
            <a:endParaRPr lang="en-US" dirty="0"/>
          </a:p>
          <a:p>
            <a:pPr lvl="1"/>
            <a:r>
              <a:rPr lang="en-US" dirty="0"/>
              <a:t>Or learn what differentiates the two languages.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30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3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Supervised Learning</a:t>
            </a:r>
            <a:r>
              <a:rPr lang="en-US" dirty="0" smtClean="0"/>
              <a:t>: learn a model from the data using </a:t>
            </a:r>
            <a:r>
              <a:rPr lang="en-US" dirty="0" smtClean="0">
                <a:solidFill>
                  <a:srgbClr val="FF0000"/>
                </a:solidFill>
              </a:rPr>
              <a:t>labeled data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Classification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Regression </a:t>
            </a:r>
            <a:r>
              <a:rPr lang="en-US" dirty="0" smtClean="0"/>
              <a:t>are the prototypical examples of supervised learning tasks. Other are possible (e.g., ranking)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Unsupervised Learning</a:t>
            </a:r>
            <a:r>
              <a:rPr lang="en-US" dirty="0" smtClean="0"/>
              <a:t>: learn a model – extract structure from </a:t>
            </a:r>
            <a:r>
              <a:rPr lang="en-US" dirty="0" smtClean="0">
                <a:solidFill>
                  <a:srgbClr val="FF0000"/>
                </a:solidFill>
              </a:rPr>
              <a:t>unlabeled data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Clustering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Association Rules </a:t>
            </a:r>
            <a:r>
              <a:rPr lang="en-US" dirty="0" smtClean="0"/>
              <a:t>are prototypical examples of unsupervised learning tasks.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Semi-supervised Learning</a:t>
            </a:r>
            <a:r>
              <a:rPr lang="en-US" dirty="0" smtClean="0"/>
              <a:t>: learn a model for the data using both </a:t>
            </a:r>
            <a:r>
              <a:rPr lang="en-US" dirty="0" smtClean="0">
                <a:solidFill>
                  <a:srgbClr val="FF0000"/>
                </a:solidFill>
              </a:rPr>
              <a:t>labeled and unlabeled </a:t>
            </a:r>
            <a:r>
              <a:rPr lang="en-US" dirty="0" smtClean="0"/>
              <a:t>data.</a:t>
            </a:r>
          </a:p>
        </p:txBody>
      </p:sp>
    </p:spTree>
    <p:extLst>
      <p:ext uri="{BB962C8B-B14F-4D97-AF65-F5344CB8AC3E}">
        <p14:creationId xmlns:p14="http://schemas.microsoft.com/office/powerpoint/2010/main" val="95356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Model</a:t>
            </a:r>
            <a:r>
              <a:rPr lang="en-US" dirty="0" smtClean="0"/>
              <a:t> the problem</a:t>
            </a:r>
          </a:p>
          <a:p>
            <a:pPr lvl="1"/>
            <a:r>
              <a:rPr lang="en-US" dirty="0" smtClean="0"/>
              <a:t>What is you are trying to predict? What kind of optimization function do you need? Do you need classes or probabilities?</a:t>
            </a:r>
          </a:p>
          <a:p>
            <a:r>
              <a:rPr lang="en-US" dirty="0" smtClean="0"/>
              <a:t>Extract </a:t>
            </a:r>
            <a:r>
              <a:rPr lang="en-US" dirty="0" smtClean="0">
                <a:solidFill>
                  <a:srgbClr val="0070C0"/>
                </a:solidFill>
              </a:rPr>
              <a:t>Features</a:t>
            </a:r>
          </a:p>
          <a:p>
            <a:pPr lvl="1"/>
            <a:r>
              <a:rPr lang="en-US" dirty="0" smtClean="0"/>
              <a:t>How do you find the right features that help to discriminate between the classes?</a:t>
            </a:r>
          </a:p>
          <a:p>
            <a:r>
              <a:rPr lang="en-US" dirty="0" smtClean="0"/>
              <a:t>Obtain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training data</a:t>
            </a:r>
          </a:p>
          <a:p>
            <a:pPr lvl="1"/>
            <a:r>
              <a:rPr lang="en-US" dirty="0" smtClean="0"/>
              <a:t>Obtain a collection of labeled data. Make sure it is large enough, accurate and representative. Ensure that classes are well represented.</a:t>
            </a:r>
          </a:p>
          <a:p>
            <a:r>
              <a:rPr lang="en-US" dirty="0" smtClean="0"/>
              <a:t>Decide on the </a:t>
            </a:r>
            <a:r>
              <a:rPr lang="en-US" dirty="0" smtClean="0">
                <a:solidFill>
                  <a:srgbClr val="0070C0"/>
                </a:solidFill>
              </a:rPr>
              <a:t>technique</a:t>
            </a:r>
          </a:p>
          <a:p>
            <a:pPr lvl="1"/>
            <a:r>
              <a:rPr lang="en-US" dirty="0" smtClean="0"/>
              <a:t>What is the right technique for your problem?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Apply</a:t>
            </a:r>
            <a:r>
              <a:rPr lang="en-US" dirty="0" smtClean="0"/>
              <a:t> in practice</a:t>
            </a:r>
          </a:p>
          <a:p>
            <a:pPr lvl="1"/>
            <a:r>
              <a:rPr lang="en-US" dirty="0" smtClean="0"/>
              <a:t>Can the model be trained for very large data? How do you test how you do in practice? How do you improve?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5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it is not obvious. Consider the following three problems</a:t>
            </a:r>
          </a:p>
          <a:p>
            <a:pPr lvl="1"/>
            <a:r>
              <a:rPr lang="en-US" dirty="0" smtClean="0"/>
              <a:t>Detecting if an email is spam</a:t>
            </a:r>
          </a:p>
          <a:p>
            <a:pPr lvl="1"/>
            <a:r>
              <a:rPr lang="en-US" dirty="0" smtClean="0"/>
              <a:t>Categorizing the queries in a search engine</a:t>
            </a:r>
            <a:endParaRPr lang="en-US" dirty="0"/>
          </a:p>
          <a:p>
            <a:pPr lvl="1"/>
            <a:r>
              <a:rPr lang="en-US" dirty="0" smtClean="0"/>
              <a:t>Ranking the results of a web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2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Nearest Neighbor Classifiers</a:t>
            </a:r>
          </a:p>
        </p:txBody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If </a:t>
            </a:r>
            <a:r>
              <a:rPr lang="en-US" i="1" dirty="0"/>
              <a:t>it walks like a duck, quacks like a duck, then it’s probably a </a:t>
            </a:r>
            <a:r>
              <a:rPr lang="en-US" i="1" dirty="0" smtClean="0"/>
              <a:t>duck</a:t>
            </a:r>
            <a:r>
              <a:rPr lang="en-US" dirty="0" smtClean="0"/>
              <a:t>”</a:t>
            </a:r>
            <a:endParaRPr lang="en-US" dirty="0"/>
          </a:p>
        </p:txBody>
      </p:sp>
      <p:grpSp>
        <p:nvGrpSpPr>
          <p:cNvPr id="1054724" name="Group 4"/>
          <p:cNvGrpSpPr>
            <a:grpSpLocks/>
          </p:cNvGrpSpPr>
          <p:nvPr/>
        </p:nvGrpSpPr>
        <p:grpSpPr bwMode="auto">
          <a:xfrm>
            <a:off x="304800" y="3124200"/>
            <a:ext cx="8229600" cy="3429000"/>
            <a:chOff x="192" y="1776"/>
            <a:chExt cx="5184" cy="2160"/>
          </a:xfrm>
        </p:grpSpPr>
        <p:pic>
          <p:nvPicPr>
            <p:cNvPr id="1054725" name="Picture 5" descr="j034580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2160"/>
              <a:ext cx="528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54726" name="Picture 6" descr="j023958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640"/>
              <a:ext cx="720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54727" name="Picture 7" descr="j035038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968"/>
              <a:ext cx="444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54728" name="Picture 8" descr="j033063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2976"/>
              <a:ext cx="373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54729" name="Picture 9" descr="j035038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168"/>
              <a:ext cx="624" cy="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730" name="Picture 10" descr="j035035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448"/>
              <a:ext cx="720" cy="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054731" name="Oval 11"/>
            <p:cNvSpPr>
              <a:spLocks noChangeArrowheads="1"/>
            </p:cNvSpPr>
            <p:nvPr/>
          </p:nvSpPr>
          <p:spPr bwMode="auto">
            <a:xfrm>
              <a:off x="816" y="1776"/>
              <a:ext cx="2544" cy="216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732" name="Text Box 12"/>
            <p:cNvSpPr txBox="1">
              <a:spLocks noChangeArrowheads="1"/>
            </p:cNvSpPr>
            <p:nvPr/>
          </p:nvSpPr>
          <p:spPr bwMode="auto">
            <a:xfrm>
              <a:off x="192" y="3312"/>
              <a:ext cx="8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Training Records</a:t>
              </a:r>
            </a:p>
          </p:txBody>
        </p:sp>
        <p:sp>
          <p:nvSpPr>
            <p:cNvPr id="1054733" name="Text Box 13"/>
            <p:cNvSpPr txBox="1">
              <a:spLocks noChangeArrowheads="1"/>
            </p:cNvSpPr>
            <p:nvPr/>
          </p:nvSpPr>
          <p:spPr bwMode="auto">
            <a:xfrm>
              <a:off x="4512" y="2064"/>
              <a:ext cx="8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/>
                <a:t>Test Record</a:t>
              </a:r>
            </a:p>
          </p:txBody>
        </p:sp>
      </p:grpSp>
      <p:grpSp>
        <p:nvGrpSpPr>
          <p:cNvPr id="1054734" name="Group 14"/>
          <p:cNvGrpSpPr>
            <a:grpSpLocks/>
          </p:cNvGrpSpPr>
          <p:nvPr/>
        </p:nvGrpSpPr>
        <p:grpSpPr bwMode="auto">
          <a:xfrm>
            <a:off x="2667000" y="3352800"/>
            <a:ext cx="4572000" cy="2286000"/>
            <a:chOff x="1680" y="1920"/>
            <a:chExt cx="2880" cy="1440"/>
          </a:xfrm>
        </p:grpSpPr>
        <p:sp>
          <p:nvSpPr>
            <p:cNvPr id="1054735" name="Text Box 15"/>
            <p:cNvSpPr txBox="1">
              <a:spLocks noChangeArrowheads="1"/>
            </p:cNvSpPr>
            <p:nvPr/>
          </p:nvSpPr>
          <p:spPr bwMode="auto">
            <a:xfrm>
              <a:off x="3312" y="1920"/>
              <a:ext cx="8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Compute Distance</a:t>
              </a:r>
            </a:p>
          </p:txBody>
        </p:sp>
        <p:grpSp>
          <p:nvGrpSpPr>
            <p:cNvPr id="1054736" name="Group 16"/>
            <p:cNvGrpSpPr>
              <a:grpSpLocks/>
            </p:cNvGrpSpPr>
            <p:nvPr/>
          </p:nvGrpSpPr>
          <p:grpSpPr bwMode="auto">
            <a:xfrm>
              <a:off x="1680" y="2256"/>
              <a:ext cx="2880" cy="1104"/>
              <a:chOff x="1680" y="2256"/>
              <a:chExt cx="2880" cy="1104"/>
            </a:xfrm>
          </p:grpSpPr>
          <p:sp>
            <p:nvSpPr>
              <p:cNvPr id="1054737" name="Line 17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8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38" name="Line 18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39" name="Line 19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40" name="Line 2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2832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41" name="Line 21"/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4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54742" name="Group 22"/>
          <p:cNvGrpSpPr>
            <a:grpSpLocks/>
          </p:cNvGrpSpPr>
          <p:nvPr/>
        </p:nvGrpSpPr>
        <p:grpSpPr bwMode="auto">
          <a:xfrm>
            <a:off x="4038600" y="4876800"/>
            <a:ext cx="3352800" cy="1327150"/>
            <a:chOff x="2544" y="2880"/>
            <a:chExt cx="2112" cy="836"/>
          </a:xfrm>
        </p:grpSpPr>
        <p:sp>
          <p:nvSpPr>
            <p:cNvPr id="1054743" name="Text Box 23"/>
            <p:cNvSpPr txBox="1">
              <a:spLocks noChangeArrowheads="1"/>
            </p:cNvSpPr>
            <p:nvPr/>
          </p:nvSpPr>
          <p:spPr bwMode="auto">
            <a:xfrm>
              <a:off x="3264" y="3312"/>
              <a:ext cx="139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Choose k of the “nearest” records</a:t>
              </a:r>
            </a:p>
          </p:txBody>
        </p:sp>
        <p:grpSp>
          <p:nvGrpSpPr>
            <p:cNvPr id="1054744" name="Group 24"/>
            <p:cNvGrpSpPr>
              <a:grpSpLocks/>
            </p:cNvGrpSpPr>
            <p:nvPr/>
          </p:nvGrpSpPr>
          <p:grpSpPr bwMode="auto">
            <a:xfrm>
              <a:off x="2544" y="2880"/>
              <a:ext cx="2016" cy="480"/>
              <a:chOff x="2544" y="2880"/>
              <a:chExt cx="2016" cy="480"/>
            </a:xfrm>
          </p:grpSpPr>
          <p:sp>
            <p:nvSpPr>
              <p:cNvPr id="1054745" name="Line 25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46" name="Line 26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565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Feature extraction, or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feature engineering </a:t>
            </a:r>
            <a:r>
              <a:rPr lang="en-US" dirty="0" smtClean="0"/>
              <a:t>is the most tedious but also the most important step</a:t>
            </a:r>
          </a:p>
          <a:p>
            <a:pPr lvl="1"/>
            <a:r>
              <a:rPr lang="en-US" dirty="0" smtClean="0"/>
              <a:t>How do you separate the players of the Greek national team from those of the Swedish national team?</a:t>
            </a:r>
          </a:p>
          <a:p>
            <a:pPr lvl="1"/>
            <a:endParaRPr lang="en-US" dirty="0"/>
          </a:p>
          <a:p>
            <a:r>
              <a:rPr lang="en-US" dirty="0" smtClean="0"/>
              <a:t>One line of thought: throw features to the classifier and the classifier will figure out which ones are important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More features</a:t>
            </a:r>
            <a:r>
              <a:rPr lang="en-US" dirty="0" smtClean="0"/>
              <a:t>, means that you need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more training data</a:t>
            </a:r>
          </a:p>
          <a:p>
            <a:r>
              <a:rPr lang="en-US" dirty="0" smtClean="0"/>
              <a:t>Another line of thought: </a:t>
            </a:r>
            <a:r>
              <a:rPr lang="en-US" dirty="0" smtClean="0">
                <a:solidFill>
                  <a:srgbClr val="0070C0"/>
                </a:solidFill>
              </a:rPr>
              <a:t>Feature Selection</a:t>
            </a:r>
            <a:r>
              <a:rPr lang="en-US" dirty="0" smtClean="0"/>
              <a:t>: Select carefully the features using various functions and techniques</a:t>
            </a:r>
          </a:p>
          <a:p>
            <a:pPr lvl="1"/>
            <a:r>
              <a:rPr lang="en-US" dirty="0" smtClean="0"/>
              <a:t>Computationally intensive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0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overlooked problem: How do you get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labeled data</a:t>
            </a:r>
            <a:r>
              <a:rPr lang="en-US" dirty="0" smtClean="0"/>
              <a:t> for training your model?</a:t>
            </a:r>
          </a:p>
          <a:p>
            <a:pPr lvl="1"/>
            <a:r>
              <a:rPr lang="en-US" dirty="0" smtClean="0"/>
              <a:t>E.g., how do you get training data for ranking?</a:t>
            </a:r>
          </a:p>
          <a:p>
            <a:pPr lvl="1"/>
            <a:r>
              <a:rPr lang="en-US" dirty="0" smtClean="0"/>
              <a:t>Chicken and egg problem</a:t>
            </a:r>
          </a:p>
          <a:p>
            <a:r>
              <a:rPr lang="en-US" dirty="0" smtClean="0"/>
              <a:t>Usually requires a lot of manual effort and domain expertise and carefully planned labeling</a:t>
            </a:r>
          </a:p>
          <a:p>
            <a:pPr lvl="1"/>
            <a:r>
              <a:rPr lang="en-US" dirty="0" smtClean="0"/>
              <a:t>Results are not always of high quality (lack of expertise)</a:t>
            </a:r>
          </a:p>
          <a:p>
            <a:pPr lvl="1"/>
            <a:r>
              <a:rPr lang="en-US" dirty="0" smtClean="0"/>
              <a:t>And they are not sufficient (low coverage of the space)</a:t>
            </a:r>
          </a:p>
          <a:p>
            <a:r>
              <a:rPr lang="en-US" dirty="0" smtClean="0"/>
              <a:t>Recent trends:</a:t>
            </a:r>
          </a:p>
          <a:p>
            <a:pPr lvl="1"/>
            <a:r>
              <a:rPr lang="en-US" dirty="0" smtClean="0"/>
              <a:t>Find a </a:t>
            </a:r>
            <a:r>
              <a:rPr lang="en-US" dirty="0" smtClean="0">
                <a:solidFill>
                  <a:srgbClr val="0070C0"/>
                </a:solidFill>
              </a:rPr>
              <a:t>source</a:t>
            </a:r>
            <a:r>
              <a:rPr lang="en-US" dirty="0" smtClean="0"/>
              <a:t> that generates the labeled data for you.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Crowd-sourcing</a:t>
            </a:r>
            <a:r>
              <a:rPr lang="en-US" dirty="0" smtClean="0"/>
              <a:t>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1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Dealing with small amount of labeled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Semi-supervised learning </a:t>
            </a:r>
            <a:r>
              <a:rPr lang="en-US" dirty="0" smtClean="0"/>
              <a:t>techniques have been developed for this purpose.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Self-training</a:t>
            </a:r>
            <a:r>
              <a:rPr lang="en-US" dirty="0" smtClean="0"/>
              <a:t>: Train a classifier on the data, and then feed back the high-confidence output of the classifier as input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Co-training</a:t>
            </a:r>
            <a:r>
              <a:rPr lang="en-US" dirty="0" smtClean="0"/>
              <a:t>: train two “independent” classifiers and feed the output of one classifier as input to the other.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Regularization</a:t>
            </a:r>
            <a:r>
              <a:rPr lang="en-US" dirty="0" smtClean="0"/>
              <a:t>: Treat learning as an optimization problem where you define relationships between the objects you want to classify, and you exploit these relationships</a:t>
            </a:r>
          </a:p>
          <a:p>
            <a:pPr lvl="1"/>
            <a:r>
              <a:rPr lang="en-US" dirty="0" smtClean="0"/>
              <a:t>Example: Image restoration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45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choice of technique depends on the problem requirements (do we need a probability estimate?) and the problem specifics (does independence assumption hold? do we think classes are linearly separable?)</a:t>
            </a:r>
          </a:p>
          <a:p>
            <a:r>
              <a:rPr lang="en-US" dirty="0" smtClean="0"/>
              <a:t>For many cases finding the right technique may be trial and error</a:t>
            </a:r>
          </a:p>
          <a:p>
            <a:r>
              <a:rPr lang="en-US" dirty="0" smtClean="0"/>
              <a:t>For many cases the exact technique does not matter.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91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Trumps Better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05000"/>
            <a:ext cx="4038600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web has made this possible.</a:t>
            </a:r>
          </a:p>
          <a:p>
            <a:pPr lvl="1"/>
            <a:r>
              <a:rPr lang="en-US" dirty="0" smtClean="0"/>
              <a:t>Especially for text-related tasks</a:t>
            </a:r>
          </a:p>
          <a:p>
            <a:pPr lvl="1"/>
            <a:r>
              <a:rPr lang="en-US" dirty="0" smtClean="0"/>
              <a:t>Search engine uses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collective human intelligence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Google lecture: </a:t>
            </a:r>
            <a:r>
              <a:rPr lang="en-US" dirty="0" smtClean="0">
                <a:hlinkClick r:id="rId2"/>
              </a:rPr>
              <a:t>Theorizing from the Data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562100"/>
            <a:ext cx="7848600" cy="1905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you have enough data then the algorithms are not so </a:t>
            </a:r>
            <a:r>
              <a:rPr lang="en-US" dirty="0" smtClean="0"/>
              <a:t>important</a:t>
            </a:r>
            <a:endParaRPr lang="en-US" dirty="0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32335"/>
            <a:ext cx="4686300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38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Apply-Test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do you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scale</a:t>
            </a:r>
            <a:r>
              <a:rPr lang="en-US" dirty="0" smtClean="0"/>
              <a:t> to very large datasets?</a:t>
            </a:r>
          </a:p>
          <a:p>
            <a:pPr lvl="1"/>
            <a:r>
              <a:rPr lang="en-US" dirty="0" smtClean="0"/>
              <a:t>Distributed computing – </a:t>
            </a:r>
            <a:r>
              <a:rPr lang="en-US" dirty="0" smtClean="0">
                <a:solidFill>
                  <a:srgbClr val="0070C0"/>
                </a:solidFill>
              </a:rPr>
              <a:t>map-reduce</a:t>
            </a:r>
            <a:r>
              <a:rPr lang="en-US" dirty="0" smtClean="0"/>
              <a:t> implementations of machine learning algorithms (</a:t>
            </a:r>
            <a:r>
              <a:rPr lang="en-US" dirty="0" err="1" smtClean="0"/>
              <a:t>Mahaut</a:t>
            </a:r>
            <a:r>
              <a:rPr lang="en-US" dirty="0" smtClean="0"/>
              <a:t>, over Hadoop)</a:t>
            </a:r>
          </a:p>
          <a:p>
            <a:pPr lvl="1"/>
            <a:endParaRPr lang="en-US" dirty="0"/>
          </a:p>
          <a:p>
            <a:r>
              <a:rPr lang="en-US" dirty="0" smtClean="0"/>
              <a:t>How do you test something that is running online?</a:t>
            </a:r>
          </a:p>
          <a:p>
            <a:pPr lvl="1"/>
            <a:r>
              <a:rPr lang="en-US" dirty="0" smtClean="0"/>
              <a:t>You cannot get labeled data in this case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A/B testing</a:t>
            </a:r>
          </a:p>
          <a:p>
            <a:pPr lvl="1"/>
            <a:endParaRPr lang="en-US" dirty="0"/>
          </a:p>
          <a:p>
            <a:r>
              <a:rPr lang="en-US" dirty="0" smtClean="0"/>
              <a:t>How do you deal with changes in data?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Active learning</a:t>
            </a:r>
          </a:p>
        </p:txBody>
      </p:sp>
    </p:spTree>
    <p:extLst>
      <p:ext uri="{BB962C8B-B14F-4D97-AF65-F5344CB8AC3E}">
        <p14:creationId xmlns:p14="http://schemas.microsoft.com/office/powerpoint/2010/main" val="142741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Nearest-Neighbor Classifiers</a:t>
            </a:r>
          </a:p>
        </p:txBody>
      </p:sp>
      <p:sp>
        <p:nvSpPr>
          <p:cNvPr id="1055747" name="Rectangle 3"/>
          <p:cNvSpPr>
            <a:spLocks noChangeArrowheads="1"/>
          </p:cNvSpPr>
          <p:nvPr/>
        </p:nvSpPr>
        <p:spPr bwMode="auto">
          <a:xfrm>
            <a:off x="5029200" y="1600200"/>
            <a:ext cx="3962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800" b="0" dirty="0"/>
              <a:t>Requires three things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dirty="0"/>
              <a:t>The set of 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</a:rPr>
              <a:t>stored records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dirty="0">
                <a:solidFill>
                  <a:srgbClr val="0070C0"/>
                </a:solidFill>
              </a:rPr>
              <a:t>Distance Metric</a:t>
            </a:r>
            <a:r>
              <a:rPr lang="en-US" sz="1800" b="0" dirty="0">
                <a:solidFill>
                  <a:srgbClr val="FF0000"/>
                </a:solidFill>
              </a:rPr>
              <a:t> </a:t>
            </a:r>
            <a:r>
              <a:rPr lang="en-US" sz="1800" b="0" dirty="0"/>
              <a:t>to compute distance between records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dirty="0"/>
              <a:t>The value of </a:t>
            </a:r>
            <a:r>
              <a:rPr lang="en-US" sz="1800" b="0" i="1" dirty="0">
                <a:solidFill>
                  <a:srgbClr val="FF0000"/>
                </a:solidFill>
              </a:rPr>
              <a:t>k</a:t>
            </a:r>
            <a:r>
              <a:rPr lang="en-US" sz="1800" b="0" dirty="0">
                <a:solidFill>
                  <a:srgbClr val="FF0000"/>
                </a:solidFill>
              </a:rPr>
              <a:t>, </a:t>
            </a:r>
            <a:r>
              <a:rPr lang="en-US" sz="1800" b="0" dirty="0">
                <a:solidFill>
                  <a:srgbClr val="0070C0"/>
                </a:solidFill>
              </a:rPr>
              <a:t>the number of nearest neighbors </a:t>
            </a:r>
            <a:r>
              <a:rPr lang="en-US" sz="1800" b="0" dirty="0"/>
              <a:t>to retrieve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endParaRPr lang="en-US" sz="1800" b="0" dirty="0"/>
          </a:p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800" b="0" dirty="0"/>
              <a:t>To classify an unknown record: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+mj-lt"/>
              <a:buAutoNum type="arabicPeriod"/>
            </a:pP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</a:rPr>
              <a:t>Compute distance </a:t>
            </a:r>
            <a:r>
              <a:rPr lang="en-US" sz="1800" b="0" dirty="0"/>
              <a:t>to other training records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+mj-lt"/>
              <a:buAutoNum type="arabicPeriod"/>
            </a:pPr>
            <a:r>
              <a:rPr lang="en-US" sz="1800" b="0" dirty="0"/>
              <a:t>Identify </a:t>
            </a:r>
            <a:r>
              <a:rPr lang="en-US" sz="1800" b="0" i="1" dirty="0">
                <a:solidFill>
                  <a:srgbClr val="FF0000"/>
                </a:solidFill>
              </a:rPr>
              <a:t>k</a:t>
            </a:r>
            <a:r>
              <a:rPr lang="en-US" sz="1800" b="0" dirty="0"/>
              <a:t> </a:t>
            </a:r>
            <a:r>
              <a:rPr lang="en-US" sz="1800" b="0" dirty="0">
                <a:solidFill>
                  <a:srgbClr val="0070C0"/>
                </a:solidFill>
              </a:rPr>
              <a:t>nearest neighbors 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+mj-lt"/>
              <a:buAutoNum type="arabicPeriod"/>
            </a:pPr>
            <a:r>
              <a:rPr lang="en-US" sz="1800" b="0" dirty="0"/>
              <a:t>Use class labels of nearest neighbors to determine the class label of unknown record (e.g., by taking 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</a:rPr>
              <a:t>majority vote</a:t>
            </a:r>
            <a:r>
              <a:rPr lang="en-US" sz="1800" b="0" dirty="0"/>
              <a:t>)</a:t>
            </a:r>
          </a:p>
        </p:txBody>
      </p:sp>
      <p:graphicFrame>
        <p:nvGraphicFramePr>
          <p:cNvPr id="1055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697831"/>
              </p:ext>
            </p:extLst>
          </p:nvPr>
        </p:nvGraphicFramePr>
        <p:xfrm>
          <a:off x="457200" y="1600200"/>
          <a:ext cx="4316413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8" name="Visio" r:id="rId3" imgW="7007454" imgH="8108144" progId="Visio.Drawing.6">
                  <p:embed/>
                </p:oleObj>
              </mc:Choice>
              <mc:Fallback>
                <p:oleObj name="Visio" r:id="rId3" imgW="7007454" imgH="810814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00200"/>
                        <a:ext cx="4316413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816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of Nearest Neighbor</a:t>
            </a:r>
          </a:p>
        </p:txBody>
      </p:sp>
      <p:graphicFrame>
        <p:nvGraphicFramePr>
          <p:cNvPr id="1056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99538"/>
              </p:ext>
            </p:extLst>
          </p:nvPr>
        </p:nvGraphicFramePr>
        <p:xfrm>
          <a:off x="533400" y="1752600"/>
          <a:ext cx="78486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2" name="VISIO" r:id="rId3" imgW="9756360" imgH="4523760" progId="Visio.Drawing.6">
                  <p:embed/>
                </p:oleObj>
              </mc:Choice>
              <mc:Fallback>
                <p:oleObj name="VISIO" r:id="rId3" imgW="9756360" imgH="4523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52600"/>
                        <a:ext cx="7848600" cy="364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772" name="Rectangle 4"/>
          <p:cNvSpPr>
            <a:spLocks noChangeArrowheads="1"/>
          </p:cNvSpPr>
          <p:nvPr/>
        </p:nvSpPr>
        <p:spPr bwMode="auto">
          <a:xfrm>
            <a:off x="762000" y="54102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2400" b="0"/>
              <a:t>    K-nearest neighbors of a record x are data points that have the k smallest distance to x</a:t>
            </a:r>
          </a:p>
        </p:txBody>
      </p:sp>
    </p:spTree>
    <p:extLst>
      <p:ext uri="{BB962C8B-B14F-4D97-AF65-F5344CB8AC3E}">
        <p14:creationId xmlns:p14="http://schemas.microsoft.com/office/powerpoint/2010/main" val="391915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15382</TotalTime>
  <Words>4603</Words>
  <Application>Microsoft Office PowerPoint</Application>
  <PresentationFormat>On-screen Show (4:3)</PresentationFormat>
  <Paragraphs>549</Paragraphs>
  <Slides>75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75</vt:i4>
      </vt:variant>
    </vt:vector>
  </HeadingPairs>
  <TitlesOfParts>
    <vt:vector size="86" baseType="lpstr">
      <vt:lpstr>Arial</vt:lpstr>
      <vt:lpstr>Calibri</vt:lpstr>
      <vt:lpstr>Cambria Math</vt:lpstr>
      <vt:lpstr>Monotype Sorts</vt:lpstr>
      <vt:lpstr>Symbol</vt:lpstr>
      <vt:lpstr>Wingdings</vt:lpstr>
      <vt:lpstr>Clarity</vt:lpstr>
      <vt:lpstr>Visio</vt:lpstr>
      <vt:lpstr>VISIO</vt:lpstr>
      <vt:lpstr>Equation</vt:lpstr>
      <vt:lpstr>Εξίσωση</vt:lpstr>
      <vt:lpstr>DATA MINING LECTURE 12</vt:lpstr>
      <vt:lpstr>Illustrating Classification Task</vt:lpstr>
      <vt:lpstr>NEAREST NEIGHBOR CLASSIFICATION</vt:lpstr>
      <vt:lpstr>Illustrating Classification Task</vt:lpstr>
      <vt:lpstr>Instance-Based Classifiers</vt:lpstr>
      <vt:lpstr>Instance Based Classifiers</vt:lpstr>
      <vt:lpstr>Nearest Neighbor Classifiers</vt:lpstr>
      <vt:lpstr>Nearest-Neighbor Classifiers</vt:lpstr>
      <vt:lpstr>Definition of Nearest Neighbor</vt:lpstr>
      <vt:lpstr>1 nearest-neighbor</vt:lpstr>
      <vt:lpstr>Nearest Neighbor Classification</vt:lpstr>
      <vt:lpstr>Nearest Neighbor Classification…</vt:lpstr>
      <vt:lpstr>Nearest Neighbor Classification…</vt:lpstr>
      <vt:lpstr>Nearest Neighbor Classification…</vt:lpstr>
      <vt:lpstr>Nearest neighbor Classification…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Nonlinear Support Vector Machines</vt:lpstr>
      <vt:lpstr>Nonlinear Support Vector Machines</vt:lpstr>
      <vt:lpstr>LOGISTIC REGRESSION</vt:lpstr>
      <vt:lpstr>Classification via regression</vt:lpstr>
      <vt:lpstr>Example: Linear regression</vt:lpstr>
      <vt:lpstr>Classification via regression</vt:lpstr>
      <vt:lpstr>Logistic Regression</vt:lpstr>
      <vt:lpstr>Logistic Regression in one dimension</vt:lpstr>
      <vt:lpstr>Logistic regression in 2-d </vt:lpstr>
      <vt:lpstr>Logistic Regression</vt:lpstr>
      <vt:lpstr>NAÏVE BAYES CLASSIFIER</vt:lpstr>
      <vt:lpstr>Bayes Classifier</vt:lpstr>
      <vt:lpstr>Bayesian Classifiers</vt:lpstr>
      <vt:lpstr>Bayesian Classifiers</vt:lpstr>
      <vt:lpstr>Bayesian Classifiers</vt:lpstr>
      <vt:lpstr>Naïve Bayes Classifier</vt:lpstr>
      <vt:lpstr>Example</vt:lpstr>
      <vt:lpstr>How to Estimate Probabilities from Data?</vt:lpstr>
      <vt:lpstr>How to Estimate Probabilities from Data?</vt:lpstr>
      <vt:lpstr>How to Estimate Probabilities from Data?</vt:lpstr>
      <vt:lpstr>How to Estimate Probabilities from Data?</vt:lpstr>
      <vt:lpstr>How to Estimate Probabilities from Data?</vt:lpstr>
      <vt:lpstr>How to Estimate Probabilities from Data?</vt:lpstr>
      <vt:lpstr>How to Estimate Probabilities from Data?</vt:lpstr>
      <vt:lpstr>How to Estimate Probabilities from Data?</vt:lpstr>
      <vt:lpstr>Example</vt:lpstr>
      <vt:lpstr>Example of Naïve Bayes Classifier</vt:lpstr>
      <vt:lpstr>Example of Naïve Bayes Classifier</vt:lpstr>
      <vt:lpstr>Naïve Bayes Classifier</vt:lpstr>
      <vt:lpstr>Example of Naïve Bayes Classifier</vt:lpstr>
      <vt:lpstr>Implementation details</vt:lpstr>
      <vt:lpstr>Naïve Bayes for Text Classification</vt:lpstr>
      <vt:lpstr>Multinomial document model</vt:lpstr>
      <vt:lpstr>PowerPoint Presentation</vt:lpstr>
      <vt:lpstr>Example</vt:lpstr>
      <vt:lpstr>Naïve Bayes (Summary)</vt:lpstr>
      <vt:lpstr>Generative vs Discriminative models</vt:lpstr>
      <vt:lpstr>Generative vs Discriminative models</vt:lpstr>
      <vt:lpstr>Supervised Learning</vt:lpstr>
      <vt:lpstr>Learning</vt:lpstr>
      <vt:lpstr>Supervised Learning Steps</vt:lpstr>
      <vt:lpstr>Modeling the problem</vt:lpstr>
      <vt:lpstr>Feature extraction </vt:lpstr>
      <vt:lpstr>Training data</vt:lpstr>
      <vt:lpstr>Dealing with small amount of labeled data</vt:lpstr>
      <vt:lpstr>Technique</vt:lpstr>
      <vt:lpstr>Big Data Trumps Better Algorithms</vt:lpstr>
      <vt:lpstr>Apply-Test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tsap</dc:creator>
  <cp:lastModifiedBy>Windows User</cp:lastModifiedBy>
  <cp:revision>549</cp:revision>
  <dcterms:created xsi:type="dcterms:W3CDTF">2011-10-17T19:46:53Z</dcterms:created>
  <dcterms:modified xsi:type="dcterms:W3CDTF">2020-01-17T16:44:48Z</dcterms:modified>
</cp:coreProperties>
</file>