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5" r:id="rId19"/>
    <p:sldId id="277" r:id="rId20"/>
    <p:sldId id="278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AF64D-6D85-4F45-BCDB-A0C8DEB453A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D79A2-7813-4920-B9CF-95CC8E72016A}">
      <dgm:prSet phldrT="[Text]" custT="1"/>
      <dgm:spPr/>
      <dgm:t>
        <a:bodyPr/>
        <a:lstStyle/>
        <a:p>
          <a:r>
            <a:rPr lang="en-US" sz="3200" dirty="0"/>
            <a:t>Rules and heuristics</a:t>
          </a:r>
        </a:p>
      </dgm:t>
    </dgm:pt>
    <dgm:pt modelId="{581C872B-5C5F-418E-AD9D-528ACB922383}" type="parTrans" cxnId="{2F7E8213-3402-431A-A822-65951DEE3BBE}">
      <dgm:prSet/>
      <dgm:spPr/>
      <dgm:t>
        <a:bodyPr/>
        <a:lstStyle/>
        <a:p>
          <a:endParaRPr lang="en-US"/>
        </a:p>
      </dgm:t>
    </dgm:pt>
    <dgm:pt modelId="{EA5EB269-E06B-4066-82C3-220C1EE46D8C}" type="sibTrans" cxnId="{2F7E8213-3402-431A-A822-65951DEE3BBE}">
      <dgm:prSet/>
      <dgm:spPr/>
      <dgm:t>
        <a:bodyPr/>
        <a:lstStyle/>
        <a:p>
          <a:endParaRPr lang="en-US"/>
        </a:p>
      </dgm:t>
    </dgm:pt>
    <dgm:pt modelId="{A67BFFA9-92BD-4449-B092-8733E4D2D1D3}">
      <dgm:prSet phldrT="[Text]" custT="1"/>
      <dgm:spPr/>
      <dgm:t>
        <a:bodyPr/>
        <a:lstStyle/>
        <a:p>
          <a:r>
            <a:rPr lang="en-US" sz="2400" dirty="0"/>
            <a:t>Regular expression</a:t>
          </a:r>
        </a:p>
      </dgm:t>
    </dgm:pt>
    <dgm:pt modelId="{BD34BD59-BB74-41C3-875D-48479E36EBD7}" type="parTrans" cxnId="{7E2AA986-D975-44E3-A17D-EB84DA53F1C5}">
      <dgm:prSet/>
      <dgm:spPr/>
      <dgm:t>
        <a:bodyPr/>
        <a:lstStyle/>
        <a:p>
          <a:endParaRPr lang="en-US"/>
        </a:p>
      </dgm:t>
    </dgm:pt>
    <dgm:pt modelId="{F676B0DD-D92F-467E-B9DC-6921F0D2A24F}" type="sibTrans" cxnId="{7E2AA986-D975-44E3-A17D-EB84DA53F1C5}">
      <dgm:prSet/>
      <dgm:spPr/>
      <dgm:t>
        <a:bodyPr/>
        <a:lstStyle/>
        <a:p>
          <a:endParaRPr lang="en-US"/>
        </a:p>
      </dgm:t>
    </dgm:pt>
    <dgm:pt modelId="{040480F3-B419-405F-8F98-8A7D04A34CDA}">
      <dgm:prSet phldrT="[Text]" custT="1"/>
      <dgm:spPr/>
      <dgm:t>
        <a:bodyPr/>
        <a:lstStyle/>
        <a:p>
          <a:r>
            <a:rPr lang="en-US" sz="2400" dirty="0"/>
            <a:t>Syntactic Analysis</a:t>
          </a:r>
        </a:p>
      </dgm:t>
    </dgm:pt>
    <dgm:pt modelId="{EF686671-DCA9-4D02-ABC9-1FB5E34B3775}" type="parTrans" cxnId="{E1EDCB57-5397-466D-90B0-5C1D0A9CBEA2}">
      <dgm:prSet/>
      <dgm:spPr/>
      <dgm:t>
        <a:bodyPr/>
        <a:lstStyle/>
        <a:p>
          <a:endParaRPr lang="en-US"/>
        </a:p>
      </dgm:t>
    </dgm:pt>
    <dgm:pt modelId="{2200BBB6-0D88-457C-9DD4-CA278CF88BCA}" type="sibTrans" cxnId="{E1EDCB57-5397-466D-90B0-5C1D0A9CBEA2}">
      <dgm:prSet/>
      <dgm:spPr/>
      <dgm:t>
        <a:bodyPr/>
        <a:lstStyle/>
        <a:p>
          <a:endParaRPr lang="en-US"/>
        </a:p>
      </dgm:t>
    </dgm:pt>
    <dgm:pt modelId="{8161A3DF-819D-447F-8891-A3D3C5682290}">
      <dgm:prSet phldrT="[Text]" custT="1"/>
      <dgm:spPr/>
      <dgm:t>
        <a:bodyPr/>
        <a:lstStyle/>
        <a:p>
          <a:r>
            <a:rPr lang="en-US" sz="3200" dirty="0"/>
            <a:t>Machine Learning</a:t>
          </a:r>
        </a:p>
      </dgm:t>
    </dgm:pt>
    <dgm:pt modelId="{A4F0F88A-2380-435C-9A8C-929AA97A0336}" type="parTrans" cxnId="{1ECD3CDE-F7C0-40FF-8689-78254F7C9285}">
      <dgm:prSet/>
      <dgm:spPr/>
      <dgm:t>
        <a:bodyPr/>
        <a:lstStyle/>
        <a:p>
          <a:endParaRPr lang="en-US"/>
        </a:p>
      </dgm:t>
    </dgm:pt>
    <dgm:pt modelId="{91537151-C8ED-45C7-8817-CDCC2F45DEE7}" type="sibTrans" cxnId="{1ECD3CDE-F7C0-40FF-8689-78254F7C9285}">
      <dgm:prSet/>
      <dgm:spPr/>
      <dgm:t>
        <a:bodyPr/>
        <a:lstStyle/>
        <a:p>
          <a:endParaRPr lang="en-US"/>
        </a:p>
      </dgm:t>
    </dgm:pt>
    <dgm:pt modelId="{725E22BB-6FEF-4E42-8C79-F284E7A0ACF9}">
      <dgm:prSet phldrT="[Text]" custT="1"/>
      <dgm:spPr/>
      <dgm:t>
        <a:bodyPr/>
        <a:lstStyle/>
        <a:p>
          <a:r>
            <a:rPr lang="en-US" sz="2400" dirty="0"/>
            <a:t>SVM</a:t>
          </a:r>
        </a:p>
      </dgm:t>
    </dgm:pt>
    <dgm:pt modelId="{D373009D-0A75-416A-8A0A-50C9781A6688}" type="parTrans" cxnId="{13274418-A504-4AC7-9D22-DCEF1CDF1136}">
      <dgm:prSet/>
      <dgm:spPr/>
      <dgm:t>
        <a:bodyPr/>
        <a:lstStyle/>
        <a:p>
          <a:endParaRPr lang="en-US"/>
        </a:p>
      </dgm:t>
    </dgm:pt>
    <dgm:pt modelId="{23AD7898-6BCE-41A1-80CC-92748C6F239C}" type="sibTrans" cxnId="{13274418-A504-4AC7-9D22-DCEF1CDF1136}">
      <dgm:prSet/>
      <dgm:spPr/>
      <dgm:t>
        <a:bodyPr/>
        <a:lstStyle/>
        <a:p>
          <a:endParaRPr lang="en-US"/>
        </a:p>
      </dgm:t>
    </dgm:pt>
    <dgm:pt modelId="{ACFAE8A1-E90E-4717-8804-FCE1C184D2FF}">
      <dgm:prSet phldrT="[Text]" custT="1"/>
      <dgm:spPr/>
      <dgm:t>
        <a:bodyPr/>
        <a:lstStyle/>
        <a:p>
          <a:r>
            <a:rPr lang="en-US" sz="2400" dirty="0"/>
            <a:t>Naïve Bayes</a:t>
          </a:r>
        </a:p>
      </dgm:t>
    </dgm:pt>
    <dgm:pt modelId="{5549EBCE-5D0F-4C39-9204-3A02507BE1B5}" type="parTrans" cxnId="{9F2A70DF-F895-414E-A794-61A4FCEBD411}">
      <dgm:prSet/>
      <dgm:spPr/>
      <dgm:t>
        <a:bodyPr/>
        <a:lstStyle/>
        <a:p>
          <a:endParaRPr lang="en-US"/>
        </a:p>
      </dgm:t>
    </dgm:pt>
    <dgm:pt modelId="{411B0F74-F73C-4EC0-B964-48C98673733A}" type="sibTrans" cxnId="{9F2A70DF-F895-414E-A794-61A4FCEBD411}">
      <dgm:prSet/>
      <dgm:spPr/>
      <dgm:t>
        <a:bodyPr/>
        <a:lstStyle/>
        <a:p>
          <a:endParaRPr lang="en-US"/>
        </a:p>
      </dgm:t>
    </dgm:pt>
    <dgm:pt modelId="{61DC4F90-24CB-4C47-8A0A-D840039BCD4B}">
      <dgm:prSet phldrT="[Text]" custT="1"/>
      <dgm:spPr/>
      <dgm:t>
        <a:bodyPr/>
        <a:lstStyle/>
        <a:p>
          <a:r>
            <a:rPr lang="en-US" sz="3200" dirty="0"/>
            <a:t>Deep Learning</a:t>
          </a:r>
        </a:p>
      </dgm:t>
    </dgm:pt>
    <dgm:pt modelId="{919B997D-D884-490D-A540-4C2EBED77A41}" type="parTrans" cxnId="{C6C04E8A-A97E-4887-85A9-59784C413C97}">
      <dgm:prSet/>
      <dgm:spPr/>
      <dgm:t>
        <a:bodyPr/>
        <a:lstStyle/>
        <a:p>
          <a:endParaRPr lang="en-US"/>
        </a:p>
      </dgm:t>
    </dgm:pt>
    <dgm:pt modelId="{F187AC29-2995-4001-A837-D964B6E98312}" type="sibTrans" cxnId="{C6C04E8A-A97E-4887-85A9-59784C413C97}">
      <dgm:prSet/>
      <dgm:spPr/>
      <dgm:t>
        <a:bodyPr/>
        <a:lstStyle/>
        <a:p>
          <a:endParaRPr lang="en-US"/>
        </a:p>
      </dgm:t>
    </dgm:pt>
    <dgm:pt modelId="{58B30320-74AA-4676-8023-3287F4B1DB6E}">
      <dgm:prSet phldrT="[Text]" custT="1"/>
      <dgm:spPr/>
      <dgm:t>
        <a:bodyPr/>
        <a:lstStyle/>
        <a:p>
          <a:r>
            <a:rPr lang="en-US" sz="2400" dirty="0"/>
            <a:t>RNN</a:t>
          </a:r>
        </a:p>
      </dgm:t>
    </dgm:pt>
    <dgm:pt modelId="{B41A0AE0-2B77-4003-91CE-29BD2178528A}" type="parTrans" cxnId="{1E2688C4-1EE8-4ED4-A170-41E5D2102D69}">
      <dgm:prSet/>
      <dgm:spPr/>
      <dgm:t>
        <a:bodyPr/>
        <a:lstStyle/>
        <a:p>
          <a:endParaRPr lang="en-US"/>
        </a:p>
      </dgm:t>
    </dgm:pt>
    <dgm:pt modelId="{D88B3F82-7E3E-47AA-9367-641417B76181}" type="sibTrans" cxnId="{1E2688C4-1EE8-4ED4-A170-41E5D2102D69}">
      <dgm:prSet/>
      <dgm:spPr/>
      <dgm:t>
        <a:bodyPr/>
        <a:lstStyle/>
        <a:p>
          <a:endParaRPr lang="en-US"/>
        </a:p>
      </dgm:t>
    </dgm:pt>
    <dgm:pt modelId="{859680FB-4D28-482F-9197-6AA1D141C69B}">
      <dgm:prSet phldrT="[Text]" custT="1"/>
      <dgm:spPr/>
      <dgm:t>
        <a:bodyPr/>
        <a:lstStyle/>
        <a:p>
          <a:r>
            <a:rPr lang="en-US" sz="2400" dirty="0"/>
            <a:t>LSTM</a:t>
          </a:r>
        </a:p>
      </dgm:t>
    </dgm:pt>
    <dgm:pt modelId="{E99F5F6C-1CBF-4038-B85F-70562E83A8FC}" type="parTrans" cxnId="{63E9B31F-4BB9-4879-9B2C-D02F8D31C481}">
      <dgm:prSet/>
      <dgm:spPr/>
      <dgm:t>
        <a:bodyPr/>
        <a:lstStyle/>
        <a:p>
          <a:endParaRPr lang="en-US"/>
        </a:p>
      </dgm:t>
    </dgm:pt>
    <dgm:pt modelId="{CFE8627A-91E4-4F7A-BA78-60B40493074F}" type="sibTrans" cxnId="{63E9B31F-4BB9-4879-9B2C-D02F8D31C481}">
      <dgm:prSet/>
      <dgm:spPr/>
      <dgm:t>
        <a:bodyPr/>
        <a:lstStyle/>
        <a:p>
          <a:endParaRPr lang="en-US"/>
        </a:p>
      </dgm:t>
    </dgm:pt>
    <dgm:pt modelId="{B91F3F50-2C0F-4A96-A707-040886A90B73}">
      <dgm:prSet phldrT="[Text]" custT="1"/>
      <dgm:spPr/>
      <dgm:t>
        <a:bodyPr/>
        <a:lstStyle/>
        <a:p>
          <a:r>
            <a:rPr lang="en-US" sz="2400" dirty="0"/>
            <a:t>Semantic Analysis</a:t>
          </a:r>
        </a:p>
      </dgm:t>
    </dgm:pt>
    <dgm:pt modelId="{FC20FB29-241E-4696-AE1F-6753602D4694}" type="parTrans" cxnId="{18178011-CEBC-4FC6-BAB3-F552CAEFC6B8}">
      <dgm:prSet/>
      <dgm:spPr/>
      <dgm:t>
        <a:bodyPr/>
        <a:lstStyle/>
        <a:p>
          <a:endParaRPr lang="en-US"/>
        </a:p>
      </dgm:t>
    </dgm:pt>
    <dgm:pt modelId="{149BFA65-A701-41CD-A1E5-533914D77FA3}" type="sibTrans" cxnId="{18178011-CEBC-4FC6-BAB3-F552CAEFC6B8}">
      <dgm:prSet/>
      <dgm:spPr/>
      <dgm:t>
        <a:bodyPr/>
        <a:lstStyle/>
        <a:p>
          <a:endParaRPr lang="en-US"/>
        </a:p>
      </dgm:t>
    </dgm:pt>
    <dgm:pt modelId="{2C82E43C-58BD-43ED-8057-AE4742189F7A}">
      <dgm:prSet phldrT="[Text]" custT="1"/>
      <dgm:spPr/>
      <dgm:t>
        <a:bodyPr/>
        <a:lstStyle/>
        <a:p>
          <a:r>
            <a:rPr lang="en-US" sz="2400" dirty="0"/>
            <a:t>KNN</a:t>
          </a:r>
        </a:p>
      </dgm:t>
    </dgm:pt>
    <dgm:pt modelId="{0C32933E-4FD3-4F27-A2AE-92CA7E11F920}" type="parTrans" cxnId="{5ACBB1B5-2585-42CD-BDAD-8A2B61B6EF74}">
      <dgm:prSet/>
      <dgm:spPr/>
      <dgm:t>
        <a:bodyPr/>
        <a:lstStyle/>
        <a:p>
          <a:endParaRPr lang="en-US"/>
        </a:p>
      </dgm:t>
    </dgm:pt>
    <dgm:pt modelId="{D4F5EBFB-2F2D-460A-94A8-09FD6EB1F921}" type="sibTrans" cxnId="{5ACBB1B5-2585-42CD-BDAD-8A2B61B6EF74}">
      <dgm:prSet/>
      <dgm:spPr/>
      <dgm:t>
        <a:bodyPr/>
        <a:lstStyle/>
        <a:p>
          <a:endParaRPr lang="en-US"/>
        </a:p>
      </dgm:t>
    </dgm:pt>
    <dgm:pt modelId="{F6074BC3-EE78-49CE-BBE3-AB8E311D691F}">
      <dgm:prSet phldrT="[Text]" custT="1"/>
      <dgm:spPr/>
      <dgm:t>
        <a:bodyPr/>
        <a:lstStyle/>
        <a:p>
          <a:r>
            <a:rPr lang="en-US" sz="2400" dirty="0"/>
            <a:t>Decision Tree</a:t>
          </a:r>
        </a:p>
      </dgm:t>
    </dgm:pt>
    <dgm:pt modelId="{BD3EB1EB-BAF9-414D-81B4-F1DF5ADEB346}" type="parTrans" cxnId="{26B6FDD3-8E5A-4ADD-9080-DE62940DE17C}">
      <dgm:prSet/>
      <dgm:spPr/>
      <dgm:t>
        <a:bodyPr/>
        <a:lstStyle/>
        <a:p>
          <a:endParaRPr lang="en-US"/>
        </a:p>
      </dgm:t>
    </dgm:pt>
    <dgm:pt modelId="{3EEC4493-A104-40FB-8B45-AF26260FA801}" type="sibTrans" cxnId="{26B6FDD3-8E5A-4ADD-9080-DE62940DE17C}">
      <dgm:prSet/>
      <dgm:spPr/>
      <dgm:t>
        <a:bodyPr/>
        <a:lstStyle/>
        <a:p>
          <a:endParaRPr lang="en-US"/>
        </a:p>
      </dgm:t>
    </dgm:pt>
    <dgm:pt modelId="{F82863D4-E090-46F8-B055-D68E63184ADA}">
      <dgm:prSet phldrT="[Text]" custT="1"/>
      <dgm:spPr/>
      <dgm:t>
        <a:bodyPr/>
        <a:lstStyle/>
        <a:p>
          <a:r>
            <a:rPr lang="en-US" sz="2400" dirty="0"/>
            <a:t>Transformers</a:t>
          </a:r>
        </a:p>
      </dgm:t>
    </dgm:pt>
    <dgm:pt modelId="{A51266C2-ED61-4CEA-AE6D-0A4664B96E5C}" type="parTrans" cxnId="{54A7BA3E-64EF-459F-8009-A9F88867F85C}">
      <dgm:prSet/>
      <dgm:spPr/>
      <dgm:t>
        <a:bodyPr/>
        <a:lstStyle/>
        <a:p>
          <a:endParaRPr lang="en-US"/>
        </a:p>
      </dgm:t>
    </dgm:pt>
    <dgm:pt modelId="{0EE8B767-9140-4FB6-BBF0-A992B5339044}" type="sibTrans" cxnId="{54A7BA3E-64EF-459F-8009-A9F88867F85C}">
      <dgm:prSet/>
      <dgm:spPr/>
      <dgm:t>
        <a:bodyPr/>
        <a:lstStyle/>
        <a:p>
          <a:endParaRPr lang="en-US"/>
        </a:p>
      </dgm:t>
    </dgm:pt>
    <dgm:pt modelId="{F40E7E57-C09C-40E3-9887-9B2A6128E057}">
      <dgm:prSet phldrT="[Text]" custT="1"/>
      <dgm:spPr/>
      <dgm:t>
        <a:bodyPr/>
        <a:lstStyle/>
        <a:p>
          <a:r>
            <a:rPr lang="en-US" sz="2400" dirty="0"/>
            <a:t>Word2Vec</a:t>
          </a:r>
        </a:p>
      </dgm:t>
    </dgm:pt>
    <dgm:pt modelId="{D46DD800-D446-47EF-A826-F73639D0BF12}" type="parTrans" cxnId="{8838CC08-202C-419F-BACD-B34D6EA77A83}">
      <dgm:prSet/>
      <dgm:spPr/>
      <dgm:t>
        <a:bodyPr/>
        <a:lstStyle/>
        <a:p>
          <a:endParaRPr lang="en-US"/>
        </a:p>
      </dgm:t>
    </dgm:pt>
    <dgm:pt modelId="{0C9D7525-B93E-461D-AD6D-58F515789A9F}" type="sibTrans" cxnId="{8838CC08-202C-419F-BACD-B34D6EA77A83}">
      <dgm:prSet/>
      <dgm:spPr/>
      <dgm:t>
        <a:bodyPr/>
        <a:lstStyle/>
        <a:p>
          <a:endParaRPr lang="en-US"/>
        </a:p>
      </dgm:t>
    </dgm:pt>
    <dgm:pt modelId="{DF45E7ED-37B0-42FC-BA34-6877986BB941}" type="pres">
      <dgm:prSet presAssocID="{EEDAF64D-6D85-4F45-BCDB-A0C8DEB453A3}" presName="Name0" presStyleCnt="0">
        <dgm:presLayoutVars>
          <dgm:dir/>
          <dgm:animLvl val="lvl"/>
          <dgm:resizeHandles val="exact"/>
        </dgm:presLayoutVars>
      </dgm:prSet>
      <dgm:spPr/>
    </dgm:pt>
    <dgm:pt modelId="{53987213-993B-4A4C-AFE1-A5A619DEB134}" type="pres">
      <dgm:prSet presAssocID="{6E4D79A2-7813-4920-B9CF-95CC8E72016A}" presName="composite" presStyleCnt="0"/>
      <dgm:spPr/>
    </dgm:pt>
    <dgm:pt modelId="{DECABCEF-17F8-4F7F-8025-74AC1BA3023B}" type="pres">
      <dgm:prSet presAssocID="{6E4D79A2-7813-4920-B9CF-95CC8E7201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A1AEC10-7DB3-4995-8E72-F398B75BDF95}" type="pres">
      <dgm:prSet presAssocID="{6E4D79A2-7813-4920-B9CF-95CC8E72016A}" presName="desTx" presStyleLbl="alignAccFollowNode1" presStyleIdx="0" presStyleCnt="3">
        <dgm:presLayoutVars>
          <dgm:bulletEnabled val="1"/>
        </dgm:presLayoutVars>
      </dgm:prSet>
      <dgm:spPr/>
    </dgm:pt>
    <dgm:pt modelId="{FC7A02A2-12C4-4975-AB89-483A8D1075A4}" type="pres">
      <dgm:prSet presAssocID="{EA5EB269-E06B-4066-82C3-220C1EE46D8C}" presName="space" presStyleCnt="0"/>
      <dgm:spPr/>
    </dgm:pt>
    <dgm:pt modelId="{AC41766E-347D-44A5-87C3-06E3A0FFF217}" type="pres">
      <dgm:prSet presAssocID="{8161A3DF-819D-447F-8891-A3D3C5682290}" presName="composite" presStyleCnt="0"/>
      <dgm:spPr/>
    </dgm:pt>
    <dgm:pt modelId="{03AFCAAC-0616-4204-ACCB-29D04B771DED}" type="pres">
      <dgm:prSet presAssocID="{8161A3DF-819D-447F-8891-A3D3C568229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AA67FD6-9CB6-482C-91B0-EB9C2B1BF0D8}" type="pres">
      <dgm:prSet presAssocID="{8161A3DF-819D-447F-8891-A3D3C5682290}" presName="desTx" presStyleLbl="alignAccFollowNode1" presStyleIdx="1" presStyleCnt="3">
        <dgm:presLayoutVars>
          <dgm:bulletEnabled val="1"/>
        </dgm:presLayoutVars>
      </dgm:prSet>
      <dgm:spPr/>
    </dgm:pt>
    <dgm:pt modelId="{B11487FC-1842-4063-82E0-762554634176}" type="pres">
      <dgm:prSet presAssocID="{91537151-C8ED-45C7-8817-CDCC2F45DEE7}" presName="space" presStyleCnt="0"/>
      <dgm:spPr/>
    </dgm:pt>
    <dgm:pt modelId="{0CC1B417-A615-473D-8830-89E8FDE0B714}" type="pres">
      <dgm:prSet presAssocID="{61DC4F90-24CB-4C47-8A0A-D840039BCD4B}" presName="composite" presStyleCnt="0"/>
      <dgm:spPr/>
    </dgm:pt>
    <dgm:pt modelId="{34380348-0B66-4EF9-A008-CFBEEC9353E7}" type="pres">
      <dgm:prSet presAssocID="{61DC4F90-24CB-4C47-8A0A-D840039BCD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24AA297-92C6-4B7A-B7F0-F9265072D22F}" type="pres">
      <dgm:prSet presAssocID="{61DC4F90-24CB-4C47-8A0A-D840039BCD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638D03-7261-434B-B009-A60086EE3807}" type="presOf" srcId="{61DC4F90-24CB-4C47-8A0A-D840039BCD4B}" destId="{34380348-0B66-4EF9-A008-CFBEEC9353E7}" srcOrd="0" destOrd="0" presId="urn:microsoft.com/office/officeart/2005/8/layout/hList1"/>
    <dgm:cxn modelId="{8838CC08-202C-419F-BACD-B34D6EA77A83}" srcId="{61DC4F90-24CB-4C47-8A0A-D840039BCD4B}" destId="{F40E7E57-C09C-40E3-9887-9B2A6128E057}" srcOrd="2" destOrd="0" parTransId="{D46DD800-D446-47EF-A826-F73639D0BF12}" sibTransId="{0C9D7525-B93E-461D-AD6D-58F515789A9F}"/>
    <dgm:cxn modelId="{18178011-CEBC-4FC6-BAB3-F552CAEFC6B8}" srcId="{6E4D79A2-7813-4920-B9CF-95CC8E72016A}" destId="{B91F3F50-2C0F-4A96-A707-040886A90B73}" srcOrd="2" destOrd="0" parTransId="{FC20FB29-241E-4696-AE1F-6753602D4694}" sibTransId="{149BFA65-A701-41CD-A1E5-533914D77FA3}"/>
    <dgm:cxn modelId="{2F7E8213-3402-431A-A822-65951DEE3BBE}" srcId="{EEDAF64D-6D85-4F45-BCDB-A0C8DEB453A3}" destId="{6E4D79A2-7813-4920-B9CF-95CC8E72016A}" srcOrd="0" destOrd="0" parTransId="{581C872B-5C5F-418E-AD9D-528ACB922383}" sibTransId="{EA5EB269-E06B-4066-82C3-220C1EE46D8C}"/>
    <dgm:cxn modelId="{13274418-A504-4AC7-9D22-DCEF1CDF1136}" srcId="{8161A3DF-819D-447F-8891-A3D3C5682290}" destId="{725E22BB-6FEF-4E42-8C79-F284E7A0ACF9}" srcOrd="0" destOrd="0" parTransId="{D373009D-0A75-416A-8A0A-50C9781A6688}" sibTransId="{23AD7898-6BCE-41A1-80CC-92748C6F239C}"/>
    <dgm:cxn modelId="{63E9B31F-4BB9-4879-9B2C-D02F8D31C481}" srcId="{61DC4F90-24CB-4C47-8A0A-D840039BCD4B}" destId="{859680FB-4D28-482F-9197-6AA1D141C69B}" srcOrd="1" destOrd="0" parTransId="{E99F5F6C-1CBF-4038-B85F-70562E83A8FC}" sibTransId="{CFE8627A-91E4-4F7A-BA78-60B40493074F}"/>
    <dgm:cxn modelId="{FB2B6321-32B4-4E8A-9AC0-A7C7B55D75EE}" type="presOf" srcId="{F82863D4-E090-46F8-B055-D68E63184ADA}" destId="{424AA297-92C6-4B7A-B7F0-F9265072D22F}" srcOrd="0" destOrd="3" presId="urn:microsoft.com/office/officeart/2005/8/layout/hList1"/>
    <dgm:cxn modelId="{96AB0E3C-EC16-4A3A-A0DA-06B2C41C1399}" type="presOf" srcId="{725E22BB-6FEF-4E42-8C79-F284E7A0ACF9}" destId="{BAA67FD6-9CB6-482C-91B0-EB9C2B1BF0D8}" srcOrd="0" destOrd="0" presId="urn:microsoft.com/office/officeart/2005/8/layout/hList1"/>
    <dgm:cxn modelId="{54A7BA3E-64EF-459F-8009-A9F88867F85C}" srcId="{61DC4F90-24CB-4C47-8A0A-D840039BCD4B}" destId="{F82863D4-E090-46F8-B055-D68E63184ADA}" srcOrd="3" destOrd="0" parTransId="{A51266C2-ED61-4CEA-AE6D-0A4664B96E5C}" sibTransId="{0EE8B767-9140-4FB6-BBF0-A992B5339044}"/>
    <dgm:cxn modelId="{1549C665-7EAC-4FE1-871F-9C180D69AD22}" type="presOf" srcId="{040480F3-B419-405F-8F98-8A7D04A34CDA}" destId="{5A1AEC10-7DB3-4995-8E72-F398B75BDF95}" srcOrd="0" destOrd="1" presId="urn:microsoft.com/office/officeart/2005/8/layout/hList1"/>
    <dgm:cxn modelId="{7F5BDD47-3D0A-4E7D-8DBB-C3501CA785CB}" type="presOf" srcId="{F6074BC3-EE78-49CE-BBE3-AB8E311D691F}" destId="{BAA67FD6-9CB6-482C-91B0-EB9C2B1BF0D8}" srcOrd="0" destOrd="3" presId="urn:microsoft.com/office/officeart/2005/8/layout/hList1"/>
    <dgm:cxn modelId="{E1EDCB57-5397-466D-90B0-5C1D0A9CBEA2}" srcId="{6E4D79A2-7813-4920-B9CF-95CC8E72016A}" destId="{040480F3-B419-405F-8F98-8A7D04A34CDA}" srcOrd="1" destOrd="0" parTransId="{EF686671-DCA9-4D02-ABC9-1FB5E34B3775}" sibTransId="{2200BBB6-0D88-457C-9DD4-CA278CF88BCA}"/>
    <dgm:cxn modelId="{7323167A-278A-41E9-A046-217D39242E20}" type="presOf" srcId="{F40E7E57-C09C-40E3-9887-9B2A6128E057}" destId="{424AA297-92C6-4B7A-B7F0-F9265072D22F}" srcOrd="0" destOrd="2" presId="urn:microsoft.com/office/officeart/2005/8/layout/hList1"/>
    <dgm:cxn modelId="{7E2AA986-D975-44E3-A17D-EB84DA53F1C5}" srcId="{6E4D79A2-7813-4920-B9CF-95CC8E72016A}" destId="{A67BFFA9-92BD-4449-B092-8733E4D2D1D3}" srcOrd="0" destOrd="0" parTransId="{BD34BD59-BB74-41C3-875D-48479E36EBD7}" sibTransId="{F676B0DD-D92F-467E-B9DC-6921F0D2A24F}"/>
    <dgm:cxn modelId="{FAA0A488-6A66-4364-B329-8F1C745C94CE}" type="presOf" srcId="{2C82E43C-58BD-43ED-8057-AE4742189F7A}" destId="{BAA67FD6-9CB6-482C-91B0-EB9C2B1BF0D8}" srcOrd="0" destOrd="2" presId="urn:microsoft.com/office/officeart/2005/8/layout/hList1"/>
    <dgm:cxn modelId="{C6C04E8A-A97E-4887-85A9-59784C413C97}" srcId="{EEDAF64D-6D85-4F45-BCDB-A0C8DEB453A3}" destId="{61DC4F90-24CB-4C47-8A0A-D840039BCD4B}" srcOrd="2" destOrd="0" parTransId="{919B997D-D884-490D-A540-4C2EBED77A41}" sibTransId="{F187AC29-2995-4001-A837-D964B6E98312}"/>
    <dgm:cxn modelId="{8A7DC3AC-31EC-4894-AF83-54BC21D7FFEA}" type="presOf" srcId="{58B30320-74AA-4676-8023-3287F4B1DB6E}" destId="{424AA297-92C6-4B7A-B7F0-F9265072D22F}" srcOrd="0" destOrd="0" presId="urn:microsoft.com/office/officeart/2005/8/layout/hList1"/>
    <dgm:cxn modelId="{5ACBB1B5-2585-42CD-BDAD-8A2B61B6EF74}" srcId="{8161A3DF-819D-447F-8891-A3D3C5682290}" destId="{2C82E43C-58BD-43ED-8057-AE4742189F7A}" srcOrd="2" destOrd="0" parTransId="{0C32933E-4FD3-4F27-A2AE-92CA7E11F920}" sibTransId="{D4F5EBFB-2F2D-460A-94A8-09FD6EB1F921}"/>
    <dgm:cxn modelId="{1E2688C4-1EE8-4ED4-A170-41E5D2102D69}" srcId="{61DC4F90-24CB-4C47-8A0A-D840039BCD4B}" destId="{58B30320-74AA-4676-8023-3287F4B1DB6E}" srcOrd="0" destOrd="0" parTransId="{B41A0AE0-2B77-4003-91CE-29BD2178528A}" sibTransId="{D88B3F82-7E3E-47AA-9367-641417B76181}"/>
    <dgm:cxn modelId="{26B6FDD3-8E5A-4ADD-9080-DE62940DE17C}" srcId="{8161A3DF-819D-447F-8891-A3D3C5682290}" destId="{F6074BC3-EE78-49CE-BBE3-AB8E311D691F}" srcOrd="3" destOrd="0" parTransId="{BD3EB1EB-BAF9-414D-81B4-F1DF5ADEB346}" sibTransId="{3EEC4493-A104-40FB-8B45-AF26260FA801}"/>
    <dgm:cxn modelId="{F936F0DA-636B-46F8-8A2B-918C5A644EC9}" type="presOf" srcId="{859680FB-4D28-482F-9197-6AA1D141C69B}" destId="{424AA297-92C6-4B7A-B7F0-F9265072D22F}" srcOrd="0" destOrd="1" presId="urn:microsoft.com/office/officeart/2005/8/layout/hList1"/>
    <dgm:cxn modelId="{1ECD3CDE-F7C0-40FF-8689-78254F7C9285}" srcId="{EEDAF64D-6D85-4F45-BCDB-A0C8DEB453A3}" destId="{8161A3DF-819D-447F-8891-A3D3C5682290}" srcOrd="1" destOrd="0" parTransId="{A4F0F88A-2380-435C-9A8C-929AA97A0336}" sibTransId="{91537151-C8ED-45C7-8817-CDCC2F45DEE7}"/>
    <dgm:cxn modelId="{9F2A70DF-F895-414E-A794-61A4FCEBD411}" srcId="{8161A3DF-819D-447F-8891-A3D3C5682290}" destId="{ACFAE8A1-E90E-4717-8804-FCE1C184D2FF}" srcOrd="1" destOrd="0" parTransId="{5549EBCE-5D0F-4C39-9204-3A02507BE1B5}" sibTransId="{411B0F74-F73C-4EC0-B964-48C98673733A}"/>
    <dgm:cxn modelId="{3DC042EA-BC14-4758-9D41-726D7D263703}" type="presOf" srcId="{B91F3F50-2C0F-4A96-A707-040886A90B73}" destId="{5A1AEC10-7DB3-4995-8E72-F398B75BDF95}" srcOrd="0" destOrd="2" presId="urn:microsoft.com/office/officeart/2005/8/layout/hList1"/>
    <dgm:cxn modelId="{19B714EE-C292-49DD-858C-041CAEE00BE9}" type="presOf" srcId="{6E4D79A2-7813-4920-B9CF-95CC8E72016A}" destId="{DECABCEF-17F8-4F7F-8025-74AC1BA3023B}" srcOrd="0" destOrd="0" presId="urn:microsoft.com/office/officeart/2005/8/layout/hList1"/>
    <dgm:cxn modelId="{E7F5D4F3-9EDE-4D3B-B4E9-C9114DBBC5B5}" type="presOf" srcId="{EEDAF64D-6D85-4F45-BCDB-A0C8DEB453A3}" destId="{DF45E7ED-37B0-42FC-BA34-6877986BB941}" srcOrd="0" destOrd="0" presId="urn:microsoft.com/office/officeart/2005/8/layout/hList1"/>
    <dgm:cxn modelId="{3FA5C4FA-DEDA-4E76-AE32-A3492C46E3E8}" type="presOf" srcId="{8161A3DF-819D-447F-8891-A3D3C5682290}" destId="{03AFCAAC-0616-4204-ACCB-29D04B771DED}" srcOrd="0" destOrd="0" presId="urn:microsoft.com/office/officeart/2005/8/layout/hList1"/>
    <dgm:cxn modelId="{5378ADFB-E736-4E11-BCF6-58C264C6BAC5}" type="presOf" srcId="{ACFAE8A1-E90E-4717-8804-FCE1C184D2FF}" destId="{BAA67FD6-9CB6-482C-91B0-EB9C2B1BF0D8}" srcOrd="0" destOrd="1" presId="urn:microsoft.com/office/officeart/2005/8/layout/hList1"/>
    <dgm:cxn modelId="{DCE2B9FC-1F3F-4121-900E-3E23450EC56F}" type="presOf" srcId="{A67BFFA9-92BD-4449-B092-8733E4D2D1D3}" destId="{5A1AEC10-7DB3-4995-8E72-F398B75BDF95}" srcOrd="0" destOrd="0" presId="urn:microsoft.com/office/officeart/2005/8/layout/hList1"/>
    <dgm:cxn modelId="{AA99CF98-0E3B-4B53-A6A8-C24969B9CBE1}" type="presParOf" srcId="{DF45E7ED-37B0-42FC-BA34-6877986BB941}" destId="{53987213-993B-4A4C-AFE1-A5A619DEB134}" srcOrd="0" destOrd="0" presId="urn:microsoft.com/office/officeart/2005/8/layout/hList1"/>
    <dgm:cxn modelId="{C7293E5D-B7FF-468E-A595-3964FD08FE2A}" type="presParOf" srcId="{53987213-993B-4A4C-AFE1-A5A619DEB134}" destId="{DECABCEF-17F8-4F7F-8025-74AC1BA3023B}" srcOrd="0" destOrd="0" presId="urn:microsoft.com/office/officeart/2005/8/layout/hList1"/>
    <dgm:cxn modelId="{CDAE1FE5-B56B-47F7-8894-79A22AF2ADE8}" type="presParOf" srcId="{53987213-993B-4A4C-AFE1-A5A619DEB134}" destId="{5A1AEC10-7DB3-4995-8E72-F398B75BDF95}" srcOrd="1" destOrd="0" presId="urn:microsoft.com/office/officeart/2005/8/layout/hList1"/>
    <dgm:cxn modelId="{430EEE72-C313-454A-AFCB-24CA01880807}" type="presParOf" srcId="{DF45E7ED-37B0-42FC-BA34-6877986BB941}" destId="{FC7A02A2-12C4-4975-AB89-483A8D1075A4}" srcOrd="1" destOrd="0" presId="urn:microsoft.com/office/officeart/2005/8/layout/hList1"/>
    <dgm:cxn modelId="{94EE6ECB-AFFD-4294-BC4E-7BCE58FF54D3}" type="presParOf" srcId="{DF45E7ED-37B0-42FC-BA34-6877986BB941}" destId="{AC41766E-347D-44A5-87C3-06E3A0FFF217}" srcOrd="2" destOrd="0" presId="urn:microsoft.com/office/officeart/2005/8/layout/hList1"/>
    <dgm:cxn modelId="{371AB928-944D-451E-82F5-CD1992C7D8A6}" type="presParOf" srcId="{AC41766E-347D-44A5-87C3-06E3A0FFF217}" destId="{03AFCAAC-0616-4204-ACCB-29D04B771DED}" srcOrd="0" destOrd="0" presId="urn:microsoft.com/office/officeart/2005/8/layout/hList1"/>
    <dgm:cxn modelId="{211DF943-E021-4B69-8CF5-FCFC1EAD29DD}" type="presParOf" srcId="{AC41766E-347D-44A5-87C3-06E3A0FFF217}" destId="{BAA67FD6-9CB6-482C-91B0-EB9C2B1BF0D8}" srcOrd="1" destOrd="0" presId="urn:microsoft.com/office/officeart/2005/8/layout/hList1"/>
    <dgm:cxn modelId="{5E50F098-BDFE-4F2F-B8E1-17AE79612743}" type="presParOf" srcId="{DF45E7ED-37B0-42FC-BA34-6877986BB941}" destId="{B11487FC-1842-4063-82E0-762554634176}" srcOrd="3" destOrd="0" presId="urn:microsoft.com/office/officeart/2005/8/layout/hList1"/>
    <dgm:cxn modelId="{B4AA6876-8996-4B21-AAF2-658C7D3E1A74}" type="presParOf" srcId="{DF45E7ED-37B0-42FC-BA34-6877986BB941}" destId="{0CC1B417-A615-473D-8830-89E8FDE0B714}" srcOrd="4" destOrd="0" presId="urn:microsoft.com/office/officeart/2005/8/layout/hList1"/>
    <dgm:cxn modelId="{73F56D26-D47D-4B1C-84DA-A3ED76DF13E4}" type="presParOf" srcId="{0CC1B417-A615-473D-8830-89E8FDE0B714}" destId="{34380348-0B66-4EF9-A008-CFBEEC9353E7}" srcOrd="0" destOrd="0" presId="urn:microsoft.com/office/officeart/2005/8/layout/hList1"/>
    <dgm:cxn modelId="{46FB0DCB-9E26-4510-ADA9-DA05BE4B56C8}" type="presParOf" srcId="{0CC1B417-A615-473D-8830-89E8FDE0B714}" destId="{424AA297-92C6-4B7A-B7F0-F9265072D2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ABCEF-17F8-4F7F-8025-74AC1BA3023B}">
      <dsp:nvSpPr>
        <dsp:cNvPr id="0" name=""/>
        <dsp:cNvSpPr/>
      </dsp:nvSpPr>
      <dsp:spPr>
        <a:xfrm>
          <a:off x="3143" y="14095"/>
          <a:ext cx="3064668" cy="1225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Rules and heuristics</a:t>
          </a:r>
        </a:p>
      </dsp:txBody>
      <dsp:txXfrm>
        <a:off x="3143" y="14095"/>
        <a:ext cx="3064668" cy="1225867"/>
      </dsp:txXfrm>
    </dsp:sp>
    <dsp:sp modelId="{5A1AEC10-7DB3-4995-8E72-F398B75BDF95}">
      <dsp:nvSpPr>
        <dsp:cNvPr id="0" name=""/>
        <dsp:cNvSpPr/>
      </dsp:nvSpPr>
      <dsp:spPr>
        <a:xfrm>
          <a:off x="3143" y="1239962"/>
          <a:ext cx="3064668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Regular expression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Syntactic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Semantic Analysis</a:t>
          </a:r>
        </a:p>
      </dsp:txBody>
      <dsp:txXfrm>
        <a:off x="3143" y="1239962"/>
        <a:ext cx="3064668" cy="2020320"/>
      </dsp:txXfrm>
    </dsp:sp>
    <dsp:sp modelId="{03AFCAAC-0616-4204-ACCB-29D04B771DED}">
      <dsp:nvSpPr>
        <dsp:cNvPr id="0" name=""/>
        <dsp:cNvSpPr/>
      </dsp:nvSpPr>
      <dsp:spPr>
        <a:xfrm>
          <a:off x="3496865" y="14095"/>
          <a:ext cx="3064668" cy="1225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Machine Learning</a:t>
          </a:r>
        </a:p>
      </dsp:txBody>
      <dsp:txXfrm>
        <a:off x="3496865" y="14095"/>
        <a:ext cx="3064668" cy="1225867"/>
      </dsp:txXfrm>
    </dsp:sp>
    <dsp:sp modelId="{BAA67FD6-9CB6-482C-91B0-EB9C2B1BF0D8}">
      <dsp:nvSpPr>
        <dsp:cNvPr id="0" name=""/>
        <dsp:cNvSpPr/>
      </dsp:nvSpPr>
      <dsp:spPr>
        <a:xfrm>
          <a:off x="3496865" y="1239962"/>
          <a:ext cx="3064668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SVM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Naïve Bayes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KNN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Tree</a:t>
          </a:r>
        </a:p>
      </dsp:txBody>
      <dsp:txXfrm>
        <a:off x="3496865" y="1239962"/>
        <a:ext cx="3064668" cy="2020320"/>
      </dsp:txXfrm>
    </dsp:sp>
    <dsp:sp modelId="{34380348-0B66-4EF9-A008-CFBEEC9353E7}">
      <dsp:nvSpPr>
        <dsp:cNvPr id="0" name=""/>
        <dsp:cNvSpPr/>
      </dsp:nvSpPr>
      <dsp:spPr>
        <a:xfrm>
          <a:off x="6990588" y="14095"/>
          <a:ext cx="3064668" cy="1225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Deep Learning</a:t>
          </a:r>
        </a:p>
      </dsp:txBody>
      <dsp:txXfrm>
        <a:off x="6990588" y="14095"/>
        <a:ext cx="3064668" cy="1225867"/>
      </dsp:txXfrm>
    </dsp:sp>
    <dsp:sp modelId="{424AA297-92C6-4B7A-B7F0-F9265072D22F}">
      <dsp:nvSpPr>
        <dsp:cNvPr id="0" name=""/>
        <dsp:cNvSpPr/>
      </dsp:nvSpPr>
      <dsp:spPr>
        <a:xfrm>
          <a:off x="6990588" y="1239962"/>
          <a:ext cx="3064668" cy="2020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RNN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LSTM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Word2Vec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Transformers</a:t>
          </a:r>
        </a:p>
      </dsp:txBody>
      <dsp:txXfrm>
        <a:off x="6990588" y="1239962"/>
        <a:ext cx="3064668" cy="202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F0C1F-5D34-4A58-B872-4474D86A668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E3196-7650-4D0E-BC2E-175134754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51F3-E308-45A6-A08F-B64210B28888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347-B77E-4483-AE0F-4B2F041C9391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1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2E5D-62CF-49AE-8AB6-2FC753518E0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7CA-D6F7-4BB4-B5BF-08395F50D4A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AF4A-CE91-41A3-B730-724219E20F3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0119-0A85-4DDD-B697-FAF81A18CCE0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9A28-DA1A-4D83-A7D5-D6A8B6EB2AB4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35E2-0D1E-4EA4-A318-38F90942078D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2CCC-09EC-4620-B259-AEBD198CCD8C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NLP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B4F825-0E51-4931-8E2B-0A41F52230FB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NLP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843-7062-456B-BAB6-4723AE646D56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5E730-3BCB-4694-B9D2-3D471CCC6CBA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NLP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08F7ED-903E-47EB-A8A1-81AB2876A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Pretoria" TargetMode="External"/><Relationship Id="rId2" Type="http://schemas.openxmlformats.org/officeDocument/2006/relationships/hyperlink" Target="https://en.wikipedia.org/wiki/Pretori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est.2@gmail.com" TargetMode="External"/><Relationship Id="rId2" Type="http://schemas.openxmlformats.org/officeDocument/2006/relationships/hyperlink" Target="mailto:aalaaeddei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_1994@outlook.gov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" TargetMode="External"/><Relationship Id="rId2" Type="http://schemas.openxmlformats.org/officeDocument/2006/relationships/hyperlink" Target="https://fasttext.cc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atform.openai.com/docs/models/gpt-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796-910D-E66D-4CFA-E75E1798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 to Natural Language Processing (NLP)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B9FD9-721E-E87C-6A39-2192B2C16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alaa</a:t>
            </a:r>
            <a:r>
              <a:rPr lang="en-US" dirty="0"/>
              <a:t> aldine</a:t>
            </a:r>
          </a:p>
          <a:p>
            <a:r>
              <a:rPr lang="en-US" dirty="0"/>
              <a:t>Presented by: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alaa</a:t>
            </a:r>
            <a:r>
              <a:rPr lang="en-US" dirty="0"/>
              <a:t> aldine</a:t>
            </a:r>
          </a:p>
        </p:txBody>
      </p:sp>
    </p:spTree>
    <p:extLst>
      <p:ext uri="{BB962C8B-B14F-4D97-AF65-F5344CB8AC3E}">
        <p14:creationId xmlns:p14="http://schemas.microsoft.com/office/powerpoint/2010/main" val="341448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1AA-602C-E9CD-6AE1-B23793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(1/7)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A62-E4DF-D811-C257-5FAC9D8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74037" cy="402336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Question Answering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Question Answering focuses on building systems that automatically answer the questions asked by humans in a natural language.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A5EA-0164-D919-E62C-5718593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8ADE-BEFC-5D3E-24D8-54AA1C3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40C41-3A6E-4AAC-53D2-B0A5C1DD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915" y="2047188"/>
            <a:ext cx="360095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1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1AA-602C-E9CD-6AE1-B23793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(2/7)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A62-E4DF-D811-C257-5FAC9D8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418930" cy="402336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Spam Detection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Spam detection is used to detect unwanted e-mails getting to a user's inbox.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A5EA-0164-D919-E62C-5718593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8ADE-BEFC-5D3E-24D8-54AA1C3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C7A0E-5907-A3CC-AF6C-DA0FF9C0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406" y="2514201"/>
            <a:ext cx="502037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3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1AA-602C-E9CD-6AE1-B23793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A62-E4DF-D811-C257-5FAC9D8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115202" cy="402336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Sentiment Analysis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to analyze the attitude, behavior, and emotional state of a text writer.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application is implemented through a combination of NLP (Natural Language Processing) and machine learning to: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classify the text as positive, negative, or natural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identify the mood of the context as happy, sad, angry,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A5EA-0164-D919-E62C-5718593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8ADE-BEFC-5D3E-24D8-54AA1C3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Applications of NLP">
            <a:extLst>
              <a:ext uri="{FF2B5EF4-FFF2-40B4-BE49-F238E27FC236}">
                <a16:creationId xmlns:a16="http://schemas.microsoft.com/office/drawing/2014/main" id="{769F844E-D091-5FFD-A1C2-BD5DE2C42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52" y="4218752"/>
            <a:ext cx="5715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81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1AA-602C-E9CD-6AE1-B23793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(4/7)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A62-E4DF-D811-C257-5FAC9D8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115202" cy="4023360"/>
          </a:xfrm>
        </p:spPr>
        <p:txBody>
          <a:bodyPr/>
          <a:lstStyle/>
          <a:p>
            <a:pPr algn="ctr"/>
            <a:r>
              <a:rPr lang="en-US" sz="2800" b="0" i="0" dirty="0">
                <a:solidFill>
                  <a:srgbClr val="0070C0"/>
                </a:solidFill>
                <a:effectLst/>
                <a:latin typeface="inter-regular"/>
              </a:rPr>
              <a:t>Machine Translation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Machine translation is used to translate text or speech from one natural language to another natural language.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A5EA-0164-D919-E62C-5718593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8ADE-BEFC-5D3E-24D8-54AA1C3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5CDB4-3DC8-1278-FE23-7E769F9A5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5" b="-1"/>
          <a:stretch/>
        </p:blipFill>
        <p:spPr>
          <a:xfrm>
            <a:off x="1068878" y="3302493"/>
            <a:ext cx="10115203" cy="23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1AA-602C-E9CD-6AE1-B23793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(5/7)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A62-E4DF-D811-C257-5FAC9D8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115202" cy="402336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inter-regular"/>
              </a:rPr>
              <a:t>Text Correction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Text correction is used to correct text from spelling, grammar, and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punctuation mistakes.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A5EA-0164-D919-E62C-5718593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8ADE-BEFC-5D3E-24D8-54AA1C3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FE409-C783-ADCB-C219-2B20CA5E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3313591"/>
            <a:ext cx="545858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1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1AA-602C-E9CD-6AE1-B23793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A62-E4DF-D811-C257-5FAC9D8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115202" cy="1288083"/>
          </a:xfrm>
        </p:spPr>
        <p:txBody>
          <a:bodyPr/>
          <a:lstStyle/>
          <a:p>
            <a:pPr algn="ctr"/>
            <a:r>
              <a:rPr lang="en-US" sz="2800" b="0" i="0" dirty="0">
                <a:solidFill>
                  <a:srgbClr val="0070C0"/>
                </a:solidFill>
                <a:effectLst/>
                <a:latin typeface="inter-regular"/>
              </a:rPr>
              <a:t>Informat</a:t>
            </a:r>
            <a:r>
              <a:rPr lang="en-US" sz="2800" dirty="0">
                <a:solidFill>
                  <a:srgbClr val="0070C0"/>
                </a:solidFill>
                <a:latin typeface="inter-regular"/>
              </a:rPr>
              <a:t>ion Extraction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Information extraction is one of the most important applications of NLP. It is used for extracting structured information from unstructured or semi-structured machine-readable documents.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A5EA-0164-D919-E62C-5718593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8ADE-BEFC-5D3E-24D8-54AA1C3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52F552-B9F1-97B2-D84A-B0E04FD5291F}"/>
              </a:ext>
            </a:extLst>
          </p:cNvPr>
          <p:cNvSpPr/>
          <p:nvPr/>
        </p:nvSpPr>
        <p:spPr>
          <a:xfrm>
            <a:off x="1097279" y="3252478"/>
            <a:ext cx="6670683" cy="135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Musk was born in </a:t>
            </a:r>
            <a:r>
              <a:rPr lang="en-US" b="0" i="0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hlinkClick r:id="rId2" tooltip="Pretor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Pretoria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South Africa, and briefly attended the </a:t>
            </a:r>
            <a:r>
              <a:rPr lang="en-US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University of Pretor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Pretoria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before immigrating to Canada at age 18, acquiring citizenship through his Canadian-born mother.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88D5E-5959-29AB-2196-B9652C2D618B}"/>
              </a:ext>
            </a:extLst>
          </p:cNvPr>
          <p:cNvSpPr txBox="1"/>
          <p:nvPr/>
        </p:nvSpPr>
        <p:spPr>
          <a:xfrm>
            <a:off x="8946441" y="3745329"/>
            <a:ext cx="21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Born(Musk, Pretoria)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35D3EC-E61E-5519-FE21-3063686CBDB4}"/>
              </a:ext>
            </a:extLst>
          </p:cNvPr>
          <p:cNvSpPr/>
          <p:nvPr/>
        </p:nvSpPr>
        <p:spPr>
          <a:xfrm>
            <a:off x="1097280" y="4726173"/>
            <a:ext cx="6670682" cy="1355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Hassan Kamel Al-</a:t>
            </a:r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Sabbah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was a Lebanese electrical and electronics research engineer, mathematician and inventor.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He was born in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Nabatieh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present-day Lebanon.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18EA6-1BDF-E20F-90E1-2164B16A359F}"/>
              </a:ext>
            </a:extLst>
          </p:cNvPr>
          <p:cNvSpPr txBox="1"/>
          <p:nvPr/>
        </p:nvSpPr>
        <p:spPr>
          <a:xfrm>
            <a:off x="8006415" y="5219024"/>
            <a:ext cx="404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Born(Hassan Kamel Al-</a:t>
            </a:r>
            <a:r>
              <a:rPr lang="en-US" dirty="0" err="1"/>
              <a:t>Sabbah</a:t>
            </a:r>
            <a:r>
              <a:rPr lang="en-US" dirty="0"/>
              <a:t>, </a:t>
            </a:r>
            <a:r>
              <a:rPr lang="en-US" dirty="0" err="1"/>
              <a:t>Nabatieh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357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A1AA-602C-E9CD-6AE1-B2379307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(7/7)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7A62-E4DF-D811-C257-5FAC9D86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115202" cy="76305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inter-regular"/>
              </a:rPr>
              <a:t>Text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A5EA-0164-D919-E62C-5718593B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E8ADE-BEFC-5D3E-24D8-54AA1C3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339F0F-A223-F617-A3B0-D1E36722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2608789"/>
            <a:ext cx="562053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1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a sequence of characters that define a search pattern.</a:t>
            </a:r>
          </a:p>
          <a:p>
            <a:endParaRPr lang="en-US" dirty="0"/>
          </a:p>
          <a:p>
            <a:r>
              <a:rPr lang="en-US" dirty="0"/>
              <a:t>They are used in NLP to search for specific patterns or structures in text data for: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Information Extraction</a:t>
            </a:r>
          </a:p>
          <a:p>
            <a:endParaRPr lang="en-US" dirty="0"/>
          </a:p>
          <a:p>
            <a:r>
              <a:rPr lang="en-US" dirty="0"/>
              <a:t>Regular expressions are highly expressive and can match many patterns, including numbers, dates, email addresses, and phone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Use strings to build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D1CA4-540E-0EC3-0806-BC801FBD5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"/>
          <a:stretch/>
        </p:blipFill>
        <p:spPr>
          <a:xfrm>
            <a:off x="1365812" y="2455652"/>
            <a:ext cx="9728908" cy="24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Use strings to build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19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19C231-D9D5-6D00-7976-54B015A6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43" y="2440471"/>
            <a:ext cx="9542628" cy="24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CB0D-0270-74C2-90C1-1A2DA590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CFDB-49D3-C08C-6A25-CB704006F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195" y="2201245"/>
            <a:ext cx="5609991" cy="3462707"/>
          </a:xfrm>
        </p:spPr>
        <p:txBody>
          <a:bodyPr>
            <a:normAutofit/>
          </a:bodyPr>
          <a:lstStyle/>
          <a:p>
            <a:r>
              <a:rPr lang="en-US" sz="3200" dirty="0"/>
              <a:t>NLP is the intersection of </a:t>
            </a:r>
            <a:r>
              <a:rPr lang="en-US" sz="3200" dirty="0">
                <a:solidFill>
                  <a:schemeClr val="accent1"/>
                </a:solidFill>
              </a:rPr>
              <a:t>computer science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human language</a:t>
            </a:r>
            <a:r>
              <a:rPr lang="en-US" sz="3200" dirty="0"/>
              <a:t>, and 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  <a:r>
              <a:rPr lang="en-US" sz="3200" dirty="0"/>
              <a:t>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Goal</a:t>
            </a:r>
            <a:r>
              <a:rPr lang="en-US" sz="3200" dirty="0"/>
              <a:t>: Help computers to </a:t>
            </a:r>
            <a:r>
              <a:rPr lang="en-US" sz="3200" b="1" dirty="0"/>
              <a:t>understand</a:t>
            </a:r>
            <a:r>
              <a:rPr lang="en-US" sz="3200" dirty="0"/>
              <a:t> and </a:t>
            </a:r>
            <a:r>
              <a:rPr lang="en-US" sz="3200" b="1" dirty="0"/>
              <a:t>generate</a:t>
            </a:r>
            <a:r>
              <a:rPr lang="en-US" sz="3200" dirty="0"/>
              <a:t> human language as well as we do.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1DEE6-077E-0888-F5A4-6B81B000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3E0FC-E75A-85CC-C314-953E45FC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512B13-FBFB-A9E6-2724-39DC660D8AD2}"/>
              </a:ext>
            </a:extLst>
          </p:cNvPr>
          <p:cNvGrpSpPr/>
          <p:nvPr/>
        </p:nvGrpSpPr>
        <p:grpSpPr>
          <a:xfrm>
            <a:off x="7343938" y="2094319"/>
            <a:ext cx="3212532" cy="2972836"/>
            <a:chOff x="6800295" y="1969249"/>
            <a:chExt cx="3212532" cy="29728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D13B3D-84F5-9495-F1E1-F55DE0E5F6AB}"/>
                </a:ext>
              </a:extLst>
            </p:cNvPr>
            <p:cNvSpPr/>
            <p:nvPr/>
          </p:nvSpPr>
          <p:spPr>
            <a:xfrm>
              <a:off x="6800295" y="1978242"/>
              <a:ext cx="1737360" cy="17373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 science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5FDC31-E126-9B03-638E-0236C9C0F793}"/>
                </a:ext>
              </a:extLst>
            </p:cNvPr>
            <p:cNvSpPr/>
            <p:nvPr/>
          </p:nvSpPr>
          <p:spPr>
            <a:xfrm>
              <a:off x="8275467" y="1969249"/>
              <a:ext cx="1737360" cy="173736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3A107C-0A20-917B-1F86-42445D603F31}"/>
                </a:ext>
              </a:extLst>
            </p:cNvPr>
            <p:cNvSpPr/>
            <p:nvPr/>
          </p:nvSpPr>
          <p:spPr>
            <a:xfrm>
              <a:off x="7537881" y="3204725"/>
              <a:ext cx="1737360" cy="173736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Human Language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B7A9D3-234C-5339-43D2-14BA118B4C50}"/>
                </a:ext>
              </a:extLst>
            </p:cNvPr>
            <p:cNvSpPr/>
            <p:nvPr/>
          </p:nvSpPr>
          <p:spPr>
            <a:xfrm>
              <a:off x="7998632" y="2949230"/>
              <a:ext cx="815858" cy="75737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92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Regular expressions are case sensitive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1946F-9A46-3082-6F6B-7FED5F6E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22" y="2448277"/>
            <a:ext cx="965969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Use special characters to build more complex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FF8-BEFF-0594-2C24-B36B814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94" y="2236762"/>
            <a:ext cx="3896275" cy="311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B2AF5-4C8A-3B1F-4C07-211D4BB6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46" y="2627790"/>
            <a:ext cx="611590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2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To build more complex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2AFF8-BEFF-0594-2C24-B36B814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94" y="2236762"/>
            <a:ext cx="3896275" cy="3110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27A14A-9656-B46D-C52D-4F2455D8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83" y="2596164"/>
            <a:ext cx="609685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5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To build more complex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F86E27-4EF0-230B-6440-B4B49A8FD4BA}"/>
              </a:ext>
            </a:extLst>
          </p:cNvPr>
          <p:cNvGrpSpPr/>
          <p:nvPr/>
        </p:nvGrpSpPr>
        <p:grpSpPr>
          <a:xfrm>
            <a:off x="5674456" y="1845734"/>
            <a:ext cx="4812351" cy="1802365"/>
            <a:chOff x="1314129" y="2330045"/>
            <a:chExt cx="4812351" cy="1802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D41C5D-02CF-F8B8-B836-FF5C0475D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515"/>
            <a:stretch/>
          </p:blipFill>
          <p:spPr>
            <a:xfrm>
              <a:off x="1382368" y="2330045"/>
              <a:ext cx="4744112" cy="3651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EB07C7-5E85-D59B-46E9-F202A61B2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897"/>
            <a:stretch/>
          </p:blipFill>
          <p:spPr>
            <a:xfrm>
              <a:off x="1314129" y="2725590"/>
              <a:ext cx="4744112" cy="140682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94403C-7232-90CD-02E3-7DEBB7BF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6" y="3832747"/>
            <a:ext cx="965017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8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To build more complex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63D29-3646-EB7E-113A-3F41F24A2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8"/>
          <a:stretch/>
        </p:blipFill>
        <p:spPr>
          <a:xfrm>
            <a:off x="1097280" y="2148211"/>
            <a:ext cx="4458322" cy="3489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77AE3-3B70-330F-52F4-D3D17142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26" y="2511560"/>
            <a:ext cx="6118065" cy="25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82056"/>
          </a:xfrm>
        </p:spPr>
        <p:txBody>
          <a:bodyPr/>
          <a:lstStyle/>
          <a:p>
            <a:r>
              <a:rPr lang="en-US" dirty="0"/>
              <a:t>To build more complex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5D6FA-05A8-43C3-40AB-F6F47B42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60" y="2436838"/>
            <a:ext cx="6115904" cy="2572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500F6C-F6F6-8730-246F-DE57DD03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78"/>
          <a:stretch/>
        </p:blipFill>
        <p:spPr>
          <a:xfrm>
            <a:off x="1097280" y="2148211"/>
            <a:ext cx="4458322" cy="34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3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35962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1</a:t>
            </a:r>
          </a:p>
          <a:p>
            <a:r>
              <a:rPr lang="en-US" dirty="0">
                <a:solidFill>
                  <a:schemeClr val="tx1"/>
                </a:solidFill>
              </a:rPr>
              <a:t>Write a regex pattern to find email addresses: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Here is my email address: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aalaaeddein@gmail.com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 have another email address: </a:t>
            </a: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Test.2@gmail.com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Here is my Outlook email: </a:t>
            </a:r>
            <a:r>
              <a:rPr 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Test_1994@outlook.gov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1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BA7B69-8AA0-BF19-DA17-9A989AFE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DD7872-ADDA-7473-DC72-66C62822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8051"/>
            <a:ext cx="964064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35962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 2</a:t>
            </a:r>
          </a:p>
          <a:p>
            <a:r>
              <a:rPr lang="en-US" dirty="0">
                <a:solidFill>
                  <a:schemeClr val="tx1"/>
                </a:solidFill>
              </a:rPr>
              <a:t>Write a regex pattern to find Lebanese phone numbers: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Here is my phone number: 78888222</a:t>
            </a:r>
          </a:p>
          <a:p>
            <a:r>
              <a:rPr lang="en-US" sz="1600" dirty="0">
                <a:solidFill>
                  <a:schemeClr val="tx1"/>
                </a:solidFill>
              </a:rPr>
              <a:t>I have another number: 76 - 443 222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you want to contact me from outside Lebanon use this: (+961) 71 321123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23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BA7B69-8AA0-BF19-DA17-9A989AFE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FC22A-FF66-8C40-B3A2-62556C76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328051"/>
            <a:ext cx="965017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DE6-2EED-DB7E-9A13-7E08DAC4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trending?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A672-2C18-B690-5655-E7890A40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158302" cy="40233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Textual Resources Availability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A9BBA-484E-A1C3-00B7-B8E92BCF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3954" y="1845735"/>
            <a:ext cx="5695913" cy="40233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Amount of online textual data</a:t>
            </a:r>
          </a:p>
          <a:p>
            <a:pPr lvl="1"/>
            <a:r>
              <a:rPr lang="en-US" dirty="0"/>
              <a:t>70 billion web-pages online</a:t>
            </a:r>
          </a:p>
          <a:p>
            <a:pPr lvl="1"/>
            <a:r>
              <a:rPr lang="en-US" dirty="0"/>
              <a:t>55 million Wikipedia articles</a:t>
            </a:r>
          </a:p>
          <a:p>
            <a:endParaRPr lang="en-US" dirty="0"/>
          </a:p>
          <a:p>
            <a:r>
              <a:rPr lang="en-US" dirty="0"/>
              <a:t>Growing fast</a:t>
            </a:r>
          </a:p>
          <a:p>
            <a:pPr lvl="1"/>
            <a:r>
              <a:rPr lang="en-US" dirty="0"/>
              <a:t>9000 tweets/second</a:t>
            </a:r>
          </a:p>
          <a:p>
            <a:pPr lvl="1"/>
            <a:r>
              <a:rPr lang="en-US" dirty="0"/>
              <a:t>3 million mail/second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4A0-3D6A-E381-080A-C88B1740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03EA-A10E-AEB8-3CE5-A24CFEA1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2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8404-2784-093C-F67C-E174E1F3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04F2-6017-04B5-31F9-B0958674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57DF4-802B-2325-889E-B519C9F5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6FBD9-A5B9-B2E8-7876-3CFB48CE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73" y="2251536"/>
            <a:ext cx="8981414" cy="30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806-DBA2-24F0-8CCB-6DA9A07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6FF2-B1E7-7AC3-B611-C285A80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39691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regex pattern to find only correct IP addresses: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19.232.111.0</a:t>
            </a:r>
          </a:p>
          <a:p>
            <a:r>
              <a:rPr lang="en-US" sz="1600" dirty="0">
                <a:solidFill>
                  <a:schemeClr val="tx1"/>
                </a:solidFill>
              </a:rPr>
              <a:t>222.265.111.111</a:t>
            </a:r>
          </a:p>
          <a:p>
            <a:r>
              <a:rPr lang="en-US" sz="1600" dirty="0">
                <a:solidFill>
                  <a:schemeClr val="tx1"/>
                </a:solidFill>
              </a:rPr>
              <a:t>132.1333.211.11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19.1.9.8</a:t>
            </a:r>
          </a:p>
          <a:p>
            <a:r>
              <a:rPr lang="en-US" sz="1600" dirty="0">
                <a:solidFill>
                  <a:schemeClr val="tx1"/>
                </a:solidFill>
              </a:rPr>
              <a:t>1.0.0.255</a:t>
            </a:r>
          </a:p>
          <a:p>
            <a:r>
              <a:rPr lang="en-US" sz="1600" dirty="0">
                <a:solidFill>
                  <a:schemeClr val="tx1"/>
                </a:solidFill>
              </a:rPr>
              <a:t>1.55.90.190</a:t>
            </a:r>
          </a:p>
          <a:p>
            <a:r>
              <a:rPr lang="en-US" sz="1600" dirty="0">
                <a:solidFill>
                  <a:schemeClr val="tx1"/>
                </a:solidFill>
              </a:rPr>
              <a:t>8.2.190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D9020-6710-DF97-DE6B-F83120C0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549E-3910-CF64-6AB3-10DF8E9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31</a:t>
            </a:fld>
            <a:endParaRPr 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7D057D3-B3EC-9E6F-6BA8-FD68E65AA528}"/>
              </a:ext>
            </a:extLst>
          </p:cNvPr>
          <p:cNvSpPr/>
          <p:nvPr/>
        </p:nvSpPr>
        <p:spPr>
          <a:xfrm>
            <a:off x="2760956" y="2671673"/>
            <a:ext cx="470516" cy="3651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44161F5-930E-D1DC-59CF-DBF7101DA34B}"/>
              </a:ext>
            </a:extLst>
          </p:cNvPr>
          <p:cNvSpPr/>
          <p:nvPr/>
        </p:nvSpPr>
        <p:spPr>
          <a:xfrm>
            <a:off x="2760956" y="3064510"/>
            <a:ext cx="470516" cy="3651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5AD43FE3-04B6-7C0E-C096-8A65E12CE5AF}"/>
              </a:ext>
            </a:extLst>
          </p:cNvPr>
          <p:cNvSpPr/>
          <p:nvPr/>
        </p:nvSpPr>
        <p:spPr>
          <a:xfrm>
            <a:off x="2760956" y="4672848"/>
            <a:ext cx="470516" cy="3651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DE6-2EED-DB7E-9A13-7E08DAC4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trending? (2/5)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A672-2C18-B690-5655-E7890A40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264834" cy="40233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Free Available Pretrained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A9BBA-484E-A1C3-00B7-B8E92BCF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4054" y="1845735"/>
            <a:ext cx="5571626" cy="40233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Fast text</a:t>
            </a:r>
          </a:p>
          <a:p>
            <a:pPr lvl="1"/>
            <a:r>
              <a:rPr lang="en-US" dirty="0">
                <a:hlinkClick r:id="rId2"/>
              </a:rPr>
              <a:t>https://fasttext.cc/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hub</a:t>
            </a:r>
          </a:p>
          <a:p>
            <a:pPr lvl="1"/>
            <a:r>
              <a:rPr lang="en-US" dirty="0">
                <a:hlinkClick r:id="rId3"/>
              </a:rPr>
              <a:t>https://www.tensorflow.org/hub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GPT3</a:t>
            </a:r>
          </a:p>
          <a:p>
            <a:pPr lvl="1"/>
            <a:r>
              <a:rPr lang="en-US" dirty="0">
                <a:hlinkClick r:id="rId4"/>
              </a:rPr>
              <a:t>https://platform.openai.com/docs/models/gpt-3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4A0-3D6A-E381-080A-C88B1740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03EA-A10E-AEB8-3CE5-A24CFEA1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DE6-2EED-DB7E-9A13-7E08DAC4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trending?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A672-2C18-B690-5655-E7890A40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264834" cy="40233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Opensource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4A0-3D6A-E381-080A-C88B1740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03EA-A10E-AEB8-3CE5-A24CFEA1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DB19CAE9-49E8-65C2-5100-9C978314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88" y="2314514"/>
            <a:ext cx="1393054" cy="15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185DA8-AE15-AB71-BCCF-478970D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816" y="3857414"/>
            <a:ext cx="2251584" cy="8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4384CA-60CC-63CC-39B7-8345904E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8" y="2493310"/>
            <a:ext cx="2056761" cy="110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nsim Tool | Data Revenue">
            <a:extLst>
              <a:ext uri="{FF2B5EF4-FFF2-40B4-BE49-F238E27FC236}">
                <a16:creationId xmlns:a16="http://schemas.microsoft.com/office/drawing/2014/main" id="{234D6731-6B9F-640A-241F-CBE918D8E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36" y="3927678"/>
            <a:ext cx="2141182" cy="6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&quot; Icon - Download for free – Iconduck">
            <a:extLst>
              <a:ext uri="{FF2B5EF4-FFF2-40B4-BE49-F238E27FC236}">
                <a16:creationId xmlns:a16="http://schemas.microsoft.com/office/drawing/2014/main" id="{6F142C09-43AC-AF9D-197B-1EB4EA34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89" y="4751376"/>
            <a:ext cx="1234282" cy="13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orch logo - Social media &amp; Logos Icons">
            <a:extLst>
              <a:ext uri="{FF2B5EF4-FFF2-40B4-BE49-F238E27FC236}">
                <a16:creationId xmlns:a16="http://schemas.microsoft.com/office/drawing/2014/main" id="{308B7329-F37A-B395-E242-4CF5A2A9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420" y="1737360"/>
            <a:ext cx="2148396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rand assets - Hugging Face">
            <a:extLst>
              <a:ext uri="{FF2B5EF4-FFF2-40B4-BE49-F238E27FC236}">
                <a16:creationId xmlns:a16="http://schemas.microsoft.com/office/drawing/2014/main" id="{0A2B6F6B-7661-E6B7-395A-E7660BAF0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16" y="4917541"/>
            <a:ext cx="3722703" cy="9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81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DE6-2EED-DB7E-9A13-7E08DAC4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trending?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A672-2C18-B690-5655-E7890A40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264834" cy="40233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Cheap and High Performance Hardware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4A0-3D6A-E381-080A-C88B1740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03EA-A10E-AEB8-3CE5-A24CFEA1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A Look At Intel's Core i9-7900X X-Series 10-core Processor – Techgage">
            <a:extLst>
              <a:ext uri="{FF2B5EF4-FFF2-40B4-BE49-F238E27FC236}">
                <a16:creationId xmlns:a16="http://schemas.microsoft.com/office/drawing/2014/main" id="{822176D3-5FA4-A8B3-744E-79C3B134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069" y="2173986"/>
            <a:ext cx="1916801" cy="15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VIPERA NVIDIA GeForce RTX 4090 Founders Edition Graphic Card :  Electronics">
            <a:extLst>
              <a:ext uri="{FF2B5EF4-FFF2-40B4-BE49-F238E27FC236}">
                <a16:creationId xmlns:a16="http://schemas.microsoft.com/office/drawing/2014/main" id="{EAE39C78-7E78-ED0E-460E-2CC71F9E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03" y="2213090"/>
            <a:ext cx="3076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80 PCIe® 3.0 NVMe® Gaming SSD 250GB Memory &amp; Storage - MZ-V8V250B/AM |  Samsung US">
            <a:extLst>
              <a:ext uri="{FF2B5EF4-FFF2-40B4-BE49-F238E27FC236}">
                <a16:creationId xmlns:a16="http://schemas.microsoft.com/office/drawing/2014/main" id="{C8117593-126C-D78D-144E-60ACB5C65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3" b="27424"/>
          <a:stretch/>
        </p:blipFill>
        <p:spPr bwMode="auto">
          <a:xfrm>
            <a:off x="6957575" y="4174720"/>
            <a:ext cx="4121605" cy="137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EDE6-2EED-DB7E-9A13-7E08DAC4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trending?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A672-2C18-B690-5655-E7890A40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264834" cy="402336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Cloud </a:t>
            </a:r>
          </a:p>
          <a:p>
            <a:pPr algn="ctr"/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Resources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4A0-3D6A-E381-080A-C88B1740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03EA-A10E-AEB8-3CE5-A24CFEA1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Cloud Computing Services - Amazon Web Services (AWS)">
            <a:extLst>
              <a:ext uri="{FF2B5EF4-FFF2-40B4-BE49-F238E27FC236}">
                <a16:creationId xmlns:a16="http://schemas.microsoft.com/office/drawing/2014/main" id="{7FDF7626-B6D7-85EF-AB71-A574F242E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0" t="13559" r="19738" b="13717"/>
          <a:stretch/>
        </p:blipFill>
        <p:spPr bwMode="auto">
          <a:xfrm>
            <a:off x="5886723" y="2050742"/>
            <a:ext cx="2547063" cy="16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ogle Cloud Logo PNG vector in SVG, PDF, AI, CDR format">
            <a:extLst>
              <a:ext uri="{FF2B5EF4-FFF2-40B4-BE49-F238E27FC236}">
                <a16:creationId xmlns:a16="http://schemas.microsoft.com/office/drawing/2014/main" id="{DC221693-9949-797A-4EA0-595341DA3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76129" y="2129023"/>
            <a:ext cx="1979551" cy="148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B6CDF60-B29B-959D-69E6-0BD3960E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19" y="3992460"/>
            <a:ext cx="4086687" cy="11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7DDD-91C1-6612-51A3-AA32430D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DB26-CDED-C42A-2445-34869AAB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Productivity</a:t>
            </a:r>
          </a:p>
          <a:p>
            <a:pPr lvl="2"/>
            <a:r>
              <a:rPr lang="en-US" sz="2000" dirty="0"/>
              <a:t>New words, senses, structure are introduced in languages all the time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Examples: </a:t>
            </a:r>
            <a:r>
              <a:rPr lang="en-US" sz="2000" dirty="0"/>
              <a:t>social distance was added to the Oxford Dictionary in 2021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Diversity</a:t>
            </a:r>
          </a:p>
          <a:p>
            <a:pPr marL="749808" lvl="1" indent="-457200"/>
            <a:r>
              <a:rPr lang="en-US" sz="2000" dirty="0"/>
              <a:t>About 7000 languages spoken in the world</a:t>
            </a:r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Ambiguity</a:t>
            </a:r>
          </a:p>
          <a:p>
            <a:pPr marL="749808" lvl="1" indent="-457200"/>
            <a:r>
              <a:rPr lang="en-US" sz="2000" dirty="0">
                <a:solidFill>
                  <a:schemeClr val="tx1"/>
                </a:solidFill>
              </a:rPr>
              <a:t>Lexical Ambiguity: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was cool.</a:t>
            </a:r>
          </a:p>
          <a:p>
            <a:pPr marL="749808" lvl="1" indent="-457200"/>
            <a:r>
              <a:rPr lang="en-US" sz="2000" dirty="0">
                <a:solidFill>
                  <a:schemeClr val="tx1"/>
                </a:solidFill>
              </a:rPr>
              <a:t>Syntactic Ambiguity: I saw the girl with the binocular.</a:t>
            </a:r>
          </a:p>
          <a:p>
            <a:pPr marL="749808" lvl="1" indent="-457200"/>
            <a:r>
              <a:rPr lang="en-US" sz="2000" dirty="0">
                <a:solidFill>
                  <a:schemeClr val="tx1"/>
                </a:solidFill>
              </a:rPr>
              <a:t>Referential Ambiguity: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Kiran went to Sunita. She said, I am hungry.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E4862-3F8F-A590-462B-C3F21E28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4A7B-DCF5-6C80-3284-5D96A786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F0C1-F2CE-A38F-76BC-1DC068C3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Techniques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2B964F4-BC31-344A-76D2-7DC31AB83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7455"/>
              </p:ext>
            </p:extLst>
          </p:nvPr>
        </p:nvGraphicFramePr>
        <p:xfrm>
          <a:off x="1096963" y="2211389"/>
          <a:ext cx="10058400" cy="3274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0E1AB-6C69-FDB2-BAB6-32E43852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7BB30-8526-09A7-9BDB-155DED47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7ED-903E-47EB-A8A1-81AB2876AC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48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947</TotalTime>
  <Words>908</Words>
  <Application>Microsoft Office PowerPoint</Application>
  <PresentationFormat>Widescreen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inter-regular</vt:lpstr>
      <vt:lpstr>Segoe UI</vt:lpstr>
      <vt:lpstr>Retrospect</vt:lpstr>
      <vt:lpstr>Introduction to Natural Language Processing (NLP)</vt:lpstr>
      <vt:lpstr>What is NLP?</vt:lpstr>
      <vt:lpstr>Why NLP is trending? (1/5)</vt:lpstr>
      <vt:lpstr>Why NLP is trending? (2/5)</vt:lpstr>
      <vt:lpstr>Why NLP is trending? (3/5)</vt:lpstr>
      <vt:lpstr>Why NLP is trending? (4/5)</vt:lpstr>
      <vt:lpstr>Why NLP is trending? (5/5)</vt:lpstr>
      <vt:lpstr>Why NLP is Hard?</vt:lpstr>
      <vt:lpstr>NLP Techniques</vt:lpstr>
      <vt:lpstr>Use Cases (1/7)</vt:lpstr>
      <vt:lpstr>Use Cases (2/7)</vt:lpstr>
      <vt:lpstr>Use Cases (3/7)</vt:lpstr>
      <vt:lpstr>Use Cases (4/7)</vt:lpstr>
      <vt:lpstr>Use Cases (5/7)</vt:lpstr>
      <vt:lpstr>Use Cases (6/7)</vt:lpstr>
      <vt:lpstr>Use Cases (7/7)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NLP Pipeline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</dc:creator>
  <cp:lastModifiedBy>Ahmad Alaa Eddine</cp:lastModifiedBy>
  <cp:revision>66</cp:revision>
  <dcterms:created xsi:type="dcterms:W3CDTF">2023-10-29T10:42:56Z</dcterms:created>
  <dcterms:modified xsi:type="dcterms:W3CDTF">2023-12-03T20:42:03Z</dcterms:modified>
</cp:coreProperties>
</file>