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6" r:id="rId19"/>
    <p:sldId id="275" r:id="rId20"/>
    <p:sldId id="277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F0C1F-5D34-4A58-B872-4474D86A668C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E3196-7650-4D0E-BC2E-175134754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7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B6CE-11BE-4BB2-BC66-50B89EE548EC}" type="datetime1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Acquisition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7ED-903E-47EB-A8A1-81AB2876AC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04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B8F6-11C8-4DD4-B91C-ADFF229E2F66}" type="datetime1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Acquisition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7ED-903E-47EB-A8A1-81AB2876A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1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6FBD2-43DC-40E4-A870-D8A6BE06F9E1}" type="datetime1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Acquisition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7ED-903E-47EB-A8A1-81AB2876A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9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9692-F861-493B-83F6-8FEB68DAA7B0}" type="datetime1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Acquisition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7ED-903E-47EB-A8A1-81AB2876A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4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CFF6-187D-4FBD-B613-614D9995F5B2}" type="datetime1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Acquisition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7ED-903E-47EB-A8A1-81AB2876AC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29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F7C6-14CC-4081-98AE-40648EE8236C}" type="datetime1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Acquisition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7ED-903E-47EB-A8A1-81AB2876A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7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861B-E6B4-407A-97F6-EF583AB6B9A5}" type="datetime1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Acquisition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7ED-903E-47EB-A8A1-81AB2876A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8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0838-C8A9-4C99-BCCC-DC101D92DF81}" type="datetime1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Acquisition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7ED-903E-47EB-A8A1-81AB2876A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3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3781-FD26-45C3-A3BC-8392501F43BA}" type="datetime1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Data Acquisition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7ED-903E-47EB-A8A1-81AB2876A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157DB2-DE1C-4709-9422-F4B4E3D31281}" type="datetime1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Data Acquisition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08F7ED-903E-47EB-A8A1-81AB2876A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7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6BAD-7763-4603-BA25-A68AF56505D6}" type="datetime1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Acquisition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7ED-903E-47EB-A8A1-81AB2876A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1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89F65C9-CF6C-4495-92F4-763C8B004FDE}" type="datetime1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Data Acquisition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B08F7ED-903E-47EB-A8A1-81AB2876ACD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6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qwone.com/~jason/20Newsgroups/" TargetMode="External"/><Relationship Id="rId2" Type="http://schemas.openxmlformats.org/officeDocument/2006/relationships/hyperlink" Target="https://nlp.stanford.edu/sentiment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50796-910D-E66D-4CFA-E75E17980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Data Acquisition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B9FD9-721E-E87C-6A39-2192B2C160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by: </a:t>
            </a:r>
            <a:r>
              <a:rPr lang="en-US" dirty="0" err="1"/>
              <a:t>ahmad</a:t>
            </a:r>
            <a:r>
              <a:rPr lang="en-US" dirty="0"/>
              <a:t> </a:t>
            </a:r>
            <a:r>
              <a:rPr lang="en-US" dirty="0" err="1"/>
              <a:t>alaa</a:t>
            </a:r>
            <a:r>
              <a:rPr lang="en-US" dirty="0"/>
              <a:t> aldine</a:t>
            </a:r>
          </a:p>
          <a:p>
            <a:r>
              <a:rPr lang="en-US" dirty="0"/>
              <a:t>Presented by: </a:t>
            </a:r>
            <a:r>
              <a:rPr lang="en-US" dirty="0" err="1"/>
              <a:t>ahmad</a:t>
            </a:r>
            <a:r>
              <a:rPr lang="en-US" dirty="0"/>
              <a:t> </a:t>
            </a:r>
            <a:r>
              <a:rPr lang="en-US" dirty="0" err="1"/>
              <a:t>alaa</a:t>
            </a:r>
            <a:r>
              <a:rPr lang="en-US" dirty="0"/>
              <a:t> aldine</a:t>
            </a:r>
          </a:p>
        </p:txBody>
      </p:sp>
    </p:spTree>
    <p:extLst>
      <p:ext uri="{BB962C8B-B14F-4D97-AF65-F5344CB8AC3E}">
        <p14:creationId xmlns:p14="http://schemas.microsoft.com/office/powerpoint/2010/main" val="3414481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9322-6A18-68B5-F1DA-4AA1E4656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 Python Libraries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74AB3-6C66-F40F-1E91-F8B781DC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Acquisition</a:t>
            </a:r>
          </a:p>
        </p:txBody>
      </p:sp>
      <p:pic>
        <p:nvPicPr>
          <p:cNvPr id="1026" name="Picture 2" descr="Beautiful Soup | Great Learning">
            <a:extLst>
              <a:ext uri="{FF2B5EF4-FFF2-40B4-BE49-F238E27FC236}">
                <a16:creationId xmlns:a16="http://schemas.microsoft.com/office/drawing/2014/main" id="{966A4BB4-4162-B2E4-2DEF-49428FE26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054" y="2066247"/>
            <a:ext cx="3374262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ick Guide To Install Scrapy to Windows OS | by Admond Lee | Medium">
            <a:extLst>
              <a:ext uri="{FF2B5EF4-FFF2-40B4-BE49-F238E27FC236}">
                <a16:creationId xmlns:a16="http://schemas.microsoft.com/office/drawing/2014/main" id="{07C416D7-6737-6427-AF56-C428C1D53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235" y="2175752"/>
            <a:ext cx="33813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858BCAD-CB00-FAA0-BFB4-E702E4475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424" y="3845891"/>
            <a:ext cx="43338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124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023D6-DFE7-2DF5-DEEF-D1DB84571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BeautifulSoup</a:t>
            </a:r>
            <a:r>
              <a:rPr lang="en-US" dirty="0"/>
              <a:t> is a popular library for parsing HTML and XML documents</a:t>
            </a:r>
            <a:endParaRPr lang="en-US" sz="2000" dirty="0"/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1600" dirty="0"/>
              <a:t>It is great for small to medium-scale web scraping tasks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1600" dirty="0"/>
              <a:t>Easy to use for beginners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1600" dirty="0"/>
              <a:t>Great documentation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Not suitable for scraping tasks that require advanced features such as:</a:t>
            </a:r>
          </a:p>
          <a:p>
            <a:pPr lvl="1"/>
            <a:r>
              <a:rPr lang="en-US" dirty="0"/>
              <a:t>Handling JavaScript</a:t>
            </a:r>
          </a:p>
          <a:p>
            <a:pPr lvl="1"/>
            <a:r>
              <a:rPr lang="en-US" dirty="0"/>
              <a:t>Navigating through the website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73A23-F41F-0878-F12D-0E82B6540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Acquisition</a:t>
            </a:r>
          </a:p>
        </p:txBody>
      </p:sp>
      <p:pic>
        <p:nvPicPr>
          <p:cNvPr id="5" name="Picture 2" descr="Beautiful Soup | Great Learning">
            <a:extLst>
              <a:ext uri="{FF2B5EF4-FFF2-40B4-BE49-F238E27FC236}">
                <a16:creationId xmlns:a16="http://schemas.microsoft.com/office/drawing/2014/main" id="{40AA152A-0554-C1BD-D8DF-6450B41B6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349" y="263527"/>
            <a:ext cx="3374262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094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023D6-DFE7-2DF5-DEEF-D1DB84571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BOSS of Python web scraping libraries</a:t>
            </a:r>
          </a:p>
          <a:p>
            <a:r>
              <a:rPr lang="en-US" sz="1600" dirty="0"/>
              <a:t>Scrapy is suitable for more complex and large-scale web scraping projects that require crawling multiple pages and handling complex website structures.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1600" dirty="0"/>
              <a:t>Great documentation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1600" dirty="0"/>
              <a:t>Asynchronous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1600" dirty="0"/>
              <a:t>Low CPU and memory usage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Overkill for easy jobs:</a:t>
            </a:r>
          </a:p>
          <a:p>
            <a:pPr lvl="1"/>
            <a:r>
              <a:rPr lang="en-US" dirty="0"/>
              <a:t>Not beginner-friendly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73A23-F41F-0878-F12D-0E82B6540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Acquisition</a:t>
            </a:r>
          </a:p>
        </p:txBody>
      </p:sp>
      <p:pic>
        <p:nvPicPr>
          <p:cNvPr id="2" name="Picture 4" descr="Quick Guide To Install Scrapy to Windows OS | by Admond Lee | Medium">
            <a:extLst>
              <a:ext uri="{FF2B5EF4-FFF2-40B4-BE49-F238E27FC236}">
                <a16:creationId xmlns:a16="http://schemas.microsoft.com/office/drawing/2014/main" id="{4A26420B-CAB8-C54A-091F-36D62A8F0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312" y="312631"/>
            <a:ext cx="33813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702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023D6-DFE7-2DF5-DEEF-D1DB84571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was originally made for automated testing of web applications.</a:t>
            </a:r>
          </a:p>
          <a:p>
            <a:r>
              <a:rPr lang="en-US" sz="1600" dirty="0"/>
              <a:t>Selenium is useful when you need to interact with web elements (</a:t>
            </a:r>
            <a:r>
              <a:rPr lang="en-US" sz="1600" dirty="0">
                <a:solidFill>
                  <a:srgbClr val="002060"/>
                </a:solidFill>
              </a:rPr>
              <a:t>user authentication</a:t>
            </a:r>
            <a:r>
              <a:rPr lang="en-US" sz="1600" dirty="0"/>
              <a:t>)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1600" dirty="0"/>
              <a:t>Can do anything on a web page similar to a person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1600" dirty="0"/>
              <a:t>Automate web browsers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1600" dirty="0"/>
              <a:t>Easy to use for beginners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Not ideal for large projects:</a:t>
            </a:r>
          </a:p>
          <a:p>
            <a:pPr lvl="1"/>
            <a:r>
              <a:rPr lang="en-US" dirty="0"/>
              <a:t>High CPU and memory usage</a:t>
            </a:r>
          </a:p>
          <a:p>
            <a:pPr lvl="1"/>
            <a:r>
              <a:rPr lang="en-US" dirty="0"/>
              <a:t>Difficult to setup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73A23-F41F-0878-F12D-0E82B6540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Acquisition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6D186078-6658-3D1D-5D83-A500F4A02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2" y="460268"/>
            <a:ext cx="43338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74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C46E-406D-057A-1A0E-7D9C4E23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 Scraping Using </a:t>
            </a:r>
            <a:r>
              <a:rPr lang="en-US" dirty="0" err="1"/>
              <a:t>BeautifulSoup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D32E3-B864-B461-2736-A6F70A5392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CE2E5-8D45-A076-53A2-D0C047A9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Acquisition</a:t>
            </a:r>
          </a:p>
        </p:txBody>
      </p:sp>
    </p:spTree>
    <p:extLst>
      <p:ext uri="{BB962C8B-B14F-4D97-AF65-F5344CB8AC3E}">
        <p14:creationId xmlns:p14="http://schemas.microsoft.com/office/powerpoint/2010/main" val="209205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EDC145-1906-2215-DDE3-47D8119B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Acquisition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0CABF3-3F39-44FA-F7C3-ABA71FBFF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25" y="865102"/>
            <a:ext cx="9316750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EDC145-1906-2215-DDE3-47D8119B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Acquisition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FEC172-0593-AABD-5E6B-61B174FE3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40" y="776840"/>
            <a:ext cx="9631119" cy="20195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85F23D-47E1-9682-A0DC-F10E2B679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440" y="2891486"/>
            <a:ext cx="9621593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59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EDC145-1906-2215-DDE3-47D8119B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Acquisition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557C56-713D-C20B-4567-F13539D00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33" y="519781"/>
            <a:ext cx="9669224" cy="2829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8A8290-8D52-5468-2D29-168B1BAFB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680" y="3349101"/>
            <a:ext cx="9688277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76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EDC145-1906-2215-DDE3-47D8119B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Acquisition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05B7D3-EC81-6A64-9F83-C7483890D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61" y="4005362"/>
            <a:ext cx="9678751" cy="1267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8B5115-608F-B3AE-12B3-68356E45A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329" y="938399"/>
            <a:ext cx="4706007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21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EDC145-1906-2215-DDE3-47D8119B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Acquisition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C68AC2-3524-B899-F3C5-FE19ED880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467" y="527139"/>
            <a:ext cx="9431066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1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ECB0D-0270-74C2-90C1-1A2DA590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CCFDB-49D3-C08C-6A25-CB704006F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3195" y="2201245"/>
            <a:ext cx="9882485" cy="346270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242424"/>
                </a:solidFill>
                <a:latin typeface="source-serif-pro"/>
              </a:rPr>
              <a:t>Define Your Data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242424"/>
                </a:solidFill>
                <a:latin typeface="source-serif-pro"/>
              </a:rPr>
              <a:t>Utilize Existing Datasets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242424"/>
                </a:solidFill>
                <a:latin typeface="source-serif-pro"/>
              </a:rPr>
              <a:t>Utilize Databases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242424"/>
                </a:solidFill>
                <a:latin typeface="source-serif-pro"/>
              </a:rPr>
              <a:t>Domain-Specific Data Collection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242424"/>
                </a:solidFill>
                <a:latin typeface="source-serif-pro"/>
              </a:rPr>
              <a:t>Web Scraping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242424"/>
                </a:solidFill>
                <a:latin typeface="source-serif-pro"/>
              </a:rPr>
              <a:t>Utilize Existing APIs</a:t>
            </a:r>
          </a:p>
          <a:p>
            <a:endParaRPr lang="en-US" sz="2600" dirty="0">
              <a:solidFill>
                <a:srgbClr val="242424"/>
              </a:solidFill>
              <a:latin typeface="source-serif-pro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1DEE6-077E-0888-F5A4-6B81B0000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Acquisition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924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EE5E-FA31-6D42-9F93-72AD1DBBB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News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9926B-CE71-B7C5-BC26-7CE0222E97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82C4B-F175-26A0-E4E6-908CB63FF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Acquisition</a:t>
            </a:r>
          </a:p>
        </p:txBody>
      </p:sp>
    </p:spTree>
    <p:extLst>
      <p:ext uri="{BB962C8B-B14F-4D97-AF65-F5344CB8AC3E}">
        <p14:creationId xmlns:p14="http://schemas.microsoft.com/office/powerpoint/2010/main" val="410946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EDC145-1906-2215-DDE3-47D8119B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Acquisition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284D84-EC6F-42DC-42D7-456075F63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77" y="1271286"/>
            <a:ext cx="9640645" cy="43154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E40A4B-7994-576D-C365-55A53B3FF89B}"/>
              </a:ext>
            </a:extLst>
          </p:cNvPr>
          <p:cNvSpPr txBox="1"/>
          <p:nvPr/>
        </p:nvSpPr>
        <p:spPr>
          <a:xfrm>
            <a:off x="1275677" y="816629"/>
            <a:ext cx="5526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Before using, create an account and get an </a:t>
            </a:r>
            <a:r>
              <a:rPr lang="en-US" sz="2000" dirty="0" err="1"/>
              <a:t>api_key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755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10CC9-98EB-567F-3ACD-5F36127D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Your Data Requirements (1/6)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F0C80-40C3-CE99-4A1E-362D8613B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Before diving into data acquisition, it is essential to clearly define your data requirements based on the specific NLP task you want to tackle.</a:t>
            </a:r>
          </a:p>
          <a:p>
            <a:endParaRPr lang="en-US" dirty="0">
              <a:solidFill>
                <a:srgbClr val="242424"/>
              </a:solidFill>
              <a:latin typeface="source-serif-pro"/>
            </a:endParaRP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Defining your data requirements will help you focus on collecting relevant and useful data.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ED6E7-43AB-E905-351A-F41EDD31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Acquisition</a:t>
            </a:r>
          </a:p>
        </p:txBody>
      </p:sp>
    </p:spTree>
    <p:extLst>
      <p:ext uri="{BB962C8B-B14F-4D97-AF65-F5344CB8AC3E}">
        <p14:creationId xmlns:p14="http://schemas.microsoft.com/office/powerpoint/2010/main" val="91248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10CC9-98EB-567F-3ACD-5F36127D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Utilize Existing Datasets (2/6)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F0C80-40C3-CE99-4A1E-362D8613B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One of the most efficient and fastest ways to acquire data for NLP is to utilize existing datasets that are publicly available.</a:t>
            </a:r>
          </a:p>
          <a:p>
            <a:r>
              <a:rPr lang="en-US" dirty="0">
                <a:solidFill>
                  <a:srgbClr val="242424"/>
                </a:solidFill>
                <a:latin typeface="source-serif-pro"/>
              </a:rPr>
              <a:t>Examples: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Stanford Sentiment Treebank: labeled dataset for sentiment analysis</a:t>
            </a:r>
          </a:p>
          <a:p>
            <a:pPr lvl="1"/>
            <a:r>
              <a:rPr lang="en-US" dirty="0">
                <a:solidFill>
                  <a:srgbClr val="242424"/>
                </a:solidFill>
                <a:latin typeface="source-serif-pro"/>
              </a:rPr>
              <a:t>Link: </a:t>
            </a:r>
            <a:r>
              <a:rPr lang="en-US" dirty="0">
                <a:solidFill>
                  <a:srgbClr val="0070C0"/>
                </a:solidFill>
                <a:latin typeface="source-serif-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https://nlp.stanford.edu/sentiment/index.html</a:t>
            </a:r>
            <a:endParaRPr lang="en-US" dirty="0">
              <a:solidFill>
                <a:srgbClr val="0070C0"/>
              </a:solidFill>
              <a:latin typeface="source-serif-pro"/>
            </a:endParaRPr>
          </a:p>
          <a:p>
            <a:pPr lvl="1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Twenty Newsgroups Dataset: labeled dataset for document topic classification</a:t>
            </a:r>
          </a:p>
          <a:p>
            <a:pPr lvl="1"/>
            <a:r>
              <a:rPr lang="en-US" dirty="0">
                <a:solidFill>
                  <a:srgbClr val="212529"/>
                </a:solidFill>
                <a:latin typeface="-apple-system"/>
              </a:rPr>
              <a:t>Link: </a:t>
            </a:r>
            <a:r>
              <a:rPr lang="en-US" dirty="0">
                <a:solidFill>
                  <a:srgbClr val="0070C0"/>
                </a:solidFill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http://qwone.com/~jason/20Newsgroups/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ED6E7-43AB-E905-351A-F41EDD31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Acquisition</a:t>
            </a:r>
          </a:p>
        </p:txBody>
      </p:sp>
    </p:spTree>
    <p:extLst>
      <p:ext uri="{BB962C8B-B14F-4D97-AF65-F5344CB8AC3E}">
        <p14:creationId xmlns:p14="http://schemas.microsoft.com/office/powerpoint/2010/main" val="1468147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10CC9-98EB-567F-3ACD-5F36127D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Utilize Databases (3/6)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F0C80-40C3-CE99-4A1E-362D8613B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70C0"/>
                </a:solidFill>
                <a:effectLst/>
                <a:latin typeface="source-serif-pro"/>
              </a:rPr>
              <a:t>Example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Build a model to extract negative customer reviews that should be handled by the support team</a:t>
            </a:r>
          </a:p>
          <a:p>
            <a:endParaRPr lang="en-US" dirty="0">
              <a:solidFill>
                <a:srgbClr val="242424"/>
              </a:solidFill>
              <a:latin typeface="source-serif-pro"/>
            </a:endParaRPr>
          </a:p>
          <a:p>
            <a:pPr marL="749808" lvl="1" indent="-457200">
              <a:buFont typeface="+mj-lt"/>
              <a:buAutoNum type="arabicPeriod"/>
            </a:pPr>
            <a:r>
              <a:rPr lang="en-US" dirty="0">
                <a:solidFill>
                  <a:srgbClr val="242424"/>
                </a:solidFill>
                <a:latin typeface="source-serif-pro"/>
              </a:rPr>
              <a:t>Extract old reviews from databases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source-serif-pro"/>
              </a:rPr>
              <a:t>La</a:t>
            </a:r>
            <a:r>
              <a:rPr lang="en-US" b="0" i="0" dirty="0">
                <a:solidFill>
                  <a:srgbClr val="FF0000"/>
                </a:solidFill>
                <a:effectLst/>
                <a:latin typeface="source-serif-pro"/>
              </a:rPr>
              <a:t>bel them (1: to be handled or 0: not to be handled)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>
                <a:solidFill>
                  <a:srgbClr val="242424"/>
                </a:solidFill>
                <a:latin typeface="source-serif-pro"/>
              </a:rPr>
              <a:t>Build a model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Use the model to extract reviews to be handled from 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new reviews</a:t>
            </a: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marL="0" indent="0">
              <a:buNone/>
            </a:pPr>
            <a:endParaRPr lang="en-US" dirty="0">
              <a:solidFill>
                <a:srgbClr val="242424"/>
              </a:solidFill>
              <a:latin typeface="source-serif-pro"/>
            </a:endParaRPr>
          </a:p>
          <a:p>
            <a:pPr marL="0" indent="0">
              <a:buNone/>
            </a:pP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ED6E7-43AB-E905-351A-F41EDD31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Acquisition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DDED2E3-3891-632E-D2A3-6525831E8B88}"/>
              </a:ext>
            </a:extLst>
          </p:cNvPr>
          <p:cNvGrpSpPr/>
          <p:nvPr/>
        </p:nvGrpSpPr>
        <p:grpSpPr>
          <a:xfrm>
            <a:off x="7528263" y="3073214"/>
            <a:ext cx="3364638" cy="711571"/>
            <a:chOff x="7332954" y="3073214"/>
            <a:chExt cx="3364638" cy="711571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A4C4AD85-679D-BBFD-425B-F66A01BCC77C}"/>
                </a:ext>
              </a:extLst>
            </p:cNvPr>
            <p:cNvSpPr/>
            <p:nvPr/>
          </p:nvSpPr>
          <p:spPr>
            <a:xfrm>
              <a:off x="7332954" y="3207058"/>
              <a:ext cx="1500326" cy="40837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66539D4-C9A2-8490-2FE9-6091808684F4}"/>
                </a:ext>
              </a:extLst>
            </p:cNvPr>
            <p:cNvSpPr/>
            <p:nvPr/>
          </p:nvSpPr>
          <p:spPr>
            <a:xfrm>
              <a:off x="9383697" y="3073214"/>
              <a:ext cx="1313895" cy="7115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Limitation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431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E400A-D264-7AF6-A257-DE854298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Domain-Specific Data Collection (4/6)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3CB36-F733-2B12-4A33-83FC05660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If your NLP task focuses on a specific domain or industry, it may be necessary to collect domain-specific data. </a:t>
            </a:r>
          </a:p>
          <a:p>
            <a:endParaRPr lang="en-US" b="0" i="0" dirty="0">
              <a:solidFill>
                <a:srgbClr val="0070C0"/>
              </a:solidFill>
              <a:effectLst/>
              <a:latin typeface="source-serif-pro"/>
            </a:endParaRPr>
          </a:p>
          <a:p>
            <a:r>
              <a:rPr lang="en-US" b="0" i="0" dirty="0">
                <a:solidFill>
                  <a:srgbClr val="0070C0"/>
                </a:solidFill>
                <a:effectLst/>
                <a:latin typeface="source-serif-pro"/>
              </a:rPr>
              <a:t>Example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developing a medical question-answering system</a:t>
            </a:r>
          </a:p>
          <a:p>
            <a:pPr lvl="1"/>
            <a:endParaRPr lang="en-US" dirty="0">
              <a:solidFill>
                <a:srgbClr val="242424"/>
              </a:solidFill>
              <a:latin typeface="source-serif-pro"/>
            </a:endParaRPr>
          </a:p>
          <a:p>
            <a:pPr lvl="1"/>
            <a:r>
              <a:rPr lang="en-US" dirty="0">
                <a:solidFill>
                  <a:srgbClr val="242424"/>
                </a:solidFill>
                <a:latin typeface="source-serif-pro"/>
              </a:rPr>
              <a:t>Collect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a dataset of medical documents or clinical notes</a:t>
            </a:r>
          </a:p>
          <a:p>
            <a:pPr lvl="1"/>
            <a:endParaRPr lang="en-US" dirty="0">
              <a:solidFill>
                <a:srgbClr val="242424"/>
              </a:solidFill>
              <a:latin typeface="source-serif-pro"/>
            </a:endParaRPr>
          </a:p>
          <a:p>
            <a:pPr lvl="1"/>
            <a:r>
              <a:rPr lang="en-US" dirty="0">
                <a:solidFill>
                  <a:srgbClr val="242424"/>
                </a:solidFill>
                <a:latin typeface="source-serif-pro"/>
              </a:rPr>
              <a:t>Domain experts to guide and validate data</a:t>
            </a: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F5164-2628-B718-F27D-4B49C642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Acquisition</a:t>
            </a:r>
          </a:p>
        </p:txBody>
      </p:sp>
    </p:spTree>
    <p:extLst>
      <p:ext uri="{BB962C8B-B14F-4D97-AF65-F5344CB8AC3E}">
        <p14:creationId xmlns:p14="http://schemas.microsoft.com/office/powerpoint/2010/main" val="391539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E400A-D264-7AF6-A257-DE854298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 (5/6)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3CB36-F733-2B12-4A33-83FC05660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80216"/>
          </a:xfrm>
        </p:spPr>
        <p:txBody>
          <a:bodyPr/>
          <a:lstStyle/>
          <a:p>
            <a:r>
              <a:rPr lang="en-US" b="1" i="0" dirty="0">
                <a:solidFill>
                  <a:srgbClr val="002060"/>
                </a:solidFill>
                <a:effectLst/>
                <a:latin typeface="source sans pro" panose="020F0502020204030204" pitchFamily="34" charset="0"/>
              </a:rPr>
              <a:t>Web scraping</a:t>
            </a:r>
            <a:r>
              <a:rPr lang="en-US" b="0" i="0" dirty="0">
                <a:solidFill>
                  <a:srgbClr val="002060"/>
                </a:solidFill>
                <a:effectLst/>
                <a:latin typeface="source sans pro" panose="020F0502020204030204" pitchFamily="34" charset="0"/>
              </a:rPr>
              <a:t> 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is the process of collecting information from the Internet (Webpages).</a:t>
            </a:r>
          </a:p>
          <a:p>
            <a:endParaRPr lang="en-US" dirty="0">
              <a:solidFill>
                <a:srgbClr val="222222"/>
              </a:solidFill>
              <a:latin typeface="source sans pro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F5164-2628-B718-F27D-4B49C642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Acquisition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D7D64-71B9-7E58-A80F-731A1B939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935" y="2352537"/>
            <a:ext cx="3288288" cy="22592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81C4DB-0DA6-D558-AB9B-2ADFE66D5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097" y="2434324"/>
            <a:ext cx="6017968" cy="217285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825E01-73E7-7391-8EF2-6B30D50DF87B}"/>
              </a:ext>
            </a:extLst>
          </p:cNvPr>
          <p:cNvSpPr txBox="1">
            <a:spLocks/>
          </p:cNvSpPr>
          <p:nvPr/>
        </p:nvSpPr>
        <p:spPr>
          <a:xfrm>
            <a:off x="1097280" y="4723808"/>
            <a:ext cx="10058400" cy="11473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22222"/>
                </a:solidFill>
                <a:latin typeface="source sans pro" panose="020F0502020204030204" pitchFamily="34" charset="0"/>
              </a:rPr>
              <a:t>Challenges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source sans pro" panose="020F0502020204030204" pitchFamily="34" charset="0"/>
              </a:rPr>
              <a:t>Variety: </a:t>
            </a:r>
            <a:r>
              <a:rPr lang="en-US" dirty="0">
                <a:solidFill>
                  <a:srgbClr val="222222"/>
                </a:solidFill>
                <a:latin typeface="source sans pro" panose="020F0502020204030204" pitchFamily="34" charset="0"/>
              </a:rPr>
              <a:t>Every website is different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source sans pro" panose="020F0502020204030204" pitchFamily="34" charset="0"/>
              </a:rPr>
              <a:t>Durability: </a:t>
            </a:r>
            <a:r>
              <a:rPr lang="en-US" dirty="0">
                <a:solidFill>
                  <a:srgbClr val="222222"/>
                </a:solidFill>
                <a:latin typeface="source sans pro" panose="020F0502020204030204" pitchFamily="34" charset="0"/>
              </a:rPr>
              <a:t>Websites constantly change</a:t>
            </a:r>
          </a:p>
          <a:p>
            <a:endParaRPr lang="en-US" dirty="0">
              <a:solidFill>
                <a:srgbClr val="222222"/>
              </a:solidFill>
              <a:latin typeface="source sans pro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72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E400A-D264-7AF6-A257-DE854298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Utilize Existing APIs (6/6)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3CB36-F733-2B12-4A33-83FC05660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9342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source sans pro" panose="020F0502020204030204" pitchFamily="34" charset="0"/>
              </a:rPr>
              <a:t>Application Programming Interfaces</a:t>
            </a:r>
            <a:r>
              <a:rPr lang="en-US" sz="1800" dirty="0">
                <a:solidFill>
                  <a:srgbClr val="222222"/>
                </a:solidFill>
                <a:latin typeface="source sans pro" panose="020F0502020204030204" pitchFamily="34" charset="0"/>
              </a:rPr>
              <a:t> (APIs) – a set of online services that allow two applications to communicate</a:t>
            </a:r>
          </a:p>
          <a:p>
            <a:r>
              <a:rPr lang="en-US" sz="1800" b="0" i="0" dirty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The number of APIs available for free has grown exponentially in the last decade.</a:t>
            </a:r>
          </a:p>
          <a:p>
            <a:r>
              <a:rPr lang="en-US" sz="1800" dirty="0">
                <a:solidFill>
                  <a:srgbClr val="222222"/>
                </a:solidFill>
                <a:latin typeface="source sans pro" panose="020F0502020204030204" pitchFamily="34" charset="0"/>
              </a:rPr>
              <a:t>In NLP, utilizing existing APIs is one of the best choices for collecting data</a:t>
            </a:r>
          </a:p>
          <a:p>
            <a:pPr lvl="1"/>
            <a:r>
              <a:rPr lang="en-US" sz="1600" b="0" i="0" dirty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Easy to use</a:t>
            </a:r>
          </a:p>
          <a:p>
            <a:pPr lvl="1"/>
            <a:r>
              <a:rPr lang="en-US" sz="1600" dirty="0">
                <a:solidFill>
                  <a:srgbClr val="222222"/>
                </a:solidFill>
                <a:latin typeface="source sans pro" panose="020F0502020204030204" pitchFamily="34" charset="0"/>
              </a:rPr>
              <a:t>Well documented</a:t>
            </a:r>
          </a:p>
          <a:p>
            <a:pPr lvl="1"/>
            <a:r>
              <a:rPr lang="en-US" sz="1600" dirty="0">
                <a:solidFill>
                  <a:srgbClr val="222222"/>
                </a:solidFill>
                <a:latin typeface="source sans pro" panose="020F0502020204030204" pitchFamily="34" charset="0"/>
              </a:rPr>
              <a:t>Data Quality and Consistency</a:t>
            </a:r>
          </a:p>
          <a:p>
            <a:pPr lvl="1"/>
            <a:r>
              <a:rPr lang="en-US" sz="1600" dirty="0">
                <a:solidFill>
                  <a:srgbClr val="222222"/>
                </a:solidFill>
                <a:latin typeface="source sans pro" panose="020F0502020204030204" pitchFamily="34" charset="0"/>
              </a:rPr>
              <a:t>Legal and Ethical Compliance</a:t>
            </a:r>
          </a:p>
          <a:p>
            <a:r>
              <a:rPr lang="en-US" sz="1800" dirty="0">
                <a:solidFill>
                  <a:srgbClr val="222222"/>
                </a:solidFill>
                <a:latin typeface="source sans pro" panose="020F0502020204030204" pitchFamily="34" charset="0"/>
              </a:rPr>
              <a:t>APIs example:</a:t>
            </a:r>
          </a:p>
          <a:p>
            <a:pPr lvl="1"/>
            <a:r>
              <a:rPr lang="en-US" sz="1600" dirty="0">
                <a:solidFill>
                  <a:srgbClr val="222222"/>
                </a:solidFill>
                <a:latin typeface="source sans pro" panose="020F0502020204030204" pitchFamily="34" charset="0"/>
              </a:rPr>
              <a:t>Twitter API</a:t>
            </a:r>
          </a:p>
          <a:p>
            <a:pPr lvl="1"/>
            <a:r>
              <a:rPr lang="en-US" sz="1600" dirty="0">
                <a:solidFill>
                  <a:srgbClr val="222222"/>
                </a:solidFill>
                <a:latin typeface="source sans pro" panose="020F0502020204030204" pitchFamily="34" charset="0"/>
              </a:rPr>
              <a:t>News API</a:t>
            </a:r>
          </a:p>
          <a:p>
            <a:pPr lvl="1"/>
            <a:r>
              <a:rPr lang="en-US" sz="1600" dirty="0">
                <a:solidFill>
                  <a:srgbClr val="222222"/>
                </a:solidFill>
                <a:latin typeface="source sans pro" panose="020F0502020204030204" pitchFamily="34" charset="0"/>
              </a:rPr>
              <a:t>Wikipedia API</a:t>
            </a:r>
          </a:p>
          <a:p>
            <a:endParaRPr lang="en-US" sz="1800" b="0" i="0" dirty="0">
              <a:solidFill>
                <a:srgbClr val="222222"/>
              </a:solidFill>
              <a:effectLst/>
              <a:latin typeface="source sans pro" panose="020F0502020204030204" pitchFamily="34" charset="0"/>
            </a:endParaRPr>
          </a:p>
          <a:p>
            <a:endParaRPr lang="en-US" sz="1800" dirty="0">
              <a:solidFill>
                <a:srgbClr val="222222"/>
              </a:solidFill>
              <a:latin typeface="source sans pro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F5164-2628-B718-F27D-4B49C642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Acquisition</a:t>
            </a:r>
          </a:p>
        </p:txBody>
      </p:sp>
    </p:spTree>
    <p:extLst>
      <p:ext uri="{BB962C8B-B14F-4D97-AF65-F5344CB8AC3E}">
        <p14:creationId xmlns:p14="http://schemas.microsoft.com/office/powerpoint/2010/main" val="3248817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52AA-47F3-56EE-E701-23CFDB7B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 Scraping Using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F78D1-3B08-3B7D-E0F6-E948AF6D82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542E60-0C9C-B28F-0637-151F0E97F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Acquisition</a:t>
            </a:r>
          </a:p>
        </p:txBody>
      </p:sp>
    </p:spTree>
    <p:extLst>
      <p:ext uri="{BB962C8B-B14F-4D97-AF65-F5344CB8AC3E}">
        <p14:creationId xmlns:p14="http://schemas.microsoft.com/office/powerpoint/2010/main" val="16481314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1359</TotalTime>
  <Words>591</Words>
  <Application>Microsoft Office PowerPoint</Application>
  <PresentationFormat>Widescreen</PresentationFormat>
  <Paragraphs>107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-apple-system</vt:lpstr>
      <vt:lpstr>Calibri</vt:lpstr>
      <vt:lpstr>Calibri Light</vt:lpstr>
      <vt:lpstr>source sans pro</vt:lpstr>
      <vt:lpstr>source-serif-pro</vt:lpstr>
      <vt:lpstr>Retrospect</vt:lpstr>
      <vt:lpstr>Data Acquisition</vt:lpstr>
      <vt:lpstr>Data Acquisition Techniques</vt:lpstr>
      <vt:lpstr>Define Your Data Requirements (1/6)</vt:lpstr>
      <vt:lpstr>Utilize Existing Datasets (2/6)</vt:lpstr>
      <vt:lpstr>Utilize Databases (3/6)</vt:lpstr>
      <vt:lpstr>Domain-Specific Data Collection (4/6)</vt:lpstr>
      <vt:lpstr>Web Scraping (5/6)</vt:lpstr>
      <vt:lpstr>Utilize Existing APIs (6/6)</vt:lpstr>
      <vt:lpstr>Web Scraping Using Python</vt:lpstr>
      <vt:lpstr>Web Scraping Python Libraries</vt:lpstr>
      <vt:lpstr>PowerPoint Presentation</vt:lpstr>
      <vt:lpstr>PowerPoint Presentation</vt:lpstr>
      <vt:lpstr>PowerPoint Presentation</vt:lpstr>
      <vt:lpstr>Web Scraping Using BeautifulSoup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News API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</dc:creator>
  <cp:lastModifiedBy>Ahmad Alaa Eddine</cp:lastModifiedBy>
  <cp:revision>91</cp:revision>
  <dcterms:created xsi:type="dcterms:W3CDTF">2023-10-29T10:42:56Z</dcterms:created>
  <dcterms:modified xsi:type="dcterms:W3CDTF">2023-12-03T19:15:14Z</dcterms:modified>
</cp:coreProperties>
</file>