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1"/>
  </p:notesMasterIdLst>
  <p:sldIdLst>
    <p:sldId id="369" r:id="rId2"/>
    <p:sldId id="551" r:id="rId3"/>
    <p:sldId id="552" r:id="rId4"/>
    <p:sldId id="553" r:id="rId5"/>
    <p:sldId id="554" r:id="rId6"/>
    <p:sldId id="555" r:id="rId7"/>
    <p:sldId id="556" r:id="rId8"/>
    <p:sldId id="642" r:id="rId9"/>
    <p:sldId id="61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639" r:id="rId18"/>
    <p:sldId id="567" r:id="rId19"/>
    <p:sldId id="568" r:id="rId20"/>
    <p:sldId id="620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622" r:id="rId31"/>
    <p:sldId id="623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644" r:id="rId41"/>
    <p:sldId id="645" r:id="rId42"/>
    <p:sldId id="646" r:id="rId43"/>
    <p:sldId id="647" r:id="rId44"/>
    <p:sldId id="648" r:id="rId45"/>
    <p:sldId id="649" r:id="rId46"/>
    <p:sldId id="650" r:id="rId47"/>
    <p:sldId id="651" r:id="rId48"/>
    <p:sldId id="652" r:id="rId49"/>
    <p:sldId id="653" r:id="rId50"/>
    <p:sldId id="654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666" r:id="rId63"/>
    <p:sldId id="667" r:id="rId64"/>
    <p:sldId id="668" r:id="rId65"/>
    <p:sldId id="669" r:id="rId66"/>
    <p:sldId id="670" r:id="rId67"/>
    <p:sldId id="671" r:id="rId68"/>
    <p:sldId id="672" r:id="rId69"/>
    <p:sldId id="673" r:id="rId70"/>
    <p:sldId id="674" r:id="rId71"/>
    <p:sldId id="675" r:id="rId72"/>
    <p:sldId id="676" r:id="rId73"/>
    <p:sldId id="677" r:id="rId74"/>
    <p:sldId id="678" r:id="rId75"/>
    <p:sldId id="679" r:id="rId76"/>
    <p:sldId id="680" r:id="rId77"/>
    <p:sldId id="681" r:id="rId78"/>
    <p:sldId id="682" r:id="rId79"/>
    <p:sldId id="683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50" d="100"/>
          <a:sy n="50" d="100"/>
        </p:scale>
        <p:origin x="126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4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0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7.png"/><Relationship Id="rId4" Type="http://schemas.openxmlformats.org/officeDocument/2006/relationships/oleObject" Target="../embeddings/oleObject14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The k-means algorithm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The </a:t>
            </a:r>
            <a:r>
              <a:rPr lang="en-US" smtClean="0"/>
              <a:t>DBSCAN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561306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965700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9657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3367087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6186487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35250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286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2412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 A cluster is a set of objects such that an object in a cluster is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closer</a:t>
            </a:r>
            <a:r>
              <a:rPr lang="en-US" sz="2000" dirty="0"/>
              <a:t> (more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sz="2000" dirty="0"/>
              <a:t>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The center of a cluster is often a </a:t>
            </a:r>
            <a:r>
              <a:rPr lang="en-US" sz="2000" dirty="0">
                <a:solidFill>
                  <a:srgbClr val="FF0000"/>
                </a:solidFill>
              </a:rPr>
              <a:t>centroid</a:t>
            </a:r>
            <a:r>
              <a:rPr lang="en-US" sz="2000" dirty="0"/>
              <a:t>, the </a:t>
            </a:r>
            <a:r>
              <a:rPr lang="en-US" sz="2000" dirty="0" smtClean="0"/>
              <a:t>minimizer of distances from </a:t>
            </a:r>
            <a:r>
              <a:rPr lang="en-US" sz="2000" dirty="0"/>
              <a:t>all the points in the cluster, or a </a:t>
            </a:r>
            <a:r>
              <a:rPr lang="en-US" sz="2000" dirty="0" err="1">
                <a:solidFill>
                  <a:srgbClr val="FF0000"/>
                </a:solidFill>
              </a:rPr>
              <a:t>medoid</a:t>
            </a:r>
            <a:r>
              <a:rPr 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570412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570412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708525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708525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6170612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8762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048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2412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381000" y="4189412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2971800" y="6170612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4783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79393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8458" y="1534848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35652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09000" cy="1219200"/>
          </a:xfrm>
        </p:spPr>
        <p:txBody>
          <a:bodyPr>
            <a:noAutofit/>
          </a:bodyPr>
          <a:lstStyle/>
          <a:p>
            <a:r>
              <a:rPr lang="en-US" dirty="0"/>
              <a:t>Types of Clusters: Conceptual Clusters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446212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/>
              <a:t>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2971800" y="6094412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 Overlapping Circles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2819400" y="3122612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3886200" y="3122612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>
            <a:normAutofit/>
          </a:bodyPr>
          <a:lstStyle/>
          <a:p>
            <a:r>
              <a:rPr lang="en-US" dirty="0"/>
              <a:t>Types of Clusters: Objective Function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04237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US" dirty="0" smtClean="0"/>
              <a:t>Clustering as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optimization problem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dirty="0"/>
              <a:t>Finds clusters that minimize or maximize an </a:t>
            </a:r>
            <a:r>
              <a:rPr lang="en-US" dirty="0">
                <a:solidFill>
                  <a:srgbClr val="00B0F0"/>
                </a:solidFill>
              </a:rPr>
              <a:t>objective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Enumerate all possible ways of dividing the points into clusters and evaluate the 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goodness</a:t>
            </a:r>
            <a:r>
              <a:rPr lang="en-US" dirty="0"/>
              <a:t>' of each potential set of clusters by using the given objective function.  (NP Hard)</a:t>
            </a:r>
          </a:p>
          <a:p>
            <a:pPr lvl="1"/>
            <a:r>
              <a:rPr lang="en-US" dirty="0"/>
              <a:t> Can have </a:t>
            </a:r>
            <a:r>
              <a:rPr lang="en-US" dirty="0">
                <a:solidFill>
                  <a:srgbClr val="00B0F0"/>
                </a:solidFill>
              </a:rPr>
              <a:t>global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local</a:t>
            </a:r>
            <a:r>
              <a:rPr lang="en-US" dirty="0"/>
              <a:t> objectives.</a:t>
            </a:r>
          </a:p>
          <a:p>
            <a:pPr lvl="2"/>
            <a:r>
              <a:rPr lang="en-US" dirty="0"/>
              <a:t> Hierarchical clustering algorithms typically have local objectives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Partitional</a:t>
            </a:r>
            <a:r>
              <a:rPr lang="en-US" dirty="0"/>
              <a:t> algorithms typically have global objectives</a:t>
            </a:r>
          </a:p>
          <a:p>
            <a:pPr lvl="1"/>
            <a:r>
              <a:rPr lang="en-US" dirty="0"/>
              <a:t>A variation of the global objective function approach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fit</a:t>
            </a:r>
            <a:r>
              <a:rPr lang="en-US" dirty="0"/>
              <a:t> the data to a </a:t>
            </a:r>
            <a:r>
              <a:rPr lang="en-US" dirty="0">
                <a:solidFill>
                  <a:srgbClr val="00B0F0"/>
                </a:solidFill>
              </a:rPr>
              <a:t>parameterized model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dirty="0" smtClean="0"/>
              <a:t> </a:t>
            </a:r>
            <a:r>
              <a:rPr lang="en-US" dirty="0"/>
              <a:t>for the model are determined from the </a:t>
            </a:r>
            <a:r>
              <a:rPr lang="en-US" dirty="0" smtClean="0"/>
              <a:t>data, and they determine the clustering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smtClean="0"/>
              <a:t>E.g., </a:t>
            </a:r>
            <a:r>
              <a:rPr lang="en-US" dirty="0" smtClean="0">
                <a:solidFill>
                  <a:srgbClr val="00B0F0"/>
                </a:solidFill>
              </a:rPr>
              <a:t>Mixture </a:t>
            </a:r>
            <a:r>
              <a:rPr lang="en-US" dirty="0">
                <a:solidFill>
                  <a:srgbClr val="00B0F0"/>
                </a:solidFill>
              </a:rPr>
              <a:t>models </a:t>
            </a:r>
            <a:r>
              <a:rPr lang="en-US" dirty="0"/>
              <a:t>assume that the data is a ‘mixture' of a number of statistical distributions.  </a:t>
            </a:r>
          </a:p>
        </p:txBody>
      </p:sp>
    </p:spTree>
    <p:extLst>
      <p:ext uri="{BB962C8B-B14F-4D97-AF65-F5344CB8AC3E}">
        <p14:creationId xmlns:p14="http://schemas.microsoft.com/office/powerpoint/2010/main" val="23181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and its variants</a:t>
            </a:r>
          </a:p>
          <a:p>
            <a:pPr lvl="4"/>
            <a:endParaRPr lang="en-US" dirty="0"/>
          </a:p>
          <a:p>
            <a:r>
              <a:rPr lang="en-US" dirty="0"/>
              <a:t>Hierarchical </a:t>
            </a:r>
            <a:r>
              <a:rPr lang="en-US" dirty="0" smtClean="0"/>
              <a:t>clustering</a:t>
            </a:r>
          </a:p>
          <a:p>
            <a:endParaRPr lang="en-US" dirty="0"/>
          </a:p>
          <a:p>
            <a:r>
              <a:rPr lang="en-US" dirty="0" smtClean="0"/>
              <a:t>DBSCAN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00200"/>
            <a:ext cx="8001000" cy="4572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err="1"/>
              <a:t>Partitional</a:t>
            </a:r>
            <a:r>
              <a:rPr lang="en-US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cluster is associated with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point is assigned to the cluster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closest</a:t>
            </a:r>
            <a:r>
              <a:rPr lang="en-US" dirty="0"/>
              <a:t>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Number of clusters,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, must be </a:t>
            </a:r>
            <a:r>
              <a:rPr lang="en-US" dirty="0" smtClean="0"/>
              <a:t>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The objective is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minimize the sum of distances </a:t>
            </a:r>
            <a:r>
              <a:rPr lang="en-US" dirty="0"/>
              <a:t>of the points to their respective </a:t>
            </a:r>
            <a:r>
              <a:rPr lang="en-US" dirty="0">
                <a:solidFill>
                  <a:srgbClr val="0070C0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1199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 smtClean="0"/>
                  <a:t>Given </a:t>
                </a:r>
                <a:r>
                  <a:rPr lang="en-US" dirty="0"/>
                  <a:t>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K </a:t>
                </a:r>
                <a:r>
                  <a:rPr lang="en-US" dirty="0" smtClean="0"/>
                  <a:t>group the points into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dirty="0" smtClean="0"/>
                  <a:t> clusters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chemeClr val="accent1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 smtClean="0">
                    <a:solidFill>
                      <a:schemeClr val="accent1"/>
                    </a:solidFill>
                  </a:rPr>
                  <a:t>k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} </a:t>
                </a:r>
                <a:r>
                  <a:rPr lang="en-US" dirty="0" smtClean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 smtClean="0"/>
                  <a:t>	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 smtClean="0"/>
                  <a:t>, where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centroid </a:t>
                </a:r>
                <a:r>
                  <a:rPr lang="en-US" dirty="0" smtClean="0"/>
                  <a:t>of the points in cluster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i</a:t>
                </a:r>
                <a:endParaRPr lang="en-US" baseline="-25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8950" y="1524000"/>
            <a:ext cx="83185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general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sz="2400" dirty="0" smtClean="0"/>
              <a:t> of </a:t>
            </a:r>
            <a:r>
              <a:rPr lang="en-US" sz="2400" dirty="0"/>
              <a:t>objects such that the objects in a </a:t>
            </a:r>
            <a:r>
              <a:rPr lang="en-US" sz="2400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cluster</a:t>
            </a:r>
            <a:r>
              <a:rPr lang="en-US" sz="2400" dirty="0" smtClean="0"/>
              <a:t>) are similar </a:t>
            </a:r>
            <a:r>
              <a:rPr lang="en-US" sz="2400" dirty="0"/>
              <a:t>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951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3048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4038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3352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Most common definition is with </a:t>
                </a:r>
                <a:r>
                  <a:rPr lang="en-US" dirty="0" err="1" smtClean="0"/>
                  <a:t>euclidean</a:t>
                </a:r>
                <a:r>
                  <a:rPr lang="en-US" dirty="0" smtClean="0"/>
                  <a:t> distance, minimizing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Sum of Squares Error (SSE)</a:t>
                </a:r>
                <a:r>
                  <a:rPr lang="en-US" dirty="0" smtClean="0"/>
                  <a:t> function</a:t>
                </a:r>
              </a:p>
              <a:p>
                <a:pPr lvl="1">
                  <a:defRPr/>
                </a:pPr>
                <a:r>
                  <a:rPr lang="en-US" dirty="0" smtClean="0"/>
                  <a:t>Sometimes K-means is defined like that</a:t>
                </a:r>
              </a:p>
              <a:p>
                <a:pPr>
                  <a:defRPr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 smtClean="0"/>
                  <a:t>Given </a:t>
                </a:r>
                <a:r>
                  <a:rPr lang="en-US" dirty="0"/>
                  <a:t>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K </a:t>
                </a:r>
                <a:r>
                  <a:rPr lang="en-US" dirty="0" smtClean="0"/>
                  <a:t>group the points into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dirty="0" smtClean="0"/>
                  <a:t> clusters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chemeClr val="accent1"/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 smtClean="0">
                    <a:solidFill>
                      <a:schemeClr val="accent1"/>
                    </a:solidFill>
                  </a:rPr>
                  <a:t>k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} </a:t>
                </a:r>
                <a:r>
                  <a:rPr lang="en-US" dirty="0" smtClean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 smtClean="0"/>
                  <a:t>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 smtClean="0"/>
                  <a:t>, where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mean </a:t>
                </a:r>
                <a:r>
                  <a:rPr lang="en-US" dirty="0" smtClean="0"/>
                  <a:t>of the points in cluster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i</a:t>
                </a:r>
                <a:endParaRPr lang="en-US" baseline="-25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48281" y="6019800"/>
            <a:ext cx="30957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Sum of Squares Error (SSE)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Complexity of the k-means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dirty="0" smtClean="0"/>
              <a:t> if the dimensionality of the data is at least 2 (</a:t>
            </a:r>
            <a:r>
              <a:rPr lang="en-US" dirty="0" smtClean="0">
                <a:solidFill>
                  <a:schemeClr val="accent1"/>
                </a:solidFill>
              </a:rPr>
              <a:t>d≥2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Finding the best solution in polynomial time is infeasible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d=1</a:t>
            </a:r>
            <a:r>
              <a:rPr lang="en-US" dirty="0" smtClean="0"/>
              <a:t> the problem is solvable in polynomial time (how?)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simple iterative algorithm works quite well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K-means </a:t>
            </a:r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55827"/>
              </p:ext>
            </p:extLst>
          </p:nvPr>
        </p:nvGraphicFramePr>
        <p:xfrm>
          <a:off x="457200" y="388620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Lloyd’s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K-means is sometimes synonymous with this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3886200"/>
            <a:ext cx="5257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029200"/>
            <a:ext cx="7848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</a:t>
            </a:r>
            <a:r>
              <a:rPr lang="en-US" dirty="0" smtClean="0"/>
              <a:t>Algorithm </a:t>
            </a:r>
            <a:r>
              <a:rPr lang="en-US" dirty="0"/>
              <a:t>–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centroids are often chosen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Clusters produced vary from one run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04800"/>
            <a:ext cx="8280400" cy="838200"/>
          </a:xfrm>
        </p:spPr>
        <p:txBody>
          <a:bodyPr>
            <a:normAutofit/>
          </a:bodyPr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2954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92722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653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" y="381000"/>
            <a:ext cx="8863806" cy="9906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7847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3048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1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7338"/>
            <a:ext cx="8839200" cy="10668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</a:t>
            </a:r>
            <a:r>
              <a:rPr lang="en-US" dirty="0" smtClean="0"/>
              <a:t>Centroids</a:t>
            </a:r>
            <a:endParaRPr lang="en-US" dirty="0"/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8609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34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6513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multiple runs </a:t>
            </a:r>
            <a:r>
              <a:rPr lang="en-US" dirty="0" smtClean="0"/>
              <a:t>and select the clustering with the smallest error</a:t>
            </a:r>
          </a:p>
          <a:p>
            <a:endParaRPr lang="en-US" dirty="0"/>
          </a:p>
          <a:p>
            <a:r>
              <a:rPr lang="en-US" dirty="0"/>
              <a:t>Select original set of  points by methods other than random . E.g.,  pick the most distant (from each other) points as cluster centers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K-means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</a:t>
            </a:r>
            <a:r>
              <a:rPr lang="en-US" dirty="0"/>
              <a:t>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Applications of Cluster Analysis</a:t>
            </a: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83050" cy="5181600"/>
          </a:xfr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</a:rPr>
              <a:t>Group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related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documents </a:t>
            </a:r>
            <a:r>
              <a:rPr lang="en-US" sz="2000" dirty="0"/>
              <a:t>for browsing,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genes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and proteins</a:t>
            </a:r>
            <a:r>
              <a:rPr lang="en-US" sz="2000" dirty="0"/>
              <a:t> that have similar functionality,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stocks </a:t>
            </a:r>
            <a:r>
              <a:rPr lang="en-US" sz="2000" dirty="0"/>
              <a:t>with similar price </a:t>
            </a:r>
            <a:r>
              <a:rPr lang="en-US" sz="2000" dirty="0" smtClean="0"/>
              <a:t>fluctuations, users with </a:t>
            </a:r>
            <a:r>
              <a:rPr lang="en-US" sz="2000" smtClean="0"/>
              <a:t>same behavior</a:t>
            </a:r>
            <a:endParaRPr lang="en-US" sz="2000" b="1" dirty="0"/>
          </a:p>
          <a:p>
            <a:pPr>
              <a:spcBef>
                <a:spcPct val="20000"/>
              </a:spcBef>
            </a:pPr>
            <a:endParaRPr lang="en-US" sz="2400" b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 dirty="0"/>
              <a:t>Reduce the size of large data </a:t>
            </a:r>
            <a:r>
              <a:rPr lang="en-US" sz="2000" dirty="0" smtClean="0"/>
              <a:t>sets</a:t>
            </a:r>
          </a:p>
          <a:p>
            <a:pPr lvl="1">
              <a:spcBef>
                <a:spcPct val="20000"/>
              </a:spcBef>
            </a:pPr>
            <a:endParaRPr lang="en-US" sz="2000" dirty="0"/>
          </a:p>
          <a:p>
            <a:r>
              <a:rPr lang="en-US" sz="2400" b="1" dirty="0" smtClean="0"/>
              <a:t>Applications</a:t>
            </a:r>
          </a:p>
          <a:p>
            <a:pPr lvl="1"/>
            <a:r>
              <a:rPr lang="en-US" sz="2000" dirty="0"/>
              <a:t>Recommendation systems</a:t>
            </a:r>
          </a:p>
          <a:p>
            <a:pPr lvl="1"/>
            <a:r>
              <a:rPr lang="en-US" sz="2000" dirty="0" smtClean="0"/>
              <a:t>Search Personalization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56570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38688084"/>
              </p:ext>
            </p:extLst>
          </p:nvPr>
        </p:nvGraphicFramePr>
        <p:xfrm>
          <a:off x="4343400" y="15240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5702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5438775" y="4038600"/>
            <a:ext cx="3657600" cy="2474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65704" name="Text Box 1032"/>
          <p:cNvSpPr txBox="1">
            <a:spLocks noChangeArrowheads="1"/>
          </p:cNvSpPr>
          <p:nvPr/>
        </p:nvSpPr>
        <p:spPr bwMode="auto">
          <a:xfrm>
            <a:off x="5410200" y="6019799"/>
            <a:ext cx="2514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Clustering precipitation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1447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</a:t>
            </a:r>
            <a:r>
              <a:rPr lang="en-US" dirty="0" smtClean="0"/>
              <a:t>Algorithm </a:t>
            </a:r>
            <a:r>
              <a:rPr lang="en-US" dirty="0"/>
              <a:t>– </a:t>
            </a:r>
            <a:r>
              <a:rPr lang="en-US" dirty="0" smtClean="0"/>
              <a:t>Centroids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centroid</a:t>
            </a:r>
            <a:r>
              <a:rPr lang="en-US" dirty="0"/>
              <a:t> depends on the distance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minimizer</a:t>
            </a:r>
            <a:r>
              <a:rPr lang="en-US" dirty="0" smtClean="0"/>
              <a:t> for the distance function</a:t>
            </a:r>
            <a:endParaRPr lang="en-US" dirty="0"/>
          </a:p>
          <a:p>
            <a:r>
              <a:rPr lang="en-US" dirty="0" smtClean="0"/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en-US" dirty="0"/>
              <a:t>’ is measured by Euclidean </a:t>
            </a:r>
            <a:r>
              <a:rPr lang="en-US" dirty="0" smtClean="0"/>
              <a:t>distance (SSE), </a:t>
            </a:r>
            <a:r>
              <a:rPr lang="en-US" dirty="0"/>
              <a:t>cosine similarity, correlation,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Centroid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dirty="0"/>
              <a:t> of the points in the cluster for SSE, </a:t>
            </a:r>
            <a:r>
              <a:rPr lang="en-US" dirty="0" smtClean="0"/>
              <a:t>and cosine similarity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median</a:t>
            </a:r>
            <a:r>
              <a:rPr lang="en-US" dirty="0"/>
              <a:t> for Manhattan distance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Finding the centroid is not always easy </a:t>
            </a:r>
          </a:p>
          <a:p>
            <a:pPr lvl="1"/>
            <a:r>
              <a:rPr lang="en-US" dirty="0" smtClean="0"/>
              <a:t>It can be an NP-hard problem for some distance functions</a:t>
            </a:r>
          </a:p>
          <a:p>
            <a:pPr lvl="2"/>
            <a:r>
              <a:rPr lang="en-US" dirty="0" smtClean="0"/>
              <a:t>E.g., median form multiple dimensions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</a:t>
            </a:r>
            <a:r>
              <a:rPr lang="en-US" dirty="0" smtClean="0"/>
              <a:t>Algorithm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will </a:t>
            </a:r>
            <a:r>
              <a:rPr lang="en-US" dirty="0">
                <a:solidFill>
                  <a:srgbClr val="0070C0"/>
                </a:solidFill>
              </a:rPr>
              <a:t>converge</a:t>
            </a:r>
            <a:r>
              <a:rPr lang="en-US" dirty="0"/>
              <a:t> for common similarity measures mentioned above.</a:t>
            </a:r>
          </a:p>
          <a:p>
            <a:pPr lvl="1"/>
            <a:r>
              <a:rPr lang="en-US" dirty="0"/>
              <a:t>Most of the convergence happens in the first few iterations.</a:t>
            </a:r>
          </a:p>
          <a:p>
            <a:pPr lvl="1"/>
            <a:r>
              <a:rPr lang="en-US" dirty="0"/>
              <a:t>Often the stopping condition is changed to ‘Until relatively few points change clusters’</a:t>
            </a:r>
          </a:p>
          <a:p>
            <a:r>
              <a:rPr lang="en-US" dirty="0"/>
              <a:t>Complexity is O( n * K * I * d )</a:t>
            </a:r>
          </a:p>
          <a:p>
            <a:pPr lvl="1"/>
            <a:r>
              <a:rPr lang="en-US" dirty="0"/>
              <a:t>n = number of points, K = number of clusters, </a:t>
            </a:r>
            <a:br>
              <a:rPr lang="en-US" dirty="0"/>
            </a:br>
            <a:r>
              <a:rPr lang="en-US" dirty="0"/>
              <a:t>I = number of iterations, d = </a:t>
            </a:r>
            <a:r>
              <a:rPr lang="en-US" dirty="0" smtClean="0"/>
              <a:t>dimensionality</a:t>
            </a:r>
          </a:p>
          <a:p>
            <a:r>
              <a:rPr lang="en-US" dirty="0" smtClean="0"/>
              <a:t>In general a fast and efficient algorithm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</a:t>
            </a:r>
            <a:r>
              <a:rPr lang="en-US" dirty="0" smtClean="0"/>
              <a:t>different </a:t>
            </a:r>
            <a:endParaRPr lang="en-US" dirty="0"/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Non-globular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0709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4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53482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52974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689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5424487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53736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42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8176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55514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55768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83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8686800" cy="9144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One solution is to use many clusters.</a:t>
            </a:r>
          </a:p>
          <a:p>
            <a:pPr lvl="1"/>
            <a:r>
              <a:rPr 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2377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57200"/>
            <a:ext cx="8280400" cy="85725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55006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716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8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2192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92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56530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995487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K-</a:t>
            </a:r>
            <a:r>
              <a:rPr lang="en-US" dirty="0" err="1" smtClean="0">
                <a:solidFill>
                  <a:srgbClr val="FF0000"/>
                </a:solidFill>
              </a:rPr>
              <a:t>medoids</a:t>
            </a:r>
            <a:r>
              <a:rPr lang="en-US" dirty="0" smtClean="0"/>
              <a:t>: Similar problem definition as in K-means, but the centroid of the cluster is defined to be one of the points in the cluster (the </a:t>
            </a:r>
            <a:r>
              <a:rPr lang="en-US" dirty="0" err="1" smtClean="0">
                <a:solidFill>
                  <a:srgbClr val="00B0F0"/>
                </a:solidFill>
              </a:rPr>
              <a:t>medoid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K-centers</a:t>
            </a:r>
            <a:r>
              <a:rPr lang="en-US" dirty="0" smtClean="0"/>
              <a:t>: Similar problem definition as in K-means, but the goal now is to minimize the maximum </a:t>
            </a:r>
            <a:r>
              <a:rPr lang="en-US" dirty="0" smtClean="0">
                <a:solidFill>
                  <a:srgbClr val="00B0F0"/>
                </a:solidFill>
              </a:rPr>
              <a:t>diameter </a:t>
            </a:r>
            <a:r>
              <a:rPr lang="en-US" dirty="0" smtClean="0"/>
              <a:t>of the clusters (diameter of a cluster is maximum distance between any two points in the cluster).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applications of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Snow, London 1854</a:t>
            </a:r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213134"/>
            <a:ext cx="6781800" cy="443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6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main types of hierarchical clustering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Agglomerative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the points as individual clusters</a:t>
            </a:r>
          </a:p>
          <a:p>
            <a:pPr lvl="2"/>
            <a:r>
              <a:rPr lang="en-US" sz="1800" dirty="0"/>
              <a:t> At each step, merge the closest pair of clusters until only one cluster (or k clusters) left</a:t>
            </a:r>
          </a:p>
          <a:p>
            <a:pPr lvl="4"/>
            <a:endParaRPr lang="en-US" sz="1800" dirty="0"/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Divisive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one, all-inclusive cluster </a:t>
            </a:r>
          </a:p>
          <a:p>
            <a:pPr lvl="2"/>
            <a:r>
              <a:rPr lang="en-US" sz="1800" dirty="0"/>
              <a:t> At each step, split a cluster until each cluster contains a point (or there are k clusters)</a:t>
            </a:r>
          </a:p>
          <a:p>
            <a:pPr lvl="4"/>
            <a:endParaRPr lang="en-US" sz="1800" dirty="0"/>
          </a:p>
          <a:p>
            <a:r>
              <a:rPr lang="en-US" sz="2400" dirty="0"/>
              <a:t>Traditional hierarchical algorithms use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distance matrix</a:t>
            </a:r>
          </a:p>
          <a:p>
            <a:pPr lvl="1"/>
            <a:r>
              <a:rPr lang="en-US" sz="2000" dirty="0"/>
              <a:t>Merge or split one cluster at a time</a:t>
            </a:r>
          </a:p>
          <a:p>
            <a:pPr lvl="4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55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Produces a set of nested clusters organized as a hierarchical tree</a:t>
            </a:r>
          </a:p>
          <a:p>
            <a:r>
              <a:rPr lang="en-US"/>
              <a:t>Can be visualized as a dendrogram</a:t>
            </a:r>
          </a:p>
          <a:p>
            <a:pPr lvl="1"/>
            <a:r>
              <a:rPr lang="en-US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/>
          </p:nvPr>
        </p:nvGraphicFramePr>
        <p:xfrm>
          <a:off x="5257800" y="38576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576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/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36770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81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9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Compute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Merge</a:t>
            </a:r>
            <a:r>
              <a:rPr lang="en-US" dirty="0"/>
              <a:t>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Until</a:t>
            </a:r>
            <a:r>
              <a:rPr lang="en-US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5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Key operation is the computation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of two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3066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721"/>
            <a:ext cx="8229600" cy="4876800"/>
          </a:xfrm>
        </p:spPr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2265436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593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p4</a:t>
              </a:r>
              <a:endParaRPr lang="en-US" dirty="0"/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71805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3014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After some merging steps, we have some clusters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061618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8999" y="3311556"/>
            <a:ext cx="609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546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199" y="5105400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42224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81291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34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856654" y="406161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1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433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</a:t>
            </a:r>
            <a:r>
              <a:rPr lang="en-US" sz="2200" dirty="0" err="1"/>
              <a:t>C2</a:t>
            </a:r>
            <a:r>
              <a:rPr lang="en-US" sz="2200" dirty="0"/>
              <a:t> and </a:t>
            </a:r>
            <a:r>
              <a:rPr lang="en-US" sz="2200" dirty="0" err="1"/>
              <a:t>C5</a:t>
            </a:r>
            <a:r>
              <a:rPr lang="en-US" sz="2200" dirty="0"/>
              <a:t>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4249737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3030537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4115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5316537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52403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432299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C1</a:t>
            </a:r>
            <a:endParaRPr lang="en-US" dirty="0"/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8999" y="3640137"/>
            <a:ext cx="60960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468937"/>
            <a:ext cx="54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199" y="5468937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3265353"/>
            <a:ext cx="495300" cy="37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2039937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C5</a:t>
              </a:r>
              <a:endParaRPr lang="en-US" dirty="0"/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98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501173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91200" y="42338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648200" y="48593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593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0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“How do we update the proximity matrix?”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41910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9718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14700" y="3400862"/>
            <a:ext cx="8382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52578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2672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6576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4863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5994400" y="3021231"/>
            <a:ext cx="2247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 ?      ?       ?      ?    </a:t>
            </a:r>
            <a:r>
              <a:rPr lang="en-US" dirty="0"/>
              <a:t>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505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575425" y="1727199"/>
            <a:ext cx="511174" cy="92333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458527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4953000" y="3018473"/>
            <a:ext cx="1066800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4267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648200" y="47402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402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8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57199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562600" y="15240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86000" y="2514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860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4572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Ward’s Method uses squared error</a:t>
            </a:r>
            <a:endParaRPr lang="en-US" sz="2400" b="0" dirty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5389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828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9144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796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4290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9530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925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114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1148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60198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13128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22098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How many clusters?</a:t>
              </a:r>
              <a:endParaRPr lang="en-US" sz="1600" b="0">
                <a:latin typeface="Times New Roman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4196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4196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22098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8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572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5240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20574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5650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3335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9543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6764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8994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752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22860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953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4704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399"/>
            <a:ext cx="8280400" cy="1219199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6495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3716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5946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4478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514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981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600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981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2133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981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600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981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2209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981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600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981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752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752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600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752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648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505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15855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25146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823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12192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8781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6002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676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876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733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5890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 – Complete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view the processing of the hierarchical algorithm is that we create links between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en-US" dirty="0" smtClean="0"/>
              <a:t> in order of </a:t>
            </a:r>
            <a:r>
              <a:rPr lang="en-US" dirty="0" smtClean="0">
                <a:solidFill>
                  <a:srgbClr val="0070C0"/>
                </a:solidFill>
              </a:rPr>
              <a:t>increasing distance</a:t>
            </a:r>
          </a:p>
          <a:p>
            <a:pPr lvl="1"/>
            <a:r>
              <a:rPr lang="en-US" dirty="0" smtClean="0"/>
              <a:t>The MIN – </a:t>
            </a:r>
            <a:r>
              <a:rPr lang="en-US" dirty="0" smtClean="0">
                <a:solidFill>
                  <a:srgbClr val="FF0000"/>
                </a:solidFill>
              </a:rPr>
              <a:t>Single Link</a:t>
            </a:r>
            <a:r>
              <a:rPr lang="en-US" dirty="0" smtClean="0"/>
              <a:t>, will merge two clusters when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single pair </a:t>
            </a:r>
            <a:r>
              <a:rPr lang="en-US" dirty="0" smtClean="0"/>
              <a:t>of elements is linked</a:t>
            </a:r>
          </a:p>
          <a:p>
            <a:pPr lvl="1"/>
            <a:r>
              <a:rPr lang="en-US" dirty="0" smtClean="0"/>
              <a:t>The MAX – </a:t>
            </a:r>
            <a:r>
              <a:rPr lang="en-US" dirty="0" smtClean="0">
                <a:solidFill>
                  <a:srgbClr val="FF0000"/>
                </a:solidFill>
              </a:rPr>
              <a:t>Complete Linkage </a:t>
            </a:r>
            <a:r>
              <a:rPr lang="en-US" dirty="0" smtClean="0"/>
              <a:t>will merge two clusters when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pairs </a:t>
            </a:r>
            <a:r>
              <a:rPr lang="en-US" dirty="0"/>
              <a:t>of elements have </a:t>
            </a:r>
            <a:r>
              <a:rPr lang="en-US" dirty="0" smtClean="0"/>
              <a:t>been linked.</a:t>
            </a:r>
          </a:p>
        </p:txBody>
      </p:sp>
    </p:spTree>
    <p:extLst>
      <p:ext uri="{BB962C8B-B14F-4D97-AF65-F5344CB8AC3E}">
        <p14:creationId xmlns:p14="http://schemas.microsoft.com/office/powerpoint/2010/main" val="28426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>
            <a:normAutofit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60340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3486151" y="603408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2092325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3182937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808287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390775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2270125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866900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7162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3519"/>
              </p:ext>
            </p:extLst>
          </p:nvPr>
        </p:nvGraphicFramePr>
        <p:xfrm>
          <a:off x="5410200" y="137159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3613"/>
              </p:ext>
            </p:extLst>
          </p:nvPr>
        </p:nvGraphicFramePr>
        <p:xfrm>
          <a:off x="5410200" y="137160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55477"/>
              </p:ext>
            </p:extLst>
          </p:nvPr>
        </p:nvGraphicFramePr>
        <p:xfrm>
          <a:off x="5410200" y="139319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41759"/>
              </p:ext>
            </p:extLst>
          </p:nvPr>
        </p:nvGraphicFramePr>
        <p:xfrm>
          <a:off x="5410200" y="138684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87590"/>
              </p:ext>
            </p:extLst>
          </p:nvPr>
        </p:nvGraphicFramePr>
        <p:xfrm>
          <a:off x="5410200" y="137414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53833"/>
              </p:ext>
            </p:extLst>
          </p:nvPr>
        </p:nvGraphicFramePr>
        <p:xfrm>
          <a:off x="5410200" y="137414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.22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.22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.20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38620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8348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0538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6530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3467326" y="56530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9829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21288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5131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5542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8875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32877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20256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34928"/>
              </p:ext>
            </p:extLst>
          </p:nvPr>
        </p:nvGraphicFramePr>
        <p:xfrm>
          <a:off x="5460999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16551"/>
              </p:ext>
            </p:extLst>
          </p:nvPr>
        </p:nvGraphicFramePr>
        <p:xfrm>
          <a:off x="5460999" y="150749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6895"/>
              </p:ext>
            </p:extLst>
          </p:nvPr>
        </p:nvGraphicFramePr>
        <p:xfrm>
          <a:off x="5460999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35892"/>
              </p:ext>
            </p:extLst>
          </p:nvPr>
        </p:nvGraphicFramePr>
        <p:xfrm>
          <a:off x="5460999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50132"/>
              </p:ext>
            </p:extLst>
          </p:nvPr>
        </p:nvGraphicFramePr>
        <p:xfrm>
          <a:off x="5460999" y="151701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.24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.34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.24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.20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.20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.15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.22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.34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.25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.11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810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8008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 </a:t>
            </a:r>
            <a:r>
              <a:rPr lang="en-US" dirty="0"/>
              <a:t>is a set of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Important distinction between </a:t>
            </a:r>
            <a:r>
              <a:rPr lang="en-US" dirty="0">
                <a:solidFill>
                  <a:srgbClr val="0070C0"/>
                </a:solidFill>
              </a:rPr>
              <a:t>hierarchical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partitional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sets of clusters </a:t>
            </a:r>
            <a:endParaRPr 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Partitional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division data objects </a:t>
            </a:r>
            <a:r>
              <a:rPr lang="en-US" dirty="0" smtClean="0"/>
              <a:t>into </a:t>
            </a:r>
            <a:r>
              <a:rPr lang="en-US" dirty="0"/>
              <a:t>subsets (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27095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41863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318500" cy="3505200"/>
          </a:xfrm>
        </p:spPr>
        <p:txBody>
          <a:bodyPr/>
          <a:lstStyle/>
          <a:p>
            <a:r>
              <a:rPr lang="en-US" sz="2200" dirty="0"/>
              <a:t>Proximity of two clusters is the average of pairwise proximity between points in the two clusters.</a:t>
            </a:r>
          </a:p>
          <a:p>
            <a:endParaRPr lang="en-US" sz="2200" dirty="0"/>
          </a:p>
          <a:p>
            <a:endParaRPr lang="en-US" sz="2200" dirty="0"/>
          </a:p>
          <a:p>
            <a:pPr lvl="4"/>
            <a:endParaRPr lang="en-US" sz="1800" dirty="0"/>
          </a:p>
          <a:p>
            <a:r>
              <a:rPr lang="en-US" sz="2200" dirty="0"/>
              <a:t>Need to use average connectivity for scalability since total proximity favors large clusters</a:t>
            </a:r>
          </a:p>
          <a:p>
            <a:endParaRPr lang="en-US" sz="2200" dirty="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3873240" imgH="698400" progId="Equation.3">
                  <p:embed/>
                </p:oleObj>
              </mc:Choice>
              <mc:Fallback>
                <p:oleObj name="Equation" r:id="rId3" imgW="3873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838200" y="411480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1625"/>
            <a:ext cx="8661400" cy="12954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8054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3267076" y="580548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7013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2230437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516312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625725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865312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344862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2165350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460999" y="154876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9906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24230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Similarity of two clusters is based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squared </a:t>
            </a:r>
            <a:r>
              <a:rPr lang="en-US" dirty="0" smtClean="0">
                <a:solidFill>
                  <a:srgbClr val="00B0F0"/>
                </a:solidFill>
              </a:rPr>
              <a:t>error (SSE) </a:t>
            </a:r>
            <a:r>
              <a:rPr lang="en-US" dirty="0"/>
              <a:t>when two clusters are merged</a:t>
            </a:r>
          </a:p>
          <a:p>
            <a:pPr lvl="1"/>
            <a:r>
              <a:rPr lang="en-US" dirty="0"/>
              <a:t>Similar to group average if distance between points is distance squared</a:t>
            </a:r>
          </a:p>
          <a:p>
            <a:pPr lvl="4"/>
            <a:endParaRPr lang="en-US" dirty="0"/>
          </a:p>
          <a:p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r>
              <a:rPr lang="en-US" dirty="0"/>
              <a:t>Hierarchical analogue of K-means</a:t>
            </a:r>
          </a:p>
          <a:p>
            <a:pPr lvl="1"/>
            <a:r>
              <a:rPr lang="en-US" dirty="0"/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38599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25003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5410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50292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5894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54371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8498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43481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53228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5466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5908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590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5021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54086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7799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43434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52943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6259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9097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8178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21875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7510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6685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8415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8192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5273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22828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20129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9351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6732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66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</a:t>
            </a:r>
            <a:r>
              <a:rPr lang="en-US" dirty="0"/>
              <a:t>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229600" cy="42291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 space since it uses the proximity matrix.  </a:t>
            </a:r>
          </a:p>
          <a:p>
            <a:pPr lvl="1"/>
            <a:r>
              <a:rPr lang="en-US" dirty="0"/>
              <a:t>N is the number of points.</a:t>
            </a:r>
          </a:p>
          <a:p>
            <a:pPr lvl="1"/>
            <a:endParaRPr lang="en-US" dirty="0"/>
          </a:p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 time in many cases</a:t>
            </a:r>
          </a:p>
          <a:p>
            <a:pPr lvl="1"/>
            <a:r>
              <a:rPr lang="en-US" dirty="0"/>
              <a:t>There are N steps and at each step the size, 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, proximity matrix must be updated and searched</a:t>
            </a:r>
          </a:p>
          <a:p>
            <a:pPr lvl="1"/>
            <a:r>
              <a:rPr lang="en-US" dirty="0"/>
              <a:t>Complexity can be reduced to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 log(N) ) time for some approaches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Problems </a:t>
            </a:r>
            <a:r>
              <a:rPr lang="en-US" dirty="0"/>
              <a:t>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 complexity in time and space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decision is made to combine two clusters, it cannot be undone</a:t>
            </a:r>
          </a:p>
          <a:p>
            <a:pPr lvl="4"/>
            <a:endParaRPr lang="en-US" dirty="0"/>
          </a:p>
          <a:p>
            <a:r>
              <a:rPr lang="en-US" dirty="0"/>
              <a:t>No objective function is directly minimized</a:t>
            </a:r>
          </a:p>
          <a:p>
            <a:pPr lvl="4"/>
            <a:endParaRPr lang="en-US" dirty="0"/>
          </a:p>
          <a:p>
            <a:r>
              <a:rPr lang="en-US" dirty="0"/>
              <a:t>Different schemes have problems with one or more of the following:</a:t>
            </a:r>
          </a:p>
          <a:p>
            <a:pPr lvl="1"/>
            <a:r>
              <a:rPr lang="en-US" dirty="0"/>
              <a:t>Sensitivity to noise and outliers</a:t>
            </a:r>
          </a:p>
          <a:p>
            <a:pPr lvl="1"/>
            <a:r>
              <a:rPr lang="en-US" dirty="0"/>
              <a:t>Difficulty handling different sized clusters and convex shapes</a:t>
            </a:r>
          </a:p>
          <a:p>
            <a:pPr lvl="1"/>
            <a:r>
              <a:rPr lang="en-US" dirty="0"/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23359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DBSCAN: Density-Based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DBSCAN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Density-Based Clustering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r>
              <a:rPr lang="en-US" dirty="0" smtClean="0"/>
              <a:t>Reminder: In density based clustering we partition points into dense regions separated by not-so-dense regions.</a:t>
            </a:r>
          </a:p>
          <a:p>
            <a:endParaRPr lang="en-US" dirty="0"/>
          </a:p>
          <a:p>
            <a:r>
              <a:rPr lang="en-US" dirty="0" smtClean="0"/>
              <a:t>Important Questions:</a:t>
            </a:r>
          </a:p>
          <a:p>
            <a:pPr lvl="1"/>
            <a:r>
              <a:rPr lang="en-US" dirty="0" smtClean="0"/>
              <a:t>How do we measure density?</a:t>
            </a:r>
          </a:p>
          <a:p>
            <a:pPr lvl="1"/>
            <a:r>
              <a:rPr lang="en-US" dirty="0" smtClean="0"/>
              <a:t>What is a dense region?</a:t>
            </a:r>
          </a:p>
          <a:p>
            <a:pPr lvl="1"/>
            <a:endParaRPr lang="en-US" dirty="0"/>
          </a:p>
          <a:p>
            <a:r>
              <a:rPr lang="en-US" dirty="0" smtClean="0"/>
              <a:t>DBSCAN: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Density at point 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 smtClean="0"/>
              <a:t>: number of points within a circle of radius </a:t>
            </a:r>
            <a:r>
              <a:rPr lang="en-US" dirty="0" err="1" smtClean="0">
                <a:solidFill>
                  <a:srgbClr val="0070C0"/>
                </a:solidFill>
              </a:rPr>
              <a:t>Eps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Dense Region</a:t>
            </a:r>
            <a:r>
              <a:rPr lang="en-US" dirty="0" smtClean="0"/>
              <a:t>: A circle of radius </a:t>
            </a:r>
            <a:r>
              <a:rPr lang="en-US" dirty="0" err="1" smtClean="0">
                <a:solidFill>
                  <a:srgbClr val="0070C0"/>
                </a:solidFill>
              </a:rPr>
              <a:t>Eps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that contains at least </a:t>
            </a:r>
            <a:r>
              <a:rPr lang="en-US" dirty="0" err="1" smtClean="0">
                <a:solidFill>
                  <a:srgbClr val="0070C0"/>
                </a:solidFill>
              </a:rPr>
              <a:t>MinPts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989262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3187700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5183187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3090862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4386262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229711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492375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589212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2195512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5183187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692400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88156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480050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246221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6034087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766887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4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Characterization of points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 point is a </a:t>
            </a:r>
            <a:r>
              <a:rPr lang="en-US" dirty="0" smtClean="0">
                <a:solidFill>
                  <a:srgbClr val="FF0000"/>
                </a:solidFill>
              </a:rPr>
              <a:t>core point</a:t>
            </a:r>
            <a:r>
              <a:rPr lang="en-US" dirty="0" smtClean="0"/>
              <a:t> if it has more than a specified number of points (</a:t>
            </a:r>
            <a:r>
              <a:rPr lang="en-US" dirty="0" err="1" smtClean="0">
                <a:solidFill>
                  <a:srgbClr val="0070C0"/>
                </a:solidFill>
              </a:rPr>
              <a:t>MinPts</a:t>
            </a:r>
            <a:r>
              <a:rPr lang="en-US" dirty="0" smtClean="0"/>
              <a:t>) within </a:t>
            </a:r>
            <a:r>
              <a:rPr lang="en-US" dirty="0" err="1" smtClean="0">
                <a:solidFill>
                  <a:srgbClr val="0070C0"/>
                </a:solidFill>
              </a:rPr>
              <a:t>Eps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 smtClean="0"/>
              <a:t>These points belong in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dense region </a:t>
            </a:r>
            <a:r>
              <a:rPr lang="en-US" dirty="0" smtClean="0"/>
              <a:t>and are </a:t>
            </a:r>
            <a:r>
              <a:rPr lang="en-US" dirty="0"/>
              <a:t>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interior</a:t>
            </a:r>
            <a:r>
              <a:rPr lang="en-US" dirty="0"/>
              <a:t> of a </a:t>
            </a:r>
            <a:r>
              <a:rPr lang="en-US" dirty="0" smtClean="0"/>
              <a:t>cluster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border point</a:t>
            </a:r>
            <a:r>
              <a:rPr lang="en-US" dirty="0"/>
              <a:t> has fewer than </a:t>
            </a:r>
            <a:r>
              <a:rPr lang="en-US" dirty="0" err="1">
                <a:solidFill>
                  <a:srgbClr val="0070C0"/>
                </a:solidFill>
              </a:rPr>
              <a:t>MinPts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within </a:t>
            </a:r>
            <a:r>
              <a:rPr lang="en-US" dirty="0" err="1">
                <a:solidFill>
                  <a:srgbClr val="0070C0"/>
                </a:solidFill>
              </a:rPr>
              <a:t>Eps</a:t>
            </a:r>
            <a:r>
              <a:rPr lang="en-US" dirty="0"/>
              <a:t>, but is in the neighborhood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core</a:t>
            </a:r>
            <a:r>
              <a:rPr lang="en-US" dirty="0"/>
              <a:t> </a:t>
            </a:r>
            <a:r>
              <a:rPr lang="en-US" dirty="0" smtClean="0"/>
              <a:t>point.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noise point</a:t>
            </a:r>
            <a:r>
              <a:rPr lang="en-US" dirty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1998" y="14478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80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7" y="155813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35599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218674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Point types: </a:t>
            </a:r>
            <a:r>
              <a:rPr lang="en-US" sz="1800" dirty="0">
                <a:solidFill>
                  <a:srgbClr val="92D050"/>
                </a:solidFill>
              </a:rPr>
              <a:t>core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99"/>
                </a:solidFill>
              </a:rPr>
              <a:t>border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07" y="1564249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39483" y="5953474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Eps</a:t>
            </a:r>
            <a:r>
              <a:rPr lang="en-US" sz="1800" dirty="0"/>
              <a:t> = 10, </a:t>
            </a:r>
            <a:r>
              <a:rPr lang="en-US" sz="1800" dirty="0" err="1"/>
              <a:t>MinPts</a:t>
            </a:r>
            <a:r>
              <a:rPr 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9697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0990" y="457200"/>
            <a:ext cx="8426450" cy="8382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Density-Connected points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99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638800" cy="5029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Density edge</a:t>
            </a:r>
          </a:p>
          <a:p>
            <a:pPr lvl="1"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We place an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edge</a:t>
            </a:r>
            <a:r>
              <a:rPr lang="en-US" altLang="zh-CN" dirty="0" smtClean="0">
                <a:ea typeface="宋体" pitchFamily="2" charset="-122"/>
              </a:rPr>
              <a:t> between two core points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q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dirty="0" smtClean="0">
                <a:ea typeface="宋体" pitchFamily="2" charset="-122"/>
              </a:rPr>
              <a:t> if they are within distance </a:t>
            </a:r>
            <a:r>
              <a:rPr lang="en-US" altLang="zh-CN" dirty="0" err="1" smtClean="0">
                <a:solidFill>
                  <a:srgbClr val="0070C0"/>
                </a:solidFill>
                <a:ea typeface="宋体" pitchFamily="2" charset="-122"/>
              </a:rPr>
              <a:t>Eps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Density-connected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A point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is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density-connected</a:t>
            </a:r>
            <a:r>
              <a:rPr lang="en-US" altLang="zh-CN" sz="2400" dirty="0">
                <a:ea typeface="宋体" pitchFamily="2" charset="-122"/>
              </a:rPr>
              <a:t> to a point 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q </a:t>
            </a:r>
            <a:r>
              <a:rPr lang="en-US" altLang="zh-CN" sz="2400" dirty="0" smtClean="0">
                <a:ea typeface="宋体" pitchFamily="2" charset="-122"/>
              </a:rPr>
              <a:t>if there is a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path of edges </a:t>
            </a:r>
            <a:r>
              <a:rPr lang="en-US" altLang="zh-CN" sz="2400" dirty="0" smtClean="0">
                <a:ea typeface="宋体" pitchFamily="2" charset="-122"/>
              </a:rPr>
              <a:t>from 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p</a:t>
            </a:r>
            <a:r>
              <a:rPr lang="en-US" altLang="zh-CN" sz="2400" dirty="0" smtClean="0">
                <a:ea typeface="宋体" pitchFamily="2" charset="-122"/>
              </a:rPr>
              <a:t> to </a:t>
            </a:r>
            <a:r>
              <a:rPr lang="en-US" altLang="zh-CN" sz="2400" dirty="0" smtClean="0">
                <a:solidFill>
                  <a:srgbClr val="00B050"/>
                </a:solidFill>
                <a:ea typeface="宋体" pitchFamily="2" charset="-122"/>
              </a:rPr>
              <a:t>q</a:t>
            </a: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</p:txBody>
      </p:sp>
      <p:sp>
        <p:nvSpPr>
          <p:cNvPr id="1499140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1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2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3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3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4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5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6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499157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499158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9159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499160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9161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49916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49917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49917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</p:grpSp>
      <p:sp>
        <p:nvSpPr>
          <p:cNvPr id="149919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points as </a:t>
            </a:r>
            <a:r>
              <a:rPr lang="en-US" dirty="0">
                <a:solidFill>
                  <a:srgbClr val="92D050"/>
                </a:solidFill>
              </a:rPr>
              <a:t>core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border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points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rgbClr val="92D050"/>
                </a:solidFill>
              </a:rPr>
              <a:t>core</a:t>
            </a:r>
            <a:r>
              <a:rPr lang="en-US" dirty="0" smtClean="0"/>
              <a:t> point </a:t>
            </a:r>
            <a:r>
              <a:rPr lang="en-US" dirty="0" smtClean="0">
                <a:solidFill>
                  <a:srgbClr val="92D050"/>
                </a:solidFill>
              </a:rPr>
              <a:t>p</a:t>
            </a:r>
            <a:r>
              <a:rPr lang="en-US" dirty="0" smtClean="0"/>
              <a:t> that has not been assigned to a cluster</a:t>
            </a:r>
          </a:p>
          <a:p>
            <a:pPr lvl="1"/>
            <a:r>
              <a:rPr lang="en-US" sz="2800" dirty="0" smtClean="0"/>
              <a:t>Create a new cluster with the point </a:t>
            </a:r>
            <a:r>
              <a:rPr lang="en-US" sz="2800" dirty="0" smtClean="0">
                <a:solidFill>
                  <a:srgbClr val="92D050"/>
                </a:solidFill>
              </a:rPr>
              <a:t>p</a:t>
            </a:r>
            <a:r>
              <a:rPr lang="en-US" sz="2800" dirty="0" smtClean="0"/>
              <a:t> and all the points that are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density-connected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92D050"/>
                </a:solidFill>
              </a:rPr>
              <a:t>p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Assign </a:t>
            </a:r>
            <a:r>
              <a:rPr lang="en-US" dirty="0" smtClean="0">
                <a:solidFill>
                  <a:srgbClr val="0070C0"/>
                </a:solidFill>
              </a:rPr>
              <a:t>border</a:t>
            </a:r>
            <a:r>
              <a:rPr lang="en-US" dirty="0" smtClean="0"/>
              <a:t> points to </a:t>
            </a:r>
            <a:r>
              <a:rPr lang="en-US" dirty="0"/>
              <a:t>the cluster of </a:t>
            </a:r>
            <a:r>
              <a:rPr lang="en-US" dirty="0" smtClean="0"/>
              <a:t> the closest </a:t>
            </a:r>
            <a:r>
              <a:rPr lang="en-US" dirty="0"/>
              <a:t>core </a:t>
            </a:r>
            <a:r>
              <a:rPr lang="en-US" dirty="0" smtClean="0"/>
              <a:t>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DBSCAN: Determining </a:t>
            </a:r>
            <a:r>
              <a:rPr lang="en-US" dirty="0" err="1" smtClean="0"/>
              <a:t>Eps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MinPts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209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Idea is that for points in a cluster, their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neighbors are at roughly the same distance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Noise points have the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neighbor at farther distance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So, plot sorted distance of every point to its </a:t>
            </a:r>
            <a:r>
              <a:rPr lang="en-US" sz="2400" dirty="0" err="1">
                <a:solidFill>
                  <a:srgbClr val="0070C0"/>
                </a:solidFill>
              </a:rPr>
              <a:t>k</a:t>
            </a:r>
            <a:r>
              <a:rPr lang="en-US" sz="2400" baseline="30000" dirty="0" err="1">
                <a:solidFill>
                  <a:srgbClr val="0070C0"/>
                </a:solidFill>
              </a:rPr>
              <a:t>th</a:t>
            </a:r>
            <a:r>
              <a:rPr lang="en-US" sz="2400" dirty="0"/>
              <a:t> nearest </a:t>
            </a:r>
            <a:r>
              <a:rPr lang="en-US" sz="2400" dirty="0" smtClean="0"/>
              <a:t>neighbor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Find the distance </a:t>
            </a:r>
            <a:r>
              <a:rPr lang="en-US" sz="2400" dirty="0" smtClean="0">
                <a:solidFill>
                  <a:srgbClr val="0070C0"/>
                </a:solidFill>
              </a:rPr>
              <a:t>d</a:t>
            </a:r>
            <a:r>
              <a:rPr lang="en-US" sz="2400" dirty="0" smtClean="0"/>
              <a:t> where there is a 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knee</a:t>
            </a:r>
            <a:r>
              <a:rPr lang="en-US" sz="2400" dirty="0" smtClean="0"/>
              <a:t>” in the curve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olidFill>
                  <a:srgbClr val="0070C0"/>
                </a:solidFill>
              </a:rPr>
              <a:t>Eps</a:t>
            </a:r>
            <a:r>
              <a:rPr lang="en-US" sz="2000" dirty="0" smtClean="0">
                <a:solidFill>
                  <a:srgbClr val="0070C0"/>
                </a:solidFill>
              </a:rPr>
              <a:t> = d, </a:t>
            </a:r>
            <a:r>
              <a:rPr lang="en-US" sz="2000" dirty="0" err="1" smtClean="0">
                <a:solidFill>
                  <a:srgbClr val="0070C0"/>
                </a:solidFill>
              </a:rPr>
              <a:t>MinPts</a:t>
            </a:r>
            <a:r>
              <a:rPr lang="en-US" sz="2000" dirty="0" smtClean="0">
                <a:solidFill>
                  <a:srgbClr val="0070C0"/>
                </a:solidFill>
              </a:rPr>
              <a:t> = k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78" y="38100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5486400" y="5867400"/>
            <a:ext cx="1752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39000" y="563879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</a:t>
            </a:r>
            <a:r>
              <a:rPr lang="en-US" dirty="0" smtClean="0"/>
              <a:t> ~ 7-10</a:t>
            </a:r>
          </a:p>
          <a:p>
            <a:r>
              <a:rPr lang="en-US" dirty="0" err="1" smtClean="0"/>
              <a:t>MinPts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500760"/>
            <a:ext cx="8280400" cy="870840"/>
          </a:xfrm>
        </p:spPr>
        <p:txBody>
          <a:bodyPr>
            <a:noAutofit/>
          </a:bodyPr>
          <a:lstStyle/>
          <a:p>
            <a:r>
              <a:rPr lang="en-US" dirty="0"/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972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79449" y="4768329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4271962" y="1446485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7741" y="5638800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4897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DBSCAN Does NOT Work Well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116013" y="416022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3" y="17526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1" name="Object 7"/>
          <p:cNvGraphicFramePr>
            <a:graphicFrameLocks noChangeAspect="1"/>
          </p:cNvGraphicFramePr>
          <p:nvPr>
            <p:extLst/>
          </p:nvPr>
        </p:nvGraphicFramePr>
        <p:xfrm>
          <a:off x="4648200" y="141605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1605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37020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4" name="Object 10"/>
          <p:cNvGraphicFramePr>
            <a:graphicFrameLocks noChangeAspect="1"/>
          </p:cNvGraphicFramePr>
          <p:nvPr>
            <p:extLst/>
          </p:nvPr>
        </p:nvGraphicFramePr>
        <p:xfrm>
          <a:off x="4724400" y="408305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8305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63690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34984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4"/>
            <a:ext cx="7437437" cy="7270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DBSCAN: Sensitive to Parameters</a:t>
            </a:r>
            <a:endParaRPr lang="en-US" altLang="zh-CN" sz="3200" dirty="0">
              <a:ea typeface="宋体" pitchFamily="2" charset="-122"/>
            </a:endParaRPr>
          </a:p>
        </p:txBody>
      </p:sp>
      <p:pic>
        <p:nvPicPr>
          <p:cNvPr id="16660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305800" cy="3124200"/>
          </a:xfrm>
        </p:spPr>
      </p:pic>
      <p:pic>
        <p:nvPicPr>
          <p:cNvPr id="1666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6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CLARANS</a:t>
            </a:r>
            <a:r>
              <a:rPr lang="en-US" dirty="0" smtClean="0"/>
              <a:t>: Solutions for the </a:t>
            </a:r>
            <a:r>
              <a:rPr lang="en-US" dirty="0" smtClean="0">
                <a:solidFill>
                  <a:srgbClr val="0070C0"/>
                </a:solidFill>
              </a:rPr>
              <a:t>k-</a:t>
            </a:r>
            <a:r>
              <a:rPr lang="en-US" dirty="0" err="1" smtClean="0">
                <a:solidFill>
                  <a:srgbClr val="0070C0"/>
                </a:solidFill>
              </a:rPr>
              <a:t>medoids</a:t>
            </a:r>
            <a:r>
              <a:rPr lang="en-US" dirty="0" smtClean="0"/>
              <a:t> problem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BIRCH</a:t>
            </a:r>
            <a:r>
              <a:rPr lang="en-US" dirty="0" smtClean="0"/>
              <a:t>: Constructs a </a:t>
            </a:r>
            <a:r>
              <a:rPr lang="en-US" dirty="0" smtClean="0">
                <a:solidFill>
                  <a:srgbClr val="0070C0"/>
                </a:solidFill>
              </a:rPr>
              <a:t>hierarchical tree </a:t>
            </a:r>
            <a:r>
              <a:rPr lang="en-US" dirty="0" smtClean="0"/>
              <a:t>that acts a summary of the data, and then clusters the leaves.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MST</a:t>
            </a:r>
            <a:r>
              <a:rPr lang="en-US" dirty="0" smtClean="0"/>
              <a:t>: Clustering using the </a:t>
            </a:r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ROCK</a:t>
            </a:r>
            <a:r>
              <a:rPr lang="en-US" dirty="0"/>
              <a:t>: clustering </a:t>
            </a:r>
            <a:r>
              <a:rPr lang="en-US" dirty="0">
                <a:solidFill>
                  <a:srgbClr val="0070C0"/>
                </a:solidFill>
              </a:rPr>
              <a:t>categorical data </a:t>
            </a:r>
            <a:r>
              <a:rPr lang="en-US" dirty="0"/>
              <a:t>by neighbor and link </a:t>
            </a:r>
            <a:r>
              <a:rPr lang="en-US" dirty="0" smtClean="0"/>
              <a:t>analysis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LIMBO, COOLCAT</a:t>
            </a:r>
            <a:r>
              <a:rPr lang="en-US" dirty="0" smtClean="0"/>
              <a:t>: Clustering </a:t>
            </a:r>
            <a:r>
              <a:rPr lang="en-US" dirty="0" smtClean="0">
                <a:solidFill>
                  <a:srgbClr val="0070C0"/>
                </a:solidFill>
              </a:rPr>
              <a:t>categorical data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rgbClr val="0070C0"/>
                </a:solidFill>
              </a:rPr>
              <a:t>information theoretic</a:t>
            </a:r>
            <a:r>
              <a:rPr lang="en-US" dirty="0" smtClean="0"/>
              <a:t> tools.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CURE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Hierarchical</a:t>
            </a:r>
            <a:r>
              <a:rPr lang="en-US" dirty="0" smtClean="0"/>
              <a:t> algorithm uses different representation of the cluster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CHAMELEON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Hierarchical</a:t>
            </a:r>
            <a:r>
              <a:rPr lang="en-US" dirty="0" smtClean="0"/>
              <a:t> algorithm uses </a:t>
            </a:r>
            <a:r>
              <a:rPr lang="en-US" dirty="0" smtClean="0">
                <a:solidFill>
                  <a:srgbClr val="0070C0"/>
                </a:solidFill>
              </a:rPr>
              <a:t>closeness and interconnectivity</a:t>
            </a:r>
            <a:r>
              <a:rPr lang="en-US" dirty="0" smtClean="0"/>
              <a:t> for merging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048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graphicFrame>
        <p:nvGraphicFramePr>
          <p:cNvPr id="1540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33447"/>
              </p:ext>
            </p:extLst>
          </p:nvPr>
        </p:nvGraphicFramePr>
        <p:xfrm>
          <a:off x="990600" y="4343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VISIO" r:id="rId3" imgW="2752560" imgH="1960200" progId="Visio.Drawing.6">
                  <p:embed/>
                </p:oleObj>
              </mc:Choice>
              <mc:Fallback>
                <p:oleObj name="VISIO" r:id="rId3" imgW="2752560" imgH="19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402884"/>
              </p:ext>
            </p:extLst>
          </p:nvPr>
        </p:nvGraphicFramePr>
        <p:xfrm>
          <a:off x="914400" y="1828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VISIO" r:id="rId5" imgW="2761200" imgH="1794600" progId="Visio.Drawing.6">
                  <p:embed/>
                </p:oleObj>
              </mc:Choice>
              <mc:Fallback>
                <p:oleObj name="VISIO" r:id="rId5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72167"/>
              </p:ext>
            </p:extLst>
          </p:nvPr>
        </p:nvGraphicFramePr>
        <p:xfrm>
          <a:off x="5400675" y="1447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VISIO" r:id="rId7" imgW="1380960" imgH="1779120" progId="Visio.Drawing.6">
                  <p:embed/>
                </p:oleObj>
              </mc:Choice>
              <mc:Fallback>
                <p:oleObj name="VISIO" r:id="rId7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447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2263"/>
              </p:ext>
            </p:extLst>
          </p:nvPr>
        </p:nvGraphicFramePr>
        <p:xfrm>
          <a:off x="5400675" y="4038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VISIO" r:id="rId9" imgW="1473120" imgH="1760040" progId="Visio.Drawing.6">
                  <p:embed/>
                </p:oleObj>
              </mc:Choice>
              <mc:Fallback>
                <p:oleObj name="VISIO" r:id="rId9" imgW="1473120" imgH="176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038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914400" y="6172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Hierarchical Clustering</a:t>
            </a: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4800600" y="6172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Dendrogram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4800600" y="3581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</p:spTree>
    <p:extLst>
      <p:ext uri="{BB962C8B-B14F-4D97-AF65-F5344CB8AC3E}">
        <p14:creationId xmlns:p14="http://schemas.microsoft.com/office/powerpoint/2010/main" val="5465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dirty="0">
                <a:solidFill>
                  <a:srgbClr val="00B0F0"/>
                </a:solidFill>
              </a:rPr>
              <a:t>Exclusive </a:t>
            </a:r>
            <a:r>
              <a:rPr lang="en-US" dirty="0"/>
              <a:t>(or </a:t>
            </a:r>
            <a:r>
              <a:rPr lang="en-US" dirty="0">
                <a:solidFill>
                  <a:srgbClr val="00B0F0"/>
                </a:solidFill>
              </a:rPr>
              <a:t>non-overlapping</a:t>
            </a:r>
            <a:r>
              <a:rPr lang="en-US" dirty="0"/>
              <a:t>) </a:t>
            </a:r>
            <a:r>
              <a:rPr lang="en-US" dirty="0" smtClean="0"/>
              <a:t>versus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non-exclusive </a:t>
            </a:r>
            <a:r>
              <a:rPr lang="en-US" dirty="0"/>
              <a:t>(or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overlapping</a:t>
            </a:r>
            <a:r>
              <a:rPr lang="en-US" dirty="0"/>
              <a:t>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non-exclusive </a:t>
            </a:r>
            <a:r>
              <a:rPr lang="en-US" dirty="0" err="1"/>
              <a:t>clusterings</a:t>
            </a:r>
            <a:r>
              <a:rPr lang="en-US" dirty="0"/>
              <a:t>, points may belong to multiple clusters.</a:t>
            </a:r>
          </a:p>
          <a:p>
            <a:pPr marL="1017270" lvl="2" indent="-285750">
              <a:lnSpc>
                <a:spcPct val="80000"/>
              </a:lnSpc>
            </a:pPr>
            <a:r>
              <a:rPr lang="en-US" dirty="0" smtClean="0"/>
              <a:t>Points that belong to multiple classes, </a:t>
            </a:r>
            <a:r>
              <a:rPr lang="en-US" dirty="0"/>
              <a:t>or ‘border’ points</a:t>
            </a:r>
          </a:p>
          <a:p>
            <a:pPr marL="342900" indent="-342900"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</a:rPr>
              <a:t>Fuzzy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00B0F0"/>
                </a:solidFill>
              </a:rPr>
              <a:t>soft</a:t>
            </a:r>
            <a:r>
              <a:rPr lang="en-US" dirty="0" smtClean="0"/>
              <a:t>) versus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non-fuzzy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hard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fuzzy clustering, a point belongs to every cluster with some weight between 0 and 1</a:t>
            </a:r>
          </a:p>
          <a:p>
            <a:pPr marL="1017270" lvl="2" indent="-285750">
              <a:lnSpc>
                <a:spcPct val="80000"/>
              </a:lnSpc>
            </a:pPr>
            <a:r>
              <a:rPr lang="en-US" sz="1800" dirty="0"/>
              <a:t>Weights </a:t>
            </a:r>
            <a:r>
              <a:rPr lang="en-US" sz="1800" dirty="0" smtClean="0"/>
              <a:t>usually must </a:t>
            </a:r>
            <a:r>
              <a:rPr lang="en-US" sz="1800" dirty="0"/>
              <a:t>sum to </a:t>
            </a:r>
            <a:r>
              <a:rPr lang="en-US" sz="1800" dirty="0" smtClean="0"/>
              <a:t>1 (often interpreted as </a:t>
            </a:r>
            <a:r>
              <a:rPr lang="en-US" sz="1800" dirty="0" smtClean="0">
                <a:solidFill>
                  <a:srgbClr val="FF0000"/>
                </a:solidFill>
              </a:rPr>
              <a:t>probabilities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>
                <a:solidFill>
                  <a:srgbClr val="00B0F0"/>
                </a:solidFill>
              </a:rPr>
              <a:t>Partial </a:t>
            </a:r>
            <a:r>
              <a:rPr lang="en-US" dirty="0"/>
              <a:t>versus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some cases, we only want to cluster some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9755</TotalTime>
  <Words>3855</Words>
  <Application>Microsoft Office PowerPoint</Application>
  <PresentationFormat>On-screen Show (4:3)</PresentationFormat>
  <Paragraphs>1276</Paragraphs>
  <Slides>79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79</vt:i4>
      </vt:variant>
    </vt:vector>
  </HeadingPairs>
  <TitlesOfParts>
    <vt:vector size="95" baseType="lpstr">
      <vt:lpstr>宋体</vt:lpstr>
      <vt:lpstr>Arial</vt:lpstr>
      <vt:lpstr>Calibri</vt:lpstr>
      <vt:lpstr>Cambria Math</vt:lpstr>
      <vt:lpstr>Monotype Sorts</vt:lpstr>
      <vt:lpstr>Symbol</vt:lpstr>
      <vt:lpstr>Tahoma</vt:lpstr>
      <vt:lpstr>Times New Roman</vt:lpstr>
      <vt:lpstr>Wingdings</vt:lpstr>
      <vt:lpstr>Clarity</vt:lpstr>
      <vt:lpstr>Document</vt:lpstr>
      <vt:lpstr>VISIO</vt:lpstr>
      <vt:lpstr>Bitmap Image</vt:lpstr>
      <vt:lpstr>Visio</vt:lpstr>
      <vt:lpstr>Equation</vt:lpstr>
      <vt:lpstr>MSPhotoEd.3</vt:lpstr>
      <vt:lpstr>DATA MINING LECTURE 8</vt:lpstr>
      <vt:lpstr>What is a Clustering?</vt:lpstr>
      <vt:lpstr>Applications of Cluster Analysis</vt:lpstr>
      <vt:lpstr>Early applications of cluster analysis</vt:lpstr>
      <vt:lpstr>Notion of a Cluster can be Ambiguous</vt:lpstr>
      <vt:lpstr>Types of Clusterings</vt:lpstr>
      <vt:lpstr>Partitional Clustering</vt:lpstr>
      <vt:lpstr>Hierarchical Clustering</vt:lpstr>
      <vt:lpstr>Other types of clustering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Clustering Algorithms</vt:lpstr>
      <vt:lpstr>K-means</vt:lpstr>
      <vt:lpstr>K-means Clustering</vt:lpstr>
      <vt:lpstr>K-means Clustering</vt:lpstr>
      <vt:lpstr>K-means Clustering</vt:lpstr>
      <vt:lpstr>Complexity of the k-means problem</vt:lpstr>
      <vt:lpstr>K-means Algorithm</vt:lpstr>
      <vt:lpstr>K-means Algorithm – Initialization</vt:lpstr>
      <vt:lpstr>Two different K-means Clusterings</vt:lpstr>
      <vt:lpstr>Importance of Choosing Initial Centroids</vt:lpstr>
      <vt:lpstr>Importance of Choosing Initial Centroids</vt:lpstr>
      <vt:lpstr>Importance of Choosing Initial Centroids</vt:lpstr>
      <vt:lpstr>Importance of Choosing Initial Centroids …</vt:lpstr>
      <vt:lpstr>Dealing with Initialization</vt:lpstr>
      <vt:lpstr>K-means Algorithm – Centroids</vt:lpstr>
      <vt:lpstr>K-means Algorithm – Convergence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Variations</vt:lpstr>
      <vt:lpstr>HIERARCHICAL CLUSTERING</vt:lpstr>
      <vt:lpstr>Hierarchical Clustering</vt:lpstr>
      <vt:lpstr>Hierarchical Clustering </vt:lpstr>
      <vt:lpstr>Strengths of 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 – Complete Link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 Time and Space requirements</vt:lpstr>
      <vt:lpstr>Hierarchical Clustering:   Problems and Limitations</vt:lpstr>
      <vt:lpstr>DBSCAN</vt:lpstr>
      <vt:lpstr>DBSCAN: Density-Based Clustering</vt:lpstr>
      <vt:lpstr>DBSCAN</vt:lpstr>
      <vt:lpstr>DBSCAN: Core, Border, and Noise Points</vt:lpstr>
      <vt:lpstr>DBSCAN: Core, Border and Noise Points</vt:lpstr>
      <vt:lpstr>Density-Connected points</vt:lpstr>
      <vt:lpstr>DBSCAN Algorithm</vt:lpstr>
      <vt:lpstr>DBSCAN: Determining Eps and MinPts</vt:lpstr>
      <vt:lpstr>When DBSCAN Works Well</vt:lpstr>
      <vt:lpstr>When DBSCAN Does NOT Work Well</vt:lpstr>
      <vt:lpstr>DBSCAN: Sensitive to Parameters</vt:lpstr>
      <vt:lpstr>Other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346</cp:revision>
  <dcterms:created xsi:type="dcterms:W3CDTF">2011-10-17T19:46:53Z</dcterms:created>
  <dcterms:modified xsi:type="dcterms:W3CDTF">2018-11-10T13:39:39Z</dcterms:modified>
</cp:coreProperties>
</file>