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59" r:id="rId5"/>
    <p:sldId id="261" r:id="rId6"/>
    <p:sldId id="262"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5"/>
    <p:restoredTop sz="74690"/>
  </p:normalViewPr>
  <p:slideViewPr>
    <p:cSldViewPr snapToGrid="0" snapToObjects="1">
      <p:cViewPr varScale="1">
        <p:scale>
          <a:sx n="70" d="100"/>
          <a:sy n="70" d="100"/>
        </p:scale>
        <p:origin x="13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EBEF0-343C-4E48-9469-1CEDAB20292C}" type="datetimeFigureOut">
              <a:rPr lang="en-US" smtClean="0"/>
              <a:t>7/1/18</a:t>
            </a:fld>
            <a:endParaRPr lang="en-US"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b-NO"/>
              <a:t>Rediger tekststiler i malen
Andre nivå
Tredje nivå
Fjerde nivå
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592CA-F824-E44E-B8B5-7A754E5B6CB2}" type="slidenum">
              <a:rPr lang="en-US" smtClean="0"/>
              <a:t>‹#›</a:t>
            </a:fld>
            <a:endParaRPr lang="en-US" dirty="0"/>
          </a:p>
        </p:txBody>
      </p:sp>
    </p:spTree>
    <p:extLst>
      <p:ext uri="{BB962C8B-B14F-4D97-AF65-F5344CB8AC3E}">
        <p14:creationId xmlns:p14="http://schemas.microsoft.com/office/powerpoint/2010/main" val="156466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theme of which I chose for my presentation was Social Engineering in the context of Cyber Security, and my name is Theodor. </a:t>
            </a:r>
          </a:p>
        </p:txBody>
      </p:sp>
      <p:sp>
        <p:nvSpPr>
          <p:cNvPr id="4" name="Plassholder for lysbildenummer 3"/>
          <p:cNvSpPr>
            <a:spLocks noGrp="1"/>
          </p:cNvSpPr>
          <p:nvPr>
            <p:ph type="sldNum" sz="quarter" idx="10"/>
          </p:nvPr>
        </p:nvSpPr>
        <p:spPr/>
        <p:txBody>
          <a:bodyPr/>
          <a:lstStyle/>
          <a:p>
            <a:fld id="{B1F592CA-F824-E44E-B8B5-7A754E5B6CB2}" type="slidenum">
              <a:rPr lang="en-US" smtClean="0"/>
              <a:t>1</a:t>
            </a:fld>
            <a:endParaRPr lang="en-US" dirty="0"/>
          </a:p>
        </p:txBody>
      </p:sp>
    </p:spTree>
    <p:extLst>
      <p:ext uri="{BB962C8B-B14F-4D97-AF65-F5344CB8AC3E}">
        <p14:creationId xmlns:p14="http://schemas.microsoft.com/office/powerpoint/2010/main" val="132072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Social Engineering, In the context of information security, refers to psychological manipulation of people in order to make them reveal confidential information</a:t>
            </a:r>
          </a:p>
          <a:p>
            <a:endParaRPr lang="en-US" dirty="0"/>
          </a:p>
          <a:p>
            <a:endParaRPr lang="en-US" dirty="0"/>
          </a:p>
        </p:txBody>
      </p:sp>
      <p:sp>
        <p:nvSpPr>
          <p:cNvPr id="4" name="Plassholder for lysbildenummer 3"/>
          <p:cNvSpPr>
            <a:spLocks noGrp="1"/>
          </p:cNvSpPr>
          <p:nvPr>
            <p:ph type="sldNum" sz="quarter" idx="10"/>
          </p:nvPr>
        </p:nvSpPr>
        <p:spPr/>
        <p:txBody>
          <a:bodyPr/>
          <a:lstStyle/>
          <a:p>
            <a:fld id="{B1F592CA-F824-E44E-B8B5-7A754E5B6CB2}" type="slidenum">
              <a:rPr lang="en-US" smtClean="0"/>
              <a:t>2</a:t>
            </a:fld>
            <a:endParaRPr lang="en-US" dirty="0"/>
          </a:p>
        </p:txBody>
      </p:sp>
    </p:spTree>
    <p:extLst>
      <p:ext uri="{BB962C8B-B14F-4D97-AF65-F5344CB8AC3E}">
        <p14:creationId xmlns:p14="http://schemas.microsoft.com/office/powerpoint/2010/main" val="17516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As regards hacking, this is not always in the sense that one conducts advanced computer code to break into systems, but in the sense that people are manipulated to giving access to unauthorized users. </a:t>
            </a:r>
          </a:p>
          <a:p>
            <a:endParaRPr lang="en-US" dirty="0"/>
          </a:p>
          <a:p>
            <a:r>
              <a:rPr lang="en-US" dirty="0"/>
              <a:t>This is maybe a bit exaggerated, but you get the idea</a:t>
            </a:r>
          </a:p>
          <a:p>
            <a:endParaRPr lang="en-US" dirty="0"/>
          </a:p>
          <a:p>
            <a:endParaRPr lang="en-US" dirty="0"/>
          </a:p>
        </p:txBody>
      </p:sp>
      <p:sp>
        <p:nvSpPr>
          <p:cNvPr id="4" name="Plassholder for lysbildenummer 3"/>
          <p:cNvSpPr>
            <a:spLocks noGrp="1"/>
          </p:cNvSpPr>
          <p:nvPr>
            <p:ph type="sldNum" sz="quarter" idx="10"/>
          </p:nvPr>
        </p:nvSpPr>
        <p:spPr/>
        <p:txBody>
          <a:bodyPr/>
          <a:lstStyle/>
          <a:p>
            <a:fld id="{B1F592CA-F824-E44E-B8B5-7A754E5B6CB2}" type="slidenum">
              <a:rPr lang="en-US" smtClean="0"/>
              <a:t>3</a:t>
            </a:fld>
            <a:endParaRPr lang="en-US" dirty="0"/>
          </a:p>
        </p:txBody>
      </p:sp>
    </p:spTree>
    <p:extLst>
      <p:ext uri="{BB962C8B-B14F-4D97-AF65-F5344CB8AC3E}">
        <p14:creationId xmlns:p14="http://schemas.microsoft.com/office/powerpoint/2010/main" val="19425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 will briefly address some examples of Social Engineering</a:t>
            </a:r>
          </a:p>
          <a:p>
            <a:endParaRPr lang="en-US" dirty="0"/>
          </a:p>
          <a:p>
            <a:r>
              <a:rPr lang="en-US" dirty="0"/>
              <a:t>Phishing</a:t>
            </a:r>
          </a:p>
          <a:p>
            <a:r>
              <a:rPr lang="en-US" dirty="0"/>
              <a:t>	Typically, the phisher sends an email of which seems legitimate, and request “verification” of some 	information and warn about severe consequences if this is 	not provided. </a:t>
            </a:r>
          </a:p>
          <a:p>
            <a:r>
              <a:rPr lang="en-US" dirty="0"/>
              <a:t>	</a:t>
            </a:r>
          </a:p>
          <a:p>
            <a:r>
              <a:rPr lang="en-US" dirty="0"/>
              <a:t>	These type of emails have evolved and it has become difficult to detect the fraudulent ones</a:t>
            </a:r>
          </a:p>
          <a:p>
            <a:r>
              <a:rPr lang="en-US" dirty="0"/>
              <a:t>		The ones that has a higher degree of detail and work are called spear fishing and fools more</a:t>
            </a:r>
          </a:p>
          <a:p>
            <a:r>
              <a:rPr lang="en-US" dirty="0"/>
              <a:t>		people but has a lower volume</a:t>
            </a:r>
          </a:p>
          <a:p>
            <a:endParaRPr lang="en-US" dirty="0"/>
          </a:p>
          <a:p>
            <a:r>
              <a:rPr lang="en-US" dirty="0"/>
              <a:t>Baiting</a:t>
            </a:r>
          </a:p>
          <a:p>
            <a:r>
              <a:rPr lang="en-US" dirty="0"/>
              <a:t>	Relies on greed of the victim</a:t>
            </a:r>
          </a:p>
          <a:p>
            <a:endParaRPr lang="en-US" dirty="0"/>
          </a:p>
          <a:p>
            <a:r>
              <a:rPr lang="en-US" dirty="0"/>
              <a:t>	Attacker leaves malware-infected CDs or USB flash drives, often with a name that provokes curiosity, and 	then the victim plugs in the storage unit, 	giving access to the attackers. </a:t>
            </a:r>
          </a:p>
          <a:p>
            <a:endParaRPr lang="en-US" dirty="0"/>
          </a:p>
          <a:p>
            <a:r>
              <a:rPr lang="en-US" dirty="0"/>
              <a:t>Tailgating </a:t>
            </a:r>
          </a:p>
          <a:p>
            <a:r>
              <a:rPr lang="en-US" dirty="0"/>
              <a:t>	Attacker walks in behind a person with access to a building. Once the attacker is inside the building, it is 	not hard to find a computer where he can 	gain access to the system in some way</a:t>
            </a:r>
          </a:p>
          <a:p>
            <a:endParaRPr lang="en-US" dirty="0"/>
          </a:p>
          <a:p>
            <a:endParaRPr lang="en-US" dirty="0"/>
          </a:p>
          <a:p>
            <a:endParaRPr lang="en-US" dirty="0"/>
          </a:p>
          <a:p>
            <a:endParaRPr lang="en-US" dirty="0"/>
          </a:p>
          <a:p>
            <a:endParaRPr lang="en-US" dirty="0"/>
          </a:p>
          <a:p>
            <a:endParaRPr lang="en-US" dirty="0"/>
          </a:p>
        </p:txBody>
      </p:sp>
      <p:sp>
        <p:nvSpPr>
          <p:cNvPr id="4" name="Plassholder for lysbildenummer 3"/>
          <p:cNvSpPr>
            <a:spLocks noGrp="1"/>
          </p:cNvSpPr>
          <p:nvPr>
            <p:ph type="sldNum" sz="quarter" idx="10"/>
          </p:nvPr>
        </p:nvSpPr>
        <p:spPr/>
        <p:txBody>
          <a:bodyPr/>
          <a:lstStyle/>
          <a:p>
            <a:fld id="{B1F592CA-F824-E44E-B8B5-7A754E5B6CB2}" type="slidenum">
              <a:rPr lang="en-US" smtClean="0"/>
              <a:t>4</a:t>
            </a:fld>
            <a:endParaRPr lang="en-US" dirty="0"/>
          </a:p>
        </p:txBody>
      </p:sp>
    </p:spTree>
    <p:extLst>
      <p:ext uri="{BB962C8B-B14F-4D97-AF65-F5344CB8AC3E}">
        <p14:creationId xmlns:p14="http://schemas.microsoft.com/office/powerpoint/2010/main" val="2758183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Finally, I will briefly address potential consequences of Social Engineering</a:t>
            </a:r>
          </a:p>
          <a:p>
            <a:endParaRPr lang="en-US" dirty="0"/>
          </a:p>
          <a:p>
            <a:r>
              <a:rPr lang="en-US" dirty="0"/>
              <a:t>Reduced Trust</a:t>
            </a:r>
          </a:p>
          <a:p>
            <a:r>
              <a:rPr lang="en-US" dirty="0"/>
              <a:t>	Imagine if a company was exposed to Social Engineering frequently, would their clients entrust them with 	their sensitive information? Probably not 	right?</a:t>
            </a:r>
          </a:p>
          <a:p>
            <a:endParaRPr lang="en-US" dirty="0"/>
          </a:p>
          <a:p>
            <a:r>
              <a:rPr lang="en-US" dirty="0"/>
              <a:t>Increased vulnerability</a:t>
            </a:r>
          </a:p>
          <a:p>
            <a:r>
              <a:rPr lang="en-US" dirty="0"/>
              <a:t>	In the sense that </a:t>
            </a:r>
          </a:p>
          <a:p>
            <a:endParaRPr lang="en-US" dirty="0"/>
          </a:p>
          <a:p>
            <a:endParaRPr lang="en-US" dirty="0"/>
          </a:p>
          <a:p>
            <a:endParaRPr lang="en-US" dirty="0"/>
          </a:p>
          <a:p>
            <a:endParaRPr lang="en-US" dirty="0"/>
          </a:p>
        </p:txBody>
      </p:sp>
      <p:sp>
        <p:nvSpPr>
          <p:cNvPr id="4" name="Plassholder for lysbildenummer 3"/>
          <p:cNvSpPr>
            <a:spLocks noGrp="1"/>
          </p:cNvSpPr>
          <p:nvPr>
            <p:ph type="sldNum" sz="quarter" idx="10"/>
          </p:nvPr>
        </p:nvSpPr>
        <p:spPr/>
        <p:txBody>
          <a:bodyPr/>
          <a:lstStyle/>
          <a:p>
            <a:fld id="{B1F592CA-F824-E44E-B8B5-7A754E5B6CB2}" type="slidenum">
              <a:rPr lang="en-US" smtClean="0"/>
              <a:t>5</a:t>
            </a:fld>
            <a:endParaRPr lang="en-US" dirty="0"/>
          </a:p>
        </p:txBody>
      </p:sp>
    </p:spTree>
    <p:extLst>
      <p:ext uri="{BB962C8B-B14F-4D97-AF65-F5344CB8AC3E}">
        <p14:creationId xmlns:p14="http://schemas.microsoft.com/office/powerpoint/2010/main" val="423643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Finally, I will briefly address potential consequences of Social Engineering</a:t>
            </a:r>
          </a:p>
          <a:p>
            <a:endParaRPr lang="en-US" dirty="0"/>
          </a:p>
          <a:p>
            <a:r>
              <a:rPr lang="en-US" dirty="0"/>
              <a:t>Reduced Trust</a:t>
            </a:r>
          </a:p>
          <a:p>
            <a:r>
              <a:rPr lang="en-US" dirty="0"/>
              <a:t>	Imagine if a company was exposed to Social Engineering frequently, would their clients entrust them with 	their sensitive information? Probably not 	right?</a:t>
            </a:r>
          </a:p>
          <a:p>
            <a:endParaRPr lang="en-US" dirty="0"/>
          </a:p>
          <a:p>
            <a:r>
              <a:rPr lang="en-US" dirty="0"/>
              <a:t>Increased vulnerability</a:t>
            </a:r>
          </a:p>
          <a:p>
            <a:r>
              <a:rPr lang="en-US" dirty="0"/>
              <a:t>	In the sense that </a:t>
            </a:r>
          </a:p>
          <a:p>
            <a:endParaRPr lang="en-US" dirty="0"/>
          </a:p>
          <a:p>
            <a:endParaRPr lang="en-US" dirty="0"/>
          </a:p>
          <a:p>
            <a:endParaRPr lang="en-US" dirty="0"/>
          </a:p>
          <a:p>
            <a:endParaRPr lang="en-US" dirty="0"/>
          </a:p>
        </p:txBody>
      </p:sp>
      <p:sp>
        <p:nvSpPr>
          <p:cNvPr id="4" name="Plassholder for lysbildenummer 3"/>
          <p:cNvSpPr>
            <a:spLocks noGrp="1"/>
          </p:cNvSpPr>
          <p:nvPr>
            <p:ph type="sldNum" sz="quarter" idx="10"/>
          </p:nvPr>
        </p:nvSpPr>
        <p:spPr/>
        <p:txBody>
          <a:bodyPr/>
          <a:lstStyle/>
          <a:p>
            <a:fld id="{B1F592CA-F824-E44E-B8B5-7A754E5B6CB2}" type="slidenum">
              <a:rPr lang="en-US" smtClean="0"/>
              <a:t>6</a:t>
            </a:fld>
            <a:endParaRPr lang="en-US" dirty="0"/>
          </a:p>
        </p:txBody>
      </p:sp>
    </p:spTree>
    <p:extLst>
      <p:ext uri="{BB962C8B-B14F-4D97-AF65-F5344CB8AC3E}">
        <p14:creationId xmlns:p14="http://schemas.microsoft.com/office/powerpoint/2010/main" val="428225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437F3BA-BEB8-DA41-9D2C-3A4399BCF600}"/>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0DC3758E-1B6A-8045-AA04-3FF3EBFF6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2B40CBFD-F8FD-BB40-8D38-75CE2546E407}"/>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F2C81987-8AB7-BC41-82DF-A033915DAADE}"/>
              </a:ext>
            </a:extLst>
          </p:cNvPr>
          <p:cNvSpPr>
            <a:spLocks noGrp="1"/>
          </p:cNvSpPr>
          <p:nvPr>
            <p:ph type="ftr" sz="quarter" idx="11"/>
          </p:nvPr>
        </p:nvSpPr>
        <p:spPr/>
        <p:txBody>
          <a:bodyPr/>
          <a:lstStyle/>
          <a:p>
            <a:endParaRPr lang="en-US" dirty="0"/>
          </a:p>
        </p:txBody>
      </p:sp>
      <p:sp>
        <p:nvSpPr>
          <p:cNvPr id="6" name="Plassholder for lysbildenummer 5">
            <a:extLst>
              <a:ext uri="{FF2B5EF4-FFF2-40B4-BE49-F238E27FC236}">
                <a16:creationId xmlns:a16="http://schemas.microsoft.com/office/drawing/2014/main" id="{1CAE1422-7C67-A940-B390-89321D1C211D}"/>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339898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A80996-8C15-944B-98FF-998A63278EEF}"/>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D9C0D1AD-1ACB-9E41-AEC3-AE4DAC7C8A3A}"/>
              </a:ext>
            </a:extLst>
          </p:cNvPr>
          <p:cNvSpPr>
            <a:spLocks noGrp="1"/>
          </p:cNvSpPr>
          <p:nvPr>
            <p:ph type="body" orient="vert" idx="1"/>
          </p:nvPr>
        </p:nvSpPr>
        <p:spPr/>
        <p:txBody>
          <a:bodyPr vert="eaVert"/>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62132600-5106-6C4A-B8DD-511F3AD6616F}"/>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89D2B126-26E9-F749-AF15-46FCFA7D05B2}"/>
              </a:ext>
            </a:extLst>
          </p:cNvPr>
          <p:cNvSpPr>
            <a:spLocks noGrp="1"/>
          </p:cNvSpPr>
          <p:nvPr>
            <p:ph type="ftr" sz="quarter" idx="11"/>
          </p:nvPr>
        </p:nvSpPr>
        <p:spPr/>
        <p:txBody>
          <a:bodyPr/>
          <a:lstStyle/>
          <a:p>
            <a:endParaRPr lang="en-US" dirty="0"/>
          </a:p>
        </p:txBody>
      </p:sp>
      <p:sp>
        <p:nvSpPr>
          <p:cNvPr id="6" name="Plassholder for lysbildenummer 5">
            <a:extLst>
              <a:ext uri="{FF2B5EF4-FFF2-40B4-BE49-F238E27FC236}">
                <a16:creationId xmlns:a16="http://schemas.microsoft.com/office/drawing/2014/main" id="{4A8A564E-3782-E045-8B4E-8C5568ED1766}"/>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92910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7C273DA5-A194-1A49-9B76-FCAB341BB5D2}"/>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D165C548-968D-2B4F-9D0A-5CCD4F67139E}"/>
              </a:ext>
            </a:extLst>
          </p:cNvPr>
          <p:cNvSpPr>
            <a:spLocks noGrp="1"/>
          </p:cNvSpPr>
          <p:nvPr>
            <p:ph type="body" orient="vert" idx="1"/>
          </p:nvPr>
        </p:nvSpPr>
        <p:spPr>
          <a:xfrm>
            <a:off x="838200" y="365125"/>
            <a:ext cx="7734300" cy="5811838"/>
          </a:xfrm>
        </p:spPr>
        <p:txBody>
          <a:bodyPr vert="eaVert"/>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DF8D0CCD-5AA4-8549-BBC1-0F03437725BF}"/>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96CFEECE-309A-3149-ADBD-D07DD98BA265}"/>
              </a:ext>
            </a:extLst>
          </p:cNvPr>
          <p:cNvSpPr>
            <a:spLocks noGrp="1"/>
          </p:cNvSpPr>
          <p:nvPr>
            <p:ph type="ftr" sz="quarter" idx="11"/>
          </p:nvPr>
        </p:nvSpPr>
        <p:spPr/>
        <p:txBody>
          <a:bodyPr/>
          <a:lstStyle/>
          <a:p>
            <a:endParaRPr lang="en-US" dirty="0"/>
          </a:p>
        </p:txBody>
      </p:sp>
      <p:sp>
        <p:nvSpPr>
          <p:cNvPr id="6" name="Plassholder for lysbildenummer 5">
            <a:extLst>
              <a:ext uri="{FF2B5EF4-FFF2-40B4-BE49-F238E27FC236}">
                <a16:creationId xmlns:a16="http://schemas.microsoft.com/office/drawing/2014/main" id="{D6467938-936D-554E-9E70-C8AD5228792C}"/>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407948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5062B9-B68B-CC43-96C7-B3A7B4DF1DC8}"/>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DD752AC2-61D6-AF41-97AB-27F0439ED6A1}"/>
              </a:ext>
            </a:extLst>
          </p:cNvPr>
          <p:cNvSpPr>
            <a:spLocks noGrp="1"/>
          </p:cNvSpPr>
          <p:nvPr>
            <p:ph idx="1"/>
          </p:nvPr>
        </p:nvSpPr>
        <p:spPr/>
        <p:txBody>
          <a:body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AB62DEE8-0E74-944B-9FE2-4417EC202516}"/>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B75F4C96-5C1F-D54E-9A60-9BA998DB8BBB}"/>
              </a:ext>
            </a:extLst>
          </p:cNvPr>
          <p:cNvSpPr>
            <a:spLocks noGrp="1"/>
          </p:cNvSpPr>
          <p:nvPr>
            <p:ph type="ftr" sz="quarter" idx="11"/>
          </p:nvPr>
        </p:nvSpPr>
        <p:spPr/>
        <p:txBody>
          <a:bodyPr/>
          <a:lstStyle/>
          <a:p>
            <a:endParaRPr lang="en-US" dirty="0"/>
          </a:p>
        </p:txBody>
      </p:sp>
      <p:sp>
        <p:nvSpPr>
          <p:cNvPr id="6" name="Plassholder for lysbildenummer 5">
            <a:extLst>
              <a:ext uri="{FF2B5EF4-FFF2-40B4-BE49-F238E27FC236}">
                <a16:creationId xmlns:a16="http://schemas.microsoft.com/office/drawing/2014/main" id="{2AEF98B3-25DD-1541-A755-4FC3D41236B2}"/>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261857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8B2C511-B2A7-E045-AD06-12778B268791}"/>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7EDEF2A8-8DD7-E74E-AD70-E61AF4752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60719189-6B02-1F46-8B87-91402D8DF2D4}"/>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8E44426A-7658-B747-8FDE-E36669275F9D}"/>
              </a:ext>
            </a:extLst>
          </p:cNvPr>
          <p:cNvSpPr>
            <a:spLocks noGrp="1"/>
          </p:cNvSpPr>
          <p:nvPr>
            <p:ph type="ftr" sz="quarter" idx="11"/>
          </p:nvPr>
        </p:nvSpPr>
        <p:spPr/>
        <p:txBody>
          <a:bodyPr/>
          <a:lstStyle/>
          <a:p>
            <a:endParaRPr lang="en-US" dirty="0"/>
          </a:p>
        </p:txBody>
      </p:sp>
      <p:sp>
        <p:nvSpPr>
          <p:cNvPr id="6" name="Plassholder for lysbildenummer 5">
            <a:extLst>
              <a:ext uri="{FF2B5EF4-FFF2-40B4-BE49-F238E27FC236}">
                <a16:creationId xmlns:a16="http://schemas.microsoft.com/office/drawing/2014/main" id="{0D1AD691-81A8-C84F-A9EE-5ED177A87237}"/>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247430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DBFE858-FEAF-4F4A-8FFC-477BD8C697A0}"/>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F9ED461A-BDC0-0940-9D8C-179F2B397B3D}"/>
              </a:ext>
            </a:extLst>
          </p:cNvPr>
          <p:cNvSpPr>
            <a:spLocks noGrp="1"/>
          </p:cNvSpPr>
          <p:nvPr>
            <p:ph sz="half" idx="1"/>
          </p:nvPr>
        </p:nvSpPr>
        <p:spPr>
          <a:xfrm>
            <a:off x="838200" y="1825625"/>
            <a:ext cx="5181600" cy="4351338"/>
          </a:xfrm>
        </p:spPr>
        <p:txBody>
          <a:bodyPr/>
          <a:lstStyle/>
          <a:p>
            <a:r>
              <a:rPr lang="nb-NO"/>
              <a:t>Rediger tekststiler i malen
Andre nivå
Tredje nivå
Fjerde nivå
Femte nivå</a:t>
            </a:r>
            <a:endParaRPr lang="en-US"/>
          </a:p>
        </p:txBody>
      </p:sp>
      <p:sp>
        <p:nvSpPr>
          <p:cNvPr id="4" name="Plassholder for innhold 3">
            <a:extLst>
              <a:ext uri="{FF2B5EF4-FFF2-40B4-BE49-F238E27FC236}">
                <a16:creationId xmlns:a16="http://schemas.microsoft.com/office/drawing/2014/main" id="{B6CF6653-152A-D64A-A1FF-250F7009605B}"/>
              </a:ext>
            </a:extLst>
          </p:cNvPr>
          <p:cNvSpPr>
            <a:spLocks noGrp="1"/>
          </p:cNvSpPr>
          <p:nvPr>
            <p:ph sz="half" idx="2"/>
          </p:nvPr>
        </p:nvSpPr>
        <p:spPr>
          <a:xfrm>
            <a:off x="6172200" y="1825625"/>
            <a:ext cx="5181600" cy="4351338"/>
          </a:xfrm>
        </p:spPr>
        <p:txBody>
          <a:body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5FC1FAE3-60C9-B441-8EF9-B8C511ED9E4C}"/>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6" name="Plassholder for bunntekst 5">
            <a:extLst>
              <a:ext uri="{FF2B5EF4-FFF2-40B4-BE49-F238E27FC236}">
                <a16:creationId xmlns:a16="http://schemas.microsoft.com/office/drawing/2014/main" id="{0B02EB29-36AA-B243-B9FB-722135036190}"/>
              </a:ext>
            </a:extLst>
          </p:cNvPr>
          <p:cNvSpPr>
            <a:spLocks noGrp="1"/>
          </p:cNvSpPr>
          <p:nvPr>
            <p:ph type="ftr" sz="quarter" idx="11"/>
          </p:nvPr>
        </p:nvSpPr>
        <p:spPr/>
        <p:txBody>
          <a:bodyPr/>
          <a:lstStyle/>
          <a:p>
            <a:endParaRPr lang="en-US" dirty="0"/>
          </a:p>
        </p:txBody>
      </p:sp>
      <p:sp>
        <p:nvSpPr>
          <p:cNvPr id="7" name="Plassholder for lysbildenummer 6">
            <a:extLst>
              <a:ext uri="{FF2B5EF4-FFF2-40B4-BE49-F238E27FC236}">
                <a16:creationId xmlns:a16="http://schemas.microsoft.com/office/drawing/2014/main" id="{557C5783-7E7F-8441-B02D-167C2F2CDFFB}"/>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395970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6967E5-6DF3-9F45-805F-702ED27ACE6D}"/>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E3ADD637-2F8A-4B45-A884-C9C3C8E32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b-NO"/>
              <a:t>Rediger tekststiler i malen
Andre nivå
Tredje nivå
Fjerde nivå
Femte nivå</a:t>
            </a:r>
            <a:endParaRPr lang="en-US"/>
          </a:p>
        </p:txBody>
      </p:sp>
      <p:sp>
        <p:nvSpPr>
          <p:cNvPr id="4" name="Plassholder for innhold 3">
            <a:extLst>
              <a:ext uri="{FF2B5EF4-FFF2-40B4-BE49-F238E27FC236}">
                <a16:creationId xmlns:a16="http://schemas.microsoft.com/office/drawing/2014/main" id="{5FBC0638-6068-DE46-B82C-A1FF8AC7464B}"/>
              </a:ext>
            </a:extLst>
          </p:cNvPr>
          <p:cNvSpPr>
            <a:spLocks noGrp="1"/>
          </p:cNvSpPr>
          <p:nvPr>
            <p:ph sz="half" idx="2"/>
          </p:nvPr>
        </p:nvSpPr>
        <p:spPr>
          <a:xfrm>
            <a:off x="839788" y="2505075"/>
            <a:ext cx="5157787" cy="3684588"/>
          </a:xfrm>
        </p:spPr>
        <p:txBody>
          <a:bodyPr/>
          <a:lstStyle/>
          <a:p>
            <a:r>
              <a:rPr lang="nb-NO"/>
              <a:t>Rediger tekststiler i malen
Andre nivå
Tredje nivå
Fjerde nivå
Femte nivå</a:t>
            </a:r>
            <a:endParaRPr lang="en-US"/>
          </a:p>
        </p:txBody>
      </p:sp>
      <p:sp>
        <p:nvSpPr>
          <p:cNvPr id="5" name="Plassholder for tekst 4">
            <a:extLst>
              <a:ext uri="{FF2B5EF4-FFF2-40B4-BE49-F238E27FC236}">
                <a16:creationId xmlns:a16="http://schemas.microsoft.com/office/drawing/2014/main" id="{BFEE3736-1461-0143-A219-9AD54E492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b-NO"/>
              <a:t>Rediger tekststiler i malen
Andre nivå
Tredje nivå
Fjerde nivå
Femte nivå</a:t>
            </a:r>
            <a:endParaRPr lang="en-US"/>
          </a:p>
        </p:txBody>
      </p:sp>
      <p:sp>
        <p:nvSpPr>
          <p:cNvPr id="6" name="Plassholder for innhold 5">
            <a:extLst>
              <a:ext uri="{FF2B5EF4-FFF2-40B4-BE49-F238E27FC236}">
                <a16:creationId xmlns:a16="http://schemas.microsoft.com/office/drawing/2014/main" id="{E45656BA-4825-A64C-9C03-729DB6BC46CB}"/>
              </a:ext>
            </a:extLst>
          </p:cNvPr>
          <p:cNvSpPr>
            <a:spLocks noGrp="1"/>
          </p:cNvSpPr>
          <p:nvPr>
            <p:ph sz="quarter" idx="4"/>
          </p:nvPr>
        </p:nvSpPr>
        <p:spPr>
          <a:xfrm>
            <a:off x="6172200" y="2505075"/>
            <a:ext cx="5183188" cy="3684588"/>
          </a:xfrm>
        </p:spPr>
        <p:txBody>
          <a:bodyPr/>
          <a:lstStyle/>
          <a:p>
            <a:r>
              <a:rPr lang="nb-NO"/>
              <a:t>Rediger tekststiler i malen
Andre nivå
Tredje nivå
Fjerde nivå
Femte nivå</a:t>
            </a:r>
            <a:endParaRPr lang="en-US"/>
          </a:p>
        </p:txBody>
      </p:sp>
      <p:sp>
        <p:nvSpPr>
          <p:cNvPr id="7" name="Plassholder for dato 6">
            <a:extLst>
              <a:ext uri="{FF2B5EF4-FFF2-40B4-BE49-F238E27FC236}">
                <a16:creationId xmlns:a16="http://schemas.microsoft.com/office/drawing/2014/main" id="{9297C61A-C880-D849-B0FA-EAF5D2512B95}"/>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8" name="Plassholder for bunntekst 7">
            <a:extLst>
              <a:ext uri="{FF2B5EF4-FFF2-40B4-BE49-F238E27FC236}">
                <a16:creationId xmlns:a16="http://schemas.microsoft.com/office/drawing/2014/main" id="{9A2ECEE3-B95B-1846-BAA1-E609259E2A49}"/>
              </a:ext>
            </a:extLst>
          </p:cNvPr>
          <p:cNvSpPr>
            <a:spLocks noGrp="1"/>
          </p:cNvSpPr>
          <p:nvPr>
            <p:ph type="ftr" sz="quarter" idx="11"/>
          </p:nvPr>
        </p:nvSpPr>
        <p:spPr/>
        <p:txBody>
          <a:bodyPr/>
          <a:lstStyle/>
          <a:p>
            <a:endParaRPr lang="en-US" dirty="0"/>
          </a:p>
        </p:txBody>
      </p:sp>
      <p:sp>
        <p:nvSpPr>
          <p:cNvPr id="9" name="Plassholder for lysbildenummer 8">
            <a:extLst>
              <a:ext uri="{FF2B5EF4-FFF2-40B4-BE49-F238E27FC236}">
                <a16:creationId xmlns:a16="http://schemas.microsoft.com/office/drawing/2014/main" id="{AD67B54C-144D-664C-9B33-3701ACE254DE}"/>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9272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228AFC-685A-B543-8B6B-93FBB19F7BA0}"/>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1B606AB0-64F5-3849-98C0-5939C02BA3A8}"/>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4" name="Plassholder for bunntekst 3">
            <a:extLst>
              <a:ext uri="{FF2B5EF4-FFF2-40B4-BE49-F238E27FC236}">
                <a16:creationId xmlns:a16="http://schemas.microsoft.com/office/drawing/2014/main" id="{D9043002-3084-614F-BE8A-897BF11ABE50}"/>
              </a:ext>
            </a:extLst>
          </p:cNvPr>
          <p:cNvSpPr>
            <a:spLocks noGrp="1"/>
          </p:cNvSpPr>
          <p:nvPr>
            <p:ph type="ftr" sz="quarter" idx="11"/>
          </p:nvPr>
        </p:nvSpPr>
        <p:spPr/>
        <p:txBody>
          <a:bodyPr/>
          <a:lstStyle/>
          <a:p>
            <a:endParaRPr lang="en-US" dirty="0"/>
          </a:p>
        </p:txBody>
      </p:sp>
      <p:sp>
        <p:nvSpPr>
          <p:cNvPr id="5" name="Plassholder for lysbildenummer 4">
            <a:extLst>
              <a:ext uri="{FF2B5EF4-FFF2-40B4-BE49-F238E27FC236}">
                <a16:creationId xmlns:a16="http://schemas.microsoft.com/office/drawing/2014/main" id="{1D0AB599-0E2D-4746-A4C5-00115A007256}"/>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351420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653274E2-E212-8A46-8F7E-14A05D78E4EB}"/>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3" name="Plassholder for bunntekst 2">
            <a:extLst>
              <a:ext uri="{FF2B5EF4-FFF2-40B4-BE49-F238E27FC236}">
                <a16:creationId xmlns:a16="http://schemas.microsoft.com/office/drawing/2014/main" id="{0209DFC7-45A3-304C-A6E6-5999D9B82361}"/>
              </a:ext>
            </a:extLst>
          </p:cNvPr>
          <p:cNvSpPr>
            <a:spLocks noGrp="1"/>
          </p:cNvSpPr>
          <p:nvPr>
            <p:ph type="ftr" sz="quarter" idx="11"/>
          </p:nvPr>
        </p:nvSpPr>
        <p:spPr/>
        <p:txBody>
          <a:bodyPr/>
          <a:lstStyle/>
          <a:p>
            <a:endParaRPr lang="en-US" dirty="0"/>
          </a:p>
        </p:txBody>
      </p:sp>
      <p:sp>
        <p:nvSpPr>
          <p:cNvPr id="4" name="Plassholder for lysbildenummer 3">
            <a:extLst>
              <a:ext uri="{FF2B5EF4-FFF2-40B4-BE49-F238E27FC236}">
                <a16:creationId xmlns:a16="http://schemas.microsoft.com/office/drawing/2014/main" id="{2B5543F1-FF08-0A45-8DA9-60D09AE9EC29}"/>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252284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CF8A2A1-D7E5-7548-92E2-17FACA542D84}"/>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C890E409-C2EB-4B41-8492-0A59D50E6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nb-NO"/>
              <a:t>Rediger tekststiler i malen
Andre nivå
Tredje nivå
Fjerde nivå
Femte nivå</a:t>
            </a:r>
            <a:endParaRPr lang="en-US"/>
          </a:p>
        </p:txBody>
      </p:sp>
      <p:sp>
        <p:nvSpPr>
          <p:cNvPr id="4" name="Plassholder for tekst 3">
            <a:extLst>
              <a:ext uri="{FF2B5EF4-FFF2-40B4-BE49-F238E27FC236}">
                <a16:creationId xmlns:a16="http://schemas.microsoft.com/office/drawing/2014/main" id="{CEA76694-7474-3944-ACA9-A4FD24C19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B34547E3-4B5F-5B48-8A00-9B1292AC8B3E}"/>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6" name="Plassholder for bunntekst 5">
            <a:extLst>
              <a:ext uri="{FF2B5EF4-FFF2-40B4-BE49-F238E27FC236}">
                <a16:creationId xmlns:a16="http://schemas.microsoft.com/office/drawing/2014/main" id="{9F4E8A58-C678-4B47-8DA9-96B625F868CF}"/>
              </a:ext>
            </a:extLst>
          </p:cNvPr>
          <p:cNvSpPr>
            <a:spLocks noGrp="1"/>
          </p:cNvSpPr>
          <p:nvPr>
            <p:ph type="ftr" sz="quarter" idx="11"/>
          </p:nvPr>
        </p:nvSpPr>
        <p:spPr/>
        <p:txBody>
          <a:bodyPr/>
          <a:lstStyle/>
          <a:p>
            <a:endParaRPr lang="en-US" dirty="0"/>
          </a:p>
        </p:txBody>
      </p:sp>
      <p:sp>
        <p:nvSpPr>
          <p:cNvPr id="7" name="Plassholder for lysbildenummer 6">
            <a:extLst>
              <a:ext uri="{FF2B5EF4-FFF2-40B4-BE49-F238E27FC236}">
                <a16:creationId xmlns:a16="http://schemas.microsoft.com/office/drawing/2014/main" id="{D2280F0F-D6DD-364C-9F7F-56F3352D388E}"/>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54503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FE3486-7C90-034D-8F3F-C9DADCB39146}"/>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9FE16838-F055-5947-AB1F-4FE03C0DD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Plassholder for tekst 3">
            <a:extLst>
              <a:ext uri="{FF2B5EF4-FFF2-40B4-BE49-F238E27FC236}">
                <a16:creationId xmlns:a16="http://schemas.microsoft.com/office/drawing/2014/main" id="{C5F6D9F9-8972-154D-AA37-831F56593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b-NO"/>
              <a:t>Rediger tekststiler i malen
Andre nivå
Tredje nivå
Fjerde nivå
Femte nivå</a:t>
            </a:r>
            <a:endParaRPr lang="en-US"/>
          </a:p>
        </p:txBody>
      </p:sp>
      <p:sp>
        <p:nvSpPr>
          <p:cNvPr id="5" name="Plassholder for dato 4">
            <a:extLst>
              <a:ext uri="{FF2B5EF4-FFF2-40B4-BE49-F238E27FC236}">
                <a16:creationId xmlns:a16="http://schemas.microsoft.com/office/drawing/2014/main" id="{F455993B-976F-1449-9721-C3AAAE1A757E}"/>
              </a:ext>
            </a:extLst>
          </p:cNvPr>
          <p:cNvSpPr>
            <a:spLocks noGrp="1"/>
          </p:cNvSpPr>
          <p:nvPr>
            <p:ph type="dt" sz="half" idx="10"/>
          </p:nvPr>
        </p:nvSpPr>
        <p:spPr/>
        <p:txBody>
          <a:bodyPr/>
          <a:lstStyle/>
          <a:p>
            <a:fld id="{07DC81B9-6B4B-CD4F-9F0B-03E91FE98A46}" type="datetimeFigureOut">
              <a:rPr lang="en-US" smtClean="0"/>
              <a:t>7/1/18</a:t>
            </a:fld>
            <a:endParaRPr lang="en-US" dirty="0"/>
          </a:p>
        </p:txBody>
      </p:sp>
      <p:sp>
        <p:nvSpPr>
          <p:cNvPr id="6" name="Plassholder for bunntekst 5">
            <a:extLst>
              <a:ext uri="{FF2B5EF4-FFF2-40B4-BE49-F238E27FC236}">
                <a16:creationId xmlns:a16="http://schemas.microsoft.com/office/drawing/2014/main" id="{62797384-5E94-5F40-A76E-B4687C815DD3}"/>
              </a:ext>
            </a:extLst>
          </p:cNvPr>
          <p:cNvSpPr>
            <a:spLocks noGrp="1"/>
          </p:cNvSpPr>
          <p:nvPr>
            <p:ph type="ftr" sz="quarter" idx="11"/>
          </p:nvPr>
        </p:nvSpPr>
        <p:spPr/>
        <p:txBody>
          <a:bodyPr/>
          <a:lstStyle/>
          <a:p>
            <a:endParaRPr lang="en-US" dirty="0"/>
          </a:p>
        </p:txBody>
      </p:sp>
      <p:sp>
        <p:nvSpPr>
          <p:cNvPr id="7" name="Plassholder for lysbildenummer 6">
            <a:extLst>
              <a:ext uri="{FF2B5EF4-FFF2-40B4-BE49-F238E27FC236}">
                <a16:creationId xmlns:a16="http://schemas.microsoft.com/office/drawing/2014/main" id="{1C9F40D7-0C8A-B742-BF85-6999D26ADF10}"/>
              </a:ext>
            </a:extLst>
          </p:cNvPr>
          <p:cNvSpPr>
            <a:spLocks noGrp="1"/>
          </p:cNvSpPr>
          <p:nvPr>
            <p:ph type="sldNum" sz="quarter" idx="12"/>
          </p:nvPr>
        </p:nvSpPr>
        <p:spPr/>
        <p:txBody>
          <a:bodyPr/>
          <a:lstStyle/>
          <a:p>
            <a:fld id="{4C4DA49A-805D-CE40-BB2E-591F14F1FB49}" type="slidenum">
              <a:rPr lang="en-US" smtClean="0"/>
              <a:t>‹#›</a:t>
            </a:fld>
            <a:endParaRPr lang="en-US" dirty="0"/>
          </a:p>
        </p:txBody>
      </p:sp>
    </p:spTree>
    <p:extLst>
      <p:ext uri="{BB962C8B-B14F-4D97-AF65-F5344CB8AC3E}">
        <p14:creationId xmlns:p14="http://schemas.microsoft.com/office/powerpoint/2010/main" val="269301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C23ECB01-38BB-4A43-A3B0-CF5DA70DE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B825050B-F9FF-134F-A8D1-3C6D53A11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nb-NO"/>
              <a:t>Rediger tekststiler i malen
Andre nivå
Tredje nivå
Fjerde nivå
Femte nivå</a:t>
            </a:r>
            <a:endParaRPr lang="en-US"/>
          </a:p>
        </p:txBody>
      </p:sp>
      <p:sp>
        <p:nvSpPr>
          <p:cNvPr id="4" name="Plassholder for dato 3">
            <a:extLst>
              <a:ext uri="{FF2B5EF4-FFF2-40B4-BE49-F238E27FC236}">
                <a16:creationId xmlns:a16="http://schemas.microsoft.com/office/drawing/2014/main" id="{4CE9F1A5-8F27-4749-9AB3-2928413A3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C81B9-6B4B-CD4F-9F0B-03E91FE98A46}" type="datetimeFigureOut">
              <a:rPr lang="en-US" smtClean="0"/>
              <a:t>7/1/18</a:t>
            </a:fld>
            <a:endParaRPr lang="en-US" dirty="0"/>
          </a:p>
        </p:txBody>
      </p:sp>
      <p:sp>
        <p:nvSpPr>
          <p:cNvPr id="5" name="Plassholder for bunntekst 4">
            <a:extLst>
              <a:ext uri="{FF2B5EF4-FFF2-40B4-BE49-F238E27FC236}">
                <a16:creationId xmlns:a16="http://schemas.microsoft.com/office/drawing/2014/main" id="{33D3770F-EF17-3B4A-BF40-9E61F8293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Plassholder for lysbildenummer 5">
            <a:extLst>
              <a:ext uri="{FF2B5EF4-FFF2-40B4-BE49-F238E27FC236}">
                <a16:creationId xmlns:a16="http://schemas.microsoft.com/office/drawing/2014/main" id="{76E5B54F-22CC-B84A-9BC8-664B73420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DA49A-805D-CE40-BB2E-591F14F1FB49}" type="slidenum">
              <a:rPr lang="en-US" smtClean="0"/>
              <a:t>‹#›</a:t>
            </a:fld>
            <a:endParaRPr lang="en-US" dirty="0"/>
          </a:p>
        </p:txBody>
      </p:sp>
    </p:spTree>
    <p:extLst>
      <p:ext uri="{BB962C8B-B14F-4D97-AF65-F5344CB8AC3E}">
        <p14:creationId xmlns:p14="http://schemas.microsoft.com/office/powerpoint/2010/main" val="352563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p:txBody>
          <a:bodyPr>
            <a:normAutofit/>
          </a:bodyPr>
          <a:lstStyle/>
          <a:p>
            <a:r>
              <a:rPr lang="en-US" sz="4000" b="1" dirty="0">
                <a:solidFill>
                  <a:srgbClr val="00B0F0"/>
                </a:solidFill>
                <a:latin typeface="Times" pitchFamily="2" charset="0"/>
              </a:rPr>
              <a:t>Social Engineering – in the Context of Cyber Security</a:t>
            </a:r>
            <a:br>
              <a:rPr lang="en-US" sz="4000" b="1" dirty="0">
                <a:solidFill>
                  <a:srgbClr val="00B0F0"/>
                </a:solidFill>
                <a:latin typeface="Times" pitchFamily="2" charset="0"/>
              </a:rPr>
            </a:br>
            <a:endParaRPr lang="en-US" sz="4000" b="1" dirty="0">
              <a:latin typeface="Times" pitchFamily="2" charset="0"/>
            </a:endParaRPr>
          </a:p>
        </p:txBody>
      </p:sp>
      <p:sp>
        <p:nvSpPr>
          <p:cNvPr id="3" name="Undertittel 2">
            <a:extLst>
              <a:ext uri="{FF2B5EF4-FFF2-40B4-BE49-F238E27FC236}">
                <a16:creationId xmlns:a16="http://schemas.microsoft.com/office/drawing/2014/main" id="{70AFD6CF-0551-6E40-8C2A-753734691123}"/>
              </a:ext>
            </a:extLst>
          </p:cNvPr>
          <p:cNvSpPr>
            <a:spLocks noGrp="1"/>
          </p:cNvSpPr>
          <p:nvPr>
            <p:ph type="subTitle" idx="1"/>
          </p:nvPr>
        </p:nvSpPr>
        <p:spPr/>
        <p:txBody>
          <a:bodyPr/>
          <a:lstStyle/>
          <a:p>
            <a:r>
              <a:rPr lang="en-US" sz="3200" b="1" dirty="0">
                <a:solidFill>
                  <a:srgbClr val="00B0F0"/>
                </a:solidFill>
                <a:latin typeface="Times" pitchFamily="2" charset="0"/>
              </a:rPr>
              <a:t>By Theodor Lange Dokkan</a:t>
            </a:r>
            <a:br>
              <a:rPr lang="en-US" b="1" dirty="0">
                <a:solidFill>
                  <a:srgbClr val="00B0F0"/>
                </a:solidFill>
                <a:latin typeface="Times" pitchFamily="2" charset="0"/>
              </a:rPr>
            </a:br>
            <a:endParaRPr lang="en-US" dirty="0">
              <a:solidFill>
                <a:srgbClr val="00B0F0"/>
              </a:solidFill>
              <a:latin typeface="Arial Rounded MT Bold" panose="020F0704030504030204" pitchFamily="34" charset="77"/>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Tree>
    <p:extLst>
      <p:ext uri="{BB962C8B-B14F-4D97-AF65-F5344CB8AC3E}">
        <p14:creationId xmlns:p14="http://schemas.microsoft.com/office/powerpoint/2010/main" val="188961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a:xfrm>
            <a:off x="0" y="565151"/>
            <a:ext cx="9872456" cy="1335087"/>
          </a:xfrm>
        </p:spPr>
        <p:txBody>
          <a:bodyPr>
            <a:normAutofit fontScale="90000"/>
          </a:bodyPr>
          <a:lstStyle/>
          <a:p>
            <a:r>
              <a:rPr lang="en-US" sz="3600" b="1" dirty="0">
                <a:solidFill>
                  <a:srgbClr val="00B0F0"/>
                </a:solidFill>
                <a:latin typeface="Times" pitchFamily="2" charset="0"/>
              </a:rPr>
              <a:t>Social Engineering – In the Context of Cyber Security </a:t>
            </a:r>
            <a:br>
              <a:rPr lang="en-US" b="1" dirty="0">
                <a:solidFill>
                  <a:srgbClr val="00B0F0"/>
                </a:solidFill>
                <a:latin typeface="Times" pitchFamily="2" charset="0"/>
              </a:rPr>
            </a:br>
            <a:endParaRPr lang="en-US" b="1" dirty="0">
              <a:latin typeface="Times" pitchFamily="2" charset="0"/>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
        <p:nvSpPr>
          <p:cNvPr id="8" name="TekstSylinder 7">
            <a:extLst>
              <a:ext uri="{FF2B5EF4-FFF2-40B4-BE49-F238E27FC236}">
                <a16:creationId xmlns:a16="http://schemas.microsoft.com/office/drawing/2014/main" id="{BBE65854-576E-FE4A-883D-A40B0F4CA671}"/>
              </a:ext>
            </a:extLst>
          </p:cNvPr>
          <p:cNvSpPr txBox="1"/>
          <p:nvPr/>
        </p:nvSpPr>
        <p:spPr>
          <a:xfrm>
            <a:off x="834887" y="1900238"/>
            <a:ext cx="5327374"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F0"/>
                </a:solidFill>
                <a:latin typeface="Times" pitchFamily="2" charset="0"/>
              </a:rPr>
              <a:t>Psychological manipulation to reveal information</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r>
              <a:rPr lang="en-US" sz="2800" b="1" dirty="0">
                <a:solidFill>
                  <a:srgbClr val="00B0F0"/>
                </a:solidFill>
                <a:latin typeface="Times" pitchFamily="2" charset="0"/>
              </a:rPr>
              <a:t>Purpose </a:t>
            </a:r>
            <a:r>
              <a:rPr lang="en-US" sz="2800" b="1" dirty="0">
                <a:solidFill>
                  <a:srgbClr val="00B0F0"/>
                </a:solidFill>
                <a:latin typeface="Times" pitchFamily="2" charset="0"/>
                <a:sym typeface="Wingdings" pitchFamily="2" charset="2"/>
              </a:rPr>
              <a:t> 	Information 			gathering </a:t>
            </a:r>
          </a:p>
          <a:p>
            <a:pPr lvl="5"/>
            <a:r>
              <a:rPr lang="en-US" sz="2800" b="1" dirty="0">
                <a:solidFill>
                  <a:srgbClr val="00B0F0"/>
                </a:solidFill>
                <a:latin typeface="Times" pitchFamily="2" charset="0"/>
              </a:rPr>
              <a:t>	Fraud</a:t>
            </a:r>
          </a:p>
          <a:p>
            <a:pPr lvl="5"/>
            <a:r>
              <a:rPr lang="en-US" sz="2800" b="1" dirty="0">
                <a:solidFill>
                  <a:srgbClr val="00B0F0"/>
                </a:solidFill>
                <a:latin typeface="Times" pitchFamily="2" charset="0"/>
              </a:rPr>
              <a:t>	System access</a:t>
            </a:r>
          </a:p>
        </p:txBody>
      </p:sp>
      <p:pic>
        <p:nvPicPr>
          <p:cNvPr id="9" name="Bilde 8">
            <a:extLst>
              <a:ext uri="{FF2B5EF4-FFF2-40B4-BE49-F238E27FC236}">
                <a16:creationId xmlns:a16="http://schemas.microsoft.com/office/drawing/2014/main" id="{CC20E686-5A36-334C-A7CA-90FB3620F0AE}"/>
              </a:ext>
            </a:extLst>
          </p:cNvPr>
          <p:cNvPicPr>
            <a:picLocks noChangeAspect="1"/>
          </p:cNvPicPr>
          <p:nvPr/>
        </p:nvPicPr>
        <p:blipFill>
          <a:blip r:embed="rId4"/>
          <a:stretch>
            <a:fillRect/>
          </a:stretch>
        </p:blipFill>
        <p:spPr>
          <a:xfrm>
            <a:off x="6997148" y="1900238"/>
            <a:ext cx="4297486" cy="2850666"/>
          </a:xfrm>
          <a:prstGeom prst="rect">
            <a:avLst/>
          </a:prstGeom>
        </p:spPr>
      </p:pic>
    </p:spTree>
    <p:extLst>
      <p:ext uri="{BB962C8B-B14F-4D97-AF65-F5344CB8AC3E}">
        <p14:creationId xmlns:p14="http://schemas.microsoft.com/office/powerpoint/2010/main" val="374540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a:xfrm>
            <a:off x="0" y="565151"/>
            <a:ext cx="9872456" cy="1335087"/>
          </a:xfrm>
        </p:spPr>
        <p:txBody>
          <a:bodyPr>
            <a:normAutofit fontScale="90000"/>
          </a:bodyPr>
          <a:lstStyle/>
          <a:p>
            <a:r>
              <a:rPr lang="en-US" sz="3600" b="1" dirty="0">
                <a:solidFill>
                  <a:srgbClr val="00B0F0"/>
                </a:solidFill>
                <a:latin typeface="Times" pitchFamily="2" charset="0"/>
              </a:rPr>
              <a:t>Social Engineering – A Common Form of Hacking </a:t>
            </a:r>
            <a:br>
              <a:rPr lang="en-US" b="1" dirty="0">
                <a:solidFill>
                  <a:srgbClr val="00B0F0"/>
                </a:solidFill>
                <a:latin typeface="Times" pitchFamily="2" charset="0"/>
              </a:rPr>
            </a:br>
            <a:endParaRPr lang="en-US" b="1" dirty="0">
              <a:latin typeface="Times" pitchFamily="2" charset="0"/>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
        <p:nvSpPr>
          <p:cNvPr id="8" name="TekstSylinder 7">
            <a:extLst>
              <a:ext uri="{FF2B5EF4-FFF2-40B4-BE49-F238E27FC236}">
                <a16:creationId xmlns:a16="http://schemas.microsoft.com/office/drawing/2014/main" id="{BBE65854-576E-FE4A-883D-A40B0F4CA671}"/>
              </a:ext>
            </a:extLst>
          </p:cNvPr>
          <p:cNvSpPr txBox="1"/>
          <p:nvPr/>
        </p:nvSpPr>
        <p:spPr>
          <a:xfrm>
            <a:off x="2352054" y="1498601"/>
            <a:ext cx="5327374" cy="523220"/>
          </a:xfrm>
          <a:prstGeom prst="rect">
            <a:avLst/>
          </a:prstGeom>
          <a:noFill/>
        </p:spPr>
        <p:txBody>
          <a:bodyPr wrap="square" rtlCol="0">
            <a:spAutoFit/>
          </a:bodyPr>
          <a:lstStyle/>
          <a:p>
            <a:r>
              <a:rPr lang="en-US" sz="2800" b="1" dirty="0">
                <a:solidFill>
                  <a:srgbClr val="00B0F0"/>
                </a:solidFill>
                <a:latin typeface="Times" pitchFamily="2" charset="0"/>
              </a:rPr>
              <a:t>Expectations</a:t>
            </a:r>
          </a:p>
        </p:txBody>
      </p:sp>
      <p:pic>
        <p:nvPicPr>
          <p:cNvPr id="3" name="Bilde 2">
            <a:extLst>
              <a:ext uri="{FF2B5EF4-FFF2-40B4-BE49-F238E27FC236}">
                <a16:creationId xmlns:a16="http://schemas.microsoft.com/office/drawing/2014/main" id="{385DFAA4-9E7F-1A44-B5F4-302D14ECB562}"/>
              </a:ext>
            </a:extLst>
          </p:cNvPr>
          <p:cNvPicPr>
            <a:picLocks noChangeAspect="1"/>
          </p:cNvPicPr>
          <p:nvPr/>
        </p:nvPicPr>
        <p:blipFill>
          <a:blip r:embed="rId4"/>
          <a:stretch>
            <a:fillRect/>
          </a:stretch>
        </p:blipFill>
        <p:spPr>
          <a:xfrm>
            <a:off x="1321132" y="2111723"/>
            <a:ext cx="4635500" cy="3086100"/>
          </a:xfrm>
          <a:prstGeom prst="rect">
            <a:avLst/>
          </a:prstGeom>
        </p:spPr>
      </p:pic>
      <p:pic>
        <p:nvPicPr>
          <p:cNvPr id="5" name="Bilde 4">
            <a:extLst>
              <a:ext uri="{FF2B5EF4-FFF2-40B4-BE49-F238E27FC236}">
                <a16:creationId xmlns:a16="http://schemas.microsoft.com/office/drawing/2014/main" id="{536699B4-F908-EF4B-A9AD-DA2478F7A9B5}"/>
              </a:ext>
            </a:extLst>
          </p:cNvPr>
          <p:cNvPicPr>
            <a:picLocks noChangeAspect="1"/>
          </p:cNvPicPr>
          <p:nvPr/>
        </p:nvPicPr>
        <p:blipFill>
          <a:blip r:embed="rId5"/>
          <a:stretch>
            <a:fillRect/>
          </a:stretch>
        </p:blipFill>
        <p:spPr>
          <a:xfrm>
            <a:off x="7178599" y="1900238"/>
            <a:ext cx="3984701" cy="3586231"/>
          </a:xfrm>
          <a:prstGeom prst="rect">
            <a:avLst/>
          </a:prstGeom>
        </p:spPr>
      </p:pic>
      <p:sp>
        <p:nvSpPr>
          <p:cNvPr id="10" name="Tittel 1">
            <a:extLst>
              <a:ext uri="{FF2B5EF4-FFF2-40B4-BE49-F238E27FC236}">
                <a16:creationId xmlns:a16="http://schemas.microsoft.com/office/drawing/2014/main" id="{F6372038-AF10-684D-B69E-E7F2150815CD}"/>
              </a:ext>
            </a:extLst>
          </p:cNvPr>
          <p:cNvSpPr txBox="1">
            <a:spLocks/>
          </p:cNvSpPr>
          <p:nvPr/>
        </p:nvSpPr>
        <p:spPr>
          <a:xfrm>
            <a:off x="79513" y="1408699"/>
            <a:ext cx="9872456" cy="133508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b="1" dirty="0">
                <a:solidFill>
                  <a:srgbClr val="00B0F0"/>
                </a:solidFill>
                <a:latin typeface="Times" pitchFamily="2" charset="0"/>
              </a:rPr>
            </a:br>
            <a:endParaRPr lang="en-US" b="1" dirty="0">
              <a:latin typeface="Times" pitchFamily="2" charset="0"/>
            </a:endParaRPr>
          </a:p>
        </p:txBody>
      </p:sp>
      <p:sp>
        <p:nvSpPr>
          <p:cNvPr id="11" name="TekstSylinder 10">
            <a:extLst>
              <a:ext uri="{FF2B5EF4-FFF2-40B4-BE49-F238E27FC236}">
                <a16:creationId xmlns:a16="http://schemas.microsoft.com/office/drawing/2014/main" id="{390FBE35-FB55-4F47-BE27-426554BEAC4E}"/>
              </a:ext>
            </a:extLst>
          </p:cNvPr>
          <p:cNvSpPr txBox="1"/>
          <p:nvPr/>
        </p:nvSpPr>
        <p:spPr>
          <a:xfrm>
            <a:off x="8384796" y="1377018"/>
            <a:ext cx="5327374" cy="523220"/>
          </a:xfrm>
          <a:prstGeom prst="rect">
            <a:avLst/>
          </a:prstGeom>
          <a:noFill/>
        </p:spPr>
        <p:txBody>
          <a:bodyPr wrap="square" rtlCol="0">
            <a:spAutoFit/>
          </a:bodyPr>
          <a:lstStyle/>
          <a:p>
            <a:r>
              <a:rPr lang="en-US" sz="2800" b="1" dirty="0">
                <a:solidFill>
                  <a:srgbClr val="00B0F0"/>
                </a:solidFill>
                <a:latin typeface="Times" pitchFamily="2" charset="0"/>
              </a:rPr>
              <a:t>Reality</a:t>
            </a:r>
          </a:p>
        </p:txBody>
      </p:sp>
    </p:spTree>
    <p:extLst>
      <p:ext uri="{BB962C8B-B14F-4D97-AF65-F5344CB8AC3E}">
        <p14:creationId xmlns:p14="http://schemas.microsoft.com/office/powerpoint/2010/main" val="18530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a:xfrm>
            <a:off x="0" y="565151"/>
            <a:ext cx="9872456" cy="1335087"/>
          </a:xfrm>
        </p:spPr>
        <p:txBody>
          <a:bodyPr>
            <a:normAutofit fontScale="90000"/>
          </a:bodyPr>
          <a:lstStyle/>
          <a:p>
            <a:r>
              <a:rPr lang="en-US" sz="3600" b="1" dirty="0">
                <a:solidFill>
                  <a:srgbClr val="00B0F0"/>
                </a:solidFill>
                <a:latin typeface="Times" pitchFamily="2" charset="0"/>
              </a:rPr>
              <a:t>Social Engineering – Some Examples</a:t>
            </a:r>
            <a:br>
              <a:rPr lang="en-US" b="1" dirty="0">
                <a:solidFill>
                  <a:srgbClr val="00B0F0"/>
                </a:solidFill>
                <a:latin typeface="Times" pitchFamily="2" charset="0"/>
              </a:rPr>
            </a:br>
            <a:endParaRPr lang="en-US" b="1" dirty="0">
              <a:latin typeface="Times" pitchFamily="2" charset="0"/>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
        <p:nvSpPr>
          <p:cNvPr id="8" name="TekstSylinder 7">
            <a:extLst>
              <a:ext uri="{FF2B5EF4-FFF2-40B4-BE49-F238E27FC236}">
                <a16:creationId xmlns:a16="http://schemas.microsoft.com/office/drawing/2014/main" id="{BBE65854-576E-FE4A-883D-A40B0F4CA671}"/>
              </a:ext>
            </a:extLst>
          </p:cNvPr>
          <p:cNvSpPr txBox="1"/>
          <p:nvPr/>
        </p:nvSpPr>
        <p:spPr>
          <a:xfrm>
            <a:off x="834887" y="1900238"/>
            <a:ext cx="5327374"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F0"/>
                </a:solidFill>
                <a:latin typeface="Times" pitchFamily="2" charset="0"/>
              </a:rPr>
              <a:t>Phishing</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r>
              <a:rPr lang="en-US" sz="2800" b="1" dirty="0">
                <a:solidFill>
                  <a:srgbClr val="00B0F0"/>
                </a:solidFill>
                <a:latin typeface="Times" pitchFamily="2" charset="0"/>
              </a:rPr>
              <a:t>Baiting</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r>
              <a:rPr lang="en-US" sz="2800" b="1" dirty="0">
                <a:solidFill>
                  <a:srgbClr val="00B0F0"/>
                </a:solidFill>
                <a:latin typeface="Times" pitchFamily="2" charset="0"/>
              </a:rPr>
              <a:t>Tailgating </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endParaRPr lang="en-US" sz="2800" b="1" dirty="0">
              <a:solidFill>
                <a:srgbClr val="00B0F0"/>
              </a:solidFill>
              <a:latin typeface="Times" pitchFamily="2" charset="0"/>
            </a:endParaRPr>
          </a:p>
        </p:txBody>
      </p:sp>
      <p:pic>
        <p:nvPicPr>
          <p:cNvPr id="9" name="Bilde 8">
            <a:extLst>
              <a:ext uri="{FF2B5EF4-FFF2-40B4-BE49-F238E27FC236}">
                <a16:creationId xmlns:a16="http://schemas.microsoft.com/office/drawing/2014/main" id="{CC20E686-5A36-334C-A7CA-90FB3620F0AE}"/>
              </a:ext>
            </a:extLst>
          </p:cNvPr>
          <p:cNvPicPr>
            <a:picLocks noChangeAspect="1"/>
          </p:cNvPicPr>
          <p:nvPr/>
        </p:nvPicPr>
        <p:blipFill>
          <a:blip r:embed="rId4"/>
          <a:stretch>
            <a:fillRect/>
          </a:stretch>
        </p:blipFill>
        <p:spPr>
          <a:xfrm>
            <a:off x="6997148" y="1900238"/>
            <a:ext cx="4297486" cy="2850666"/>
          </a:xfrm>
          <a:prstGeom prst="rect">
            <a:avLst/>
          </a:prstGeom>
        </p:spPr>
      </p:pic>
    </p:spTree>
    <p:extLst>
      <p:ext uri="{BB962C8B-B14F-4D97-AF65-F5344CB8AC3E}">
        <p14:creationId xmlns:p14="http://schemas.microsoft.com/office/powerpoint/2010/main" val="14522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a:xfrm>
            <a:off x="0" y="565151"/>
            <a:ext cx="9872456" cy="1335087"/>
          </a:xfrm>
        </p:spPr>
        <p:txBody>
          <a:bodyPr>
            <a:normAutofit fontScale="90000"/>
          </a:bodyPr>
          <a:lstStyle/>
          <a:p>
            <a:r>
              <a:rPr lang="en-US" sz="3600" b="1" dirty="0">
                <a:solidFill>
                  <a:srgbClr val="00B0F0"/>
                </a:solidFill>
                <a:latin typeface="Times" pitchFamily="2" charset="0"/>
              </a:rPr>
              <a:t>Social Engineering – Potential Consequences</a:t>
            </a:r>
            <a:br>
              <a:rPr lang="en-US" b="1" dirty="0">
                <a:solidFill>
                  <a:srgbClr val="00B0F0"/>
                </a:solidFill>
                <a:latin typeface="Times" pitchFamily="2" charset="0"/>
              </a:rPr>
            </a:br>
            <a:endParaRPr lang="en-US" b="1" dirty="0">
              <a:latin typeface="Times" pitchFamily="2" charset="0"/>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
        <p:nvSpPr>
          <p:cNvPr id="8" name="TekstSylinder 7">
            <a:extLst>
              <a:ext uri="{FF2B5EF4-FFF2-40B4-BE49-F238E27FC236}">
                <a16:creationId xmlns:a16="http://schemas.microsoft.com/office/drawing/2014/main" id="{BBE65854-576E-FE4A-883D-A40B0F4CA671}"/>
              </a:ext>
            </a:extLst>
          </p:cNvPr>
          <p:cNvSpPr txBox="1"/>
          <p:nvPr/>
        </p:nvSpPr>
        <p:spPr>
          <a:xfrm>
            <a:off x="834887" y="1900238"/>
            <a:ext cx="5327374"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F0"/>
                </a:solidFill>
                <a:latin typeface="Times" pitchFamily="2" charset="0"/>
              </a:rPr>
              <a:t>Financial losses</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r>
              <a:rPr lang="en-US" sz="2800" b="1" dirty="0">
                <a:solidFill>
                  <a:srgbClr val="00B0F0"/>
                </a:solidFill>
                <a:latin typeface="Times" pitchFamily="2" charset="0"/>
              </a:rPr>
              <a:t>Reduced Trust</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r>
              <a:rPr lang="en-US" sz="2800" b="1" dirty="0">
                <a:solidFill>
                  <a:srgbClr val="00B0F0"/>
                </a:solidFill>
                <a:latin typeface="Times" pitchFamily="2" charset="0"/>
              </a:rPr>
              <a:t> Increased vulnerability</a:t>
            </a: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endParaRPr lang="en-US" sz="2800" b="1" dirty="0">
              <a:solidFill>
                <a:srgbClr val="00B0F0"/>
              </a:solidFill>
              <a:latin typeface="Times" pitchFamily="2" charset="0"/>
            </a:endParaRPr>
          </a:p>
          <a:p>
            <a:pPr marL="285750" indent="-285750">
              <a:buFont typeface="Arial" panose="020B0604020202020204" pitchFamily="34" charset="0"/>
              <a:buChar char="•"/>
            </a:pPr>
            <a:endParaRPr lang="en-US" sz="2800" b="1" dirty="0">
              <a:solidFill>
                <a:srgbClr val="00B0F0"/>
              </a:solidFill>
              <a:latin typeface="Times" pitchFamily="2" charset="0"/>
            </a:endParaRPr>
          </a:p>
        </p:txBody>
      </p:sp>
      <p:pic>
        <p:nvPicPr>
          <p:cNvPr id="3" name="Bilde 2">
            <a:extLst>
              <a:ext uri="{FF2B5EF4-FFF2-40B4-BE49-F238E27FC236}">
                <a16:creationId xmlns:a16="http://schemas.microsoft.com/office/drawing/2014/main" id="{C0096FE6-D0E3-F04A-971D-DFA4D1D06532}"/>
              </a:ext>
            </a:extLst>
          </p:cNvPr>
          <p:cNvPicPr>
            <a:picLocks noChangeAspect="1"/>
          </p:cNvPicPr>
          <p:nvPr/>
        </p:nvPicPr>
        <p:blipFill>
          <a:blip r:embed="rId4"/>
          <a:stretch>
            <a:fillRect/>
          </a:stretch>
        </p:blipFill>
        <p:spPr>
          <a:xfrm>
            <a:off x="7645400" y="1900238"/>
            <a:ext cx="3517900" cy="2814320"/>
          </a:xfrm>
          <a:prstGeom prst="rect">
            <a:avLst/>
          </a:prstGeom>
        </p:spPr>
      </p:pic>
    </p:spTree>
    <p:extLst>
      <p:ext uri="{BB962C8B-B14F-4D97-AF65-F5344CB8AC3E}">
        <p14:creationId xmlns:p14="http://schemas.microsoft.com/office/powerpoint/2010/main" val="271654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F5BE57-7EE4-A848-8610-43AB420338C9}"/>
              </a:ext>
            </a:extLst>
          </p:cNvPr>
          <p:cNvSpPr>
            <a:spLocks noGrp="1"/>
          </p:cNvSpPr>
          <p:nvPr>
            <p:ph type="ctrTitle"/>
          </p:nvPr>
        </p:nvSpPr>
        <p:spPr>
          <a:xfrm>
            <a:off x="770386" y="2190497"/>
            <a:ext cx="9622528" cy="2158999"/>
          </a:xfrm>
        </p:spPr>
        <p:txBody>
          <a:bodyPr>
            <a:normAutofit/>
          </a:bodyPr>
          <a:lstStyle/>
          <a:p>
            <a:r>
              <a:rPr lang="en-US" sz="4800" b="1" dirty="0">
                <a:solidFill>
                  <a:srgbClr val="00B0F0"/>
                </a:solidFill>
                <a:latin typeface="Times" pitchFamily="2" charset="0"/>
              </a:rPr>
              <a:t>Questions?</a:t>
            </a:r>
            <a:br>
              <a:rPr lang="en-US" b="1" dirty="0">
                <a:solidFill>
                  <a:srgbClr val="00B0F0"/>
                </a:solidFill>
                <a:latin typeface="Times" pitchFamily="2" charset="0"/>
              </a:rPr>
            </a:br>
            <a:endParaRPr lang="en-US" b="1" dirty="0">
              <a:latin typeface="Times" pitchFamily="2" charset="0"/>
            </a:endParaRPr>
          </a:p>
        </p:txBody>
      </p:sp>
      <p:pic>
        <p:nvPicPr>
          <p:cNvPr id="4" name="Bilde 3">
            <a:extLst>
              <a:ext uri="{FF2B5EF4-FFF2-40B4-BE49-F238E27FC236}">
                <a16:creationId xmlns:a16="http://schemas.microsoft.com/office/drawing/2014/main" id="{1F134CEF-CFBE-FD42-8E45-B00EE63D0C42}"/>
              </a:ext>
            </a:extLst>
          </p:cNvPr>
          <p:cNvPicPr>
            <a:picLocks noChangeAspect="1"/>
          </p:cNvPicPr>
          <p:nvPr/>
        </p:nvPicPr>
        <p:blipFill>
          <a:blip r:embed="rId3"/>
          <a:stretch>
            <a:fillRect/>
          </a:stretch>
        </p:blipFill>
        <p:spPr>
          <a:xfrm>
            <a:off x="0" y="5518150"/>
            <a:ext cx="11163300" cy="1117600"/>
          </a:xfrm>
          <a:prstGeom prst="rect">
            <a:avLst/>
          </a:prstGeom>
        </p:spPr>
      </p:pic>
    </p:spTree>
    <p:extLst>
      <p:ext uri="{BB962C8B-B14F-4D97-AF65-F5344CB8AC3E}">
        <p14:creationId xmlns:p14="http://schemas.microsoft.com/office/powerpoint/2010/main" val="155850107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201</Words>
  <Application>Microsoft Macintosh PowerPoint</Application>
  <PresentationFormat>Widescreen</PresentationFormat>
  <Paragraphs>76</Paragraphs>
  <Slides>6</Slides>
  <Notes>6</Notes>
  <HiddenSlides>0</HiddenSlides>
  <MMClips>0</MMClips>
  <ScaleCrop>false</ScaleCrop>
  <HeadingPairs>
    <vt:vector size="6" baseType="variant">
      <vt:variant>
        <vt:lpstr>Brukte skrifter</vt:lpstr>
      </vt:variant>
      <vt:variant>
        <vt:i4>6</vt:i4>
      </vt:variant>
      <vt:variant>
        <vt:lpstr>Tema</vt:lpstr>
      </vt:variant>
      <vt:variant>
        <vt:i4>1</vt:i4>
      </vt:variant>
      <vt:variant>
        <vt:lpstr>Lysbildetitler</vt:lpstr>
      </vt:variant>
      <vt:variant>
        <vt:i4>6</vt:i4>
      </vt:variant>
    </vt:vector>
  </HeadingPairs>
  <TitlesOfParts>
    <vt:vector size="13" baseType="lpstr">
      <vt:lpstr>Arial</vt:lpstr>
      <vt:lpstr>Arial Rounded MT Bold</vt:lpstr>
      <vt:lpstr>Calibri</vt:lpstr>
      <vt:lpstr>Calibri Light</vt:lpstr>
      <vt:lpstr>Times</vt:lpstr>
      <vt:lpstr>Wingdings</vt:lpstr>
      <vt:lpstr>Office-tema</vt:lpstr>
      <vt:lpstr>Social Engineering – in the Context of Cyber Security </vt:lpstr>
      <vt:lpstr>Social Engineering – In the Context of Cyber Security  </vt:lpstr>
      <vt:lpstr>Social Engineering – A Common Form of Hacking  </vt:lpstr>
      <vt:lpstr>Social Engineering – Some Examples </vt:lpstr>
      <vt:lpstr>Social Engineering – Potential Consequences </vt:lpstr>
      <vt:lpstr>Questions? </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in Cyber Security </dc:title>
  <dc:creator>Theodor Lange Dokkan</dc:creator>
  <cp:lastModifiedBy>Theodor Lange Dokkan</cp:lastModifiedBy>
  <cp:revision>20</cp:revision>
  <dcterms:created xsi:type="dcterms:W3CDTF">2018-07-01T16:10:29Z</dcterms:created>
  <dcterms:modified xsi:type="dcterms:W3CDTF">2018-07-01T18:11:17Z</dcterms:modified>
</cp:coreProperties>
</file>