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7BCD4CB-A3F9-411F-AF90-214569BF1705}">
  <a:tblStyle styleId="{37BCD4CB-A3F9-411F-AF90-214569BF170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3" name="Shape 73"/>
        <p:cNvGrpSpPr/>
        <p:nvPr/>
      </p:nvGrpSpPr>
      <p:grpSpPr>
        <a:xfrm>
          <a:off x="0" y="0"/>
          <a:ext cx="0" cy="0"/>
          <a:chOff x="0" y="0"/>
          <a:chExt cx="0" cy="0"/>
        </a:xfrm>
      </p:grpSpPr>
      <p:sp>
        <p:nvSpPr>
          <p:cNvPr id="74" name="Google Shape;74;p1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12"/>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76" name="Google Shape;76;p12"/>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4"/>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4"/>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9" name="Shape 29"/>
        <p:cNvGrpSpPr/>
        <p:nvPr/>
      </p:nvGrpSpPr>
      <p:grpSpPr>
        <a:xfrm>
          <a:off x="0" y="0"/>
          <a:ext cx="0" cy="0"/>
          <a:chOff x="0" y="0"/>
          <a:chExt cx="0" cy="0"/>
        </a:xfrm>
      </p:grpSpPr>
      <p:sp>
        <p:nvSpPr>
          <p:cNvPr id="30" name="Google Shape;30;p5"/>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lv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 name="Google Shape;44;p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51" name="Google Shape;51;p8"/>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 name="Google Shape;52;p8"/>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53" name="Google Shape;53;p8"/>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 name="Google Shape;54;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11"/>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9" name="Google Shape;69;p11"/>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172.19.16.150:50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b="1" l="14776" r="29104" t="7200"/>
          <a:stretch/>
        </p:blipFill>
        <p:spPr>
          <a:xfrm>
            <a:off x="4818888" y="10"/>
            <a:ext cx="7373112" cy="6857989"/>
          </a:xfrm>
          <a:prstGeom prst="rect">
            <a:avLst/>
          </a:prstGeom>
          <a:noFill/>
          <a:ln>
            <a:noFill/>
          </a:ln>
        </p:spPr>
      </p:pic>
      <p:sp>
        <p:nvSpPr>
          <p:cNvPr id="97" name="Google Shape;97;p15"/>
          <p:cNvSpPr/>
          <p:nvPr/>
        </p:nvSpPr>
        <p:spPr>
          <a:xfrm>
            <a:off x="-851" y="-479"/>
            <a:ext cx="9468701" cy="6858478"/>
          </a:xfrm>
          <a:custGeom>
            <a:rect b="b" l="l" r="r" t="t"/>
            <a:pathLst>
              <a:path extrusionOk="0" h="5829300" w="8078051">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5"/>
          <p:cNvSpPr/>
          <p:nvPr/>
        </p:nvSpPr>
        <p:spPr>
          <a:xfrm>
            <a:off x="-852" y="-479"/>
            <a:ext cx="8078052" cy="6858478"/>
          </a:xfrm>
          <a:custGeom>
            <a:rect b="b" l="l" r="r" t="t"/>
            <a:pathLst>
              <a:path extrusionOk="0" h="6858478" w="8078052">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5"/>
          <p:cNvSpPr txBox="1"/>
          <p:nvPr>
            <p:ph type="ctrTitle"/>
          </p:nvPr>
        </p:nvSpPr>
        <p:spPr>
          <a:xfrm>
            <a:off x="804672" y="2071688"/>
            <a:ext cx="4948428" cy="39433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060"/>
              <a:buFont typeface="Calibri"/>
              <a:buNone/>
            </a:pPr>
            <a:br>
              <a:rPr b="0" i="0" lang="en-US" sz="3060" u="none" cap="none" strike="noStrike">
                <a:solidFill>
                  <a:schemeClr val="lt1"/>
                </a:solidFill>
                <a:latin typeface="Calibri"/>
                <a:ea typeface="Calibri"/>
                <a:cs typeface="Calibri"/>
                <a:sym typeface="Calibri"/>
              </a:rPr>
            </a:br>
            <a:r>
              <a:rPr b="0" i="0" lang="en-US" sz="3060" u="none" cap="none" strike="noStrike">
                <a:solidFill>
                  <a:schemeClr val="lt1"/>
                </a:solidFill>
                <a:latin typeface="Calibri"/>
                <a:ea typeface="Calibri"/>
                <a:cs typeface="Calibri"/>
                <a:sym typeface="Calibri"/>
              </a:rPr>
              <a:t>Remote Operated Drone Geared at Exploring Rivers</a:t>
            </a:r>
            <a:br>
              <a:rPr b="0" i="0" lang="en-US" sz="3060" u="none" cap="none" strike="noStrike">
                <a:solidFill>
                  <a:schemeClr val="lt1"/>
                </a:solidFill>
                <a:latin typeface="Calibri"/>
                <a:ea typeface="Calibri"/>
                <a:cs typeface="Calibri"/>
                <a:sym typeface="Calibri"/>
              </a:rPr>
            </a:br>
            <a:r>
              <a:rPr b="0" i="0" lang="en-US" sz="3060" u="none" cap="none" strike="noStrike">
                <a:solidFill>
                  <a:schemeClr val="lt1"/>
                </a:solidFill>
                <a:latin typeface="Calibri"/>
                <a:ea typeface="Calibri"/>
                <a:cs typeface="Calibri"/>
                <a:sym typeface="Calibri"/>
              </a:rPr>
              <a:t>(R.O.D.G.E.R)</a:t>
            </a:r>
            <a:br>
              <a:rPr b="0" i="0" lang="en-US" sz="3060" u="none" cap="none" strike="noStrike">
                <a:solidFill>
                  <a:schemeClr val="lt1"/>
                </a:solidFill>
                <a:latin typeface="Calibri"/>
                <a:ea typeface="Calibri"/>
                <a:cs typeface="Calibri"/>
                <a:sym typeface="Calibri"/>
              </a:rPr>
            </a:br>
            <a:br>
              <a:rPr b="0" i="0" lang="en-US" sz="3060" u="none" cap="none" strike="noStrike">
                <a:solidFill>
                  <a:schemeClr val="lt1"/>
                </a:solidFill>
                <a:latin typeface="Calibri"/>
                <a:ea typeface="Calibri"/>
                <a:cs typeface="Calibri"/>
                <a:sym typeface="Calibri"/>
              </a:rPr>
            </a:br>
            <a:r>
              <a:rPr b="0" i="0" lang="en-US" sz="1620" u="none" cap="none" strike="noStrike">
                <a:solidFill>
                  <a:schemeClr val="lt1"/>
                </a:solidFill>
                <a:latin typeface="Calibri"/>
                <a:ea typeface="Calibri"/>
                <a:cs typeface="Calibri"/>
                <a:sym typeface="Calibri"/>
              </a:rPr>
              <a:t>Michael Kirkpatrick 99127906</a:t>
            </a:r>
            <a:br>
              <a:rPr b="0" i="0" lang="en-US" sz="1620" u="none" cap="none" strike="noStrike">
                <a:solidFill>
                  <a:schemeClr val="lt1"/>
                </a:solidFill>
                <a:latin typeface="Calibri"/>
                <a:ea typeface="Calibri"/>
                <a:cs typeface="Calibri"/>
                <a:sym typeface="Calibri"/>
              </a:rPr>
            </a:br>
            <a:r>
              <a:rPr b="0" i="0" lang="en-US" sz="1620" u="none" cap="none" strike="noStrike">
                <a:solidFill>
                  <a:schemeClr val="lt1"/>
                </a:solidFill>
                <a:latin typeface="Calibri"/>
                <a:ea typeface="Calibri"/>
                <a:cs typeface="Calibri"/>
                <a:sym typeface="Calibri"/>
              </a:rPr>
              <a:t>Simon Mackay 11049412</a:t>
            </a:r>
            <a:br>
              <a:rPr b="0" i="0" lang="en-US" sz="1620" u="none" cap="none" strike="noStrike">
                <a:solidFill>
                  <a:schemeClr val="lt1"/>
                </a:solidFill>
                <a:latin typeface="Calibri"/>
                <a:ea typeface="Calibri"/>
                <a:cs typeface="Calibri"/>
                <a:sym typeface="Calibri"/>
              </a:rPr>
            </a:br>
            <a:r>
              <a:rPr b="0" i="0" lang="en-US" sz="1620" u="none" cap="none" strike="noStrike">
                <a:solidFill>
                  <a:schemeClr val="lt1"/>
                </a:solidFill>
                <a:latin typeface="Calibri"/>
                <a:ea typeface="Calibri"/>
                <a:cs typeface="Calibri"/>
                <a:sym typeface="Calibri"/>
              </a:rPr>
              <a:t>Jaspreet Panesar 12582072</a:t>
            </a:r>
            <a:br>
              <a:rPr b="0" i="0" lang="en-US" sz="1620" u="none" cap="none" strike="noStrike">
                <a:solidFill>
                  <a:schemeClr val="lt1"/>
                </a:solidFill>
                <a:latin typeface="Calibri"/>
                <a:ea typeface="Calibri"/>
                <a:cs typeface="Calibri"/>
                <a:sym typeface="Calibri"/>
              </a:rPr>
            </a:br>
            <a:r>
              <a:rPr b="0" i="0" lang="en-US" sz="1620" u="none" cap="none" strike="noStrike">
                <a:solidFill>
                  <a:schemeClr val="lt1"/>
                </a:solidFill>
                <a:latin typeface="Calibri"/>
                <a:ea typeface="Calibri"/>
                <a:cs typeface="Calibri"/>
                <a:sym typeface="Calibri"/>
              </a:rPr>
              <a:t>Theodore Xavier 12604120</a:t>
            </a:r>
            <a:br>
              <a:rPr b="0" i="0" lang="en-US" sz="1620" u="none" cap="none" strike="noStrike">
                <a:solidFill>
                  <a:schemeClr val="lt1"/>
                </a:solidFill>
                <a:latin typeface="Calibri"/>
                <a:ea typeface="Calibri"/>
                <a:cs typeface="Calibri"/>
                <a:sym typeface="Calibri"/>
              </a:rPr>
            </a:br>
            <a:r>
              <a:rPr b="0" i="0" lang="en-US" sz="1620" u="none" cap="none" strike="noStrike">
                <a:solidFill>
                  <a:schemeClr val="lt1"/>
                </a:solidFill>
                <a:latin typeface="Calibri"/>
                <a:ea typeface="Calibri"/>
                <a:cs typeface="Calibri"/>
                <a:sym typeface="Calibri"/>
              </a:rPr>
              <a:t>Tristan Hopper 11725645</a:t>
            </a:r>
            <a:br>
              <a:rPr b="0" i="0" lang="en-US" sz="1620" u="none" cap="none" strike="noStrike">
                <a:solidFill>
                  <a:schemeClr val="lt1"/>
                </a:solidFill>
                <a:latin typeface="Calibri"/>
                <a:ea typeface="Calibri"/>
                <a:cs typeface="Calibri"/>
                <a:sym typeface="Calibri"/>
              </a:rPr>
            </a:br>
            <a:r>
              <a:rPr b="0" i="0" lang="en-US" sz="1620" u="none" cap="none" strike="noStrike">
                <a:solidFill>
                  <a:schemeClr val="lt1"/>
                </a:solidFill>
                <a:latin typeface="Calibri"/>
                <a:ea typeface="Calibri"/>
                <a:cs typeface="Calibri"/>
                <a:sym typeface="Calibri"/>
              </a:rPr>
              <a:t>Joel Meredith 12577829</a:t>
            </a:r>
            <a:br>
              <a:rPr b="0" i="0" lang="en-US" sz="3060" u="none" cap="none" strike="noStrike">
                <a:solidFill>
                  <a:schemeClr val="lt1"/>
                </a:solidFill>
                <a:latin typeface="Calibri"/>
                <a:ea typeface="Calibri"/>
                <a:cs typeface="Calibri"/>
                <a:sym typeface="Calibri"/>
              </a:rPr>
            </a:br>
            <a:endParaRPr b="0" i="0" sz="3060" u="none" cap="none" strike="noStrike">
              <a:solidFill>
                <a:schemeClr val="lt1"/>
              </a:solidFill>
              <a:latin typeface="Calibri"/>
              <a:ea typeface="Calibri"/>
              <a:cs typeface="Calibri"/>
              <a:sym typeface="Calibri"/>
            </a:endParaRPr>
          </a:p>
        </p:txBody>
      </p:sp>
      <p:sp>
        <p:nvSpPr>
          <p:cNvPr id="100" name="Google Shape;100;p15"/>
          <p:cNvSpPr txBox="1"/>
          <p:nvPr>
            <p:ph idx="1" type="subTitle"/>
          </p:nvPr>
        </p:nvSpPr>
        <p:spPr>
          <a:xfrm>
            <a:off x="804672" y="571788"/>
            <a:ext cx="4167376" cy="115552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IOT Python </a:t>
            </a:r>
            <a:endParaRPr/>
          </a:p>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Team 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Demo</a:t>
            </a:r>
            <a:endParaRPr/>
          </a:p>
        </p:txBody>
      </p:sp>
      <p:sp>
        <p:nvSpPr>
          <p:cNvPr id="159" name="Google Shape;15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800"/>
              <a:buFont typeface="Arial"/>
              <a:buNone/>
            </a:pPr>
            <a:r>
              <a:rPr b="0" i="0" lang="en-US" sz="2800" u="sng" cap="none" strike="noStrike">
                <a:solidFill>
                  <a:schemeClr val="hlink"/>
                </a:solidFill>
                <a:latin typeface="Calibri"/>
                <a:ea typeface="Calibri"/>
                <a:cs typeface="Calibri"/>
                <a:sym typeface="Calibri"/>
                <a:hlinkClick r:id="rId3"/>
              </a:rPr>
              <a:t>http://172.19.16.150:5000</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04040"/>
        </a:solidFill>
      </p:bgPr>
    </p:bg>
    <p:spTree>
      <p:nvGrpSpPr>
        <p:cNvPr id="104" name="Shape 104"/>
        <p:cNvGrpSpPr/>
        <p:nvPr/>
      </p:nvGrpSpPr>
      <p:grpSpPr>
        <a:xfrm>
          <a:off x="0" y="0"/>
          <a:ext cx="0" cy="0"/>
          <a:chOff x="0" y="0"/>
          <a:chExt cx="0" cy="0"/>
        </a:xfrm>
      </p:grpSpPr>
      <p:sp>
        <p:nvSpPr>
          <p:cNvPr id="105" name="Google Shape;105;p16"/>
          <p:cNvSpPr/>
          <p:nvPr/>
        </p:nvSpPr>
        <p:spPr>
          <a:xfrm>
            <a:off x="0" y="-3324"/>
            <a:ext cx="12192000" cy="686132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16"/>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6"/>
          <p:cNvSpPr/>
          <p:nvPr/>
        </p:nvSpPr>
        <p:spPr>
          <a:xfrm>
            <a:off x="0" y="0"/>
            <a:ext cx="3581400" cy="6858000"/>
          </a:xfrm>
          <a:custGeom>
            <a:rect b="b" l="l" r="r" t="t"/>
            <a:pathLst>
              <a:path extrusionOk="0" h="6858000" w="3581400">
                <a:moveTo>
                  <a:pt x="0" y="0"/>
                </a:moveTo>
                <a:lnTo>
                  <a:pt x="405246" y="0"/>
                </a:lnTo>
                <a:lnTo>
                  <a:pt x="3581400" y="6858000"/>
                </a:lnTo>
                <a:lnTo>
                  <a:pt x="0" y="6858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6"/>
          <p:cNvSpPr txBox="1"/>
          <p:nvPr>
            <p:ph type="title"/>
          </p:nvPr>
        </p:nvSpPr>
        <p:spPr>
          <a:xfrm>
            <a:off x="833002" y="365125"/>
            <a:ext cx="10520702"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Mission Statement</a:t>
            </a:r>
            <a:endParaRPr/>
          </a:p>
        </p:txBody>
      </p:sp>
      <p:sp>
        <p:nvSpPr>
          <p:cNvPr id="109" name="Google Shape;109;p16"/>
          <p:cNvSpPr txBox="1"/>
          <p:nvPr>
            <p:ph idx="1" type="body"/>
          </p:nvPr>
        </p:nvSpPr>
        <p:spPr>
          <a:xfrm>
            <a:off x="838201" y="2022601"/>
            <a:ext cx="10515598" cy="415436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R.O.D.G.E.R (Remote Operated Drone Geared at Exploring Rivers) is a versatile and capable underwater craft priced at a fraction of the cost of high-end, commercial ROVs. </a:t>
            </a:r>
            <a:endParaRPr b="0" i="0" sz="20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It is equally adept at inspection tasks in tanks, pools and pipes as it is in dams and rivers. </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Requirements Analysis </a:t>
            </a:r>
            <a:endParaRPr/>
          </a:p>
        </p:txBody>
      </p:sp>
      <p:graphicFrame>
        <p:nvGraphicFramePr>
          <p:cNvPr id="115" name="Google Shape;115;p17"/>
          <p:cNvGraphicFramePr/>
          <p:nvPr/>
        </p:nvGraphicFramePr>
        <p:xfrm>
          <a:off x="242888" y="1662112"/>
          <a:ext cx="3000000" cy="3000000"/>
        </p:xfrm>
        <a:graphic>
          <a:graphicData uri="http://schemas.openxmlformats.org/drawingml/2006/table">
            <a:tbl>
              <a:tblPr bandRow="1" firstCol="1" firstRow="1">
                <a:noFill/>
                <a:tableStyleId>{37BCD4CB-A3F9-411F-AF90-214569BF1705}</a:tableStyleId>
              </a:tblPr>
              <a:tblGrid>
                <a:gridCol w="2751150"/>
                <a:gridCol w="4528725"/>
                <a:gridCol w="4335850"/>
              </a:tblGrid>
              <a:tr h="286575">
                <a:tc gridSpan="2">
                  <a:txBody>
                    <a:bodyPr/>
                    <a:lstStyle/>
                    <a:p>
                      <a:pPr indent="0" lvl="0" marL="0" marR="0" rtl="0" algn="ctr">
                        <a:lnSpc>
                          <a:spcPct val="107000"/>
                        </a:lnSpc>
                        <a:spcBef>
                          <a:spcPts val="0"/>
                        </a:spcBef>
                        <a:spcAft>
                          <a:spcPts val="0"/>
                        </a:spcAft>
                        <a:buNone/>
                      </a:pPr>
                      <a:r>
                        <a:rPr lang="en-US" sz="1100" u="none" cap="none" strike="noStrike"/>
                        <a:t>Requirement</a:t>
                      </a:r>
                      <a:endParaRPr sz="1100" u="none" cap="none" strike="noStrike">
                        <a:latin typeface="Calibri"/>
                        <a:ea typeface="Calibri"/>
                        <a:cs typeface="Calibri"/>
                        <a:sym typeface="Calibri"/>
                      </a:endParaRPr>
                    </a:p>
                  </a:txBody>
                  <a:tcPr marT="0" marB="0" marR="68575" marL="68575" anchor="b"/>
                </a:tc>
                <a:tc hMerge="1"/>
                <a:tc>
                  <a:txBody>
                    <a:bodyPr/>
                    <a:lstStyle/>
                    <a:p>
                      <a:pPr indent="0" lvl="0" marL="0" marR="0" rtl="0" algn="ctr">
                        <a:lnSpc>
                          <a:spcPct val="107000"/>
                        </a:lnSpc>
                        <a:spcBef>
                          <a:spcPts val="0"/>
                        </a:spcBef>
                        <a:spcAft>
                          <a:spcPts val="0"/>
                        </a:spcAft>
                        <a:buNone/>
                      </a:pPr>
                      <a:r>
                        <a:rPr lang="en-US" sz="1100" u="none" cap="none" strike="noStrike"/>
                        <a:t>Features Implemented</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Ease of use</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operable by moderately trained user</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PS4 controller</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real-time status display</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Web based camera feed</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collision avoidance</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Image processing/Ultra-sonic sense</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Physical Construction</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Waterproof to 20m</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PVC construction/silicon sealant</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Moderate maneuverability</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3 thruster configuration</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Variable ballast</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Excess space in main cavity</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Maximum vehicle length 500mm</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Safety</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Low voltage</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Battery powered</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Able to be reteived manually</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Tethered</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Easily visible</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Brightly coloured (yellow)</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Collision avoidance</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Ultra-sonic/visual object detection</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Software/Hardware</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Innexpensive</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Raspberry Pi platform</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Open source</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Open source software (python)</a:t>
                      </a:r>
                      <a:endParaRPr sz="1100" u="none" cap="none" strike="noStrike">
                        <a:latin typeface="Calibri"/>
                        <a:ea typeface="Calibri"/>
                        <a:cs typeface="Calibri"/>
                        <a:sym typeface="Calibri"/>
                      </a:endParaRPr>
                    </a:p>
                  </a:txBody>
                  <a:tcPr marT="0" marB="0" marR="68575" marL="68575" anchor="b"/>
                </a:tc>
              </a:tr>
              <a:tr h="272950">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Web-based dashboard</a:t>
                      </a:r>
                      <a:endParaRPr sz="1100" u="none" cap="none" strike="noStrike">
                        <a:latin typeface="Calibri"/>
                        <a:ea typeface="Calibri"/>
                        <a:cs typeface="Calibri"/>
                        <a:sym typeface="Calibri"/>
                      </a:endParaRPr>
                    </a:p>
                  </a:txBody>
                  <a:tcPr marT="0" marB="0" marR="68575" marL="68575" anchor="b"/>
                </a:tc>
              </a:tr>
              <a:tr h="286575">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Reliable connectivity</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Wired (ethernet) connection</a:t>
                      </a:r>
                      <a:endParaRPr sz="1100" u="none" cap="none" strike="noStrike">
                        <a:latin typeface="Calibri"/>
                        <a:ea typeface="Calibri"/>
                        <a:cs typeface="Calibri"/>
                        <a:sym typeface="Calibri"/>
                      </a:endParaRPr>
                    </a:p>
                  </a:txBody>
                  <a:tcPr marT="0" marB="0" marR="68575" marL="68575" anchor="b"/>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Team Member Allocation of Tasks</a:t>
            </a:r>
            <a:endParaRPr/>
          </a:p>
        </p:txBody>
      </p:sp>
      <p:graphicFrame>
        <p:nvGraphicFramePr>
          <p:cNvPr id="121" name="Google Shape;121;p18"/>
          <p:cNvGraphicFramePr/>
          <p:nvPr/>
        </p:nvGraphicFramePr>
        <p:xfrm>
          <a:off x="838200" y="1857376"/>
          <a:ext cx="3000000" cy="3000000"/>
        </p:xfrm>
        <a:graphic>
          <a:graphicData uri="http://schemas.openxmlformats.org/drawingml/2006/table">
            <a:tbl>
              <a:tblPr bandRow="1" firstCol="1" firstRow="1">
                <a:noFill/>
                <a:tableStyleId>{37BCD4CB-A3F9-411F-AF90-214569BF1705}</a:tableStyleId>
              </a:tblPr>
              <a:tblGrid>
                <a:gridCol w="2187250"/>
                <a:gridCol w="2530050"/>
                <a:gridCol w="5798300"/>
              </a:tblGrid>
              <a:tr h="291775">
                <a:tc>
                  <a:txBody>
                    <a:bodyPr/>
                    <a:lstStyle/>
                    <a:p>
                      <a:pPr indent="0" lvl="0" marL="0" marR="0" rtl="0" algn="ctr">
                        <a:lnSpc>
                          <a:spcPct val="107000"/>
                        </a:lnSpc>
                        <a:spcBef>
                          <a:spcPts val="0"/>
                        </a:spcBef>
                        <a:spcAft>
                          <a:spcPts val="0"/>
                        </a:spcAft>
                        <a:buNone/>
                      </a:pPr>
                      <a:r>
                        <a:rPr lang="en-US" sz="1100" u="none" cap="none" strike="noStrike"/>
                        <a:t>Team Member</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Initial Allocation</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ctr">
                        <a:lnSpc>
                          <a:spcPct val="107000"/>
                        </a:lnSpc>
                        <a:spcBef>
                          <a:spcPts val="0"/>
                        </a:spcBef>
                        <a:spcAft>
                          <a:spcPts val="0"/>
                        </a:spcAft>
                        <a:buNone/>
                      </a:pPr>
                      <a:r>
                        <a:rPr lang="en-US" sz="1100" u="none" cap="none" strike="noStrike"/>
                        <a:t>Final Contribution</a:t>
                      </a:r>
                      <a:endParaRPr sz="1100" u="none" cap="none" strike="noStrike">
                        <a:latin typeface="Calibri"/>
                        <a:ea typeface="Calibri"/>
                        <a:cs typeface="Calibri"/>
                        <a:sym typeface="Calibri"/>
                      </a:endParaRPr>
                    </a:p>
                  </a:txBody>
                  <a:tcPr marT="0" marB="0" marR="68575" marL="68575" anchor="b"/>
                </a:tc>
              </a:tr>
              <a:tr h="847550">
                <a:tc>
                  <a:txBody>
                    <a:bodyPr/>
                    <a:lstStyle/>
                    <a:p>
                      <a:pPr indent="0" lvl="0" marL="0" marR="0" rtl="0" algn="l">
                        <a:lnSpc>
                          <a:spcPct val="107000"/>
                        </a:lnSpc>
                        <a:spcBef>
                          <a:spcPts val="0"/>
                        </a:spcBef>
                        <a:spcAft>
                          <a:spcPts val="0"/>
                        </a:spcAft>
                        <a:buNone/>
                      </a:pPr>
                      <a:r>
                        <a:rPr lang="en-US" sz="1100" u="none" cap="none" strike="noStrike"/>
                        <a:t>Mike</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Sensor integration, documentation</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Project documentation (presentation and initial sensor diagrams) Team collaboration management and allocation of tasks. Cloud based persistant data management.</a:t>
                      </a:r>
                      <a:endParaRPr sz="1100" u="none" cap="none" strike="noStrike">
                        <a:latin typeface="Calibri"/>
                        <a:ea typeface="Calibri"/>
                        <a:cs typeface="Calibri"/>
                        <a:sym typeface="Calibri"/>
                      </a:endParaRPr>
                    </a:p>
                  </a:txBody>
                  <a:tcPr marT="0" marB="0" marR="68575" marL="68575" anchor="b"/>
                </a:tc>
              </a:tr>
              <a:tr h="1125425">
                <a:tc>
                  <a:txBody>
                    <a:bodyPr/>
                    <a:lstStyle/>
                    <a:p>
                      <a:pPr indent="0" lvl="0" marL="0" marR="0" rtl="0" algn="l">
                        <a:lnSpc>
                          <a:spcPct val="107000"/>
                        </a:lnSpc>
                        <a:spcBef>
                          <a:spcPts val="0"/>
                        </a:spcBef>
                        <a:spcAft>
                          <a:spcPts val="0"/>
                        </a:spcAft>
                        <a:buNone/>
                      </a:pPr>
                      <a:r>
                        <a:rPr lang="en-US" sz="1100" u="none" cap="none" strike="noStrike"/>
                        <a:t>Jaspreet</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Database implementation, </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SQLite Database, Connected Temperature Sensor with Simon, created persistant data by saving temperature data to SQL database, connected gyro sensor to web interface webgl model, connected temperature sensor to web interface</a:t>
                      </a:r>
                      <a:endParaRPr sz="1100" u="none" cap="none" strike="noStrike">
                        <a:latin typeface="Calibri"/>
                        <a:ea typeface="Calibri"/>
                        <a:cs typeface="Calibri"/>
                        <a:sym typeface="Calibri"/>
                      </a:endParaRPr>
                    </a:p>
                  </a:txBody>
                  <a:tcPr marT="0" marB="0" marR="68575" marL="68575" anchor="b"/>
                </a:tc>
              </a:tr>
              <a:tr h="569675">
                <a:tc>
                  <a:txBody>
                    <a:bodyPr/>
                    <a:lstStyle/>
                    <a:p>
                      <a:pPr indent="0" lvl="0" marL="0" marR="0" rtl="0" algn="l">
                        <a:lnSpc>
                          <a:spcPct val="107000"/>
                        </a:lnSpc>
                        <a:spcBef>
                          <a:spcPts val="0"/>
                        </a:spcBef>
                        <a:spcAft>
                          <a:spcPts val="0"/>
                        </a:spcAft>
                        <a:buNone/>
                      </a:pPr>
                      <a:r>
                        <a:rPr lang="en-US" sz="1100" u="none" cap="none" strike="noStrike"/>
                        <a:t>Joel</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Motor control, camera integration</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Motor integration, GUI interface, camera server, object detection, networking</a:t>
                      </a:r>
                      <a:endParaRPr sz="1100" u="none" cap="none" strike="noStrike">
                        <a:latin typeface="Calibri"/>
                        <a:ea typeface="Calibri"/>
                        <a:cs typeface="Calibri"/>
                        <a:sym typeface="Calibri"/>
                      </a:endParaRPr>
                    </a:p>
                  </a:txBody>
                  <a:tcPr marT="0" marB="0" marR="68575" marL="68575" anchor="b"/>
                </a:tc>
              </a:tr>
              <a:tr h="569675">
                <a:tc>
                  <a:txBody>
                    <a:bodyPr/>
                    <a:lstStyle/>
                    <a:p>
                      <a:pPr indent="0" lvl="0" marL="0" marR="0" rtl="0" algn="l">
                        <a:lnSpc>
                          <a:spcPct val="107000"/>
                        </a:lnSpc>
                        <a:spcBef>
                          <a:spcPts val="0"/>
                        </a:spcBef>
                        <a:spcAft>
                          <a:spcPts val="0"/>
                        </a:spcAft>
                        <a:buNone/>
                      </a:pPr>
                      <a:r>
                        <a:rPr lang="en-US" sz="1100" u="none" cap="none" strike="noStrike"/>
                        <a:t>Tristan</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Motor control, camera integration</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Controller integration, lighting control, camera integration</a:t>
                      </a:r>
                      <a:endParaRPr sz="1100" u="none" cap="none" strike="noStrike">
                        <a:latin typeface="Calibri"/>
                        <a:ea typeface="Calibri"/>
                        <a:cs typeface="Calibri"/>
                        <a:sym typeface="Calibri"/>
                      </a:endParaRPr>
                    </a:p>
                  </a:txBody>
                  <a:tcPr marT="0" marB="0" marR="68575" marL="68575" anchor="b"/>
                </a:tc>
              </a:tr>
              <a:tr h="291775">
                <a:tc>
                  <a:txBody>
                    <a:bodyPr/>
                    <a:lstStyle/>
                    <a:p>
                      <a:pPr indent="0" lvl="0" marL="0" marR="0" rtl="0" algn="l">
                        <a:lnSpc>
                          <a:spcPct val="107000"/>
                        </a:lnSpc>
                        <a:spcBef>
                          <a:spcPts val="0"/>
                        </a:spcBef>
                        <a:spcAft>
                          <a:spcPts val="0"/>
                        </a:spcAft>
                        <a:buNone/>
                      </a:pPr>
                      <a:r>
                        <a:rPr lang="en-US" sz="1100" u="none" cap="none" strike="noStrike"/>
                        <a:t>Theodore</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Dashboard design</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Networking, front-end dashboard design, object detection</a:t>
                      </a:r>
                      <a:endParaRPr sz="1100" u="none" cap="none" strike="noStrike">
                        <a:latin typeface="Calibri"/>
                        <a:ea typeface="Calibri"/>
                        <a:cs typeface="Calibri"/>
                        <a:sym typeface="Calibri"/>
                      </a:endParaRPr>
                    </a:p>
                  </a:txBody>
                  <a:tcPr marT="0" marB="0" marR="68575" marL="68575" anchor="b"/>
                </a:tc>
              </a:tr>
              <a:tr h="847550">
                <a:tc>
                  <a:txBody>
                    <a:bodyPr/>
                    <a:lstStyle/>
                    <a:p>
                      <a:pPr indent="0" lvl="0" marL="0" marR="0" rtl="0" algn="l">
                        <a:lnSpc>
                          <a:spcPct val="107000"/>
                        </a:lnSpc>
                        <a:spcBef>
                          <a:spcPts val="0"/>
                        </a:spcBef>
                        <a:spcAft>
                          <a:spcPts val="0"/>
                        </a:spcAft>
                        <a:buNone/>
                      </a:pPr>
                      <a:r>
                        <a:rPr lang="en-US" sz="1100" u="none" cap="none" strike="noStrike"/>
                        <a:t>Simon</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Sensor integration, physical model</a:t>
                      </a:r>
                      <a:endParaRPr sz="1100" u="none" cap="none" strike="noStrike">
                        <a:latin typeface="Calibri"/>
                        <a:ea typeface="Calibri"/>
                        <a:cs typeface="Calibri"/>
                        <a:sym typeface="Calibri"/>
                      </a:endParaRPr>
                    </a:p>
                  </a:txBody>
                  <a:tcPr marT="0" marB="0" marR="68575" marL="68575" anchor="b"/>
                </a:tc>
                <a:tc>
                  <a:txBody>
                    <a:bodyPr/>
                    <a:lstStyle/>
                    <a:p>
                      <a:pPr indent="0" lvl="0" marL="0" marR="0" rtl="0" algn="l">
                        <a:lnSpc>
                          <a:spcPct val="107000"/>
                        </a:lnSpc>
                        <a:spcBef>
                          <a:spcPts val="0"/>
                        </a:spcBef>
                        <a:spcAft>
                          <a:spcPts val="0"/>
                        </a:spcAft>
                        <a:buNone/>
                      </a:pPr>
                      <a:r>
                        <a:rPr lang="en-US" sz="1100" u="none" cap="none" strike="noStrike"/>
                        <a:t>Ultra-sonic sensor integration, battery monitor design &amp; construction, physical model &amp; construction, LED driver circuit, documentation</a:t>
                      </a:r>
                      <a:endParaRPr sz="1100" u="none" cap="none" strike="noStrike">
                        <a:latin typeface="Calibri"/>
                        <a:ea typeface="Calibri"/>
                        <a:cs typeface="Calibri"/>
                        <a:sym typeface="Calibri"/>
                      </a:endParaRPr>
                    </a:p>
                  </a:txBody>
                  <a:tcPr marT="0" marB="0" marR="68575" marL="68575"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Specifications </a:t>
            </a:r>
            <a:endParaRPr/>
          </a:p>
        </p:txBody>
      </p:sp>
      <p:sp>
        <p:nvSpPr>
          <p:cNvPr id="127" name="Google Shape;127;p19"/>
          <p:cNvSpPr txBox="1"/>
          <p:nvPr>
            <p:ph idx="1" type="body"/>
          </p:nvPr>
        </p:nvSpPr>
        <p:spPr>
          <a:xfrm>
            <a:off x="508001" y="2297642"/>
            <a:ext cx="4757738" cy="331787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1" i="0" lang="en-US" sz="2000" u="none" cap="none" strike="noStrike">
                <a:solidFill>
                  <a:schemeClr val="lt1"/>
                </a:solidFill>
                <a:latin typeface="Calibri"/>
                <a:ea typeface="Calibri"/>
                <a:cs typeface="Calibri"/>
                <a:sym typeface="Calibri"/>
              </a:rPr>
              <a:t>Physical:</a:t>
            </a:r>
            <a:endParaRPr b="0" i="0" sz="20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Length:			370mm</a:t>
            </a:r>
            <a:endParaRPr b="0" i="0" sz="20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Width:			320mm</a:t>
            </a:r>
            <a:endParaRPr b="0" i="0" sz="20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Height:			200mm</a:t>
            </a:r>
            <a:endParaRPr b="0" i="0" sz="20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Weight without ballast:		TBD</a:t>
            </a:r>
            <a:endParaRPr b="0" i="0" sz="20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Material:			PVC</a:t>
            </a:r>
            <a:endParaRPr b="0" i="0" sz="20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Depth Rating:			10-15m</a:t>
            </a:r>
            <a:endParaRPr b="0" i="0" sz="20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Tether Length:			20m</a:t>
            </a:r>
            <a:endParaRPr b="0" i="0" sz="20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800"/>
              <a:buFont typeface="Arial"/>
              <a:buNone/>
            </a:pPr>
            <a:r>
              <a:t/>
            </a:r>
            <a:endParaRPr b="0" i="0" sz="2800" u="none" cap="none" strike="noStrike">
              <a:solidFill>
                <a:schemeClr val="lt1"/>
              </a:solidFill>
              <a:latin typeface="Calibri"/>
              <a:ea typeface="Calibri"/>
              <a:cs typeface="Calibri"/>
              <a:sym typeface="Calibri"/>
            </a:endParaRPr>
          </a:p>
        </p:txBody>
      </p:sp>
      <p:sp>
        <p:nvSpPr>
          <p:cNvPr id="128" name="Google Shape;128;p19"/>
          <p:cNvSpPr/>
          <p:nvPr/>
        </p:nvSpPr>
        <p:spPr>
          <a:xfrm>
            <a:off x="6096000" y="2297642"/>
            <a:ext cx="6096000" cy="1984518"/>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i="0" lang="en-US" sz="1800" u="none" cap="none" strike="noStrike">
                <a:solidFill>
                  <a:schemeClr val="lt1"/>
                </a:solidFill>
                <a:latin typeface="Calibri"/>
                <a:ea typeface="Calibri"/>
                <a:cs typeface="Calibri"/>
                <a:sym typeface="Calibri"/>
              </a:rPr>
              <a:t>Electrical:</a:t>
            </a:r>
            <a:endParaRPr b="0" i="0" sz="2400" u="none" cap="none" strike="noStrike">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b="0" i="0" lang="en-US" sz="1800" u="none" cap="none" strike="noStrike">
                <a:solidFill>
                  <a:schemeClr val="lt1"/>
                </a:solidFill>
                <a:latin typeface="Calibri"/>
                <a:ea typeface="Calibri"/>
                <a:cs typeface="Calibri"/>
                <a:sym typeface="Calibri"/>
              </a:rPr>
              <a:t>Thruster configuration:	2 vectored, 1 vertical</a:t>
            </a:r>
            <a:endParaRPr b="0" i="0" sz="2400" u="none" cap="none" strike="noStrike">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b="0" i="0" lang="en-US" sz="1800" u="none" cap="none" strike="noStrike">
                <a:solidFill>
                  <a:schemeClr val="lt1"/>
                </a:solidFill>
                <a:latin typeface="Calibri"/>
                <a:ea typeface="Calibri"/>
                <a:cs typeface="Calibri"/>
                <a:sym typeface="Calibri"/>
              </a:rPr>
              <a:t>Thrusters:		140W, 700Kv(rpm/v)</a:t>
            </a:r>
            <a:endParaRPr b="0" i="0" sz="2400" u="none" cap="none" strike="noStrike">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b="0" i="0" lang="en-US" sz="1800" u="none" cap="none" strike="noStrike">
                <a:solidFill>
                  <a:schemeClr val="lt1"/>
                </a:solidFill>
                <a:latin typeface="Calibri"/>
                <a:ea typeface="Calibri"/>
                <a:cs typeface="Calibri"/>
                <a:sym typeface="Calibri"/>
              </a:rPr>
              <a:t>Battery: 			Lipoly, 2250mAh, 3S, 11.1V,  40C </a:t>
            </a:r>
            <a:endParaRPr b="0" i="0" sz="2400" u="none" cap="none" strike="noStrike">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b="0" i="0" lang="en-US" sz="1800" u="none" cap="none" strike="noStrike">
                <a:solidFill>
                  <a:schemeClr val="lt1"/>
                </a:solidFill>
                <a:latin typeface="Calibri"/>
                <a:ea typeface="Calibri"/>
                <a:cs typeface="Calibri"/>
                <a:sym typeface="Calibri"/>
              </a:rPr>
              <a:t>Controller:		Raspberry Pi x 2</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Prototype CAD Image</a:t>
            </a:r>
            <a:endParaRPr/>
          </a:p>
        </p:txBody>
      </p:sp>
      <p:pic>
        <p:nvPicPr>
          <p:cNvPr id="134" name="Google Shape;134;p20"/>
          <p:cNvPicPr preferRelativeResize="0"/>
          <p:nvPr>
            <p:ph idx="1" type="body"/>
          </p:nvPr>
        </p:nvPicPr>
        <p:blipFill rotWithShape="1">
          <a:blip r:embed="rId3">
            <a:alphaModFix/>
          </a:blip>
          <a:srcRect b="0" l="0" r="0" t="0"/>
          <a:stretch/>
        </p:blipFill>
        <p:spPr>
          <a:xfrm>
            <a:off x="965200" y="1690688"/>
            <a:ext cx="9753600" cy="49810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Prototype Build</a:t>
            </a:r>
            <a:endParaRPr/>
          </a:p>
        </p:txBody>
      </p:sp>
      <p:pic>
        <p:nvPicPr>
          <p:cNvPr id="140" name="Google Shape;140;p21"/>
          <p:cNvPicPr preferRelativeResize="0"/>
          <p:nvPr>
            <p:ph idx="1" type="body"/>
          </p:nvPr>
        </p:nvPicPr>
        <p:blipFill rotWithShape="1">
          <a:blip r:embed="rId3">
            <a:alphaModFix/>
          </a:blip>
          <a:srcRect b="0" l="0" r="0" t="0"/>
          <a:stretch/>
        </p:blipFill>
        <p:spPr>
          <a:xfrm>
            <a:off x="702997" y="1690688"/>
            <a:ext cx="4351338" cy="4351338"/>
          </a:xfrm>
          <a:prstGeom prst="rect">
            <a:avLst/>
          </a:prstGeom>
          <a:noFill/>
          <a:ln>
            <a:noFill/>
          </a:ln>
        </p:spPr>
      </p:pic>
      <p:pic>
        <p:nvPicPr>
          <p:cNvPr id="141" name="Google Shape;141;p21"/>
          <p:cNvPicPr preferRelativeResize="0"/>
          <p:nvPr/>
        </p:nvPicPr>
        <p:blipFill rotWithShape="1">
          <a:blip r:embed="rId4">
            <a:alphaModFix/>
          </a:blip>
          <a:srcRect b="0" l="0" r="0" t="0"/>
          <a:stretch/>
        </p:blipFill>
        <p:spPr>
          <a:xfrm>
            <a:off x="6773333" y="1690689"/>
            <a:ext cx="4580467" cy="435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2"/>
          <p:cNvPicPr preferRelativeResize="0"/>
          <p:nvPr>
            <p:ph idx="1" type="body"/>
          </p:nvPr>
        </p:nvPicPr>
        <p:blipFill rotWithShape="1">
          <a:blip r:embed="rId3">
            <a:alphaModFix/>
          </a:blip>
          <a:srcRect b="0" l="0" r="0" t="0"/>
          <a:stretch/>
        </p:blipFill>
        <p:spPr>
          <a:xfrm>
            <a:off x="1" y="0"/>
            <a:ext cx="12192000" cy="6857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Final Prototype</a:t>
            </a:r>
            <a:endParaRPr/>
          </a:p>
        </p:txBody>
      </p:sp>
      <p:pic>
        <p:nvPicPr>
          <p:cNvPr id="152" name="Google Shape;152;p23"/>
          <p:cNvPicPr preferRelativeResize="0"/>
          <p:nvPr>
            <p:ph idx="1" type="body"/>
          </p:nvPr>
        </p:nvPicPr>
        <p:blipFill rotWithShape="1">
          <a:blip r:embed="rId3">
            <a:alphaModFix/>
          </a:blip>
          <a:srcRect b="0" l="0" r="0" t="0"/>
          <a:stretch/>
        </p:blipFill>
        <p:spPr>
          <a:xfrm>
            <a:off x="6798733" y="1690688"/>
            <a:ext cx="4351338" cy="4351338"/>
          </a:xfrm>
          <a:prstGeom prst="rect">
            <a:avLst/>
          </a:prstGeom>
          <a:noFill/>
          <a:ln>
            <a:noFill/>
          </a:ln>
        </p:spPr>
      </p:pic>
      <p:pic>
        <p:nvPicPr>
          <p:cNvPr id="153" name="Google Shape;153;p23"/>
          <p:cNvPicPr preferRelativeResize="0"/>
          <p:nvPr/>
        </p:nvPicPr>
        <p:blipFill rotWithShape="1">
          <a:blip r:embed="rId4">
            <a:alphaModFix/>
          </a:blip>
          <a:srcRect b="0" l="0" r="0" t="0"/>
          <a:stretch/>
        </p:blipFill>
        <p:spPr>
          <a:xfrm>
            <a:off x="838200" y="1690688"/>
            <a:ext cx="4411133" cy="44111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