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sldIdLst>
    <p:sldId id="256" r:id="rId2"/>
  </p:sldIdLst>
  <p:sldSz cx="329184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84"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33" d="100"/>
          <a:sy n="33" d="100"/>
        </p:scale>
        <p:origin x="-696" y="-2082"/>
      </p:cViewPr>
      <p:guideLst>
        <p:guide orient="horz" pos="6384"/>
        <p:guide pos="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631900" cy="27432000"/>
          </a:xfrm>
          <a:prstGeom prst="rect">
            <a:avLst/>
          </a:prstGeom>
        </p:spPr>
      </p:pic>
      <p:sp>
        <p:nvSpPr>
          <p:cNvPr id="2" name="Title 1"/>
          <p:cNvSpPr>
            <a:spLocks noGrp="1"/>
          </p:cNvSpPr>
          <p:nvPr>
            <p:ph type="ctrTitle"/>
          </p:nvPr>
        </p:nvSpPr>
        <p:spPr>
          <a:xfrm>
            <a:off x="9878303" y="7857068"/>
            <a:ext cx="20571221" cy="9685856"/>
          </a:xfrm>
        </p:spPr>
        <p:txBody>
          <a:bodyPr anchor="b">
            <a:normAutofit/>
          </a:bodyPr>
          <a:lstStyle>
            <a:lvl1pPr algn="r">
              <a:defRPr sz="15840">
                <a:effectLst/>
              </a:defRPr>
            </a:lvl1pPr>
          </a:lstStyle>
          <a:p>
            <a:r>
              <a:rPr lang="en-US"/>
              <a:t>Click to edit Master title style</a:t>
            </a:r>
            <a:endParaRPr lang="en-US" dirty="0"/>
          </a:p>
        </p:txBody>
      </p:sp>
      <p:sp>
        <p:nvSpPr>
          <p:cNvPr id="3" name="Subtitle 2"/>
          <p:cNvSpPr>
            <a:spLocks noGrp="1"/>
          </p:cNvSpPr>
          <p:nvPr>
            <p:ph type="subTitle" idx="1"/>
          </p:nvPr>
        </p:nvSpPr>
        <p:spPr>
          <a:xfrm>
            <a:off x="9878303" y="17542934"/>
            <a:ext cx="20571221" cy="5621868"/>
          </a:xfrm>
        </p:spPr>
        <p:txBody>
          <a:bodyPr anchor="t">
            <a:normAutofit/>
          </a:bodyPr>
          <a:lstStyle>
            <a:lvl1pPr marL="0" indent="0" algn="r">
              <a:buNone/>
              <a:defRPr sz="6480" cap="all">
                <a:solidFill>
                  <a:schemeClr val="tx1"/>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24308321" y="23482306"/>
            <a:ext cx="4363823" cy="1511300"/>
          </a:xfrm>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a:xfrm>
            <a:off x="9878305" y="23482306"/>
            <a:ext cx="14155693" cy="1511300"/>
          </a:xfrm>
        </p:spPr>
        <p:txBody>
          <a:bodyPr/>
          <a:lstStyle/>
          <a:p>
            <a:endParaRPr lang="en-US"/>
          </a:p>
        </p:txBody>
      </p:sp>
      <p:sp>
        <p:nvSpPr>
          <p:cNvPr id="6" name="Slide Number Placeholder 5"/>
          <p:cNvSpPr>
            <a:spLocks noGrp="1"/>
          </p:cNvSpPr>
          <p:nvPr>
            <p:ph type="sldNum" sz="quarter" idx="12"/>
          </p:nvPr>
        </p:nvSpPr>
        <p:spPr>
          <a:xfrm>
            <a:off x="28946466" y="23482306"/>
            <a:ext cx="1503058" cy="1511300"/>
          </a:xfrm>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37711693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45924" y="18931460"/>
            <a:ext cx="27980640" cy="2266952"/>
          </a:xfrm>
        </p:spPr>
        <p:txBody>
          <a:bodyPr anchor="b">
            <a:normAutofit/>
          </a:bodyPr>
          <a:lstStyle>
            <a:lvl1pPr algn="l">
              <a:defRPr sz="7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291844" y="3728448"/>
            <a:ext cx="24688800" cy="1265990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576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1645924" y="21198412"/>
            <a:ext cx="27980640" cy="1974848"/>
          </a:xfrm>
        </p:spPr>
        <p:txBody>
          <a:bodyPr>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5" name="Date Placeholder 4"/>
          <p:cNvSpPr>
            <a:spLocks noGrp="1"/>
          </p:cNvSpPr>
          <p:nvPr>
            <p:ph type="dt" sz="half" idx="10"/>
          </p:nvPr>
        </p:nvSpPr>
        <p:spPr/>
        <p:txBody>
          <a:bodyPr/>
          <a:lstStyle/>
          <a:p>
            <a:fld id="{5D7BA2C0-9036-4E71-9474-FBA59C211B69}"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1636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45933" y="2438410"/>
            <a:ext cx="27980636" cy="12496796"/>
          </a:xfrm>
        </p:spPr>
        <p:txBody>
          <a:bodyPr anchor="ctr">
            <a:normAutofit/>
          </a:bodyPr>
          <a:lstStyle>
            <a:lvl1pPr algn="l">
              <a:defRPr sz="11520" b="0" cap="none"/>
            </a:lvl1pPr>
          </a:lstStyle>
          <a:p>
            <a:r>
              <a:rPr lang="en-US"/>
              <a:t>Click to edit Master title style</a:t>
            </a:r>
            <a:endParaRPr lang="en-US" dirty="0"/>
          </a:p>
        </p:txBody>
      </p:sp>
      <p:sp>
        <p:nvSpPr>
          <p:cNvPr id="3" name="Text Placeholder 2"/>
          <p:cNvSpPr>
            <a:spLocks noGrp="1"/>
          </p:cNvSpPr>
          <p:nvPr>
            <p:ph type="body" idx="1"/>
          </p:nvPr>
        </p:nvSpPr>
        <p:spPr>
          <a:xfrm>
            <a:off x="1645929" y="17373600"/>
            <a:ext cx="27980636" cy="5791200"/>
          </a:xfrm>
        </p:spPr>
        <p:txBody>
          <a:bodyPr anchor="ctr">
            <a:normAutofit/>
          </a:bodyPr>
          <a:lstStyle>
            <a:lvl1pPr marL="0" indent="0" algn="l">
              <a:buNone/>
              <a:defRPr sz="7200">
                <a:solidFill>
                  <a:schemeClr val="tx1"/>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418529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14" name="TextBox 13"/>
          <p:cNvSpPr txBox="1"/>
          <p:nvPr/>
        </p:nvSpPr>
        <p:spPr>
          <a:xfrm>
            <a:off x="27848882" y="11006684"/>
            <a:ext cx="1646348" cy="233910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
        <p:nvSpPr>
          <p:cNvPr id="11" name="TextBox 10"/>
          <p:cNvSpPr txBox="1"/>
          <p:nvPr/>
        </p:nvSpPr>
        <p:spPr>
          <a:xfrm>
            <a:off x="1518468" y="2872456"/>
            <a:ext cx="1646348" cy="233910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2" name="Title 1"/>
          <p:cNvSpPr>
            <a:spLocks noGrp="1"/>
          </p:cNvSpPr>
          <p:nvPr>
            <p:ph type="title"/>
          </p:nvPr>
        </p:nvSpPr>
        <p:spPr>
          <a:xfrm>
            <a:off x="3164816" y="2438410"/>
            <a:ext cx="25528669" cy="10972796"/>
          </a:xfrm>
        </p:spPr>
        <p:txBody>
          <a:bodyPr anchor="ctr">
            <a:normAutofit/>
          </a:bodyPr>
          <a:lstStyle>
            <a:lvl1pPr algn="l">
              <a:defRPr sz="1152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3559217" y="13411200"/>
            <a:ext cx="24754079" cy="1524000"/>
          </a:xfrm>
        </p:spPr>
        <p:txBody>
          <a:bodyPr anchor="ctr">
            <a:normAutofit/>
          </a:bodyPr>
          <a:lstStyle>
            <a:lvl1pPr marL="0" indent="0">
              <a:buFontTx/>
              <a:buNone/>
              <a:defRPr sz="5760"/>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a:t>Edit Master text styles</a:t>
            </a:r>
          </a:p>
        </p:txBody>
      </p:sp>
      <p:sp>
        <p:nvSpPr>
          <p:cNvPr id="3" name="Text Placeholder 2"/>
          <p:cNvSpPr>
            <a:spLocks noGrp="1"/>
          </p:cNvSpPr>
          <p:nvPr>
            <p:ph type="body" idx="1"/>
          </p:nvPr>
        </p:nvSpPr>
        <p:spPr>
          <a:xfrm>
            <a:off x="1664158" y="17373600"/>
            <a:ext cx="27980640" cy="5791200"/>
          </a:xfrm>
        </p:spPr>
        <p:txBody>
          <a:bodyPr anchor="ctr">
            <a:normAutofit/>
          </a:bodyPr>
          <a:lstStyle>
            <a:lvl1pPr marL="0" indent="0" algn="l">
              <a:buNone/>
              <a:defRPr sz="7200">
                <a:solidFill>
                  <a:schemeClr val="tx1"/>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90620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45925" y="13166592"/>
            <a:ext cx="27980644" cy="5875200"/>
          </a:xfrm>
        </p:spPr>
        <p:txBody>
          <a:bodyPr anchor="b">
            <a:normAutofit/>
          </a:bodyPr>
          <a:lstStyle>
            <a:lvl1pPr algn="l">
              <a:defRPr sz="10080" b="0" cap="none"/>
            </a:lvl1pPr>
          </a:lstStyle>
          <a:p>
            <a:r>
              <a:rPr lang="en-US"/>
              <a:t>Click to edit Master title style</a:t>
            </a:r>
            <a:endParaRPr lang="en-US" dirty="0"/>
          </a:p>
        </p:txBody>
      </p:sp>
      <p:sp>
        <p:nvSpPr>
          <p:cNvPr id="3" name="Text Placeholder 2"/>
          <p:cNvSpPr>
            <a:spLocks noGrp="1"/>
          </p:cNvSpPr>
          <p:nvPr>
            <p:ph type="body" idx="1"/>
          </p:nvPr>
        </p:nvSpPr>
        <p:spPr>
          <a:xfrm>
            <a:off x="1645920" y="19041792"/>
            <a:ext cx="27980647" cy="3441600"/>
          </a:xfrm>
        </p:spPr>
        <p:txBody>
          <a:bodyPr anchor="t">
            <a:normAutofit/>
          </a:bodyPr>
          <a:lstStyle>
            <a:lvl1pPr marL="0" indent="0" algn="l">
              <a:buNone/>
              <a:defRPr sz="6480">
                <a:solidFill>
                  <a:schemeClr val="tx1"/>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99796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14" name="TextBox 13"/>
          <p:cNvSpPr txBox="1"/>
          <p:nvPr/>
        </p:nvSpPr>
        <p:spPr>
          <a:xfrm>
            <a:off x="27848882" y="11006684"/>
            <a:ext cx="1646348" cy="233910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800" dirty="0">
                <a:solidFill>
                  <a:schemeClr val="tx1"/>
                </a:solidFill>
                <a:effectLst/>
              </a:rPr>
              <a:t>”</a:t>
            </a:r>
          </a:p>
        </p:txBody>
      </p:sp>
      <p:sp>
        <p:nvSpPr>
          <p:cNvPr id="11" name="TextBox 10"/>
          <p:cNvSpPr txBox="1"/>
          <p:nvPr/>
        </p:nvSpPr>
        <p:spPr>
          <a:xfrm>
            <a:off x="1518468" y="2872456"/>
            <a:ext cx="1646348" cy="2339104"/>
          </a:xfrm>
          <a:prstGeom prst="rect">
            <a:avLst/>
          </a:prstGeom>
        </p:spPr>
        <p:txBody>
          <a:bodyPr vert="horz" lIns="329184" tIns="164592" rIns="329184" bIns="1645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800" dirty="0">
                <a:solidFill>
                  <a:schemeClr val="tx1"/>
                </a:solidFill>
                <a:effectLst/>
              </a:rPr>
              <a:t>“</a:t>
            </a:r>
          </a:p>
        </p:txBody>
      </p:sp>
      <p:sp>
        <p:nvSpPr>
          <p:cNvPr id="12" name="Title 1"/>
          <p:cNvSpPr>
            <a:spLocks noGrp="1"/>
          </p:cNvSpPr>
          <p:nvPr>
            <p:ph type="title"/>
          </p:nvPr>
        </p:nvSpPr>
        <p:spPr>
          <a:xfrm>
            <a:off x="3164816" y="2438410"/>
            <a:ext cx="25528669" cy="10972796"/>
          </a:xfrm>
        </p:spPr>
        <p:txBody>
          <a:bodyPr anchor="ctr">
            <a:normAutofit/>
          </a:bodyPr>
          <a:lstStyle>
            <a:lvl1pPr algn="l">
              <a:defRPr sz="1152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45922" y="15544800"/>
            <a:ext cx="27980644" cy="3556000"/>
          </a:xfrm>
        </p:spPr>
        <p:txBody>
          <a:bodyPr vert="horz" lIns="91440" tIns="45720" rIns="91440" bIns="45720" rtlCol="0" anchor="b">
            <a:normAutofit/>
          </a:bodyPr>
          <a:lstStyle>
            <a:lvl1pPr>
              <a:buNone/>
              <a:defRPr lang="en-US" sz="72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645922" y="19100800"/>
            <a:ext cx="27980644" cy="4064000"/>
          </a:xfrm>
        </p:spPr>
        <p:txBody>
          <a:bodyPr anchor="t">
            <a:normAutofit/>
          </a:bodyPr>
          <a:lstStyle>
            <a:lvl1pPr marL="0" indent="0" algn="l">
              <a:buNone/>
              <a:defRPr sz="5760">
                <a:solidFill>
                  <a:schemeClr val="tx1"/>
                </a:solidFill>
              </a:defRPr>
            </a:lvl1pPr>
            <a:lvl2pPr marL="1645920" indent="0">
              <a:buNone/>
              <a:defRPr sz="576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3749761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71986" y="2438410"/>
            <a:ext cx="27980644" cy="10972796"/>
          </a:xfrm>
        </p:spPr>
        <p:txBody>
          <a:bodyPr vert="horz" lIns="91440" tIns="45720" rIns="91440" bIns="45720" rtlCol="0" anchor="ctr">
            <a:normAutofit/>
          </a:bodyPr>
          <a:lstStyle>
            <a:lvl1pPr>
              <a:defRPr lang="en-US" sz="1008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671986" y="14020800"/>
            <a:ext cx="27980644" cy="3352800"/>
          </a:xfrm>
        </p:spPr>
        <p:txBody>
          <a:bodyPr vert="horz" lIns="91440" tIns="45720" rIns="91440" bIns="45720" rtlCol="0" anchor="b">
            <a:normAutofit/>
          </a:bodyPr>
          <a:lstStyle>
            <a:lvl1pPr>
              <a:buNone/>
              <a:defRPr lang="en-US" sz="72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671982" y="17373600"/>
            <a:ext cx="27980644" cy="5791200"/>
          </a:xfrm>
        </p:spPr>
        <p:txBody>
          <a:bodyPr anchor="t">
            <a:normAutofit/>
          </a:bodyPr>
          <a:lstStyle>
            <a:lvl1pPr marL="0" indent="0" algn="l">
              <a:buNone/>
              <a:defRPr sz="5760">
                <a:solidFill>
                  <a:schemeClr val="tx1"/>
                </a:solidFill>
              </a:defRPr>
            </a:lvl1pPr>
            <a:lvl2pPr marL="1645920" indent="0">
              <a:buNone/>
              <a:defRPr sz="576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71023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8" name="Title 1"/>
          <p:cNvSpPr>
            <a:spLocks noGrp="1"/>
          </p:cNvSpPr>
          <p:nvPr>
            <p:ph type="title"/>
          </p:nvPr>
        </p:nvSpPr>
        <p:spPr>
          <a:xfrm>
            <a:off x="1645920" y="2438406"/>
            <a:ext cx="27980640" cy="5825068"/>
          </a:xfrm>
        </p:spPr>
        <p:txBody>
          <a:bodyPr>
            <a:normAutofit/>
          </a:bodyPr>
          <a:lstStyle>
            <a:lvl1pPr>
              <a:defRPr sz="1008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1281112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Vertical Title 1"/>
          <p:cNvSpPr>
            <a:spLocks noGrp="1"/>
          </p:cNvSpPr>
          <p:nvPr>
            <p:ph type="title" orient="vert"/>
          </p:nvPr>
        </p:nvSpPr>
        <p:spPr>
          <a:xfrm>
            <a:off x="23590722" y="2438402"/>
            <a:ext cx="6035836" cy="20726404"/>
          </a:xfrm>
        </p:spPr>
        <p:txBody>
          <a:bodyPr vert="eaVert">
            <a:normAutofit/>
          </a:bodyPr>
          <a:lstStyle>
            <a:lvl1pPr>
              <a:defRPr sz="1008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645920" y="2438400"/>
            <a:ext cx="21564662" cy="2072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32346720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p:txBody>
          <a:bodyPr>
            <a:normAutofit/>
          </a:bodyPr>
          <a:lstStyle>
            <a:lvl1pPr>
              <a:defRPr sz="1008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29497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45927" y="13234324"/>
            <a:ext cx="27980640" cy="5875200"/>
          </a:xfrm>
        </p:spPr>
        <p:txBody>
          <a:bodyPr anchor="b">
            <a:normAutofit/>
          </a:bodyPr>
          <a:lstStyle>
            <a:lvl1pPr algn="l">
              <a:defRPr sz="11520" b="0" cap="all"/>
            </a:lvl1pPr>
          </a:lstStyle>
          <a:p>
            <a:r>
              <a:rPr lang="en-US"/>
              <a:t>Click to edit Master title style</a:t>
            </a:r>
            <a:endParaRPr lang="en-US" dirty="0"/>
          </a:p>
        </p:txBody>
      </p:sp>
      <p:sp>
        <p:nvSpPr>
          <p:cNvPr id="3" name="Text Placeholder 2"/>
          <p:cNvSpPr>
            <a:spLocks noGrp="1"/>
          </p:cNvSpPr>
          <p:nvPr>
            <p:ph type="body" idx="1"/>
          </p:nvPr>
        </p:nvSpPr>
        <p:spPr>
          <a:xfrm>
            <a:off x="1645924" y="19109524"/>
            <a:ext cx="27980640" cy="3441600"/>
          </a:xfrm>
        </p:spPr>
        <p:txBody>
          <a:bodyPr anchor="t">
            <a:normAutofit/>
          </a:bodyPr>
          <a:lstStyle>
            <a:lvl1pPr marL="0" indent="0" algn="l">
              <a:buNone/>
              <a:defRPr sz="6480" cap="all">
                <a:solidFill>
                  <a:schemeClr val="tx1"/>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7BA2C0-9036-4E71-9474-FBA59C211B69}" type="datetimeFigureOut">
              <a:rPr lang="en-US" smtClean="0"/>
              <a:t>5/17/2018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299264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45924" y="8568272"/>
            <a:ext cx="13726973" cy="1459653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899591" y="8568274"/>
            <a:ext cx="13726973" cy="1459653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BA2C0-9036-4E71-9474-FBA59C211B69}"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12060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p:txBody>
          <a:bodyPr>
            <a:normAutofit/>
          </a:bodyPr>
          <a:lstStyle>
            <a:lvl1pPr>
              <a:defRPr sz="11520"/>
            </a:lvl1pPr>
          </a:lstStyle>
          <a:p>
            <a:r>
              <a:rPr lang="en-US"/>
              <a:t>Click to edit Master title style</a:t>
            </a:r>
            <a:endParaRPr lang="en-US" dirty="0"/>
          </a:p>
        </p:txBody>
      </p:sp>
      <p:sp>
        <p:nvSpPr>
          <p:cNvPr id="3" name="Text Placeholder 2"/>
          <p:cNvSpPr>
            <a:spLocks noGrp="1"/>
          </p:cNvSpPr>
          <p:nvPr>
            <p:ph type="body" idx="1"/>
          </p:nvPr>
        </p:nvSpPr>
        <p:spPr>
          <a:xfrm>
            <a:off x="2676530" y="8873068"/>
            <a:ext cx="12746171" cy="2305048"/>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1645920" y="11480804"/>
            <a:ext cx="13726973" cy="1168399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960032" y="8873068"/>
            <a:ext cx="12666528" cy="2305048"/>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5899587" y="11480804"/>
            <a:ext cx="13726973" cy="1168399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BA2C0-9036-4E71-9474-FBA59C211B69}" type="datetimeFigureOut">
              <a:rPr lang="en-US" smtClean="0"/>
              <a:t>5/17/2018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79030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45924" y="2438406"/>
            <a:ext cx="27980640" cy="5825068"/>
          </a:xfrm>
        </p:spPr>
        <p:txBody>
          <a:bodyPr>
            <a:normAutofit/>
          </a:bodyPr>
          <a:lstStyle>
            <a:lvl1pPr>
              <a:defRPr sz="1152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BA2C0-9036-4E71-9474-FBA59C211B69}" type="datetimeFigureOut">
              <a:rPr lang="en-US" smtClean="0"/>
              <a:t>5/17/2018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268736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Date Placeholder 1"/>
          <p:cNvSpPr>
            <a:spLocks noGrp="1"/>
          </p:cNvSpPr>
          <p:nvPr>
            <p:ph type="dt" sz="half" idx="10"/>
          </p:nvPr>
        </p:nvSpPr>
        <p:spPr/>
        <p:txBody>
          <a:bodyPr/>
          <a:lstStyle/>
          <a:p>
            <a:fld id="{5D7BA2C0-9036-4E71-9474-FBA59C211B69}" type="datetimeFigureOut">
              <a:rPr lang="en-US" smtClean="0"/>
              <a:t>5/17/2018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16342831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62185" y="6231472"/>
            <a:ext cx="10306476" cy="5757328"/>
          </a:xfrm>
        </p:spPr>
        <p:txBody>
          <a:bodyPr anchor="b">
            <a:normAutofit/>
          </a:bodyPr>
          <a:lstStyle>
            <a:lvl1pPr algn="l">
              <a:defRPr sz="8640" b="0"/>
            </a:lvl1pPr>
          </a:lstStyle>
          <a:p>
            <a:r>
              <a:rPr lang="en-US"/>
              <a:t>Click to edit Master title style</a:t>
            </a:r>
            <a:endParaRPr lang="en-US" dirty="0"/>
          </a:p>
        </p:txBody>
      </p:sp>
      <p:sp>
        <p:nvSpPr>
          <p:cNvPr id="3" name="Content Placeholder 2"/>
          <p:cNvSpPr>
            <a:spLocks noGrp="1"/>
          </p:cNvSpPr>
          <p:nvPr>
            <p:ph idx="1"/>
          </p:nvPr>
        </p:nvSpPr>
        <p:spPr>
          <a:xfrm>
            <a:off x="12982120" y="2438404"/>
            <a:ext cx="16660710" cy="2072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62185" y="11988802"/>
            <a:ext cx="10306476" cy="7382940"/>
          </a:xfrm>
        </p:spPr>
        <p:txBody>
          <a:bodyPr anchor="t">
            <a:normAutofit/>
          </a:bodyPr>
          <a:lstStyle>
            <a:lvl1pPr marL="0" indent="0">
              <a:buNone/>
              <a:defRPr sz="504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5" name="Date Placeholder 4"/>
          <p:cNvSpPr>
            <a:spLocks noGrp="1"/>
          </p:cNvSpPr>
          <p:nvPr>
            <p:ph type="dt" sz="half" idx="10"/>
          </p:nvPr>
        </p:nvSpPr>
        <p:spPr/>
        <p:txBody>
          <a:bodyPr/>
          <a:lstStyle/>
          <a:p>
            <a:fld id="{5D7BA2C0-9036-4E71-9474-FBA59C211B69}"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33662656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0"/>
            <a:ext cx="32826960" cy="27432000"/>
          </a:xfrm>
          <a:prstGeom prst="rect">
            <a:avLst/>
          </a:prstGeom>
        </p:spPr>
      </p:pic>
      <p:sp>
        <p:nvSpPr>
          <p:cNvPr id="2" name="Title 1"/>
          <p:cNvSpPr>
            <a:spLocks noGrp="1"/>
          </p:cNvSpPr>
          <p:nvPr>
            <p:ph type="title"/>
          </p:nvPr>
        </p:nvSpPr>
        <p:spPr>
          <a:xfrm>
            <a:off x="1663661" y="6942688"/>
            <a:ext cx="14749934" cy="5486400"/>
          </a:xfrm>
        </p:spPr>
        <p:txBody>
          <a:bodyPr anchor="b">
            <a:normAutofit/>
          </a:bodyPr>
          <a:lstStyle>
            <a:lvl1pPr algn="l">
              <a:defRPr sz="864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8105120" y="3657600"/>
            <a:ext cx="11521440" cy="1828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576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1663661" y="12429088"/>
            <a:ext cx="14749934" cy="7315200"/>
          </a:xfrm>
        </p:spPr>
        <p:txBody>
          <a:bodyPr anchor="t">
            <a:normAutofit/>
          </a:bodyPr>
          <a:lstStyle>
            <a:lvl1pPr marL="0" indent="0">
              <a:buNone/>
              <a:defRPr sz="576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5" name="Date Placeholder 4"/>
          <p:cNvSpPr>
            <a:spLocks noGrp="1"/>
          </p:cNvSpPr>
          <p:nvPr>
            <p:ph type="dt" sz="half" idx="10"/>
          </p:nvPr>
        </p:nvSpPr>
        <p:spPr/>
        <p:txBody>
          <a:bodyPr/>
          <a:lstStyle/>
          <a:p>
            <a:fld id="{5D7BA2C0-9036-4E71-9474-FBA59C211B69}" type="datetimeFigureOut">
              <a:rPr lang="en-US" smtClean="0"/>
              <a:t>5/17/2018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51AC2-6378-45B7-AB40-F9E58DAAD169}" type="slidenum">
              <a:rPr lang="en-US" smtClean="0"/>
              <a:t>‹#›</a:t>
            </a:fld>
            <a:endParaRPr lang="en-US"/>
          </a:p>
        </p:txBody>
      </p:sp>
    </p:spTree>
    <p:extLst>
      <p:ext uri="{BB962C8B-B14F-4D97-AF65-F5344CB8AC3E}">
        <p14:creationId xmlns:p14="http://schemas.microsoft.com/office/powerpoint/2010/main" val="39403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438406"/>
            <a:ext cx="27980640" cy="582506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8568274"/>
            <a:ext cx="27980640" cy="1459653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85365" y="23482306"/>
            <a:ext cx="4363823" cy="1511300"/>
          </a:xfrm>
          <a:prstGeom prst="rect">
            <a:avLst/>
          </a:prstGeom>
        </p:spPr>
        <p:txBody>
          <a:bodyPr vert="horz" lIns="91440" tIns="45720" rIns="91440" bIns="45720" rtlCol="0" anchor="ctr"/>
          <a:lstStyle>
            <a:lvl1pPr algn="r">
              <a:defRPr sz="3600" b="0" i="0">
                <a:solidFill>
                  <a:schemeClr val="tx1"/>
                </a:solidFill>
                <a:effectLst/>
                <a:latin typeface="+mn-lt"/>
              </a:defRPr>
            </a:lvl1pPr>
          </a:lstStyle>
          <a:p>
            <a:fld id="{5D7BA2C0-9036-4E71-9474-FBA59C211B69}" type="datetimeFigureOut">
              <a:rPr lang="en-US" smtClean="0"/>
              <a:t>5/17/2018</a:t>
            </a:fld>
            <a:endParaRPr lang="en-US"/>
          </a:p>
        </p:txBody>
      </p:sp>
      <p:sp>
        <p:nvSpPr>
          <p:cNvPr id="5" name="Footer Placeholder 4"/>
          <p:cNvSpPr>
            <a:spLocks noGrp="1"/>
          </p:cNvSpPr>
          <p:nvPr>
            <p:ph type="ftr" sz="quarter" idx="3"/>
          </p:nvPr>
        </p:nvSpPr>
        <p:spPr>
          <a:xfrm>
            <a:off x="1645922" y="23482306"/>
            <a:ext cx="21565120" cy="1511300"/>
          </a:xfrm>
          <a:prstGeom prst="rect">
            <a:avLst/>
          </a:prstGeom>
        </p:spPr>
        <p:txBody>
          <a:bodyPr vert="horz" lIns="91440" tIns="45720" rIns="91440" bIns="45720" rtlCol="0" anchor="ctr"/>
          <a:lstStyle>
            <a:lvl1pPr algn="l">
              <a:defRPr sz="36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28123506" y="23482306"/>
            <a:ext cx="1503058" cy="1511300"/>
          </a:xfrm>
          <a:prstGeom prst="rect">
            <a:avLst/>
          </a:prstGeom>
        </p:spPr>
        <p:txBody>
          <a:bodyPr vert="horz" lIns="91440" tIns="45720" rIns="91440" bIns="45720" rtlCol="0" anchor="ctr"/>
          <a:lstStyle>
            <a:lvl1pPr algn="r">
              <a:defRPr sz="3600" b="0" i="0">
                <a:solidFill>
                  <a:schemeClr val="tx1"/>
                </a:solidFill>
                <a:effectLst/>
                <a:latin typeface="+mn-lt"/>
              </a:defRPr>
            </a:lvl1pPr>
          </a:lstStyle>
          <a:p>
            <a:fld id="{04C51AC2-6378-45B7-AB40-F9E58DAAD169}" type="slidenum">
              <a:rPr lang="en-US" smtClean="0"/>
              <a:t>‹#›</a:t>
            </a:fld>
            <a:endParaRPr lang="en-US"/>
          </a:p>
        </p:txBody>
      </p:sp>
    </p:spTree>
    <p:extLst>
      <p:ext uri="{BB962C8B-B14F-4D97-AF65-F5344CB8AC3E}">
        <p14:creationId xmlns:p14="http://schemas.microsoft.com/office/powerpoint/2010/main" val="2588638378"/>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txStyles>
    <p:titleStyle>
      <a:lvl1pPr algn="l" defTabSz="1645920" rtl="0" eaLnBrk="1" latinLnBrk="0" hangingPunct="1">
        <a:spcBef>
          <a:spcPct val="0"/>
        </a:spcBef>
        <a:buNone/>
        <a:defRPr sz="115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28700" indent="-1028700" algn="l" defTabSz="1645920" rtl="0" eaLnBrk="1" latinLnBrk="0" hangingPunct="1">
        <a:spcBef>
          <a:spcPts val="0"/>
        </a:spcBef>
        <a:spcAft>
          <a:spcPts val="3600"/>
        </a:spcAft>
        <a:buClr>
          <a:schemeClr val="tx1"/>
        </a:buClr>
        <a:buSzPct val="100000"/>
        <a:buFont typeface="Arial"/>
        <a:buChar char="•"/>
        <a:defRPr sz="6480" kern="1200" cap="none">
          <a:solidFill>
            <a:schemeClr val="tx1"/>
          </a:solidFill>
          <a:effectLst/>
          <a:latin typeface="+mn-lt"/>
          <a:ea typeface="+mn-ea"/>
          <a:cs typeface="+mn-cs"/>
        </a:defRPr>
      </a:lvl1pPr>
      <a:lvl2pPr marL="2674620" indent="-1028700" algn="l" defTabSz="1645920" rtl="0" eaLnBrk="1" latinLnBrk="0" hangingPunct="1">
        <a:spcBef>
          <a:spcPts val="0"/>
        </a:spcBef>
        <a:spcAft>
          <a:spcPts val="3600"/>
        </a:spcAft>
        <a:buClr>
          <a:schemeClr val="tx1"/>
        </a:buClr>
        <a:buSzPct val="100000"/>
        <a:buFont typeface="Arial"/>
        <a:buChar char="•"/>
        <a:defRPr sz="5760" kern="1200" cap="none">
          <a:solidFill>
            <a:schemeClr val="tx1"/>
          </a:solidFill>
          <a:effectLst/>
          <a:latin typeface="+mn-lt"/>
          <a:ea typeface="+mn-ea"/>
          <a:cs typeface="+mn-cs"/>
        </a:defRPr>
      </a:lvl2pPr>
      <a:lvl3pPr marL="4320540" indent="-1028700" algn="l" defTabSz="1645920" rtl="0" eaLnBrk="1" latinLnBrk="0" hangingPunct="1">
        <a:spcBef>
          <a:spcPts val="0"/>
        </a:spcBef>
        <a:spcAft>
          <a:spcPts val="3600"/>
        </a:spcAft>
        <a:buClr>
          <a:schemeClr val="tx1"/>
        </a:buClr>
        <a:buSzPct val="100000"/>
        <a:buFont typeface="Arial"/>
        <a:buChar char="•"/>
        <a:defRPr sz="5040" kern="1200" cap="none">
          <a:solidFill>
            <a:schemeClr val="tx1"/>
          </a:solidFill>
          <a:effectLst/>
          <a:latin typeface="+mn-lt"/>
          <a:ea typeface="+mn-ea"/>
          <a:cs typeface="+mn-cs"/>
        </a:defRPr>
      </a:lvl3pPr>
      <a:lvl4pPr marL="5554980" indent="-61722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4pPr>
      <a:lvl5pPr marL="7200900" indent="-61722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5pPr>
      <a:lvl6pPr marL="9052560" indent="-82296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6pPr>
      <a:lvl7pPr marL="10698480" indent="-82296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7pPr>
      <a:lvl8pPr marL="12344400" indent="-82296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8pPr>
      <a:lvl9pPr marL="13990320" indent="-822960" algn="l" defTabSz="1645920" rtl="0" eaLnBrk="1" latinLnBrk="0" hangingPunct="1">
        <a:spcBef>
          <a:spcPts val="0"/>
        </a:spcBef>
        <a:spcAft>
          <a:spcPts val="3600"/>
        </a:spcAft>
        <a:buClr>
          <a:schemeClr val="tx1"/>
        </a:buClr>
        <a:buSzPct val="100000"/>
        <a:buFont typeface="Arial"/>
        <a:buChar char="•"/>
        <a:defRPr sz="4320" kern="1200" cap="none">
          <a:solidFill>
            <a:schemeClr val="tx1"/>
          </a:solidFill>
          <a:effectLst/>
          <a:latin typeface="+mn-lt"/>
          <a:ea typeface="+mn-ea"/>
          <a:cs typeface="+mn-cs"/>
        </a:defRPr>
      </a:lvl9pPr>
    </p:bodyStyle>
    <p:otherStyle>
      <a:defPPr>
        <a:defRPr lang="en-US"/>
      </a:defPPr>
      <a:lvl1pPr marL="0" algn="l" defTabSz="1645920" rtl="0" eaLnBrk="1" latinLnBrk="0" hangingPunct="1">
        <a:defRPr sz="6480" kern="1200">
          <a:solidFill>
            <a:schemeClr val="tx1"/>
          </a:solidFill>
          <a:latin typeface="+mn-lt"/>
          <a:ea typeface="+mn-ea"/>
          <a:cs typeface="+mn-cs"/>
        </a:defRPr>
      </a:lvl1pPr>
      <a:lvl2pPr marL="1645920" algn="l" defTabSz="1645920" rtl="0" eaLnBrk="1" latinLnBrk="0" hangingPunct="1">
        <a:defRPr sz="6480" kern="1200">
          <a:solidFill>
            <a:schemeClr val="tx1"/>
          </a:solidFill>
          <a:latin typeface="+mn-lt"/>
          <a:ea typeface="+mn-ea"/>
          <a:cs typeface="+mn-cs"/>
        </a:defRPr>
      </a:lvl2pPr>
      <a:lvl3pPr marL="3291840" algn="l" defTabSz="1645920" rtl="0" eaLnBrk="1" latinLnBrk="0" hangingPunct="1">
        <a:defRPr sz="6480" kern="1200">
          <a:solidFill>
            <a:schemeClr val="tx1"/>
          </a:solidFill>
          <a:latin typeface="+mn-lt"/>
          <a:ea typeface="+mn-ea"/>
          <a:cs typeface="+mn-cs"/>
        </a:defRPr>
      </a:lvl3pPr>
      <a:lvl4pPr marL="4937760" algn="l" defTabSz="1645920" rtl="0" eaLnBrk="1" latinLnBrk="0" hangingPunct="1">
        <a:defRPr sz="6480" kern="1200">
          <a:solidFill>
            <a:schemeClr val="tx1"/>
          </a:solidFill>
          <a:latin typeface="+mn-lt"/>
          <a:ea typeface="+mn-ea"/>
          <a:cs typeface="+mn-cs"/>
        </a:defRPr>
      </a:lvl4pPr>
      <a:lvl5pPr marL="6583680" algn="l" defTabSz="1645920" rtl="0" eaLnBrk="1" latinLnBrk="0" hangingPunct="1">
        <a:defRPr sz="6480" kern="1200">
          <a:solidFill>
            <a:schemeClr val="tx1"/>
          </a:solidFill>
          <a:latin typeface="+mn-lt"/>
          <a:ea typeface="+mn-ea"/>
          <a:cs typeface="+mn-cs"/>
        </a:defRPr>
      </a:lvl5pPr>
      <a:lvl6pPr marL="8229600" algn="l" defTabSz="1645920" rtl="0" eaLnBrk="1" latinLnBrk="0" hangingPunct="1">
        <a:defRPr sz="6480" kern="1200">
          <a:solidFill>
            <a:schemeClr val="tx1"/>
          </a:solidFill>
          <a:latin typeface="+mn-lt"/>
          <a:ea typeface="+mn-ea"/>
          <a:cs typeface="+mn-cs"/>
        </a:defRPr>
      </a:lvl6pPr>
      <a:lvl7pPr marL="9875520" algn="l" defTabSz="1645920" rtl="0" eaLnBrk="1" latinLnBrk="0" hangingPunct="1">
        <a:defRPr sz="6480" kern="1200">
          <a:solidFill>
            <a:schemeClr val="tx1"/>
          </a:solidFill>
          <a:latin typeface="+mn-lt"/>
          <a:ea typeface="+mn-ea"/>
          <a:cs typeface="+mn-cs"/>
        </a:defRPr>
      </a:lvl7pPr>
      <a:lvl8pPr marL="11521440" algn="l" defTabSz="1645920" rtl="0" eaLnBrk="1" latinLnBrk="0" hangingPunct="1">
        <a:defRPr sz="6480" kern="1200">
          <a:solidFill>
            <a:schemeClr val="tx1"/>
          </a:solidFill>
          <a:latin typeface="+mn-lt"/>
          <a:ea typeface="+mn-ea"/>
          <a:cs typeface="+mn-cs"/>
        </a:defRPr>
      </a:lvl8pPr>
      <a:lvl9pPr marL="13167360" algn="l" defTabSz="164592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hyperlink" Target="https://www.itdp.org/wp-content/uploads/2014/07/ITDP_Bike_Share_Planning_Guide.pdf" TargetMode="External"/><Relationship Id="rId5" Type="http://schemas.openxmlformats.org/officeDocument/2006/relationships/image" Target="../media/image7.jpg"/><Relationship Id="rId10" Type="http://schemas.openxmlformats.org/officeDocument/2006/relationships/hyperlink" Target="https://data-ral.opendata.arcgis.com/datasets/Wake::census-tracts-2010" TargetMode="External"/><Relationship Id="rId4" Type="http://schemas.openxmlformats.org/officeDocument/2006/relationships/image" Target="../media/image6.jp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373AB-EBAB-459C-BF06-7F0961E191AA}"/>
              </a:ext>
            </a:extLst>
          </p:cNvPr>
          <p:cNvSpPr txBox="1"/>
          <p:nvPr/>
        </p:nvSpPr>
        <p:spPr>
          <a:xfrm>
            <a:off x="26430514" y="2619046"/>
            <a:ext cx="4118628" cy="369332"/>
          </a:xfrm>
          <a:prstGeom prst="rect">
            <a:avLst/>
          </a:prstGeom>
          <a:noFill/>
        </p:spPr>
        <p:txBody>
          <a:bodyPr wrap="none" rtlCol="0">
            <a:spAutoFit/>
          </a:bodyPr>
          <a:lstStyle/>
          <a:p>
            <a:r>
              <a:rPr lang="en-US" dirty="0"/>
              <a:t>Map #2: Service Area map of bike stations</a:t>
            </a:r>
          </a:p>
        </p:txBody>
      </p:sp>
      <p:sp>
        <p:nvSpPr>
          <p:cNvPr id="13" name="TextBox 12">
            <a:extLst>
              <a:ext uri="{FF2B5EF4-FFF2-40B4-BE49-F238E27FC236}">
                <a16:creationId xmlns:a16="http://schemas.microsoft.com/office/drawing/2014/main" id="{C48A88B4-0A8E-46E1-8A2D-129B3C04DF3F}"/>
              </a:ext>
            </a:extLst>
          </p:cNvPr>
          <p:cNvSpPr txBox="1"/>
          <p:nvPr/>
        </p:nvSpPr>
        <p:spPr>
          <a:xfrm>
            <a:off x="9266603" y="1782220"/>
            <a:ext cx="14330816" cy="4708981"/>
          </a:xfrm>
          <a:prstGeom prst="rect">
            <a:avLst/>
          </a:prstGeom>
          <a:noFill/>
        </p:spPr>
        <p:txBody>
          <a:bodyPr wrap="square" rtlCol="0">
            <a:spAutoFit/>
          </a:bodyPr>
          <a:lstStyle/>
          <a:p>
            <a:pPr algn="ctr"/>
            <a:r>
              <a:rPr lang="en-US" sz="3600" b="1" dirty="0"/>
              <a:t>Abstract</a:t>
            </a:r>
          </a:p>
          <a:p>
            <a:pPr algn="just"/>
            <a:endParaRPr lang="en-US" sz="2400" dirty="0"/>
          </a:p>
          <a:p>
            <a:pPr algn="just"/>
            <a:r>
              <a:rPr lang="en-US" sz="2400" dirty="0"/>
              <a:t>This poster is a proposal for Phase 1 of a bike sharing network in Raleigh, NC.  Bike share programs have exploded across the world in the last 10 years, fleshing out transit networks in urban environments, and creating more opportunities for citizens to use more environmentally friendly means of transportation.  A bike sharing system needs to cover enough space to be useful while having a high enough station density to be convenient to travel to a wide range of city locations and require minimal walking to find a docking space.  Raleigh was chosen as a candidate due a number of factors: it is a sizeable city, with over 1 million people in the metropolitan area, and a densely populated, developed core.  It also has a well developed bus system that a bike share system will  complement.  Network analysis tools available in ArcGIS Pro were used to assist in planning station locations along with choosing warehouse locations.  Census data is used to assess potential ridership and areas for expansion of the program.</a:t>
            </a:r>
            <a:endParaRPr lang="en-US" sz="2400" b="1" u="sng" dirty="0"/>
          </a:p>
        </p:txBody>
      </p:sp>
      <p:sp>
        <p:nvSpPr>
          <p:cNvPr id="14" name="TextBox 13">
            <a:extLst>
              <a:ext uri="{FF2B5EF4-FFF2-40B4-BE49-F238E27FC236}">
                <a16:creationId xmlns:a16="http://schemas.microsoft.com/office/drawing/2014/main" id="{06231E49-2C98-4778-897C-ECC8F5108794}"/>
              </a:ext>
            </a:extLst>
          </p:cNvPr>
          <p:cNvSpPr txBox="1"/>
          <p:nvPr/>
        </p:nvSpPr>
        <p:spPr>
          <a:xfrm>
            <a:off x="9270170" y="12308178"/>
            <a:ext cx="14356569" cy="6924973"/>
          </a:xfrm>
          <a:prstGeom prst="rect">
            <a:avLst/>
          </a:prstGeom>
          <a:noFill/>
        </p:spPr>
        <p:txBody>
          <a:bodyPr wrap="square" rtlCol="0">
            <a:spAutoFit/>
          </a:bodyPr>
          <a:lstStyle/>
          <a:p>
            <a:pPr algn="ctr"/>
            <a:r>
              <a:rPr lang="en-US" sz="3600" b="1" dirty="0"/>
              <a:t>Tools Used</a:t>
            </a:r>
          </a:p>
          <a:p>
            <a:endParaRPr lang="en-US" sz="2400" dirty="0"/>
          </a:p>
          <a:p>
            <a:r>
              <a:rPr lang="en-US" sz="2400" dirty="0"/>
              <a:t>Service area – Used to determine how close stations are to one another, to ensure the system retains convenience across the network.  If stations are too far apart what if a user arrives at their destination and the station closest is full?  How far will they have to walk just to find a place to put away their bike?  Anything more than a few minutes will reduce ease of use and usage.  At least 2 stations should be within 350m of any one station.  Once the 50 stations were placed, a service area analysis was run with breaks at .2km, .35 kilometers (the limit we would like users to walk if one station is full), and .5 (if stations are too far apart).</a:t>
            </a:r>
          </a:p>
          <a:p>
            <a:endParaRPr lang="en-US" sz="2400" dirty="0"/>
          </a:p>
          <a:p>
            <a:r>
              <a:rPr lang="en-US" sz="2400" dirty="0"/>
              <a:t>Location Allocation:  Used to determine 2 optimal warehouse locations among 7 candidate locations, with the goal of minimizing driving time from warehouses to stations.  A bike sharing system needs warehouses to hold extra bikes, provide a space for maintenance on bikes, as well as  vehicles that will travel around to pick up damaged bikes, replace stolen or broken bikes, or redistribute bikes throughout the system as needed.  Locations were focused on placing them in areas that were not residentially zoned, were close to the clusters of stations (not on the edge of the city in other words).  Minimizing travel time between warehouses and stations is a key factor.</a:t>
            </a:r>
          </a:p>
          <a:p>
            <a:endParaRPr lang="en-US" sz="2400" dirty="0"/>
          </a:p>
          <a:p>
            <a:r>
              <a:rPr lang="en-US" sz="2400" dirty="0"/>
              <a:t>OD Cost matrix – Used post location allocation to determine driving time from warehouses to stations.  Examining results of this analysis will tell us if selected warehouse locations are appropriate.</a:t>
            </a:r>
          </a:p>
        </p:txBody>
      </p:sp>
      <p:sp>
        <p:nvSpPr>
          <p:cNvPr id="15" name="TextBox 14">
            <a:extLst>
              <a:ext uri="{FF2B5EF4-FFF2-40B4-BE49-F238E27FC236}">
                <a16:creationId xmlns:a16="http://schemas.microsoft.com/office/drawing/2014/main" id="{68463E93-0DE0-46A2-BDFF-0CEF7571707A}"/>
              </a:ext>
            </a:extLst>
          </p:cNvPr>
          <p:cNvSpPr txBox="1"/>
          <p:nvPr/>
        </p:nvSpPr>
        <p:spPr>
          <a:xfrm>
            <a:off x="23849050" y="11538857"/>
            <a:ext cx="9281556" cy="646331"/>
          </a:xfrm>
          <a:prstGeom prst="rect">
            <a:avLst/>
          </a:prstGeom>
          <a:noFill/>
        </p:spPr>
        <p:txBody>
          <a:bodyPr wrap="square" rtlCol="0">
            <a:spAutoFit/>
          </a:bodyPr>
          <a:lstStyle/>
          <a:p>
            <a:r>
              <a:rPr lang="en-US" sz="3600" dirty="0"/>
              <a:t>Bike SHARING AND POPULATION</a:t>
            </a:r>
          </a:p>
        </p:txBody>
      </p:sp>
      <p:sp>
        <p:nvSpPr>
          <p:cNvPr id="16" name="TextBox 15">
            <a:extLst>
              <a:ext uri="{FF2B5EF4-FFF2-40B4-BE49-F238E27FC236}">
                <a16:creationId xmlns:a16="http://schemas.microsoft.com/office/drawing/2014/main" id="{C2109456-1AAA-4DC1-B8CF-51BBB95F2D9D}"/>
              </a:ext>
            </a:extLst>
          </p:cNvPr>
          <p:cNvSpPr txBox="1"/>
          <p:nvPr/>
        </p:nvSpPr>
        <p:spPr>
          <a:xfrm>
            <a:off x="21945600" y="11234057"/>
            <a:ext cx="10580914" cy="646331"/>
          </a:xfrm>
          <a:prstGeom prst="rect">
            <a:avLst/>
          </a:prstGeom>
          <a:noFill/>
        </p:spPr>
        <p:txBody>
          <a:bodyPr wrap="square" rtlCol="0">
            <a:spAutoFit/>
          </a:bodyPr>
          <a:lstStyle/>
          <a:p>
            <a:endParaRPr lang="en-US" sz="3600" dirty="0"/>
          </a:p>
        </p:txBody>
      </p:sp>
      <p:sp>
        <p:nvSpPr>
          <p:cNvPr id="18" name="TextBox 17">
            <a:extLst>
              <a:ext uri="{FF2B5EF4-FFF2-40B4-BE49-F238E27FC236}">
                <a16:creationId xmlns:a16="http://schemas.microsoft.com/office/drawing/2014/main" id="{AFB37C67-D0A8-41AE-8157-5D619F913C96}"/>
              </a:ext>
            </a:extLst>
          </p:cNvPr>
          <p:cNvSpPr txBox="1"/>
          <p:nvPr/>
        </p:nvSpPr>
        <p:spPr>
          <a:xfrm>
            <a:off x="2569029" y="12719915"/>
            <a:ext cx="5735096" cy="646331"/>
          </a:xfrm>
          <a:prstGeom prst="rect">
            <a:avLst/>
          </a:prstGeom>
          <a:noFill/>
        </p:spPr>
        <p:txBody>
          <a:bodyPr wrap="none" rtlCol="0">
            <a:spAutoFit/>
          </a:bodyPr>
          <a:lstStyle/>
          <a:p>
            <a:r>
              <a:rPr lang="en-US" sz="3600" dirty="0"/>
              <a:t>BIKE SHARING CONNECTIVITY</a:t>
            </a:r>
          </a:p>
        </p:txBody>
      </p:sp>
      <p:pic>
        <p:nvPicPr>
          <p:cNvPr id="20" name="Picture 19">
            <a:extLst>
              <a:ext uri="{FF2B5EF4-FFF2-40B4-BE49-F238E27FC236}">
                <a16:creationId xmlns:a16="http://schemas.microsoft.com/office/drawing/2014/main" id="{55CE27D4-123E-4D3F-8921-7EB7CD6B9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324" y="15616671"/>
            <a:ext cx="7611537" cy="1829055"/>
          </a:xfrm>
          <a:prstGeom prst="rect">
            <a:avLst/>
          </a:prstGeom>
        </p:spPr>
      </p:pic>
      <p:pic>
        <p:nvPicPr>
          <p:cNvPr id="22" name="Picture 21">
            <a:extLst>
              <a:ext uri="{FF2B5EF4-FFF2-40B4-BE49-F238E27FC236}">
                <a16:creationId xmlns:a16="http://schemas.microsoft.com/office/drawing/2014/main" id="{57F5244F-5B41-451C-8026-7BFC63E69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0551" y="17760438"/>
            <a:ext cx="7597248" cy="1829055"/>
          </a:xfrm>
          <a:prstGeom prst="rect">
            <a:avLst/>
          </a:prstGeom>
        </p:spPr>
      </p:pic>
      <p:pic>
        <p:nvPicPr>
          <p:cNvPr id="21" name="Picture 20">
            <a:extLst>
              <a:ext uri="{FF2B5EF4-FFF2-40B4-BE49-F238E27FC236}">
                <a16:creationId xmlns:a16="http://schemas.microsoft.com/office/drawing/2014/main" id="{A9D9E8CC-BB67-4902-8CBA-E668B6B48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1089" y="8636718"/>
            <a:ext cx="8549640" cy="6606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a:extLst>
              <a:ext uri="{FF2B5EF4-FFF2-40B4-BE49-F238E27FC236}">
                <a16:creationId xmlns:a16="http://schemas.microsoft.com/office/drawing/2014/main" id="{D2B009F7-2EAB-456A-9469-61818792BF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34" y="8573649"/>
            <a:ext cx="8549640" cy="6606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6" name="Picture 25">
            <a:extLst>
              <a:ext uri="{FF2B5EF4-FFF2-40B4-BE49-F238E27FC236}">
                <a16:creationId xmlns:a16="http://schemas.microsoft.com/office/drawing/2014/main" id="{5FE23606-7882-4535-927B-5A5E6A712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934" y="15486096"/>
            <a:ext cx="8549640" cy="6606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8" name="Picture 27">
            <a:extLst>
              <a:ext uri="{FF2B5EF4-FFF2-40B4-BE49-F238E27FC236}">
                <a16:creationId xmlns:a16="http://schemas.microsoft.com/office/drawing/2014/main" id="{28B45DAA-5F9F-4DD4-95F8-7EB228DADE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934" y="1656765"/>
            <a:ext cx="8555382" cy="6610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 name="Picture 29">
            <a:extLst>
              <a:ext uri="{FF2B5EF4-FFF2-40B4-BE49-F238E27FC236}">
                <a16:creationId xmlns:a16="http://schemas.microsoft.com/office/drawing/2014/main" id="{82015C84-7C38-483B-9DC2-CBF0F42699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911084" y="1656765"/>
            <a:ext cx="8549640" cy="6606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5" name="Rectangle 34">
            <a:extLst>
              <a:ext uri="{FF2B5EF4-FFF2-40B4-BE49-F238E27FC236}">
                <a16:creationId xmlns:a16="http://schemas.microsoft.com/office/drawing/2014/main" id="{9D65E75A-13E6-439B-9B8B-CDD8DB04BC7E}"/>
              </a:ext>
            </a:extLst>
          </p:cNvPr>
          <p:cNvSpPr/>
          <p:nvPr/>
        </p:nvSpPr>
        <p:spPr>
          <a:xfrm>
            <a:off x="-1" y="-100257"/>
            <a:ext cx="32918400" cy="1477420"/>
          </a:xfrm>
          <a:prstGeom prst="rect">
            <a:avLst/>
          </a:prstGeom>
          <a:solidFill>
            <a:schemeClr val="tx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2610639A-16E4-4D02-B742-4F67FED600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886" y="13091"/>
            <a:ext cx="6770899" cy="1176134"/>
          </a:xfrm>
          <a:prstGeom prst="rect">
            <a:avLst/>
          </a:prstGeom>
          <a:ln>
            <a:noFill/>
          </a:ln>
          <a:effectLst>
            <a:softEdge rad="112500"/>
          </a:effectLst>
        </p:spPr>
      </p:pic>
      <p:sp>
        <p:nvSpPr>
          <p:cNvPr id="38" name="TextBox 37">
            <a:extLst>
              <a:ext uri="{FF2B5EF4-FFF2-40B4-BE49-F238E27FC236}">
                <a16:creationId xmlns:a16="http://schemas.microsoft.com/office/drawing/2014/main" id="{213E4D7A-047B-416E-9C8D-BF448A41EC40}"/>
              </a:ext>
            </a:extLst>
          </p:cNvPr>
          <p:cNvSpPr txBox="1"/>
          <p:nvPr/>
        </p:nvSpPr>
        <p:spPr>
          <a:xfrm>
            <a:off x="29786605" y="437844"/>
            <a:ext cx="2739909" cy="646331"/>
          </a:xfrm>
          <a:prstGeom prst="rect">
            <a:avLst/>
          </a:prstGeom>
          <a:noFill/>
        </p:spPr>
        <p:txBody>
          <a:bodyPr wrap="square" rtlCol="0">
            <a:spAutoFit/>
          </a:bodyPr>
          <a:lstStyle/>
          <a:p>
            <a:r>
              <a:rPr lang="en-US" sz="3600" dirty="0">
                <a:solidFill>
                  <a:schemeClr val="bg1"/>
                </a:solidFill>
              </a:rPr>
              <a:t>GEOG 653</a:t>
            </a:r>
          </a:p>
        </p:txBody>
      </p:sp>
      <p:sp>
        <p:nvSpPr>
          <p:cNvPr id="4" name="TextBox 3">
            <a:extLst>
              <a:ext uri="{FF2B5EF4-FFF2-40B4-BE49-F238E27FC236}">
                <a16:creationId xmlns:a16="http://schemas.microsoft.com/office/drawing/2014/main" id="{89F88034-6D9C-4F70-A6D6-BC4ECB60BA78}"/>
              </a:ext>
            </a:extLst>
          </p:cNvPr>
          <p:cNvSpPr txBox="1"/>
          <p:nvPr/>
        </p:nvSpPr>
        <p:spPr>
          <a:xfrm>
            <a:off x="6926049" y="110739"/>
            <a:ext cx="19142502" cy="769441"/>
          </a:xfrm>
          <a:prstGeom prst="rect">
            <a:avLst/>
          </a:prstGeom>
          <a:solidFill>
            <a:schemeClr val="tx1"/>
          </a:solidFill>
        </p:spPr>
        <p:txBody>
          <a:bodyPr wrap="square" rtlCol="0">
            <a:spAutoFit/>
          </a:bodyPr>
          <a:lstStyle/>
          <a:p>
            <a:pPr algn="ctr"/>
            <a:r>
              <a:rPr lang="en-US" sz="4400" dirty="0">
                <a:solidFill>
                  <a:schemeClr val="bg1"/>
                </a:solidFill>
              </a:rPr>
              <a:t>Raleigh Unleashed: A Proposal for a Bike Sharing System in Raleigh, North Carolina </a:t>
            </a:r>
          </a:p>
        </p:txBody>
      </p:sp>
      <p:sp>
        <p:nvSpPr>
          <p:cNvPr id="39" name="TextBox 38">
            <a:extLst>
              <a:ext uri="{FF2B5EF4-FFF2-40B4-BE49-F238E27FC236}">
                <a16:creationId xmlns:a16="http://schemas.microsoft.com/office/drawing/2014/main" id="{C19E0926-7CFD-4BFF-86C7-28246F4E23CC}"/>
              </a:ext>
            </a:extLst>
          </p:cNvPr>
          <p:cNvSpPr txBox="1"/>
          <p:nvPr/>
        </p:nvSpPr>
        <p:spPr>
          <a:xfrm>
            <a:off x="451934" y="22751244"/>
            <a:ext cx="8388092" cy="4062651"/>
          </a:xfrm>
          <a:prstGeom prst="rect">
            <a:avLst/>
          </a:prstGeom>
          <a:noFill/>
          <a:ln>
            <a:solidFill>
              <a:schemeClr val="tx1"/>
            </a:solidFill>
          </a:ln>
        </p:spPr>
        <p:txBody>
          <a:bodyPr wrap="square" rtlCol="0">
            <a:spAutoFit/>
          </a:bodyPr>
          <a:lstStyle/>
          <a:p>
            <a:pPr algn="ctr"/>
            <a:r>
              <a:rPr lang="en-US" sz="2400" dirty="0"/>
              <a:t>References</a:t>
            </a:r>
          </a:p>
          <a:p>
            <a:endParaRPr lang="en-US" dirty="0"/>
          </a:p>
          <a:p>
            <a:r>
              <a:rPr lang="en-US" dirty="0"/>
              <a:t>2010 Wake County US Census Tract Data </a:t>
            </a:r>
          </a:p>
          <a:p>
            <a:r>
              <a:rPr lang="en-US" dirty="0"/>
              <a:t>	</a:t>
            </a:r>
            <a:r>
              <a:rPr lang="en-US" dirty="0">
                <a:hlinkClick r:id="rId10"/>
              </a:rPr>
              <a:t>https://data-ral.opendata.arcgis.com/datasets/Wake::census-tracts-2010</a:t>
            </a:r>
            <a:endParaRPr lang="en-US" dirty="0"/>
          </a:p>
          <a:p>
            <a:r>
              <a:rPr lang="en-US" dirty="0" err="1"/>
              <a:t>GoRaleigh</a:t>
            </a:r>
            <a:r>
              <a:rPr lang="en-US" dirty="0"/>
              <a:t> Bus Stops</a:t>
            </a:r>
          </a:p>
          <a:p>
            <a:r>
              <a:rPr lang="en-US" dirty="0"/>
              <a:t>	https://data-ral.opendata.arcgis.com/datasets/goraleigh-stops </a:t>
            </a:r>
          </a:p>
          <a:p>
            <a:r>
              <a:rPr lang="en-US" dirty="0"/>
              <a:t>Raleigh Roads and Intersections</a:t>
            </a:r>
          </a:p>
          <a:p>
            <a:r>
              <a:rPr lang="en-US" dirty="0"/>
              <a:t>	https://data-ral.opendata.arcgis.com/datasets/roads </a:t>
            </a:r>
          </a:p>
          <a:p>
            <a:r>
              <a:rPr lang="en-US" dirty="0"/>
              <a:t>	https://data-ral.opendata.arcgis.com/ </a:t>
            </a:r>
          </a:p>
          <a:p>
            <a:r>
              <a:rPr lang="en-US" dirty="0"/>
              <a:t>Institute For Transportation and Development Policy  Bike Shar Planning Guide</a:t>
            </a:r>
          </a:p>
          <a:p>
            <a:r>
              <a:rPr lang="en-US" dirty="0"/>
              <a:t>	</a:t>
            </a:r>
            <a:r>
              <a:rPr lang="en-US" dirty="0">
                <a:hlinkClick r:id="rId11"/>
              </a:rPr>
              <a:t>https://www.itdp.org/wp-content/uploads/2014/07/ITDP_Bike_Share_Planning_Guide.pdf</a:t>
            </a:r>
            <a:endParaRPr lang="en-US" dirty="0"/>
          </a:p>
          <a:p>
            <a:r>
              <a:rPr lang="en-US" dirty="0"/>
              <a:t>Raleigh Zoning Blocks</a:t>
            </a:r>
          </a:p>
          <a:p>
            <a:r>
              <a:rPr lang="en-US" dirty="0"/>
              <a:t>	https://data-ral.opendata.arcgis.com/datasets/raleigh-zoning?page=11 </a:t>
            </a:r>
          </a:p>
        </p:txBody>
      </p:sp>
      <p:sp>
        <p:nvSpPr>
          <p:cNvPr id="40" name="TextBox 39">
            <a:extLst>
              <a:ext uri="{FF2B5EF4-FFF2-40B4-BE49-F238E27FC236}">
                <a16:creationId xmlns:a16="http://schemas.microsoft.com/office/drawing/2014/main" id="{5D566416-BA29-48C7-A52D-F1E3A7A003F5}"/>
              </a:ext>
            </a:extLst>
          </p:cNvPr>
          <p:cNvSpPr txBox="1"/>
          <p:nvPr/>
        </p:nvSpPr>
        <p:spPr>
          <a:xfrm>
            <a:off x="9292357" y="6491201"/>
            <a:ext cx="14330815" cy="5816977"/>
          </a:xfrm>
          <a:prstGeom prst="rect">
            <a:avLst/>
          </a:prstGeom>
          <a:noFill/>
        </p:spPr>
        <p:txBody>
          <a:bodyPr wrap="square" rtlCol="0">
            <a:spAutoFit/>
          </a:bodyPr>
          <a:lstStyle/>
          <a:p>
            <a:pPr algn="ctr"/>
            <a:r>
              <a:rPr lang="en-US" sz="3600" b="1" dirty="0"/>
              <a:t>Design Goals For Phase 1</a:t>
            </a:r>
          </a:p>
          <a:p>
            <a:pPr algn="just"/>
            <a:endParaRPr lang="en-US" sz="2400" dirty="0"/>
          </a:p>
          <a:p>
            <a:pPr algn="just"/>
            <a:r>
              <a:rPr lang="en-US" sz="2400" dirty="0"/>
              <a:t>A key parameter of bike sharing programs is station density - to be as useful as possible, the system needs to be convenient and reliable.  In terms of a system design,  CONVIENIENCE means there are multiple stations within short walking distance (~350m) of a user's start and finish locations. People will not use the system if stations are  dispersed, and have to walk a long distance to start, or get to their final destination to and from a station.   RELIABILITY means there must be significantly more docks  than bikes to accommodate the daily rhythm of city transportation networks and natural temporary uneven distribution of bikes.   It is desirable to minimize  the distance users need to walk to find an empty docking space. As well, phase 1 must be large enough to encourage use  and be able to support a significant amount of daily use over a significant area.   There are specific design parameters that have been shown to lead to systems that are enthusiastically used and create the opportunity for future expansion.  There will be 50 stations, 300  bikes, and 500 docking spots. These goals will be as follows:</a:t>
            </a:r>
          </a:p>
          <a:p>
            <a:endParaRPr lang="en-US" sz="2400" dirty="0"/>
          </a:p>
          <a:p>
            <a:r>
              <a:rPr lang="en-US" sz="2400" dirty="0"/>
              <a:t>Area covered: about 10 square kilometers				Station/Population: 2+ stations/1000 people	</a:t>
            </a:r>
          </a:p>
          <a:p>
            <a:r>
              <a:rPr lang="en-US" sz="2400" dirty="0"/>
              <a:t>Bike to dock ratio: 1.5-2.5									Station Density: 10 stations/square kilometer</a:t>
            </a:r>
          </a:p>
        </p:txBody>
      </p:sp>
      <p:sp>
        <p:nvSpPr>
          <p:cNvPr id="43" name="TextBox 42">
            <a:extLst>
              <a:ext uri="{FF2B5EF4-FFF2-40B4-BE49-F238E27FC236}">
                <a16:creationId xmlns:a16="http://schemas.microsoft.com/office/drawing/2014/main" id="{82E5BD0D-DCB7-494E-AB3C-EE696A3E925C}"/>
              </a:ext>
            </a:extLst>
          </p:cNvPr>
          <p:cNvSpPr txBox="1"/>
          <p:nvPr/>
        </p:nvSpPr>
        <p:spPr>
          <a:xfrm>
            <a:off x="9354336" y="19269059"/>
            <a:ext cx="14297928" cy="8402300"/>
          </a:xfrm>
          <a:prstGeom prst="rect">
            <a:avLst/>
          </a:prstGeom>
          <a:noFill/>
        </p:spPr>
        <p:txBody>
          <a:bodyPr wrap="square" rtlCol="0">
            <a:spAutoFit/>
          </a:bodyPr>
          <a:lstStyle/>
          <a:p>
            <a:pPr algn="ctr"/>
            <a:r>
              <a:rPr lang="en-US" sz="3600" b="1" dirty="0"/>
              <a:t>Results</a:t>
            </a:r>
            <a:r>
              <a:rPr lang="en-US" sz="2400" dirty="0"/>
              <a:t> </a:t>
            </a:r>
          </a:p>
          <a:p>
            <a:endParaRPr lang="en-US" sz="2400" dirty="0"/>
          </a:p>
          <a:p>
            <a:r>
              <a:rPr lang="en-US" sz="2400" dirty="0"/>
              <a:t>Phase 1 Areal Station Coverage: 8 square km				Bike Share Stations: 50</a:t>
            </a:r>
          </a:p>
          <a:p>
            <a:r>
              <a:rPr lang="en-US" sz="2400" dirty="0"/>
              <a:t>Bikes: 300														Warehouses: 2</a:t>
            </a:r>
          </a:p>
          <a:p>
            <a:r>
              <a:rPr lang="en-US" sz="2400" dirty="0"/>
              <a:t>Docks per bike: 1.6											Total Number docks: 500</a:t>
            </a:r>
          </a:p>
          <a:p>
            <a:r>
              <a:rPr lang="en-US" sz="2400" dirty="0"/>
              <a:t>Mean time warehouse to station: 4.22 minutes				% of Bus stops in coverage area: 376/1642 = 23%</a:t>
            </a:r>
          </a:p>
          <a:p>
            <a:r>
              <a:rPr lang="en-US" sz="2400" dirty="0"/>
              <a:t>Over 20% stations reachable from warehouse in under 2.5 minutes</a:t>
            </a:r>
          </a:p>
          <a:p>
            <a:endParaRPr lang="en-US" sz="2400" dirty="0"/>
          </a:p>
          <a:p>
            <a:r>
              <a:rPr lang="en-US" sz="2400" dirty="0"/>
              <a:t>Service area is not as broad as desired due to limiting the number of stations while maintaining effective station density.  Station density, as seen in Fig 3, is not quite as dense as desired, but is a tradeoff in gaining the service coverage needed to foster usefulness in Phase 1.   This smaller Phase 1 coverage is acceptable due to Raleigh being smaller than major metropolises like DC or Paris.  A significant portion of the bus network exists within the coverage area along with over half the stations being placed in the immediate vicinity of a bus stop, connecting the networks, and expanding the transportation network with the other half of stations.  As seen in Tables 1 and Table 2, the distribution of driving times from the warehouses is almost a normal distribution which leads us to conclude that the warehouse placement is appropriate and there are also no major outliers in terms of station placement relative to the warehouse locations.   The density of stations per 1000 people ranged from 0.92-6 stations/1000 people.  There are areas that would certainly benefit from increasing station density in a Phase 2, which can be seen in Figure 6.  Phase 2 adds 26 stations and increases the coverage area over the densely populated heart of the city to 9 square kilometers while simultaneously increasing station density from 6.25 stations/</a:t>
            </a:r>
            <a:r>
              <a:rPr lang="en-US" sz="2400" dirty="0" err="1"/>
              <a:t>sqkm</a:t>
            </a:r>
            <a:r>
              <a:rPr lang="en-US" sz="2400" dirty="0"/>
              <a:t> to 8.44.  This is still lower than desired and further increasing station density is advised.</a:t>
            </a:r>
          </a:p>
          <a:p>
            <a:endParaRPr lang="en-US" sz="2400" dirty="0"/>
          </a:p>
        </p:txBody>
      </p:sp>
      <p:sp>
        <p:nvSpPr>
          <p:cNvPr id="44" name="TextBox 43">
            <a:extLst>
              <a:ext uri="{FF2B5EF4-FFF2-40B4-BE49-F238E27FC236}">
                <a16:creationId xmlns:a16="http://schemas.microsoft.com/office/drawing/2014/main" id="{6404CA99-A4A4-4BD7-81C5-089BFDFE3135}"/>
              </a:ext>
            </a:extLst>
          </p:cNvPr>
          <p:cNvSpPr txBox="1"/>
          <p:nvPr/>
        </p:nvSpPr>
        <p:spPr>
          <a:xfrm>
            <a:off x="7473853" y="7447330"/>
            <a:ext cx="1085850" cy="369332"/>
          </a:xfrm>
          <a:prstGeom prst="rect">
            <a:avLst/>
          </a:prstGeom>
          <a:noFill/>
        </p:spPr>
        <p:txBody>
          <a:bodyPr wrap="square" rtlCol="0">
            <a:spAutoFit/>
          </a:bodyPr>
          <a:lstStyle/>
          <a:p>
            <a:r>
              <a:rPr lang="en-US" dirty="0">
                <a:solidFill>
                  <a:schemeClr val="bg1"/>
                </a:solidFill>
              </a:rPr>
              <a:t>Fig. 1</a:t>
            </a:r>
          </a:p>
        </p:txBody>
      </p:sp>
      <p:sp>
        <p:nvSpPr>
          <p:cNvPr id="45" name="TextBox 44">
            <a:extLst>
              <a:ext uri="{FF2B5EF4-FFF2-40B4-BE49-F238E27FC236}">
                <a16:creationId xmlns:a16="http://schemas.microsoft.com/office/drawing/2014/main" id="{C38787C7-3F10-4117-8CAD-065E6D2C5BB3}"/>
              </a:ext>
            </a:extLst>
          </p:cNvPr>
          <p:cNvSpPr txBox="1"/>
          <p:nvPr/>
        </p:nvSpPr>
        <p:spPr>
          <a:xfrm>
            <a:off x="7473853" y="14553758"/>
            <a:ext cx="1085850" cy="369332"/>
          </a:xfrm>
          <a:prstGeom prst="rect">
            <a:avLst/>
          </a:prstGeom>
          <a:noFill/>
        </p:spPr>
        <p:txBody>
          <a:bodyPr wrap="square" rtlCol="0">
            <a:spAutoFit/>
          </a:bodyPr>
          <a:lstStyle/>
          <a:p>
            <a:r>
              <a:rPr lang="en-US" dirty="0">
                <a:solidFill>
                  <a:schemeClr val="bg1"/>
                </a:solidFill>
              </a:rPr>
              <a:t>Fig. 2</a:t>
            </a:r>
          </a:p>
        </p:txBody>
      </p:sp>
      <p:sp>
        <p:nvSpPr>
          <p:cNvPr id="46" name="TextBox 45">
            <a:extLst>
              <a:ext uri="{FF2B5EF4-FFF2-40B4-BE49-F238E27FC236}">
                <a16:creationId xmlns:a16="http://schemas.microsoft.com/office/drawing/2014/main" id="{E2A208F2-265F-433C-9CE7-DECE5B1E7B1B}"/>
              </a:ext>
            </a:extLst>
          </p:cNvPr>
          <p:cNvSpPr txBox="1"/>
          <p:nvPr/>
        </p:nvSpPr>
        <p:spPr>
          <a:xfrm>
            <a:off x="30924403" y="7522690"/>
            <a:ext cx="1085850" cy="369332"/>
          </a:xfrm>
          <a:prstGeom prst="rect">
            <a:avLst/>
          </a:prstGeom>
          <a:noFill/>
        </p:spPr>
        <p:txBody>
          <a:bodyPr wrap="square" rtlCol="0">
            <a:spAutoFit/>
          </a:bodyPr>
          <a:lstStyle/>
          <a:p>
            <a:r>
              <a:rPr lang="en-US" dirty="0">
                <a:solidFill>
                  <a:schemeClr val="bg1"/>
                </a:solidFill>
              </a:rPr>
              <a:t>Fig. 4</a:t>
            </a:r>
          </a:p>
        </p:txBody>
      </p:sp>
      <p:sp>
        <p:nvSpPr>
          <p:cNvPr id="47" name="TextBox 46">
            <a:extLst>
              <a:ext uri="{FF2B5EF4-FFF2-40B4-BE49-F238E27FC236}">
                <a16:creationId xmlns:a16="http://schemas.microsoft.com/office/drawing/2014/main" id="{DBCE8179-DB52-47EC-86CB-5194E8AC1DF9}"/>
              </a:ext>
            </a:extLst>
          </p:cNvPr>
          <p:cNvSpPr txBox="1"/>
          <p:nvPr/>
        </p:nvSpPr>
        <p:spPr>
          <a:xfrm>
            <a:off x="30973703" y="14467570"/>
            <a:ext cx="1085850" cy="369332"/>
          </a:xfrm>
          <a:prstGeom prst="rect">
            <a:avLst/>
          </a:prstGeom>
          <a:noFill/>
        </p:spPr>
        <p:txBody>
          <a:bodyPr wrap="square" rtlCol="0">
            <a:spAutoFit/>
          </a:bodyPr>
          <a:lstStyle/>
          <a:p>
            <a:r>
              <a:rPr lang="en-US" dirty="0">
                <a:solidFill>
                  <a:schemeClr val="bg1"/>
                </a:solidFill>
              </a:rPr>
              <a:t>Fig. 5</a:t>
            </a:r>
          </a:p>
        </p:txBody>
      </p:sp>
      <p:sp>
        <p:nvSpPr>
          <p:cNvPr id="48" name="TextBox 47">
            <a:extLst>
              <a:ext uri="{FF2B5EF4-FFF2-40B4-BE49-F238E27FC236}">
                <a16:creationId xmlns:a16="http://schemas.microsoft.com/office/drawing/2014/main" id="{6ED5808B-CB86-46DF-B0DA-C7C42F11CF65}"/>
              </a:ext>
            </a:extLst>
          </p:cNvPr>
          <p:cNvSpPr txBox="1"/>
          <p:nvPr/>
        </p:nvSpPr>
        <p:spPr>
          <a:xfrm>
            <a:off x="31146865" y="15731592"/>
            <a:ext cx="1085850" cy="369332"/>
          </a:xfrm>
          <a:prstGeom prst="rect">
            <a:avLst/>
          </a:prstGeom>
          <a:noFill/>
        </p:spPr>
        <p:txBody>
          <a:bodyPr wrap="square" rtlCol="0">
            <a:spAutoFit/>
          </a:bodyPr>
          <a:lstStyle/>
          <a:p>
            <a:r>
              <a:rPr lang="en-US" dirty="0">
                <a:solidFill>
                  <a:schemeClr val="bg1"/>
                </a:solidFill>
              </a:rPr>
              <a:t>Tbl. 1</a:t>
            </a:r>
          </a:p>
        </p:txBody>
      </p:sp>
      <p:sp>
        <p:nvSpPr>
          <p:cNvPr id="49" name="TextBox 48">
            <a:extLst>
              <a:ext uri="{FF2B5EF4-FFF2-40B4-BE49-F238E27FC236}">
                <a16:creationId xmlns:a16="http://schemas.microsoft.com/office/drawing/2014/main" id="{5065DD2E-2C77-4698-87BC-8D0BB49060C9}"/>
              </a:ext>
            </a:extLst>
          </p:cNvPr>
          <p:cNvSpPr txBox="1"/>
          <p:nvPr/>
        </p:nvSpPr>
        <p:spPr>
          <a:xfrm>
            <a:off x="31156559" y="17832470"/>
            <a:ext cx="1085850" cy="369332"/>
          </a:xfrm>
          <a:prstGeom prst="rect">
            <a:avLst/>
          </a:prstGeom>
          <a:noFill/>
        </p:spPr>
        <p:txBody>
          <a:bodyPr wrap="square" rtlCol="0">
            <a:spAutoFit/>
          </a:bodyPr>
          <a:lstStyle/>
          <a:p>
            <a:r>
              <a:rPr lang="en-US" dirty="0">
                <a:solidFill>
                  <a:schemeClr val="bg1"/>
                </a:solidFill>
              </a:rPr>
              <a:t>Tbl. 2</a:t>
            </a:r>
          </a:p>
        </p:txBody>
      </p:sp>
      <p:sp>
        <p:nvSpPr>
          <p:cNvPr id="50" name="TextBox 49">
            <a:extLst>
              <a:ext uri="{FF2B5EF4-FFF2-40B4-BE49-F238E27FC236}">
                <a16:creationId xmlns:a16="http://schemas.microsoft.com/office/drawing/2014/main" id="{47AD42A5-08C9-4A01-B953-B21089DB8594}"/>
              </a:ext>
            </a:extLst>
          </p:cNvPr>
          <p:cNvSpPr txBox="1"/>
          <p:nvPr/>
        </p:nvSpPr>
        <p:spPr>
          <a:xfrm>
            <a:off x="15216985" y="850037"/>
            <a:ext cx="2797366" cy="461665"/>
          </a:xfrm>
          <a:prstGeom prst="rect">
            <a:avLst/>
          </a:prstGeom>
          <a:noFill/>
        </p:spPr>
        <p:txBody>
          <a:bodyPr wrap="square" rtlCol="0">
            <a:spAutoFit/>
          </a:bodyPr>
          <a:lstStyle/>
          <a:p>
            <a:pPr algn="ctr"/>
            <a:r>
              <a:rPr lang="en-US" sz="2400" dirty="0">
                <a:solidFill>
                  <a:schemeClr val="bg1"/>
                </a:solidFill>
              </a:rPr>
              <a:t>By Theodore Reuter</a:t>
            </a:r>
          </a:p>
        </p:txBody>
      </p:sp>
      <p:sp>
        <p:nvSpPr>
          <p:cNvPr id="51" name="TextBox 50">
            <a:extLst>
              <a:ext uri="{FF2B5EF4-FFF2-40B4-BE49-F238E27FC236}">
                <a16:creationId xmlns:a16="http://schemas.microsoft.com/office/drawing/2014/main" id="{E6D042F9-3C38-4DE4-8E76-1656877FB914}"/>
              </a:ext>
            </a:extLst>
          </p:cNvPr>
          <p:cNvSpPr txBox="1"/>
          <p:nvPr/>
        </p:nvSpPr>
        <p:spPr>
          <a:xfrm>
            <a:off x="7615887" y="21723304"/>
            <a:ext cx="1085850" cy="369332"/>
          </a:xfrm>
          <a:prstGeom prst="rect">
            <a:avLst/>
          </a:prstGeom>
          <a:noFill/>
        </p:spPr>
        <p:txBody>
          <a:bodyPr wrap="square" rtlCol="0">
            <a:spAutoFit/>
          </a:bodyPr>
          <a:lstStyle/>
          <a:p>
            <a:r>
              <a:rPr lang="en-US" dirty="0">
                <a:solidFill>
                  <a:schemeClr val="bg1"/>
                </a:solidFill>
              </a:rPr>
              <a:t>Fig. 3</a:t>
            </a:r>
          </a:p>
        </p:txBody>
      </p:sp>
      <p:pic>
        <p:nvPicPr>
          <p:cNvPr id="53" name="Picture 52">
            <a:extLst>
              <a:ext uri="{FF2B5EF4-FFF2-40B4-BE49-F238E27FC236}">
                <a16:creationId xmlns:a16="http://schemas.microsoft.com/office/drawing/2014/main" id="{32732630-4F4D-48EF-B1CC-F1C4A133AB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76874" y="20166939"/>
            <a:ext cx="8549640" cy="6606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4" name="TextBox 53">
            <a:extLst>
              <a:ext uri="{FF2B5EF4-FFF2-40B4-BE49-F238E27FC236}">
                <a16:creationId xmlns:a16="http://schemas.microsoft.com/office/drawing/2014/main" id="{9DBB1D46-6246-4C8A-9391-A1F53DBBC75D}"/>
              </a:ext>
            </a:extLst>
          </p:cNvPr>
          <p:cNvSpPr txBox="1"/>
          <p:nvPr/>
        </p:nvSpPr>
        <p:spPr>
          <a:xfrm>
            <a:off x="30815034" y="25998887"/>
            <a:ext cx="1085850" cy="369332"/>
          </a:xfrm>
          <a:prstGeom prst="rect">
            <a:avLst/>
          </a:prstGeom>
          <a:noFill/>
        </p:spPr>
        <p:txBody>
          <a:bodyPr wrap="square" rtlCol="0">
            <a:spAutoFit/>
          </a:bodyPr>
          <a:lstStyle/>
          <a:p>
            <a:r>
              <a:rPr lang="en-US" dirty="0">
                <a:solidFill>
                  <a:schemeClr val="bg1"/>
                </a:solidFill>
              </a:rPr>
              <a:t>Fig. 6</a:t>
            </a:r>
          </a:p>
        </p:txBody>
      </p:sp>
    </p:spTree>
    <p:extLst>
      <p:ext uri="{BB962C8B-B14F-4D97-AF65-F5344CB8AC3E}">
        <p14:creationId xmlns:p14="http://schemas.microsoft.com/office/powerpoint/2010/main" val="1293414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5103</TotalTime>
  <Words>776</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Celestial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Theodore</dc:creator>
  <cp:lastModifiedBy>Theodore</cp:lastModifiedBy>
  <cp:revision>52</cp:revision>
  <dcterms:created xsi:type="dcterms:W3CDTF">2018-05-14T02:57:57Z</dcterms:created>
  <dcterms:modified xsi:type="dcterms:W3CDTF">2018-05-18T16:09:37Z</dcterms:modified>
</cp:coreProperties>
</file>