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23"/>
  </p:notesMasterIdLst>
  <p:sldIdLst>
    <p:sldId id="256" r:id="rId2"/>
    <p:sldId id="289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69" r:id="rId2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CCFFFF"/>
    <a:srgbClr val="CCECFF"/>
    <a:srgbClr val="6666FF"/>
    <a:srgbClr val="0000FF"/>
    <a:srgbClr val="0033CC"/>
    <a:srgbClr val="006600"/>
    <a:srgbClr val="66CCFF"/>
    <a:srgbClr val="FBE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>
        <p:scale>
          <a:sx n="60" d="100"/>
          <a:sy n="60" d="100"/>
        </p:scale>
        <p:origin x="234" y="10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9/4/2024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772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82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03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69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528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630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1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9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986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20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282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31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37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27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00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52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62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6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8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9/4/2024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9/4/2024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9/4/2024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9/4/2024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9/4/2024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9/4/2024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9/4/2024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#10</a:t>
            </a:r>
          </a:p>
          <a:p>
            <a:r>
              <a:rPr lang="en-SG" sz="4400" dirty="0"/>
              <a:t>Pipelining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67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401" y="2765231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does the code do?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37401" y="3327400"/>
            <a:ext cx="3962399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-=2)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]%4 == 3)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2926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$s0 = base address of array A</a:t>
            </a:r>
          </a:p>
          <a:p>
            <a:r>
              <a:rPr lang="en-SG" sz="2400" dirty="0"/>
              <a:t>$s1 = base address of array B</a:t>
            </a:r>
          </a:p>
          <a:p>
            <a:r>
              <a:rPr lang="en-SG" sz="2400" dirty="0"/>
              <a:t>$s2 = n (size of each array)</a:t>
            </a:r>
            <a:endParaRPr lang="en-US" sz="24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7280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69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7498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Common: Inst1 – Inst10</a:t>
            </a:r>
          </a:p>
          <a:p>
            <a:r>
              <a:rPr lang="en-SG" sz="2400" dirty="0"/>
              <a:t>Two paths:</a:t>
            </a:r>
          </a:p>
          <a:p>
            <a:r>
              <a:rPr lang="en-SG" sz="2400" dirty="0"/>
              <a:t>If (B[</a:t>
            </a:r>
            <a:r>
              <a:rPr lang="en-SG" sz="2400" dirty="0" err="1"/>
              <a:t>i</a:t>
            </a:r>
            <a:r>
              <a:rPr lang="en-SG" sz="2400" dirty="0"/>
              <a:t>]%4 == 3): </a:t>
            </a:r>
            <a:r>
              <a:rPr lang="en-SG" sz="2400" dirty="0">
                <a:solidFill>
                  <a:srgbClr val="0000FF"/>
                </a:solidFill>
              </a:rPr>
              <a:t>Inst13, 14, 15, 16, 17</a:t>
            </a:r>
          </a:p>
          <a:p>
            <a:r>
              <a:rPr lang="en-SG" sz="2400" dirty="0"/>
              <a:t>Otherwise: </a:t>
            </a:r>
            <a:r>
              <a:rPr lang="en-SG" sz="2400" dirty="0">
                <a:solidFill>
                  <a:srgbClr val="FF0000"/>
                </a:solidFill>
              </a:rPr>
              <a:t>Inst11, 12, 14, 15, 16, 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3900" y="4648200"/>
            <a:ext cx="139700" cy="12827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2500" y="4114800"/>
            <a:ext cx="139700" cy="393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6150" y="4895850"/>
            <a:ext cx="146050" cy="1035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2300" y="29845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100 iterations</a:t>
            </a:r>
          </a:p>
          <a:p>
            <a:r>
              <a:rPr lang="en-SG" sz="2800" dirty="0"/>
              <a:t>Therefore,</a:t>
            </a:r>
          </a:p>
          <a:p>
            <a:r>
              <a:rPr lang="en-SG" sz="2800" dirty="0"/>
              <a:t>Minimum = 3 + 100 </a:t>
            </a:r>
            <a:r>
              <a:rPr lang="en-SG" sz="2800" dirty="0">
                <a:sym typeface="Symbol" panose="05050102010706020507" pitchFamily="18" charset="2"/>
              </a:rPr>
              <a:t> 12 = </a:t>
            </a:r>
            <a:r>
              <a:rPr lang="en-SG" sz="2800" b="1" dirty="0">
                <a:sym typeface="Symbol" panose="05050102010706020507" pitchFamily="18" charset="2"/>
              </a:rPr>
              <a:t>1203</a:t>
            </a:r>
          </a:p>
          <a:p>
            <a:r>
              <a:rPr lang="en-SG" sz="2800" dirty="0">
                <a:sym typeface="Symbol" panose="05050102010706020507" pitchFamily="18" charset="2"/>
              </a:rPr>
              <a:t>Maximum = 3 + 100  13 = </a:t>
            </a:r>
            <a:r>
              <a:rPr lang="en-SG" sz="2800" b="1" dirty="0">
                <a:sym typeface="Symbol" panose="05050102010706020507" pitchFamily="18" charset="2"/>
              </a:rPr>
              <a:t>1303</a:t>
            </a:r>
            <a:endParaRPr lang="en-US" sz="2800" b="1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827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68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1535563"/>
            <a:ext cx="27559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Data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3300" y="3213100"/>
            <a:ext cx="4470400" cy="226065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3300" y="3757219"/>
            <a:ext cx="4470400" cy="2286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3300" y="5676900"/>
            <a:ext cx="4470400" cy="2413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2000" y="2564263"/>
            <a:ext cx="2755900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Control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3300" y="1556106"/>
            <a:ext cx="4470400" cy="210289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3300" y="4036065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3300" y="458272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63140" y="208844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266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432" y="43592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92129"/>
              </p:ext>
            </p:extLst>
          </p:nvPr>
        </p:nvGraphicFramePr>
        <p:xfrm>
          <a:off x="715023" y="846533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64746" y="43579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branches to A1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9103" y="1417051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1713402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1996935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335489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2643896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2937230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245637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538971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3847378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666454" y="4736361"/>
            <a:ext cx="1907149" cy="338554"/>
            <a:chOff x="2529103" y="1866756"/>
            <a:chExt cx="1907149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9331" y="5074915"/>
            <a:ext cx="1907149" cy="338554"/>
            <a:chOff x="2529103" y="1866756"/>
            <a:chExt cx="1907149" cy="338554"/>
          </a:xfrm>
        </p:grpSpPr>
        <p:sp>
          <p:nvSpPr>
            <p:cNvPr id="67" name="TextBox 6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52208" y="5350130"/>
            <a:ext cx="1907149" cy="338554"/>
            <a:chOff x="2529103" y="1866756"/>
            <a:chExt cx="1907149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08352" y="5670169"/>
            <a:ext cx="1907149" cy="338554"/>
            <a:chOff x="2529103" y="1866756"/>
            <a:chExt cx="1907149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57862" y="5973052"/>
            <a:ext cx="2230126" cy="338554"/>
            <a:chOff x="2206126" y="1866756"/>
            <a:chExt cx="2230126" cy="338554"/>
          </a:xfrm>
        </p:grpSpPr>
        <p:sp>
          <p:nvSpPr>
            <p:cNvPr id="85" name="TextBox 84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339777" y="1734834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24  cycles</a:t>
            </a:r>
          </a:p>
        </p:txBody>
      </p:sp>
      <p:sp>
        <p:nvSpPr>
          <p:cNvPr id="9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829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080" y="43592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98925"/>
              </p:ext>
            </p:extLst>
          </p:nvPr>
        </p:nvGraphicFramePr>
        <p:xfrm>
          <a:off x="715023" y="846533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74394" y="43579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does not branch to A1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9103" y="1417051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1713402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1996935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335489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2643896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2937230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245637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538971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3847378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75517" y="4155785"/>
            <a:ext cx="1907149" cy="338554"/>
            <a:chOff x="2529103" y="1866756"/>
            <a:chExt cx="1907149" cy="338554"/>
          </a:xfrm>
        </p:grpSpPr>
        <p:sp>
          <p:nvSpPr>
            <p:cNvPr id="92" name="TextBox 9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30518" y="4464192"/>
            <a:ext cx="1907149" cy="338554"/>
            <a:chOff x="2529103" y="1866756"/>
            <a:chExt cx="1907149" cy="338554"/>
          </a:xfrm>
        </p:grpSpPr>
        <p:sp>
          <p:nvSpPr>
            <p:cNvPr id="98" name="TextBox 9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40282" y="5074915"/>
            <a:ext cx="1907149" cy="338554"/>
            <a:chOff x="2529103" y="1866756"/>
            <a:chExt cx="1907149" cy="338554"/>
          </a:xfrm>
        </p:grpSpPr>
        <p:sp>
          <p:nvSpPr>
            <p:cNvPr id="106" name="TextBox 105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072416" y="5347084"/>
            <a:ext cx="1907149" cy="338554"/>
            <a:chOff x="2529103" y="1866756"/>
            <a:chExt cx="1907149" cy="338554"/>
          </a:xfrm>
        </p:grpSpPr>
        <p:sp>
          <p:nvSpPr>
            <p:cNvPr id="112" name="TextBox 11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415293" y="5665159"/>
            <a:ext cx="1907149" cy="338554"/>
            <a:chOff x="2529103" y="1866756"/>
            <a:chExt cx="1907149" cy="338554"/>
          </a:xfrm>
        </p:grpSpPr>
        <p:sp>
          <p:nvSpPr>
            <p:cNvPr id="118" name="TextBox 11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44124" y="5976200"/>
            <a:ext cx="2230126" cy="338554"/>
            <a:chOff x="2206126" y="1866756"/>
            <a:chExt cx="2230126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339777" y="1734834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26  cycles</a:t>
            </a:r>
          </a:p>
        </p:txBody>
      </p:sp>
      <p:sp>
        <p:nvSpPr>
          <p:cNvPr id="13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809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15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D730B-9A2E-43D0-9AFF-12A4CEC9026C}"/>
              </a:ext>
            </a:extLst>
          </p:cNvPr>
          <p:cNvSpPr txBox="1"/>
          <p:nvPr/>
        </p:nvSpPr>
        <p:spPr>
          <a:xfrm>
            <a:off x="7063278" y="852491"/>
            <a:ext cx="4019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$s0: base address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$s1: base address of array </a:t>
            </a:r>
            <a:r>
              <a:rPr lang="en-US" sz="2400" i="1" dirty="0"/>
              <a:t>B</a:t>
            </a:r>
          </a:p>
          <a:p>
            <a:r>
              <a:rPr lang="en-US" sz="2400" dirty="0"/>
              <a:t>$s2: size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$s5: </a:t>
            </a:r>
            <a:r>
              <a:rPr lang="en-US" sz="2400" i="1" dirty="0"/>
              <a:t>count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1355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16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How many cycles in an ideal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0309" y="1349115"/>
            <a:ext cx="379251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16 + (5 – 1) = 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7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Q3b.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17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</a:t>
            </a:r>
            <a:r>
              <a:rPr lang="en-SG" sz="2400" dirty="0" smtClean="0"/>
              <a:t>forwarding </a:t>
            </a:r>
            <a:r>
              <a:rPr lang="en-SG" sz="2400" dirty="0"/>
              <a:t>and branch decision at MEM stage.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43749" y="1478352"/>
            <a:ext cx="4582539" cy="400110"/>
            <a:chOff x="2243749" y="1478352"/>
            <a:chExt cx="4582539" cy="400110"/>
          </a:xfrm>
        </p:grpSpPr>
        <p:sp>
          <p:nvSpPr>
            <p:cNvPr id="3" name="Rectangle 2"/>
            <p:cNvSpPr/>
            <p:nvPr/>
          </p:nvSpPr>
          <p:spPr>
            <a:xfrm>
              <a:off x="2243749" y="155207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83124" y="147835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0" name="Rectangle 9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43749" y="2071910"/>
            <a:ext cx="4582539" cy="400110"/>
            <a:chOff x="2251770" y="2071910"/>
            <a:chExt cx="4582539" cy="400110"/>
          </a:xfrm>
        </p:grpSpPr>
        <p:sp>
          <p:nvSpPr>
            <p:cNvPr id="12" name="Rectangle 11"/>
            <p:cNvSpPr/>
            <p:nvPr/>
          </p:nvSpPr>
          <p:spPr>
            <a:xfrm>
              <a:off x="2251770" y="214563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1145" y="207191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43749" y="2368689"/>
            <a:ext cx="4582539" cy="400110"/>
            <a:chOff x="2243749" y="2368689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43749" y="244241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83124" y="236868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3749" y="2665468"/>
            <a:ext cx="4582539" cy="400110"/>
            <a:chOff x="2251770" y="2665468"/>
            <a:chExt cx="4582539" cy="400110"/>
          </a:xfrm>
        </p:grpSpPr>
        <p:sp>
          <p:nvSpPr>
            <p:cNvPr id="16" name="Rectangle 15"/>
            <p:cNvSpPr/>
            <p:nvPr/>
          </p:nvSpPr>
          <p:spPr>
            <a:xfrm>
              <a:off x="2251770" y="2739189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91145" y="2665468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18" name="Rectangle 17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0" name="Rectangle 19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3588019"/>
            <a:ext cx="4582539" cy="400110"/>
            <a:chOff x="2251770" y="3588019"/>
            <a:chExt cx="4582539" cy="400110"/>
          </a:xfrm>
        </p:grpSpPr>
        <p:sp>
          <p:nvSpPr>
            <p:cNvPr id="22" name="Rectangle 21"/>
            <p:cNvSpPr/>
            <p:nvPr/>
          </p:nvSpPr>
          <p:spPr>
            <a:xfrm>
              <a:off x="2251770" y="366174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1145" y="358801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+3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3749" y="3918762"/>
            <a:ext cx="4582539" cy="400110"/>
            <a:chOff x="2267812" y="3918762"/>
            <a:chExt cx="4582539" cy="400110"/>
          </a:xfrm>
        </p:grpSpPr>
        <p:sp>
          <p:nvSpPr>
            <p:cNvPr id="24" name="Rectangle 23"/>
            <p:cNvSpPr/>
            <p:nvPr/>
          </p:nvSpPr>
          <p:spPr>
            <a:xfrm>
              <a:off x="2267812" y="399248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187" y="391876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43749" y="4521095"/>
            <a:ext cx="4582539" cy="400110"/>
            <a:chOff x="2259791" y="4521095"/>
            <a:chExt cx="4582539" cy="400110"/>
          </a:xfrm>
        </p:grpSpPr>
        <p:sp>
          <p:nvSpPr>
            <p:cNvPr id="28" name="Rectangle 27"/>
            <p:cNvSpPr/>
            <p:nvPr/>
          </p:nvSpPr>
          <p:spPr>
            <a:xfrm>
              <a:off x="2259791" y="459481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99166" y="452109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Total: +24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Q3c.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18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</a:t>
            </a:r>
            <a:r>
              <a:rPr lang="en-SG" sz="2400" dirty="0" smtClean="0"/>
              <a:t>forwarding </a:t>
            </a:r>
            <a:r>
              <a:rPr lang="en-SG" sz="2400" dirty="0"/>
              <a:t>and branch decision at ID stage.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3749" y="1478352"/>
            <a:ext cx="4582539" cy="400110"/>
            <a:chOff x="2243749" y="1478352"/>
            <a:chExt cx="4582539" cy="400110"/>
          </a:xfrm>
        </p:grpSpPr>
        <p:sp>
          <p:nvSpPr>
            <p:cNvPr id="11" name="Rectangle 10"/>
            <p:cNvSpPr/>
            <p:nvPr/>
          </p:nvSpPr>
          <p:spPr>
            <a:xfrm>
              <a:off x="2243749" y="155207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3124" y="147835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3749" y="2071910"/>
            <a:ext cx="4582539" cy="400110"/>
            <a:chOff x="2251770" y="2071910"/>
            <a:chExt cx="4582539" cy="400110"/>
          </a:xfrm>
        </p:grpSpPr>
        <p:sp>
          <p:nvSpPr>
            <p:cNvPr id="17" name="Rectangle 16"/>
            <p:cNvSpPr/>
            <p:nvPr/>
          </p:nvSpPr>
          <p:spPr>
            <a:xfrm>
              <a:off x="2251770" y="214563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91145" y="207191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43749" y="2368689"/>
            <a:ext cx="4582539" cy="400110"/>
            <a:chOff x="2243749" y="2368689"/>
            <a:chExt cx="4582539" cy="400110"/>
          </a:xfrm>
        </p:grpSpPr>
        <p:sp>
          <p:nvSpPr>
            <p:cNvPr id="20" name="Rectangle 19"/>
            <p:cNvSpPr/>
            <p:nvPr/>
          </p:nvSpPr>
          <p:spPr>
            <a:xfrm>
              <a:off x="2243749" y="244241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3124" y="236868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43749" y="2665468"/>
            <a:ext cx="4582539" cy="400110"/>
            <a:chOff x="2251770" y="2665468"/>
            <a:chExt cx="4582539" cy="400110"/>
          </a:xfrm>
        </p:grpSpPr>
        <p:sp>
          <p:nvSpPr>
            <p:cNvPr id="23" name="Rectangle 22"/>
            <p:cNvSpPr/>
            <p:nvPr/>
          </p:nvSpPr>
          <p:spPr>
            <a:xfrm>
              <a:off x="2251770" y="2739189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1145" y="2665468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9" name="Rectangle 28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43749" y="3588019"/>
            <a:ext cx="4582539" cy="400110"/>
            <a:chOff x="2251770" y="3588019"/>
            <a:chExt cx="4582539" cy="400110"/>
          </a:xfrm>
        </p:grpSpPr>
        <p:sp>
          <p:nvSpPr>
            <p:cNvPr id="32" name="Rectangle 31"/>
            <p:cNvSpPr/>
            <p:nvPr/>
          </p:nvSpPr>
          <p:spPr>
            <a:xfrm>
              <a:off x="2251770" y="366174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91145" y="358801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3749" y="3918762"/>
            <a:ext cx="4582539" cy="400110"/>
            <a:chOff x="2267812" y="3918762"/>
            <a:chExt cx="4582539" cy="400110"/>
          </a:xfrm>
        </p:grpSpPr>
        <p:sp>
          <p:nvSpPr>
            <p:cNvPr id="35" name="Rectangle 34"/>
            <p:cNvSpPr/>
            <p:nvPr/>
          </p:nvSpPr>
          <p:spPr>
            <a:xfrm>
              <a:off x="2267812" y="399248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07187" y="391876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38" name="Rectangle 37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43749" y="4521095"/>
            <a:ext cx="4582539" cy="400110"/>
            <a:chOff x="2259791" y="4521095"/>
            <a:chExt cx="4582539" cy="400110"/>
          </a:xfrm>
        </p:grpSpPr>
        <p:sp>
          <p:nvSpPr>
            <p:cNvPr id="41" name="Rectangle 40"/>
            <p:cNvSpPr/>
            <p:nvPr/>
          </p:nvSpPr>
          <p:spPr>
            <a:xfrm>
              <a:off x="2259791" y="459481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99166" y="452109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+2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Total: +20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Q3d.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19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1012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</a:t>
            </a:r>
            <a:r>
              <a:rPr lang="en-SG" sz="2400" dirty="0" smtClean="0"/>
              <a:t>forwarding </a:t>
            </a:r>
            <a:r>
              <a:rPr lang="en-SG" sz="2400" dirty="0"/>
              <a:t>and branch decision at ID stage. Branch predicted not taken.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9" name="Rectangle 28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38" name="Rectangle 37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+1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Total: +4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5" y="100186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38656" y="1124054"/>
            <a:ext cx="9034272" cy="47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$s0 contains a 32-bit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$s1 contains a non-zero 8-bit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      at the right most (least significant) byte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	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899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20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99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</a:t>
            </a:r>
            <a:r>
              <a:rPr lang="en-SG" sz="2400" dirty="0" smtClean="0"/>
              <a:t>forwarding </a:t>
            </a:r>
            <a:r>
              <a:rPr lang="en-SG" sz="2400" dirty="0"/>
              <a:t>and branch decision at ID stage. Branch predicted not taken.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reduce the additional delay cycles?</a:t>
            </a:r>
            <a:endParaRPr lang="en-SG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063279" y="2037430"/>
            <a:ext cx="433260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answer (other answers possible):</a:t>
            </a:r>
          </a:p>
          <a:p>
            <a:endParaRPr lang="en-US" sz="2400" dirty="0"/>
          </a:p>
          <a:p>
            <a:r>
              <a:rPr lang="en-US" sz="2400" dirty="0" smtClean="0"/>
              <a:t>Move </a:t>
            </a:r>
            <a:r>
              <a:rPr lang="en-US" sz="2400" dirty="0" err="1" smtClean="0"/>
              <a:t>I14</a:t>
            </a:r>
            <a:r>
              <a:rPr lang="en-US" sz="2400" dirty="0" smtClean="0"/>
              <a:t> (</a:t>
            </a:r>
            <a:r>
              <a:rPr lang="en-US" sz="2400" dirty="0" err="1" smtClean="0"/>
              <a:t>addi</a:t>
            </a:r>
            <a:r>
              <a:rPr lang="en-US" sz="2400" dirty="0" smtClean="0"/>
              <a:t> $</a:t>
            </a:r>
            <a:r>
              <a:rPr lang="en-US" sz="2400" dirty="0" err="1" smtClean="0"/>
              <a:t>s5</a:t>
            </a:r>
            <a:r>
              <a:rPr lang="en-US" sz="2400" dirty="0" smtClean="0"/>
              <a:t>, $</a:t>
            </a:r>
            <a:r>
              <a:rPr lang="en-US" sz="2400" dirty="0" err="1" smtClean="0"/>
              <a:t>s5</a:t>
            </a:r>
            <a:r>
              <a:rPr lang="en-US" sz="2400" dirty="0" smtClean="0"/>
              <a:t>, 1) to between </a:t>
            </a:r>
            <a:r>
              <a:rPr lang="en-US" sz="2400" dirty="0" err="1" smtClean="0"/>
              <a:t>I11</a:t>
            </a:r>
            <a:r>
              <a:rPr lang="en-US" sz="2400" dirty="0" smtClean="0"/>
              <a:t> (</a:t>
            </a:r>
            <a:r>
              <a:rPr lang="en-US" sz="2400" dirty="0" err="1" smtClean="0"/>
              <a:t>lw</a:t>
            </a:r>
            <a:r>
              <a:rPr lang="en-US" sz="2400" dirty="0" smtClean="0"/>
              <a:t> $</a:t>
            </a:r>
            <a:r>
              <a:rPr lang="en-US" sz="2400" dirty="0" err="1" smtClean="0"/>
              <a:t>s4</a:t>
            </a:r>
            <a:r>
              <a:rPr lang="en-US" sz="2400" dirty="0" smtClean="0"/>
              <a:t>, 0($</a:t>
            </a:r>
            <a:r>
              <a:rPr lang="en-US" sz="2400" dirty="0" err="1" smtClean="0"/>
              <a:t>t4</a:t>
            </a:r>
            <a:r>
              <a:rPr lang="en-US" sz="2400" dirty="0" smtClean="0"/>
              <a:t>)) and </a:t>
            </a:r>
            <a:r>
              <a:rPr lang="en-US" sz="2400" dirty="0" err="1" smtClean="0"/>
              <a:t>I12</a:t>
            </a:r>
            <a:r>
              <a:rPr lang="en-US" sz="2400" dirty="0" smtClean="0"/>
              <a:t> (sub $</a:t>
            </a:r>
            <a:r>
              <a:rPr lang="en-US" sz="2400" dirty="0" err="1" smtClean="0"/>
              <a:t>s3</a:t>
            </a:r>
            <a:r>
              <a:rPr lang="en-US" sz="2400" dirty="0" smtClean="0"/>
              <a:t>, $</a:t>
            </a:r>
            <a:r>
              <a:rPr lang="en-US" sz="2400" dirty="0" err="1" smtClean="0"/>
              <a:t>s3</a:t>
            </a:r>
            <a:r>
              <a:rPr lang="en-US" sz="2400" dirty="0" smtClean="0"/>
              <a:t>, $</a:t>
            </a:r>
            <a:r>
              <a:rPr lang="en-US" sz="2400" dirty="0" err="1" smtClean="0"/>
              <a:t>s5</a:t>
            </a:r>
            <a:r>
              <a:rPr lang="en-US" sz="2400" dirty="0" smtClean="0"/>
              <a:t>) to remove the 1 cycle delay at </a:t>
            </a:r>
            <a:r>
              <a:rPr lang="en-US" sz="2400" dirty="0" err="1" smtClean="0"/>
              <a:t>I12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11255" y="4343400"/>
            <a:ext cx="4363585" cy="794681"/>
            <a:chOff x="1911255" y="4343400"/>
            <a:chExt cx="4363585" cy="794681"/>
          </a:xfrm>
        </p:grpSpPr>
        <p:sp>
          <p:nvSpPr>
            <p:cNvPr id="11" name="Rectangle 10"/>
            <p:cNvSpPr/>
            <p:nvPr/>
          </p:nvSpPr>
          <p:spPr>
            <a:xfrm>
              <a:off x="2135465" y="489284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1911255" y="4343400"/>
              <a:ext cx="338650" cy="673768"/>
            </a:xfrm>
            <a:custGeom>
              <a:avLst/>
              <a:gdLst>
                <a:gd name="connsiteX0" fmla="*/ 230366 w 338650"/>
                <a:gd name="connsiteY0" fmla="*/ 673768 h 673768"/>
                <a:gd name="connsiteX1" fmla="*/ 1766 w 338650"/>
                <a:gd name="connsiteY1" fmla="*/ 372979 h 673768"/>
                <a:gd name="connsiteX2" fmla="*/ 338650 w 338650"/>
                <a:gd name="connsiteY2" fmla="*/ 0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650" h="673768">
                  <a:moveTo>
                    <a:pt x="230366" y="673768"/>
                  </a:moveTo>
                  <a:cubicBezTo>
                    <a:pt x="107042" y="579521"/>
                    <a:pt x="-16281" y="485274"/>
                    <a:pt x="1766" y="372979"/>
                  </a:cubicBezTo>
                  <a:cubicBezTo>
                    <a:pt x="19813" y="260684"/>
                    <a:pt x="179231" y="130342"/>
                    <a:pt x="33865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07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93925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334" y="1410053"/>
          <a:ext cx="1174790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 $s2,</a:t>
                      </a:r>
                    </a:p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</a:t>
                      </a:r>
                    </a:p>
                    <a:p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939258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687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570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9582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1321" y="289066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687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570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9582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1419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61419" y="35724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7785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266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531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0959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8859" y="40601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3838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020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4082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35803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3838" y="45935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204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15087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5803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0556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60555" y="564750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87839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23480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5912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393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9777" y="2184539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20  cycles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942" y="5090160"/>
            <a:ext cx="473527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</a:t>
            </a:r>
            <a:r>
              <a:rPr lang="en-US" b="1" dirty="0" err="1"/>
              <a:t>addi</a:t>
            </a:r>
            <a:r>
              <a:rPr lang="en-US" dirty="0"/>
              <a:t> instruction is not executed.</a:t>
            </a:r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148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4" grpId="0"/>
      <p:bldP spid="35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" y="1056869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Q1b.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41892"/>
              </p:ext>
            </p:extLst>
          </p:nvPr>
        </p:nvGraphicFramePr>
        <p:xfrm>
          <a:off x="1031929" y="1597721"/>
          <a:ext cx="9277481" cy="428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1056869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2752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0716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094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7947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0048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0716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094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1931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0048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0716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094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1931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4818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4104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4772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4150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4818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8088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47928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8596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7974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1244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1912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38596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7974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91244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81912" y="4355029"/>
            <a:ext cx="53564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96200" y="4355029"/>
            <a:ext cx="498365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81912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3776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83154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66424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57092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9732" y="2346510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14 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0635" y="475035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013" y="475035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91401" y="4750359"/>
            <a:ext cx="49183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81445" y="4750359"/>
            <a:ext cx="51312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50760" y="4750359"/>
            <a:ext cx="51312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63847" y="5129535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91401" y="5129535"/>
            <a:ext cx="51983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96200" y="5129535"/>
            <a:ext cx="45593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07163" y="5129535"/>
            <a:ext cx="556717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63880" y="5129535"/>
            <a:ext cx="493212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5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767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900" y="2571460"/>
            <a:ext cx="14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?</a:t>
            </a:r>
            <a:endParaRPr lang="en-US" sz="66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91687-711D-4782-936A-E7E9EE60C48C}"/>
              </a:ext>
            </a:extLst>
          </p:cNvPr>
          <p:cNvSpPr txBox="1"/>
          <p:nvPr/>
        </p:nvSpPr>
        <p:spPr>
          <a:xfrm>
            <a:off x="338142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2D9A0-84AA-44F1-8E12-93EACD3DECF2}"/>
              </a:ext>
            </a:extLst>
          </p:cNvPr>
          <p:cNvSpPr txBox="1"/>
          <p:nvPr/>
        </p:nvSpPr>
        <p:spPr>
          <a:xfrm>
            <a:off x="1136428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973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2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36428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112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17029" y="3207657"/>
            <a:ext cx="580571" cy="37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38400" y="2438400"/>
            <a:ext cx="638629" cy="65314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511300" y="2336800"/>
            <a:ext cx="203200" cy="279400"/>
          </a:xfrm>
          <a:custGeom>
            <a:avLst/>
            <a:gdLst>
              <a:gd name="connsiteX0" fmla="*/ 203200 w 203200"/>
              <a:gd name="connsiteY0" fmla="*/ 0 h 279400"/>
              <a:gd name="connsiteX1" fmla="*/ 0 w 203200"/>
              <a:gd name="connsiteY1" fmla="*/ 152400 h 279400"/>
              <a:gd name="connsiteX2" fmla="*/ 203200 w 203200"/>
              <a:gd name="connsiteY2" fmla="*/ 279400 h 279400"/>
              <a:gd name="connsiteX3" fmla="*/ 203200 w 203200"/>
              <a:gd name="connsiteY3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279400">
                <a:moveTo>
                  <a:pt x="203200" y="0"/>
                </a:moveTo>
                <a:cubicBezTo>
                  <a:pt x="101600" y="52916"/>
                  <a:pt x="0" y="105833"/>
                  <a:pt x="0" y="152400"/>
                </a:cubicBezTo>
                <a:cubicBezTo>
                  <a:pt x="0" y="198967"/>
                  <a:pt x="203200" y="279400"/>
                  <a:pt x="203200" y="279400"/>
                </a:cubicBezTo>
                <a:lnTo>
                  <a:pt x="203200" y="279400"/>
                </a:lnTo>
              </a:path>
            </a:pathLst>
          </a:custGeom>
          <a:noFill/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59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" grpId="0" animBg="1"/>
      <p:bldP spid="4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24509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72387"/>
              </p:ext>
            </p:extLst>
          </p:nvPr>
        </p:nvGraphicFramePr>
        <p:xfrm>
          <a:off x="1035046" y="1759366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18483" y="1245094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Before swapping: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483" y="3561609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After swapping: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41792"/>
              </p:ext>
            </p:extLst>
          </p:nvPr>
        </p:nvGraphicFramePr>
        <p:xfrm>
          <a:off x="1031929" y="4083763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958" y="1245094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5958" y="3713913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312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406640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52910"/>
              </p:ext>
            </p:extLst>
          </p:nvPr>
        </p:nvGraphicFramePr>
        <p:xfrm>
          <a:off x="197334" y="877435"/>
          <a:ext cx="1174790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..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SG" sz="1400" b="1" baseline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noStrike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strike="sngStrike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0532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24445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406640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164" y="484321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18) + 9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83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05456" y="1844822"/>
            <a:ext cx="8970264" cy="241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583180" y="4223201"/>
            <a:ext cx="8810244" cy="804677"/>
            <a:chOff x="2583180" y="4755819"/>
            <a:chExt cx="8810244" cy="804677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6814566" y="524433"/>
              <a:ext cx="347472" cy="8810244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18 cycles</a:t>
              </a:r>
              <a:endParaRPr lang="en-US" dirty="0"/>
            </a:p>
          </p:txBody>
        </p:sp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9207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120" y="26198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47670"/>
              </p:ext>
            </p:extLst>
          </p:nvPr>
        </p:nvGraphicFramePr>
        <p:xfrm>
          <a:off x="1304072" y="780428"/>
          <a:ext cx="9277481" cy="451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4562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666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138226" y="261987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268071" y="1927044"/>
            <a:ext cx="5843016" cy="3063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268071" y="4903765"/>
            <a:ext cx="5779008" cy="804677"/>
            <a:chOff x="4066794" y="4755819"/>
            <a:chExt cx="5779008" cy="804677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6782562" y="2040051"/>
              <a:ext cx="347472" cy="5779008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12 cycles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59772" y="540556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12) + 6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56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455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4441</TotalTime>
  <Words>3815</Words>
  <Application>Microsoft Office PowerPoint</Application>
  <PresentationFormat>Widescreen</PresentationFormat>
  <Paragraphs>970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SimSun</vt:lpstr>
      <vt:lpstr>Calibri</vt:lpstr>
      <vt:lpstr>Calibri Light</vt:lpstr>
      <vt:lpstr>Courier New</vt:lpstr>
      <vt:lpstr>Symbol</vt:lpstr>
      <vt:lpstr>Times New Roman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464</cp:revision>
  <cp:lastPrinted>2019-04-10T00:56:38Z</cp:lastPrinted>
  <dcterms:created xsi:type="dcterms:W3CDTF">2015-03-28T05:22:46Z</dcterms:created>
  <dcterms:modified xsi:type="dcterms:W3CDTF">2024-04-09T00:08:37Z</dcterms:modified>
</cp:coreProperties>
</file>