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3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269" r:id="rId1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FFFF"/>
    <a:srgbClr val="CCECFF"/>
    <a:srgbClr val="6666FF"/>
    <a:srgbClr val="0033CC"/>
    <a:srgbClr val="66CCFF"/>
    <a:srgbClr val="FBE6CE"/>
    <a:srgbClr val="95F3E8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4129" autoAdjust="0"/>
  </p:normalViewPr>
  <p:slideViewPr>
    <p:cSldViewPr snapToGrid="0">
      <p:cViewPr varScale="1">
        <p:scale>
          <a:sx n="99" d="100"/>
          <a:sy n="99" d="100"/>
        </p:scale>
        <p:origin x="30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11/10/2021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390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256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5570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7862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068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480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028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322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825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11/10/2021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11/10/2021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11/10/2021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11/10/2021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11/10/2021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11/10/2021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11/10/2021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11/10/2021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11/10/2021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11/10/2021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11/10/2021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11/10/2021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/>
          </a:bodyPr>
          <a:lstStyle/>
          <a:p>
            <a:r>
              <a:rPr lang="en-SG" sz="3200" dirty="0"/>
              <a:t>Tutorial </a:t>
            </a:r>
            <a:r>
              <a:rPr lang="en-SG" sz="3200" dirty="0" smtClean="0"/>
              <a:t>#11</a:t>
            </a:r>
            <a:endParaRPr lang="en-SG" sz="3200" dirty="0"/>
          </a:p>
          <a:p>
            <a:r>
              <a:rPr lang="en-SG" sz="4400" dirty="0" smtClean="0"/>
              <a:t>Cache</a:t>
            </a:r>
            <a:endParaRPr lang="en-SG" sz="4400" dirty="0"/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60" y="142551"/>
            <a:ext cx="7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61" y="555051"/>
            <a:ext cx="9394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Direct mapped cache: 2 blocks, each 8 bytes</a:t>
            </a:r>
          </a:p>
          <a:p>
            <a:r>
              <a:rPr lang="en-SG" sz="2400" dirty="0">
                <a:solidFill>
                  <a:srgbClr val="0033CC"/>
                </a:solidFill>
              </a:rPr>
              <a:t>String is 72-character long and is a palindrome; first character at </a:t>
            </a:r>
            <a:r>
              <a:rPr lang="en-SG" sz="2400" dirty="0">
                <a:solidFill>
                  <a:srgbClr val="FF0000"/>
                </a:solidFill>
              </a:rPr>
              <a:t>0x1000</a:t>
            </a:r>
          </a:p>
          <a:p>
            <a:pPr marL="457200" indent="-457200">
              <a:buFont typeface="Wingdings" panose="05000000000000000000" pitchFamily="2" charset="2"/>
              <a:buAutoNum type="alphaLcParenBoth" startAt="7"/>
            </a:pPr>
            <a:r>
              <a:rPr lang="en-SG" sz="2400" dirty="0"/>
              <a:t>Hit rate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15365" y="3082337"/>
          <a:ext cx="69990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398928" y="5744330"/>
            <a:ext cx="5903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Only 7 hits in the last examined block s[32..39]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7/72 = </a:t>
            </a:r>
            <a:r>
              <a:rPr lang="en-US" sz="3200" b="1" dirty="0">
                <a:solidFill>
                  <a:schemeClr val="bg1"/>
                </a:solidFill>
              </a:rPr>
              <a:t>9.72%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6742468" y="1429791"/>
            <a:ext cx="4088105" cy="976753"/>
            <a:chOff x="6742468" y="1429791"/>
            <a:chExt cx="4088105" cy="976753"/>
          </a:xfrm>
        </p:grpSpPr>
        <p:sp>
          <p:nvSpPr>
            <p:cNvPr id="161" name="TextBox 160"/>
            <p:cNvSpPr txBox="1"/>
            <p:nvPr/>
          </p:nvSpPr>
          <p:spPr>
            <a:xfrm>
              <a:off x="6742468" y="1429791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s[0]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0259251" y="1429791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s[71]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808895" y="1724142"/>
              <a:ext cx="3889449" cy="400569"/>
              <a:chOff x="6920341" y="4243608"/>
              <a:chExt cx="3889449" cy="400569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8579211" y="4244067"/>
                <a:ext cx="55092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…</a:t>
                </a: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6920341" y="4243608"/>
                <a:ext cx="1658870" cy="400569"/>
                <a:chOff x="6920341" y="4244067"/>
                <a:chExt cx="1658870" cy="400569"/>
              </a:xfrm>
            </p:grpSpPr>
            <p:sp>
              <p:nvSpPr>
                <p:cNvPr id="172" name="TextBox 171"/>
                <p:cNvSpPr txBox="1"/>
                <p:nvPr/>
              </p:nvSpPr>
              <p:spPr>
                <a:xfrm>
                  <a:off x="6920341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</a:t>
                  </a: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7252034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7583727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7915825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8247518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Y</a:t>
                  </a:r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9150920" y="4243608"/>
                <a:ext cx="1658870" cy="400569"/>
                <a:chOff x="6920341" y="4244067"/>
                <a:chExt cx="1658870" cy="400569"/>
              </a:xfrm>
            </p:grpSpPr>
            <p:sp>
              <p:nvSpPr>
                <p:cNvPr id="182" name="TextBox 181"/>
                <p:cNvSpPr txBox="1"/>
                <p:nvPr/>
              </p:nvSpPr>
              <p:spPr>
                <a:xfrm>
                  <a:off x="6920341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Y</a:t>
                  </a:r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7252034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7583727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7915825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8247518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</a:t>
                  </a:r>
                </a:p>
              </p:txBody>
            </p:sp>
          </p:grpSp>
        </p:grpSp>
        <p:sp>
          <p:nvSpPr>
            <p:cNvPr id="187" name="TextBox 186"/>
            <p:cNvSpPr txBox="1"/>
            <p:nvPr/>
          </p:nvSpPr>
          <p:spPr>
            <a:xfrm>
              <a:off x="9915143" y="2098767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s[70]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046661" y="2098767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s[1]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14413" y="1429791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s[2]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9583255" y="1429791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s[69]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675259" y="2482172"/>
            <a:ext cx="558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Access pattern: s[0], s[71], s[1], s[70], …, s[35], s[36] </a:t>
            </a:r>
          </a:p>
        </p:txBody>
      </p:sp>
      <p:graphicFrame>
        <p:nvGraphicFramePr>
          <p:cNvPr id="192" name="Table 191"/>
          <p:cNvGraphicFramePr>
            <a:graphicFrameLocks noGrp="1"/>
          </p:cNvGraphicFramePr>
          <p:nvPr>
            <p:extLst/>
          </p:nvPr>
        </p:nvGraphicFramePr>
        <p:xfrm>
          <a:off x="8224141" y="2979201"/>
          <a:ext cx="1275982" cy="3657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3" name="TextBox 192"/>
          <p:cNvSpPr txBox="1"/>
          <p:nvPr/>
        </p:nvSpPr>
        <p:spPr>
          <a:xfrm>
            <a:off x="8246066" y="3298742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s[0]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969159" y="329676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039670" y="3084639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s[0..7]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8246066" y="360651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s[71]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969159" y="36045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70315" y="3296760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0x1000 </a:t>
            </a:r>
            <a:r>
              <a:rPr lang="en-US" sz="1400" dirty="0">
                <a:sym typeface="Wingdings" panose="05000000000000000000" pitchFamily="2" charset="2"/>
              </a:rPr>
              <a:t> block 0</a:t>
            </a:r>
            <a:endParaRPr lang="en-US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9570315" y="3604536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0x1047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block 0!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039670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s[8..15]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69648" y="2080574"/>
            <a:ext cx="4316110" cy="679886"/>
            <a:chOff x="569648" y="2080574"/>
            <a:chExt cx="4316110" cy="679886"/>
          </a:xfrm>
        </p:grpSpPr>
        <p:sp>
          <p:nvSpPr>
            <p:cNvPr id="79" name="TextBox 78"/>
            <p:cNvSpPr txBox="1"/>
            <p:nvPr/>
          </p:nvSpPr>
          <p:spPr>
            <a:xfrm>
              <a:off x="569648" y="2391128"/>
              <a:ext cx="24514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21105" y="2391128"/>
              <a:ext cx="6589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 bit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680010" y="2391128"/>
              <a:ext cx="12057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 bits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369463" y="2080574"/>
              <a:ext cx="1205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895600" y="208057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index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825684" y="208057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offset</a:t>
              </a: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8246066" y="3914296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s[1]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8969159" y="391231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8246066" y="4220281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s[70]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8969159" y="42182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8268700" y="4500224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</a:t>
            </a:r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2168161" y="3113745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8246066" y="4809983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s[8]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8969159" y="480800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253187" y="511428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s[63]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8969159" y="511230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8268700" y="5986031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0384" y="3071014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s[64..71]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20314" y="3071014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s[0..7]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3032706" y="3097087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852975" y="3103900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14073" y="3081316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s[64..71]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537013" y="4803754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0x1008 </a:t>
            </a:r>
            <a:r>
              <a:rPr lang="en-US" sz="1400" dirty="0">
                <a:sym typeface="Wingdings" panose="05000000000000000000" pitchFamily="2" charset="2"/>
              </a:rPr>
              <a:t> block 1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537013" y="5088430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0x103F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block 1!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2161992" y="3514479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895600" y="3434959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s[56..63]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245353" y="5440327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s[9]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968446" y="543834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2995416" y="3521821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730652" y="343435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s[8..15]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258012" y="5746312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s[62]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973984" y="574433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3844359" y="3472003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529848" y="344185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s[56..63]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09714" y="5126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363363" y="3887066"/>
            <a:ext cx="6683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Data that go into cache block 0: </a:t>
            </a:r>
            <a:r>
              <a:rPr lang="en-SG" sz="2400" dirty="0"/>
              <a:t>s[0..7], s[64..71], s[16..23], s[48..55], s[32..39]</a:t>
            </a:r>
          </a:p>
          <a:p>
            <a:r>
              <a:rPr lang="en-SG" sz="2400" dirty="0">
                <a:solidFill>
                  <a:schemeClr val="accent6">
                    <a:lumMod val="50000"/>
                  </a:schemeClr>
                </a:solidFill>
              </a:rPr>
              <a:t>Data that go into cache block 1: </a:t>
            </a:r>
            <a:r>
              <a:rPr lang="en-SG" sz="2400" dirty="0"/>
              <a:t>s[8..15], s[56..63], s[24..31], s[40..47]</a:t>
            </a:r>
          </a:p>
          <a:p>
            <a:r>
              <a:rPr lang="en-SG" sz="2400" dirty="0"/>
              <a:t>This is known as </a:t>
            </a:r>
            <a:r>
              <a:rPr lang="en-SG" sz="2400" b="1" dirty="0">
                <a:solidFill>
                  <a:srgbClr val="C00000"/>
                </a:solidFill>
              </a:rPr>
              <a:t>cache thrashing</a:t>
            </a:r>
            <a:r>
              <a:rPr lang="en-SG" sz="2400" dirty="0"/>
              <a:t>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04842" y="268395"/>
            <a:ext cx="5769782" cy="482885"/>
            <a:chOff x="6104842" y="268395"/>
            <a:chExt cx="5769782" cy="482885"/>
          </a:xfrm>
        </p:grpSpPr>
        <p:sp>
          <p:nvSpPr>
            <p:cNvPr id="90" name="Rectangle 89"/>
            <p:cNvSpPr/>
            <p:nvPr/>
          </p:nvSpPr>
          <p:spPr>
            <a:xfrm>
              <a:off x="6104842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741278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377714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014150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649726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286162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922598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559034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104842" y="275826"/>
              <a:ext cx="62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s[0..7]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01718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s[8..15]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316437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s[16..23]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944824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s[24..31]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572695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s[32..39]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219258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s[40..47]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869096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s[48..55]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506697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s[56..63]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185851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133514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s[64..71]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44001" y="771772"/>
            <a:ext cx="5055766" cy="206594"/>
            <a:chOff x="6444001" y="771772"/>
            <a:chExt cx="5055766" cy="206594"/>
          </a:xfrm>
        </p:grpSpPr>
        <p:cxnSp>
          <p:nvCxnSpPr>
            <p:cNvPr id="120" name="Straight Connector 119"/>
            <p:cNvCxnSpPr>
              <a:cxnSpLocks/>
            </p:cNvCxnSpPr>
            <p:nvPr/>
          </p:nvCxnSpPr>
          <p:spPr>
            <a:xfrm>
              <a:off x="6444001" y="978366"/>
              <a:ext cx="5055766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6444001" y="771772"/>
              <a:ext cx="0" cy="20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11499767" y="771772"/>
              <a:ext cx="0" cy="20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095768" y="95745"/>
            <a:ext cx="3804958" cy="286657"/>
            <a:chOff x="7095768" y="95745"/>
            <a:chExt cx="3804958" cy="286657"/>
          </a:xfrm>
        </p:grpSpPr>
        <p:cxnSp>
          <p:nvCxnSpPr>
            <p:cNvPr id="123" name="Straight Connector 122"/>
            <p:cNvCxnSpPr>
              <a:cxnSpLocks/>
            </p:cNvCxnSpPr>
            <p:nvPr/>
          </p:nvCxnSpPr>
          <p:spPr>
            <a:xfrm>
              <a:off x="7095768" y="95745"/>
              <a:ext cx="38049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7095768" y="95745"/>
              <a:ext cx="0" cy="28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cxnSpLocks/>
            </p:cNvCxnSpPr>
            <p:nvPr/>
          </p:nvCxnSpPr>
          <p:spPr>
            <a:xfrm>
              <a:off x="10900726" y="95745"/>
              <a:ext cx="0" cy="28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713446" y="771772"/>
            <a:ext cx="2555212" cy="122618"/>
            <a:chOff x="7713446" y="771772"/>
            <a:chExt cx="2555212" cy="122618"/>
          </a:xfrm>
        </p:grpSpPr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7713446" y="894390"/>
              <a:ext cx="2555212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7713446" y="771772"/>
              <a:ext cx="0" cy="122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10268658" y="771772"/>
              <a:ext cx="0" cy="122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333799" y="185751"/>
            <a:ext cx="1260514" cy="299271"/>
            <a:chOff x="8333799" y="185751"/>
            <a:chExt cx="1260514" cy="299271"/>
          </a:xfrm>
        </p:grpSpPr>
        <p:cxnSp>
          <p:nvCxnSpPr>
            <p:cNvPr id="129" name="Straight Connector 128"/>
            <p:cNvCxnSpPr>
              <a:cxnSpLocks/>
            </p:cNvCxnSpPr>
            <p:nvPr/>
          </p:nvCxnSpPr>
          <p:spPr>
            <a:xfrm flipV="1">
              <a:off x="8334515" y="185751"/>
              <a:ext cx="1248740" cy="85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cxnSpLocks/>
            </p:cNvCxnSpPr>
            <p:nvPr/>
          </p:nvCxnSpPr>
          <p:spPr>
            <a:xfrm>
              <a:off x="8333799" y="200592"/>
              <a:ext cx="0" cy="2844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9594313" y="200592"/>
              <a:ext cx="0" cy="2844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10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58516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76" grpId="0"/>
      <p:bldP spid="193" grpId="0"/>
      <p:bldP spid="194" grpId="0"/>
      <p:bldP spid="195" grpId="0"/>
      <p:bldP spid="196" grpId="0"/>
      <p:bldP spid="197" grpId="0"/>
      <p:bldP spid="78" grpId="0"/>
      <p:bldP spid="198" grpId="0"/>
      <p:bldP spid="199" grpId="0"/>
      <p:bldP spid="205" grpId="0"/>
      <p:bldP spid="206" grpId="0"/>
      <p:bldP spid="207" grpId="0"/>
      <p:bldP spid="208" grpId="0"/>
      <p:bldP spid="209" grpId="0"/>
      <p:bldP spid="225" grpId="0"/>
      <p:bldP spid="226" grpId="0"/>
      <p:bldP spid="227" grpId="0"/>
      <p:bldP spid="228" grpId="0"/>
      <p:bldP spid="229" grpId="0"/>
      <p:bldP spid="67" grpId="0"/>
      <p:bldP spid="68" grpId="0"/>
      <p:bldP spid="71" grpId="0"/>
      <p:bldP spid="72" grpId="0"/>
      <p:bldP spid="73" grpId="0"/>
      <p:bldP spid="81" grpId="0"/>
      <p:bldP spid="82" grpId="0"/>
      <p:bldP spid="83" grpId="0"/>
      <p:bldP spid="85" grpId="0"/>
      <p:bldP spid="86" grpId="0"/>
      <p:bldP spid="87" grpId="0"/>
      <p:bldP spid="89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115" y="306052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66083" y="306052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4, 16, 32, 20, 80, 68, 76, 224, 36, 44, 16, 172, 20, 24, 36, 68.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5241" y="971170"/>
            <a:ext cx="15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Offset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75313" y="971170"/>
            <a:ext cx="15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Index =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35719" y="971170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2 bits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10143" y="971170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4 bits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3856" y="1636288"/>
            <a:ext cx="2779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/>
              <a:t>   4</a:t>
            </a:r>
            <a:r>
              <a:rPr lang="en-US" dirty="0"/>
              <a:t>:	00…00	0001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>
                <a:solidFill>
                  <a:srgbClr val="006600"/>
                </a:solidFill>
              </a:rPr>
              <a:t> 16</a:t>
            </a:r>
            <a:r>
              <a:rPr lang="en-US" dirty="0">
                <a:solidFill>
                  <a:srgbClr val="006600"/>
                </a:solidFill>
              </a:rPr>
              <a:t>:	00…00	0100	</a:t>
            </a:r>
            <a:r>
              <a:rPr lang="en-US" dirty="0" smtClean="0">
                <a:solidFill>
                  <a:srgbClr val="006600"/>
                </a:solidFill>
              </a:rPr>
              <a:t>00</a:t>
            </a:r>
            <a:endParaRPr lang="en-US" dirty="0">
              <a:solidFill>
                <a:srgbClr val="006600"/>
              </a:solidFill>
            </a:endParaRP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/>
              <a:t> 32</a:t>
            </a:r>
            <a:r>
              <a:rPr lang="en-US" dirty="0"/>
              <a:t>:	00…00	1000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>
                <a:solidFill>
                  <a:srgbClr val="006600"/>
                </a:solidFill>
              </a:rPr>
              <a:t> 20</a:t>
            </a:r>
            <a:r>
              <a:rPr lang="en-US" dirty="0">
                <a:solidFill>
                  <a:srgbClr val="006600"/>
                </a:solidFill>
              </a:rPr>
              <a:t>:	00…00	0101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/>
              <a:t> 80</a:t>
            </a:r>
            <a:r>
              <a:rPr lang="en-US" dirty="0"/>
              <a:t>:	00…01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>
                <a:solidFill>
                  <a:srgbClr val="006600"/>
                </a:solidFill>
              </a:rPr>
              <a:t> 68</a:t>
            </a:r>
            <a:r>
              <a:rPr lang="en-US" dirty="0">
                <a:solidFill>
                  <a:srgbClr val="006600"/>
                </a:solidFill>
              </a:rPr>
              <a:t>:	00…01	0001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/>
              <a:t> 76</a:t>
            </a:r>
            <a:r>
              <a:rPr lang="en-US" dirty="0"/>
              <a:t>: 	00…01	0011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224:	00…11	1000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/>
              <a:t> 36</a:t>
            </a:r>
            <a:r>
              <a:rPr lang="en-US" dirty="0"/>
              <a:t>:	00…00	1001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>
                <a:solidFill>
                  <a:srgbClr val="006600"/>
                </a:solidFill>
              </a:rPr>
              <a:t> 44</a:t>
            </a:r>
            <a:r>
              <a:rPr lang="en-US" dirty="0">
                <a:solidFill>
                  <a:srgbClr val="006600"/>
                </a:solidFill>
              </a:rPr>
              <a:t>:	00…00	1011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/>
              <a:t> 16</a:t>
            </a:r>
            <a:r>
              <a:rPr lang="en-US" dirty="0"/>
              <a:t>:	00…00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172:	00…10	1011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/>
              <a:t> 20</a:t>
            </a:r>
            <a:r>
              <a:rPr lang="en-US" dirty="0"/>
              <a:t>:	00…00	0101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>
                <a:solidFill>
                  <a:srgbClr val="006600"/>
                </a:solidFill>
              </a:rPr>
              <a:t> 24</a:t>
            </a:r>
            <a:r>
              <a:rPr lang="en-US" dirty="0">
                <a:solidFill>
                  <a:srgbClr val="006600"/>
                </a:solidFill>
              </a:rPr>
              <a:t>: 	00…00	0110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/>
              <a:t> 36</a:t>
            </a:r>
            <a:r>
              <a:rPr lang="en-US" dirty="0"/>
              <a:t>:	00…00	1001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>
                <a:solidFill>
                  <a:srgbClr val="006600"/>
                </a:solidFill>
              </a:rPr>
              <a:t> 68</a:t>
            </a:r>
            <a:r>
              <a:rPr lang="en-US" dirty="0">
                <a:solidFill>
                  <a:srgbClr val="006600"/>
                </a:solidFill>
              </a:rPr>
              <a:t>:	00…01	0001	00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380800"/>
              </p:ext>
            </p:extLst>
          </p:nvPr>
        </p:nvGraphicFramePr>
        <p:xfrm>
          <a:off x="4407408" y="1805346"/>
          <a:ext cx="36027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74731"/>
              </p:ext>
            </p:extLst>
          </p:nvPr>
        </p:nvGraphicFramePr>
        <p:xfrm>
          <a:off x="8244840" y="1805346"/>
          <a:ext cx="36027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sz="1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418590" y="1193904"/>
            <a:ext cx="1278911" cy="442383"/>
            <a:chOff x="2418590" y="1193904"/>
            <a:chExt cx="1278911" cy="442383"/>
          </a:xfrm>
        </p:grpSpPr>
        <p:sp>
          <p:nvSpPr>
            <p:cNvPr id="3" name="Right Brace 2"/>
            <p:cNvSpPr/>
            <p:nvPr/>
          </p:nvSpPr>
          <p:spPr>
            <a:xfrm rot="16200000">
              <a:off x="2725157" y="1316489"/>
              <a:ext cx="118386" cy="521210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/>
            <p:cNvSpPr/>
            <p:nvPr/>
          </p:nvSpPr>
          <p:spPr>
            <a:xfrm rot="16200000">
              <a:off x="3324089" y="1412503"/>
              <a:ext cx="118384" cy="329182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18590" y="1193904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Index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69060" y="1193904"/>
              <a:ext cx="628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Offset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378695" y="223577"/>
            <a:ext cx="246888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MIPS: 1 word = 4 bytes</a:t>
            </a:r>
          </a:p>
          <a:p>
            <a:r>
              <a:rPr lang="en-US" dirty="0" smtClean="0"/>
              <a:t>1 block = 1 word</a:t>
            </a:r>
          </a:p>
          <a:p>
            <a:r>
              <a:rPr lang="en-US" dirty="0" smtClean="0"/>
              <a:t>16 blocks total</a:t>
            </a:r>
          </a:p>
          <a:p>
            <a:r>
              <a:rPr lang="en-US" dirty="0" smtClean="0"/>
              <a:t>Direct-mapped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0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4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20122"/>
              </p:ext>
            </p:extLst>
          </p:nvPr>
        </p:nvGraphicFramePr>
        <p:xfrm>
          <a:off x="4407408" y="1803618"/>
          <a:ext cx="36027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60525"/>
              </p:ext>
            </p:extLst>
          </p:nvPr>
        </p:nvGraphicFramePr>
        <p:xfrm>
          <a:off x="8244840" y="1803618"/>
          <a:ext cx="36027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189219" y="2570869"/>
            <a:ext cx="1635252" cy="343251"/>
            <a:chOff x="5189219" y="2865205"/>
            <a:chExt cx="1635252" cy="343251"/>
          </a:xfrm>
        </p:grpSpPr>
        <p:sp>
          <p:nvSpPr>
            <p:cNvPr id="3" name="TextBox 2"/>
            <p:cNvSpPr txBox="1"/>
            <p:nvPr/>
          </p:nvSpPr>
          <p:spPr>
            <a:xfrm>
              <a:off x="6122505" y="2865205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M[4]</a:t>
              </a:r>
              <a:endParaRPr lang="en-US" sz="16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1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10411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812617" y="2071016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5240614" y="3664253"/>
            <a:ext cx="1656773" cy="350975"/>
            <a:chOff x="5189219" y="2869902"/>
            <a:chExt cx="1656773" cy="350975"/>
          </a:xfrm>
        </p:grpSpPr>
        <p:sp>
          <p:nvSpPr>
            <p:cNvPr id="32" name="TextBox 31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M[16]</a:t>
              </a:r>
              <a:endParaRPr lang="en-US" sz="16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1</a:t>
              </a:r>
              <a:endParaRPr 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812617" y="236198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023017" y="2180677"/>
            <a:ext cx="1656773" cy="350975"/>
            <a:chOff x="5189219" y="2869902"/>
            <a:chExt cx="1656773" cy="350975"/>
          </a:xfrm>
        </p:grpSpPr>
        <p:sp>
          <p:nvSpPr>
            <p:cNvPr id="38" name="TextBox 37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M[32]</a:t>
              </a:r>
              <a:endParaRPr lang="en-US" sz="16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1</a:t>
              </a:r>
              <a:endParaRPr lang="en-US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V="1">
            <a:off x="812617" y="262642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240614" y="4059892"/>
            <a:ext cx="1656773" cy="350975"/>
            <a:chOff x="5189219" y="2869902"/>
            <a:chExt cx="1656773" cy="350975"/>
          </a:xfrm>
        </p:grpSpPr>
        <p:sp>
          <p:nvSpPr>
            <p:cNvPr id="44" name="TextBox 43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M[20]</a:t>
              </a:r>
              <a:endParaRPr lang="en-US" sz="16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1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 flipV="1">
            <a:off x="812617" y="2890863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687915" y="3676673"/>
            <a:ext cx="1756525" cy="354702"/>
            <a:chOff x="5687915" y="3971009"/>
            <a:chExt cx="1756525" cy="354702"/>
          </a:xfrm>
        </p:grpSpPr>
        <p:sp>
          <p:nvSpPr>
            <p:cNvPr id="50" name="TextBox 49"/>
            <p:cNvSpPr txBox="1"/>
            <p:nvPr/>
          </p:nvSpPr>
          <p:spPr>
            <a:xfrm>
              <a:off x="6742474" y="3971009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M[80]</a:t>
              </a:r>
              <a:endParaRPr lang="en-US" sz="1600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755135" y="3987157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1</a:t>
              </a:r>
              <a:endParaRPr lang="en-US" sz="1600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632364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/>
          <p:cNvCxnSpPr/>
          <p:nvPr/>
        </p:nvCxnSpPr>
        <p:spPr>
          <a:xfrm flipV="1">
            <a:off x="812617" y="3155304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664592" y="2572712"/>
            <a:ext cx="1756525" cy="354702"/>
            <a:chOff x="5687915" y="3971009"/>
            <a:chExt cx="1756525" cy="354702"/>
          </a:xfrm>
        </p:grpSpPr>
        <p:sp>
          <p:nvSpPr>
            <p:cNvPr id="59" name="TextBox 58"/>
            <p:cNvSpPr txBox="1"/>
            <p:nvPr/>
          </p:nvSpPr>
          <p:spPr>
            <a:xfrm>
              <a:off x="6742474" y="3971009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M[68]</a:t>
              </a:r>
              <a:endParaRPr lang="en-US" sz="1600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755135" y="3987157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1</a:t>
              </a:r>
              <a:endParaRPr lang="en-US" sz="16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632364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V="1">
            <a:off x="812617" y="3454388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250849" y="3308581"/>
            <a:ext cx="1656773" cy="350975"/>
            <a:chOff x="5189219" y="2869902"/>
            <a:chExt cx="1656773" cy="350975"/>
          </a:xfrm>
        </p:grpSpPr>
        <p:sp>
          <p:nvSpPr>
            <p:cNvPr id="65" name="TextBox 64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M[76]</a:t>
              </a:r>
              <a:endParaRPr lang="en-US" sz="1600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1</a:t>
              </a:r>
              <a:endParaRPr lang="en-US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1</a:t>
              </a:r>
              <a:endParaRPr lang="en-US" sz="1600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V="1">
            <a:off x="812617" y="373442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9502639" y="2185024"/>
            <a:ext cx="1899929" cy="354702"/>
            <a:chOff x="5687915" y="3971009"/>
            <a:chExt cx="1899929" cy="354702"/>
          </a:xfrm>
        </p:grpSpPr>
        <p:sp>
          <p:nvSpPr>
            <p:cNvPr id="71" name="TextBox 70"/>
            <p:cNvSpPr txBox="1"/>
            <p:nvPr/>
          </p:nvSpPr>
          <p:spPr>
            <a:xfrm>
              <a:off x="6742473" y="3971009"/>
              <a:ext cx="84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M[224]</a:t>
              </a:r>
              <a:endParaRPr lang="en-US" sz="16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55135" y="3987157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3</a:t>
              </a:r>
              <a:endParaRPr lang="en-US" sz="1600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flipV="1">
              <a:off x="632364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/>
          <p:nvPr/>
        </p:nvCxnSpPr>
        <p:spPr>
          <a:xfrm flipV="1">
            <a:off x="812617" y="3968555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044352" y="2578231"/>
            <a:ext cx="1656773" cy="350975"/>
            <a:chOff x="5189219" y="2869902"/>
            <a:chExt cx="1656773" cy="350975"/>
          </a:xfrm>
        </p:grpSpPr>
        <p:sp>
          <p:nvSpPr>
            <p:cNvPr id="77" name="TextBox 76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M[36]</a:t>
              </a:r>
              <a:endParaRPr lang="en-US" sz="16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1</a:t>
              </a:r>
              <a:endParaRPr lang="en-US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81" name="Straight Arrow Connector 80"/>
          <p:cNvCxnSpPr/>
          <p:nvPr/>
        </p:nvCxnSpPr>
        <p:spPr>
          <a:xfrm flipV="1">
            <a:off x="812617" y="4246323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9044352" y="3314791"/>
            <a:ext cx="1656773" cy="350975"/>
            <a:chOff x="5189219" y="2869902"/>
            <a:chExt cx="1656773" cy="350975"/>
          </a:xfrm>
        </p:grpSpPr>
        <p:sp>
          <p:nvSpPr>
            <p:cNvPr id="83" name="TextBox 82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M[44]</a:t>
              </a:r>
              <a:endParaRPr lang="en-US" sz="16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1</a:t>
              </a:r>
              <a:endParaRPr lang="en-US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 flipV="1">
            <a:off x="812617" y="453565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5876543" y="3685531"/>
            <a:ext cx="2073400" cy="362244"/>
            <a:chOff x="5687915" y="3982940"/>
            <a:chExt cx="2073400" cy="362244"/>
          </a:xfrm>
        </p:grpSpPr>
        <p:sp>
          <p:nvSpPr>
            <p:cNvPr id="89" name="TextBox 88"/>
            <p:cNvSpPr txBox="1"/>
            <p:nvPr/>
          </p:nvSpPr>
          <p:spPr>
            <a:xfrm>
              <a:off x="7059349" y="3982940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M[16]</a:t>
              </a:r>
              <a:endParaRPr lang="en-US" sz="1600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730061" y="4006630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 flipV="1">
              <a:off x="669769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/>
          <p:cNvCxnSpPr/>
          <p:nvPr/>
        </p:nvCxnSpPr>
        <p:spPr>
          <a:xfrm flipV="1">
            <a:off x="812617" y="4815685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9518331" y="3308581"/>
            <a:ext cx="1884237" cy="354702"/>
            <a:chOff x="5687915" y="3971009"/>
            <a:chExt cx="1884237" cy="354702"/>
          </a:xfrm>
        </p:grpSpPr>
        <p:sp>
          <p:nvSpPr>
            <p:cNvPr id="95" name="TextBox 94"/>
            <p:cNvSpPr txBox="1"/>
            <p:nvPr/>
          </p:nvSpPr>
          <p:spPr>
            <a:xfrm>
              <a:off x="6742474" y="3971009"/>
              <a:ext cx="829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M[172]</a:t>
              </a:r>
              <a:endParaRPr lang="en-US" sz="1600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5755135" y="3987157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2</a:t>
              </a:r>
              <a:endParaRPr lang="en-US" sz="1600" dirty="0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632364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Arrow Connector 98"/>
          <p:cNvCxnSpPr/>
          <p:nvPr/>
        </p:nvCxnSpPr>
        <p:spPr>
          <a:xfrm flipV="1">
            <a:off x="812617" y="5086857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48993" y="4880391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 smtClean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812617" y="5366365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250849" y="4412542"/>
            <a:ext cx="1656773" cy="350975"/>
            <a:chOff x="5189219" y="2869902"/>
            <a:chExt cx="1656773" cy="350975"/>
          </a:xfrm>
        </p:grpSpPr>
        <p:sp>
          <p:nvSpPr>
            <p:cNvPr id="105" name="TextBox 104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M[24]</a:t>
              </a:r>
              <a:endParaRPr lang="en-US" sz="1600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1</a:t>
              </a:r>
              <a:endParaRPr lang="en-US" sz="16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109" name="Straight Arrow Connector 108"/>
          <p:cNvCxnSpPr/>
          <p:nvPr/>
        </p:nvCxnSpPr>
        <p:spPr>
          <a:xfrm flipV="1">
            <a:off x="812617" y="5645873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48993" y="5459508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 smtClean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812617" y="589913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48993" y="5720142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 smtClean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205656" y="4072313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0028041" y="2605667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751565" y="2595395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16115" y="306052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66083" y="306052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4, 16, 32, 20, 80, 68, 76, 224, 36, 44, 16, 172, 20, 24, 36, 68.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75241" y="971170"/>
            <a:ext cx="15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Offset = ?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975313" y="971170"/>
            <a:ext cx="15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Index = ?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35719" y="971170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2 bits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010143" y="971170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4 bits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133856" y="1636288"/>
            <a:ext cx="2779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/>
              <a:t>   4</a:t>
            </a:r>
            <a:r>
              <a:rPr lang="en-US" dirty="0"/>
              <a:t>:	00…00	0001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>
                <a:solidFill>
                  <a:srgbClr val="006600"/>
                </a:solidFill>
              </a:rPr>
              <a:t> 16</a:t>
            </a:r>
            <a:r>
              <a:rPr lang="en-US" dirty="0">
                <a:solidFill>
                  <a:srgbClr val="006600"/>
                </a:solidFill>
              </a:rPr>
              <a:t>:	00…00	0100	</a:t>
            </a:r>
            <a:r>
              <a:rPr lang="en-US" dirty="0" smtClean="0">
                <a:solidFill>
                  <a:srgbClr val="006600"/>
                </a:solidFill>
              </a:rPr>
              <a:t>00</a:t>
            </a:r>
            <a:endParaRPr lang="en-US" dirty="0">
              <a:solidFill>
                <a:srgbClr val="006600"/>
              </a:solidFill>
            </a:endParaRP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/>
              <a:t> 32</a:t>
            </a:r>
            <a:r>
              <a:rPr lang="en-US" dirty="0"/>
              <a:t>:	00…00	1000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>
                <a:solidFill>
                  <a:srgbClr val="006600"/>
                </a:solidFill>
              </a:rPr>
              <a:t> 20</a:t>
            </a:r>
            <a:r>
              <a:rPr lang="en-US" dirty="0">
                <a:solidFill>
                  <a:srgbClr val="006600"/>
                </a:solidFill>
              </a:rPr>
              <a:t>:	00…00	0101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/>
              <a:t> 80</a:t>
            </a:r>
            <a:r>
              <a:rPr lang="en-US" dirty="0"/>
              <a:t>:	00…01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>
                <a:solidFill>
                  <a:srgbClr val="006600"/>
                </a:solidFill>
              </a:rPr>
              <a:t> 68</a:t>
            </a:r>
            <a:r>
              <a:rPr lang="en-US" dirty="0">
                <a:solidFill>
                  <a:srgbClr val="006600"/>
                </a:solidFill>
              </a:rPr>
              <a:t>:	00…01	0001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/>
              <a:t> 76</a:t>
            </a:r>
            <a:r>
              <a:rPr lang="en-US" dirty="0"/>
              <a:t>: 	00…01	0011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224:	00…11	1000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/>
              <a:t> 36</a:t>
            </a:r>
            <a:r>
              <a:rPr lang="en-US" dirty="0"/>
              <a:t>:	00…00	1001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>
                <a:solidFill>
                  <a:srgbClr val="006600"/>
                </a:solidFill>
              </a:rPr>
              <a:t> 44</a:t>
            </a:r>
            <a:r>
              <a:rPr lang="en-US" dirty="0">
                <a:solidFill>
                  <a:srgbClr val="006600"/>
                </a:solidFill>
              </a:rPr>
              <a:t>:	00…00	1011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/>
              <a:t> 16</a:t>
            </a:r>
            <a:r>
              <a:rPr lang="en-US" dirty="0"/>
              <a:t>:	00…00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172:	00…10	1011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/>
              <a:t> 20</a:t>
            </a:r>
            <a:r>
              <a:rPr lang="en-US" dirty="0"/>
              <a:t>:	00…00	0101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>
                <a:solidFill>
                  <a:srgbClr val="006600"/>
                </a:solidFill>
              </a:rPr>
              <a:t> 24</a:t>
            </a:r>
            <a:r>
              <a:rPr lang="en-US" dirty="0">
                <a:solidFill>
                  <a:srgbClr val="006600"/>
                </a:solidFill>
              </a:rPr>
              <a:t>: 	00…00	0110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/>
              <a:t> 36</a:t>
            </a:r>
            <a:r>
              <a:rPr lang="en-US" dirty="0"/>
              <a:t>:	00…00	1001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 smtClean="0">
                <a:solidFill>
                  <a:srgbClr val="006600"/>
                </a:solidFill>
              </a:rPr>
              <a:t> 68</a:t>
            </a:r>
            <a:r>
              <a:rPr lang="en-US" dirty="0">
                <a:solidFill>
                  <a:srgbClr val="006600"/>
                </a:solidFill>
              </a:rPr>
              <a:t>:	00…01	0001	00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2418590" y="1193904"/>
            <a:ext cx="1278911" cy="442383"/>
            <a:chOff x="2418590" y="1193904"/>
            <a:chExt cx="1278911" cy="442383"/>
          </a:xfrm>
        </p:grpSpPr>
        <p:sp>
          <p:nvSpPr>
            <p:cNvPr id="128" name="Right Brace 127"/>
            <p:cNvSpPr/>
            <p:nvPr/>
          </p:nvSpPr>
          <p:spPr>
            <a:xfrm rot="16200000">
              <a:off x="2725157" y="1316489"/>
              <a:ext cx="118386" cy="521210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ight Brace 128"/>
            <p:cNvSpPr/>
            <p:nvPr/>
          </p:nvSpPr>
          <p:spPr>
            <a:xfrm rot="16200000">
              <a:off x="3324089" y="1412503"/>
              <a:ext cx="118384" cy="329182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418590" y="1193904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Index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069060" y="1193904"/>
              <a:ext cx="628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Offset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32" name="Straight Arrow Connector 131"/>
          <p:cNvCxnSpPr/>
          <p:nvPr/>
        </p:nvCxnSpPr>
        <p:spPr>
          <a:xfrm flipV="1">
            <a:off x="812617" y="182078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9378695" y="223577"/>
            <a:ext cx="246888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MIPS: 1 word = 4 bytes</a:t>
            </a:r>
          </a:p>
          <a:p>
            <a:r>
              <a:rPr lang="en-US" dirty="0" smtClean="0"/>
              <a:t>1 block = 1 word</a:t>
            </a:r>
          </a:p>
          <a:p>
            <a:r>
              <a:rPr lang="en-US" dirty="0" smtClean="0"/>
              <a:t>16 blocks total</a:t>
            </a:r>
          </a:p>
          <a:p>
            <a:r>
              <a:rPr lang="en-US" dirty="0" smtClean="0"/>
              <a:t>Direct-mapped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10" grpId="0"/>
      <p:bldP spid="112" grpId="0"/>
      <p:bldP spid="55" grpId="0" animBg="1"/>
      <p:bldP spid="113" grpId="0" animBg="1"/>
      <p:bldP spid="1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38923" y="957372"/>
            <a:ext cx="15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Offset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38995" y="957372"/>
            <a:ext cx="188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Set index =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9401" y="957372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3 bits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36895" y="957372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2 bits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407408" y="2097954"/>
          <a:ext cx="7031736" cy="3728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0642"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 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Word1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174694" y="5501274"/>
            <a:ext cx="288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16115" y="306052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 err="1" smtClean="0">
                <a:solidFill>
                  <a:srgbClr val="C00000"/>
                </a:solidFill>
              </a:rPr>
              <a:t>Q2</a:t>
            </a:r>
            <a:r>
              <a:rPr lang="en-SG" sz="2400" dirty="0" smtClean="0">
                <a:solidFill>
                  <a:srgbClr val="C00000"/>
                </a:solidFill>
              </a:rPr>
              <a:t>.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6083" y="306052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4, 16, 32, 20, 80, 68, 76, 224, 36, 44, 16, 172, 20, 24, 36, 68.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78695" y="223577"/>
            <a:ext cx="246888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MIPS: 1 word = 4 bytes</a:t>
            </a:r>
          </a:p>
          <a:p>
            <a:r>
              <a:rPr lang="en-US" dirty="0" smtClean="0"/>
              <a:t>1 block = 2 words</a:t>
            </a:r>
          </a:p>
          <a:p>
            <a:r>
              <a:rPr lang="en-US" dirty="0" smtClean="0"/>
              <a:t>16 words total = 8 blocks in total</a:t>
            </a:r>
          </a:p>
          <a:p>
            <a:r>
              <a:rPr lang="en-US" dirty="0" smtClean="0"/>
              <a:t>2-way set associative</a:t>
            </a:r>
          </a:p>
          <a:p>
            <a:r>
              <a:rPr lang="en-US" dirty="0" err="1" smtClean="0"/>
              <a:t>LRU</a:t>
            </a:r>
            <a:r>
              <a:rPr lang="en-US" dirty="0" smtClean="0"/>
              <a:t> replacement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418590" y="1031625"/>
            <a:ext cx="1278911" cy="604058"/>
            <a:chOff x="2418590" y="1031625"/>
            <a:chExt cx="1278911" cy="604058"/>
          </a:xfrm>
        </p:grpSpPr>
        <p:sp>
          <p:nvSpPr>
            <p:cNvPr id="18" name="Right Brace 17"/>
            <p:cNvSpPr/>
            <p:nvPr/>
          </p:nvSpPr>
          <p:spPr>
            <a:xfrm rot="16200000">
              <a:off x="2716317" y="1444203"/>
              <a:ext cx="117782" cy="265177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e 18"/>
            <p:cNvSpPr/>
            <p:nvPr/>
          </p:nvSpPr>
          <p:spPr>
            <a:xfrm rot="16200000">
              <a:off x="3290100" y="1377912"/>
              <a:ext cx="117781" cy="397762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8590" y="1031625"/>
              <a:ext cx="731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Set index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69060" y="1193904"/>
              <a:ext cx="628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Offset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170433" y="1635683"/>
            <a:ext cx="2779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/>
              <a:t>   4</a:t>
            </a:r>
            <a:r>
              <a:rPr lang="en-US" dirty="0"/>
              <a:t>:	00…000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>
                <a:solidFill>
                  <a:srgbClr val="006600"/>
                </a:solidFill>
              </a:rPr>
              <a:t> 16</a:t>
            </a:r>
            <a:r>
              <a:rPr lang="en-US" dirty="0">
                <a:solidFill>
                  <a:srgbClr val="006600"/>
                </a:solidFill>
              </a:rPr>
              <a:t>:	00…000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/>
              <a:t> 32</a:t>
            </a:r>
            <a:r>
              <a:rPr lang="en-US" dirty="0"/>
              <a:t>:	00…001	00	</a:t>
            </a:r>
            <a:r>
              <a:rPr lang="en-US" dirty="0" smtClean="0"/>
              <a:t>000</a:t>
            </a:r>
            <a:endParaRPr lang="en-US" dirty="0"/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>
                <a:solidFill>
                  <a:srgbClr val="006600"/>
                </a:solidFill>
              </a:rPr>
              <a:t> 20</a:t>
            </a:r>
            <a:r>
              <a:rPr lang="en-US" dirty="0">
                <a:solidFill>
                  <a:srgbClr val="006600"/>
                </a:solidFill>
              </a:rPr>
              <a:t>:	00…000	10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/>
              <a:t> 80</a:t>
            </a:r>
            <a:r>
              <a:rPr lang="en-US" dirty="0"/>
              <a:t>:	00…010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>
                <a:solidFill>
                  <a:srgbClr val="006600"/>
                </a:solidFill>
              </a:rPr>
              <a:t> 68</a:t>
            </a:r>
            <a:r>
              <a:rPr lang="en-US" dirty="0">
                <a:solidFill>
                  <a:srgbClr val="006600"/>
                </a:solidFill>
              </a:rPr>
              <a:t>:	00…010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/>
              <a:t> 76</a:t>
            </a:r>
            <a:r>
              <a:rPr lang="en-US" dirty="0"/>
              <a:t>: 	00…010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224:	00…111	00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/>
              <a:t> 36</a:t>
            </a:r>
            <a:r>
              <a:rPr lang="en-US" dirty="0"/>
              <a:t>:	00…001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>
                <a:solidFill>
                  <a:srgbClr val="006600"/>
                </a:solidFill>
              </a:rPr>
              <a:t> 44</a:t>
            </a:r>
            <a:r>
              <a:rPr lang="en-US" dirty="0">
                <a:solidFill>
                  <a:srgbClr val="006600"/>
                </a:solidFill>
              </a:rPr>
              <a:t>:	00…001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/>
              <a:t> 16</a:t>
            </a:r>
            <a:r>
              <a:rPr lang="en-US" dirty="0"/>
              <a:t>:	00…000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172:	00…101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/>
              <a:t> 20</a:t>
            </a:r>
            <a:r>
              <a:rPr lang="en-US" dirty="0"/>
              <a:t>:	00…000	10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>
                <a:solidFill>
                  <a:srgbClr val="006600"/>
                </a:solidFill>
              </a:rPr>
              <a:t> 24</a:t>
            </a:r>
            <a:r>
              <a:rPr lang="en-US" dirty="0">
                <a:solidFill>
                  <a:srgbClr val="006600"/>
                </a:solidFill>
              </a:rPr>
              <a:t>: 	00…000	11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/>
              <a:t> 36</a:t>
            </a:r>
            <a:r>
              <a:rPr lang="en-US" dirty="0"/>
              <a:t>:	00…001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>
                <a:solidFill>
                  <a:srgbClr val="006600"/>
                </a:solidFill>
              </a:rPr>
              <a:t> 68</a:t>
            </a:r>
            <a:r>
              <a:rPr lang="en-US" dirty="0">
                <a:solidFill>
                  <a:srgbClr val="006600"/>
                </a:solidFill>
              </a:rPr>
              <a:t>:	00…010	00	100</a:t>
            </a:r>
          </a:p>
        </p:txBody>
      </p:sp>
    </p:spTree>
    <p:extLst>
      <p:ext uri="{BB962C8B-B14F-4D97-AF65-F5344CB8AC3E}">
        <p14:creationId xmlns:p14="http://schemas.microsoft.com/office/powerpoint/2010/main" val="58189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407408" y="2097954"/>
          <a:ext cx="7031736" cy="3728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0642"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 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Word1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174694" y="5501274"/>
            <a:ext cx="288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>
                <a:solidFill>
                  <a:prstClr val="black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12617" y="1829554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067969" y="2529873"/>
            <a:ext cx="2650420" cy="350975"/>
            <a:chOff x="5086257" y="2584493"/>
            <a:chExt cx="2650420" cy="350975"/>
          </a:xfrm>
        </p:grpSpPr>
        <p:grpSp>
          <p:nvGrpSpPr>
            <p:cNvPr id="13" name="Group 12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 smtClean="0"/>
                  <a:t>M[0]</a:t>
                </a:r>
                <a:endParaRPr lang="en-US" sz="1600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 smtClean="0"/>
                  <a:t>1</a:t>
                </a:r>
                <a:endParaRPr lang="en-US" sz="16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0</a:t>
                </a:r>
                <a:endParaRPr lang="en-US" sz="1600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M[4]</a:t>
              </a:r>
              <a:endParaRPr lang="en-US" sz="1600" dirty="0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809670" y="2115369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067969" y="4178352"/>
            <a:ext cx="2650420" cy="350975"/>
            <a:chOff x="5086257" y="2584493"/>
            <a:chExt cx="2650420" cy="350975"/>
          </a:xfrm>
        </p:grpSpPr>
        <p:grpSp>
          <p:nvGrpSpPr>
            <p:cNvPr id="22" name="Group 21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 smtClean="0"/>
                  <a:t>M[16]</a:t>
                </a:r>
                <a:endParaRPr lang="en-US" sz="1600" dirty="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 smtClean="0"/>
                  <a:t>1</a:t>
                </a:r>
                <a:endParaRPr lang="en-US" sz="16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0</a:t>
                </a:r>
                <a:endParaRPr lang="en-US" sz="16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M[20]</a:t>
              </a:r>
              <a:endParaRPr lang="en-US" sz="16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V="1">
            <a:off x="806215" y="2398160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8331289" y="2536083"/>
            <a:ext cx="2650420" cy="350975"/>
            <a:chOff x="5086257" y="2584493"/>
            <a:chExt cx="2650420" cy="350975"/>
          </a:xfrm>
        </p:grpSpPr>
        <p:grpSp>
          <p:nvGrpSpPr>
            <p:cNvPr id="30" name="Group 29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 smtClean="0"/>
                  <a:t>M[32]</a:t>
                </a:r>
                <a:endParaRPr lang="en-US" sz="1600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 smtClean="0"/>
                  <a:t>1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 smtClean="0"/>
                  <a:t>1</a:t>
                </a:r>
                <a:endParaRPr lang="en-US" sz="1600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M[36]</a:t>
              </a:r>
              <a:endParaRPr lang="en-US" sz="1600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822446" y="2677927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6991" y="2508650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 smtClean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60124" y="4196983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97961" y="2951646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8311869" y="4190773"/>
            <a:ext cx="2650420" cy="350975"/>
            <a:chOff x="5086257" y="2584493"/>
            <a:chExt cx="2650420" cy="350975"/>
          </a:xfrm>
        </p:grpSpPr>
        <p:grpSp>
          <p:nvGrpSpPr>
            <p:cNvPr id="41" name="Group 40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 smtClean="0"/>
                  <a:t>M[80]</a:t>
                </a:r>
                <a:endParaRPr lang="en-US" sz="1600" dirty="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 smtClean="0"/>
                  <a:t>1</a:t>
                </a:r>
                <a:endParaRPr lang="en-US" sz="16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 smtClean="0"/>
                  <a:t>2</a:t>
                </a:r>
                <a:endParaRPr lang="en-US" sz="16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M[84]</a:t>
              </a:r>
              <a:endParaRPr lang="en-US" sz="1600" dirty="0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V="1">
            <a:off x="806215" y="322234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486123" y="2632456"/>
            <a:ext cx="2250812" cy="479553"/>
            <a:chOff x="5486123" y="2632456"/>
            <a:chExt cx="2250812" cy="479553"/>
          </a:xfrm>
        </p:grpSpPr>
        <p:grpSp>
          <p:nvGrpSpPr>
            <p:cNvPr id="48" name="Group 47"/>
            <p:cNvGrpSpPr/>
            <p:nvPr/>
          </p:nvGrpSpPr>
          <p:grpSpPr>
            <a:xfrm>
              <a:off x="5486123" y="2632456"/>
              <a:ext cx="2250812" cy="479553"/>
              <a:chOff x="5029627" y="2621754"/>
              <a:chExt cx="2250812" cy="479553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5029627" y="2621754"/>
                <a:ext cx="1247333" cy="465732"/>
                <a:chOff x="5132589" y="2907163"/>
                <a:chExt cx="1247333" cy="46573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5677956" y="3034341"/>
                  <a:ext cx="7019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M[64]</a:t>
                  </a:r>
                  <a:endParaRPr lang="en-US" sz="1600" dirty="0"/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2</a:t>
                  </a:r>
                  <a:endParaRPr lang="en-US" sz="1600" dirty="0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6578473" y="276275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 smtClean="0"/>
                  <a:t>M[68]</a:t>
                </a:r>
                <a:endParaRPr lang="en-US" sz="1600" dirty="0"/>
              </a:p>
            </p:txBody>
          </p:sp>
        </p:grpSp>
        <p:cxnSp>
          <p:nvCxnSpPr>
            <p:cNvPr id="55" name="Straight Connector 54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flipV="1">
            <a:off x="797961" y="348896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067969" y="3372856"/>
            <a:ext cx="2650420" cy="350975"/>
            <a:chOff x="5086257" y="2584493"/>
            <a:chExt cx="2650420" cy="350975"/>
          </a:xfrm>
        </p:grpSpPr>
        <p:grpSp>
          <p:nvGrpSpPr>
            <p:cNvPr id="61" name="Group 60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 smtClean="0"/>
                  <a:t>M[72]</a:t>
                </a:r>
                <a:endParaRPr lang="en-US" sz="1600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 smtClean="0"/>
                  <a:t>1</a:t>
                </a:r>
                <a:endParaRPr lang="en-US" sz="16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 smtClean="0"/>
                  <a:t>2</a:t>
                </a:r>
                <a:endParaRPr lang="en-US" sz="1600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M[76]</a:t>
              </a:r>
              <a:endParaRPr lang="en-US" sz="1600" dirty="0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812617" y="3788690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8776631" y="2628650"/>
            <a:ext cx="2342486" cy="479553"/>
            <a:chOff x="5486123" y="2632456"/>
            <a:chExt cx="2342486" cy="479553"/>
          </a:xfrm>
        </p:grpSpPr>
        <p:grpSp>
          <p:nvGrpSpPr>
            <p:cNvPr id="69" name="Group 68"/>
            <p:cNvGrpSpPr/>
            <p:nvPr/>
          </p:nvGrpSpPr>
          <p:grpSpPr>
            <a:xfrm>
              <a:off x="5486123" y="2632456"/>
              <a:ext cx="2342486" cy="479553"/>
              <a:chOff x="5029627" y="2621754"/>
              <a:chExt cx="2342486" cy="479553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029627" y="2621754"/>
                <a:ext cx="1377521" cy="465732"/>
                <a:chOff x="5132589" y="2907163"/>
                <a:chExt cx="1377521" cy="465732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5677956" y="3034341"/>
                  <a:ext cx="8321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M[224]</a:t>
                  </a:r>
                  <a:endParaRPr lang="en-US" sz="1600" dirty="0"/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75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7</a:t>
                  </a:r>
                  <a:endParaRPr lang="en-US" sz="1600" dirty="0"/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6578472" y="2762753"/>
                <a:ext cx="7936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 smtClean="0"/>
                  <a:t>M[228]</a:t>
                </a:r>
                <a:endParaRPr lang="en-US" sz="16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/>
          <p:nvPr/>
        </p:nvCxnSpPr>
        <p:spPr>
          <a:xfrm flipV="1">
            <a:off x="809162" y="4050648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5488289" y="2856952"/>
            <a:ext cx="2250812" cy="479553"/>
            <a:chOff x="5486123" y="2632456"/>
            <a:chExt cx="2250812" cy="479553"/>
          </a:xfrm>
        </p:grpSpPr>
        <p:grpSp>
          <p:nvGrpSpPr>
            <p:cNvPr id="79" name="Group 78"/>
            <p:cNvGrpSpPr/>
            <p:nvPr/>
          </p:nvGrpSpPr>
          <p:grpSpPr>
            <a:xfrm>
              <a:off x="5486123" y="2632456"/>
              <a:ext cx="2250812" cy="479553"/>
              <a:chOff x="5029627" y="2621754"/>
              <a:chExt cx="2250812" cy="479553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029627" y="2621754"/>
                <a:ext cx="1247333" cy="465732"/>
                <a:chOff x="5132589" y="2907163"/>
                <a:chExt cx="1247333" cy="465732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5677956" y="3034341"/>
                  <a:ext cx="7019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M[32]</a:t>
                  </a:r>
                  <a:endParaRPr lang="en-US" sz="1600" dirty="0"/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1</a:t>
                  </a:r>
                  <a:endParaRPr lang="en-US" sz="1600" dirty="0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6578473" y="276275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 smtClean="0"/>
                  <a:t>M[36]</a:t>
                </a:r>
                <a:endParaRPr lang="en-US" sz="1600" dirty="0"/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 flipV="1">
            <a:off x="806215" y="429780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8328566" y="3369917"/>
            <a:ext cx="2650420" cy="350975"/>
            <a:chOff x="5086257" y="2584493"/>
            <a:chExt cx="2650420" cy="350975"/>
          </a:xfrm>
        </p:grpSpPr>
        <p:grpSp>
          <p:nvGrpSpPr>
            <p:cNvPr id="89" name="Group 88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 smtClean="0"/>
                  <a:t>M[40]</a:t>
                </a:r>
                <a:endParaRPr lang="en-US" sz="1600" dirty="0"/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 smtClean="0"/>
                  <a:t>1</a:t>
                </a:r>
                <a:endParaRPr lang="en-US" sz="16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M[44]</a:t>
              </a:r>
              <a:endParaRPr lang="en-US" sz="1600" dirty="0"/>
            </a:p>
          </p:txBody>
        </p:sp>
      </p:grpSp>
      <p:cxnSp>
        <p:nvCxnSpPr>
          <p:cNvPr id="95" name="Straight Arrow Connector 94"/>
          <p:cNvCxnSpPr/>
          <p:nvPr/>
        </p:nvCxnSpPr>
        <p:spPr>
          <a:xfrm flipV="1">
            <a:off x="812617" y="458674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04797" y="4390482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 smtClean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6063391" y="4209404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792449" y="4875683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486123" y="3448797"/>
            <a:ext cx="2345754" cy="548302"/>
            <a:chOff x="5486123" y="2632456"/>
            <a:chExt cx="2345754" cy="479553"/>
          </a:xfrm>
        </p:grpSpPr>
        <p:grpSp>
          <p:nvGrpSpPr>
            <p:cNvPr id="100" name="Group 99"/>
            <p:cNvGrpSpPr/>
            <p:nvPr/>
          </p:nvGrpSpPr>
          <p:grpSpPr>
            <a:xfrm>
              <a:off x="5486123" y="2632456"/>
              <a:ext cx="2345754" cy="479553"/>
              <a:chOff x="5029627" y="2621754"/>
              <a:chExt cx="2345754" cy="479553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029627" y="2621754"/>
                <a:ext cx="1341051" cy="465732"/>
                <a:chOff x="5132589" y="2907163"/>
                <a:chExt cx="1341051" cy="465732"/>
              </a:xfrm>
            </p:grpSpPr>
            <p:sp>
              <p:nvSpPr>
                <p:cNvPr id="107" name="TextBox 106"/>
                <p:cNvSpPr txBox="1"/>
                <p:nvPr/>
              </p:nvSpPr>
              <p:spPr>
                <a:xfrm>
                  <a:off x="5677955" y="3034341"/>
                  <a:ext cx="7956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M[168]</a:t>
                  </a:r>
                  <a:endParaRPr lang="en-US" sz="1600" dirty="0"/>
                </a:p>
              </p:txBody>
            </p:sp>
            <p:cxnSp>
              <p:nvCxnSpPr>
                <p:cNvPr id="108" name="Straight Connector 107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5</a:t>
                  </a:r>
                  <a:endParaRPr lang="en-US" sz="1600" dirty="0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6578472" y="2762753"/>
                <a:ext cx="7969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 smtClean="0"/>
                  <a:t>M[172]</a:t>
                </a:r>
                <a:endParaRPr lang="en-US" sz="1600" dirty="0"/>
              </a:p>
            </p:txBody>
          </p:sp>
        </p:grpSp>
        <p:cxnSp>
          <p:nvCxnSpPr>
            <p:cNvPr id="101" name="Straight Connector 100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/>
          <p:cNvCxnSpPr/>
          <p:nvPr/>
        </p:nvCxnSpPr>
        <p:spPr>
          <a:xfrm flipV="1">
            <a:off x="807943" y="511981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14167" y="4949243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 smtClean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084371" y="4229837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812617" y="5407373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5048549" y="5027749"/>
            <a:ext cx="2650420" cy="350975"/>
            <a:chOff x="5086257" y="2584493"/>
            <a:chExt cx="2650420" cy="350975"/>
          </a:xfrm>
        </p:grpSpPr>
        <p:grpSp>
          <p:nvGrpSpPr>
            <p:cNvPr id="124" name="Group 123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 smtClean="0"/>
                  <a:t>M[24]</a:t>
                </a:r>
                <a:endParaRPr lang="en-US" sz="1600" dirty="0"/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 smtClean="0"/>
                  <a:t>1</a:t>
                </a:r>
                <a:endParaRPr lang="en-US" sz="16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 smtClean="0"/>
                  <a:t>0</a:t>
                </a:r>
                <a:endParaRPr lang="en-US" sz="1600" dirty="0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/>
                <a:t>M[28]</a:t>
              </a:r>
              <a:endParaRPr lang="en-US" sz="1600" dirty="0"/>
            </a:p>
          </p:txBody>
        </p:sp>
      </p:grpSp>
      <p:cxnSp>
        <p:nvCxnSpPr>
          <p:cNvPr id="130" name="Straight Arrow Connector 129"/>
          <p:cNvCxnSpPr/>
          <p:nvPr/>
        </p:nvCxnSpPr>
        <p:spPr>
          <a:xfrm flipV="1">
            <a:off x="807943" y="5687917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16250" y="5499814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 smtClean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7066831" y="3026262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806215" y="594005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8785291" y="2854013"/>
            <a:ext cx="2333826" cy="479553"/>
            <a:chOff x="5486123" y="2632456"/>
            <a:chExt cx="2333826" cy="479553"/>
          </a:xfrm>
        </p:grpSpPr>
        <p:grpSp>
          <p:nvGrpSpPr>
            <p:cNvPr id="135" name="Group 134"/>
            <p:cNvGrpSpPr/>
            <p:nvPr/>
          </p:nvGrpSpPr>
          <p:grpSpPr>
            <a:xfrm>
              <a:off x="5486123" y="2632456"/>
              <a:ext cx="2333826" cy="479553"/>
              <a:chOff x="5029627" y="2621754"/>
              <a:chExt cx="2333826" cy="479553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5029627" y="2621754"/>
                <a:ext cx="1341848" cy="465732"/>
                <a:chOff x="5132589" y="2907163"/>
                <a:chExt cx="1341848" cy="465732"/>
              </a:xfrm>
            </p:grpSpPr>
            <p:sp>
              <p:nvSpPr>
                <p:cNvPr id="140" name="TextBox 139"/>
                <p:cNvSpPr txBox="1"/>
                <p:nvPr/>
              </p:nvSpPr>
              <p:spPr>
                <a:xfrm>
                  <a:off x="5677956" y="3034341"/>
                  <a:ext cx="79648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M[64]</a:t>
                  </a:r>
                  <a:endParaRPr lang="en-US" sz="1600" dirty="0"/>
                </a:p>
              </p:txBody>
            </p:sp>
            <p:cxnSp>
              <p:nvCxnSpPr>
                <p:cNvPr id="141" name="Straight Connector 140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TextBox 141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2</a:t>
                  </a:r>
                  <a:endParaRPr lang="en-US" sz="1600" dirty="0"/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6578472" y="2762753"/>
                <a:ext cx="7849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 smtClean="0"/>
                  <a:t>M[68]</a:t>
                </a:r>
                <a:endParaRPr lang="en-US" sz="1600" dirty="0"/>
              </a:p>
            </p:txBody>
          </p:sp>
        </p:grpSp>
        <p:cxnSp>
          <p:nvCxnSpPr>
            <p:cNvPr id="136" name="Straight Connector 135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38923" y="957372"/>
            <a:ext cx="15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Offset = ?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638995" y="957372"/>
            <a:ext cx="188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Set index = ?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599401" y="957372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3 bits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136895" y="957372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2 bits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16115" y="306052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 err="1" smtClean="0">
                <a:solidFill>
                  <a:srgbClr val="C00000"/>
                </a:solidFill>
              </a:rPr>
              <a:t>Q2</a:t>
            </a:r>
            <a:r>
              <a:rPr lang="en-SG" sz="2400" dirty="0" smtClean="0">
                <a:solidFill>
                  <a:srgbClr val="C00000"/>
                </a:solidFill>
              </a:rPr>
              <a:t>.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66083" y="306052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4, 16, 32, 20, 80, 68, 76, 224, 36, 44, 16, 172, 20, 24, 36, 68.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378695" y="223577"/>
            <a:ext cx="246888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MIPS: 1 word = 4 bytes</a:t>
            </a:r>
          </a:p>
          <a:p>
            <a:r>
              <a:rPr lang="en-US" dirty="0"/>
              <a:t>1 block = 2 words</a:t>
            </a:r>
          </a:p>
          <a:p>
            <a:r>
              <a:rPr lang="en-US" dirty="0"/>
              <a:t>16 words total = 8 blocks in total</a:t>
            </a:r>
          </a:p>
          <a:p>
            <a:r>
              <a:rPr lang="en-US" dirty="0"/>
              <a:t>2-way set associative</a:t>
            </a:r>
          </a:p>
          <a:p>
            <a:r>
              <a:rPr lang="en-US" dirty="0" err="1"/>
              <a:t>LRU</a:t>
            </a:r>
            <a:r>
              <a:rPr lang="en-US" dirty="0"/>
              <a:t> replacement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2418590" y="1031625"/>
            <a:ext cx="1278911" cy="604058"/>
            <a:chOff x="2418590" y="1031625"/>
            <a:chExt cx="1278911" cy="604058"/>
          </a:xfrm>
        </p:grpSpPr>
        <p:sp>
          <p:nvSpPr>
            <p:cNvPr id="158" name="Right Brace 157"/>
            <p:cNvSpPr/>
            <p:nvPr/>
          </p:nvSpPr>
          <p:spPr>
            <a:xfrm rot="16200000">
              <a:off x="2716317" y="1444203"/>
              <a:ext cx="117782" cy="265177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ight Brace 158"/>
            <p:cNvSpPr/>
            <p:nvPr/>
          </p:nvSpPr>
          <p:spPr>
            <a:xfrm rot="16200000">
              <a:off x="3290100" y="1377912"/>
              <a:ext cx="117781" cy="397762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418590" y="1031625"/>
              <a:ext cx="731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Set index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069060" y="1193904"/>
              <a:ext cx="628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Offset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1170433" y="1635683"/>
            <a:ext cx="2779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/>
              <a:t>   4</a:t>
            </a:r>
            <a:r>
              <a:rPr lang="en-US" dirty="0"/>
              <a:t>:	00…000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>
                <a:solidFill>
                  <a:srgbClr val="006600"/>
                </a:solidFill>
              </a:rPr>
              <a:t> 16</a:t>
            </a:r>
            <a:r>
              <a:rPr lang="en-US" dirty="0">
                <a:solidFill>
                  <a:srgbClr val="006600"/>
                </a:solidFill>
              </a:rPr>
              <a:t>:	00…000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/>
              <a:t> 32</a:t>
            </a:r>
            <a:r>
              <a:rPr lang="en-US" dirty="0"/>
              <a:t>:	00…001	00	</a:t>
            </a:r>
            <a:r>
              <a:rPr lang="en-US" dirty="0" smtClean="0"/>
              <a:t>000</a:t>
            </a:r>
            <a:endParaRPr lang="en-US" dirty="0"/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>
                <a:solidFill>
                  <a:srgbClr val="006600"/>
                </a:solidFill>
              </a:rPr>
              <a:t> 20</a:t>
            </a:r>
            <a:r>
              <a:rPr lang="en-US" dirty="0">
                <a:solidFill>
                  <a:srgbClr val="006600"/>
                </a:solidFill>
              </a:rPr>
              <a:t>:	00…000	10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/>
              <a:t> 80</a:t>
            </a:r>
            <a:r>
              <a:rPr lang="en-US" dirty="0"/>
              <a:t>:	00…010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>
                <a:solidFill>
                  <a:srgbClr val="006600"/>
                </a:solidFill>
              </a:rPr>
              <a:t> 68</a:t>
            </a:r>
            <a:r>
              <a:rPr lang="en-US" dirty="0">
                <a:solidFill>
                  <a:srgbClr val="006600"/>
                </a:solidFill>
              </a:rPr>
              <a:t>:	00…010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/>
              <a:t> 76</a:t>
            </a:r>
            <a:r>
              <a:rPr lang="en-US" dirty="0"/>
              <a:t>: 	00…010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224:	00…111	00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/>
              <a:t> 36</a:t>
            </a:r>
            <a:r>
              <a:rPr lang="en-US" dirty="0"/>
              <a:t>:	00…001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>
                <a:solidFill>
                  <a:srgbClr val="006600"/>
                </a:solidFill>
              </a:rPr>
              <a:t> 44</a:t>
            </a:r>
            <a:r>
              <a:rPr lang="en-US" dirty="0">
                <a:solidFill>
                  <a:srgbClr val="006600"/>
                </a:solidFill>
              </a:rPr>
              <a:t>:	00…001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/>
              <a:t> 16</a:t>
            </a:r>
            <a:r>
              <a:rPr lang="en-US" dirty="0"/>
              <a:t>:	00…000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172:	00…101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/>
              <a:t> 20</a:t>
            </a:r>
            <a:r>
              <a:rPr lang="en-US" dirty="0"/>
              <a:t>:	00…000	10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>
                <a:solidFill>
                  <a:srgbClr val="006600"/>
                </a:solidFill>
              </a:rPr>
              <a:t> 24</a:t>
            </a:r>
            <a:r>
              <a:rPr lang="en-US" dirty="0">
                <a:solidFill>
                  <a:srgbClr val="006600"/>
                </a:solidFill>
              </a:rPr>
              <a:t>: 	00…000	11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/>
              <a:t> 36</a:t>
            </a:r>
            <a:r>
              <a:rPr lang="en-US" dirty="0"/>
              <a:t>:	00…001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 smtClean="0">
                <a:solidFill>
                  <a:srgbClr val="006600"/>
                </a:solidFill>
              </a:rPr>
              <a:t> 68</a:t>
            </a:r>
            <a:r>
              <a:rPr lang="en-US" dirty="0">
                <a:solidFill>
                  <a:srgbClr val="006600"/>
                </a:solidFill>
              </a:rPr>
              <a:t>:	00…010	00	100</a:t>
            </a:r>
          </a:p>
        </p:txBody>
      </p:sp>
    </p:spTree>
    <p:extLst>
      <p:ext uri="{BB962C8B-B14F-4D97-AF65-F5344CB8AC3E}">
        <p14:creationId xmlns:p14="http://schemas.microsoft.com/office/powerpoint/2010/main" val="11143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96" grpId="0"/>
      <p:bldP spid="97" grpId="0" animBg="1"/>
      <p:bldP spid="111" grpId="0"/>
      <p:bldP spid="112" grpId="0" animBg="1"/>
      <p:bldP spid="131" grpId="0"/>
      <p:bldP spid="1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931" y="140126"/>
            <a:ext cx="75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485152" y="298326"/>
          <a:ext cx="3176495" cy="6035040"/>
        </p:xfrm>
        <a:graphic>
          <a:graphicData uri="http://schemas.openxmlformats.org/drawingml/2006/table">
            <a:tbl>
              <a:tblPr firstRow="1" bandRow="1"/>
              <a:tblGrid>
                <a:gridCol w="530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6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485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dirty="0"/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74">
                <a:tc>
                  <a:txBody>
                    <a:bodyPr/>
                    <a:lstStyle/>
                    <a:p>
                      <a:r>
                        <a:rPr lang="en-US" sz="1600" dirty="0"/>
                        <a:t>i1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addi $s0, $zero, 0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$s1, $s5, -1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$s3, $zero,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loop: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$t0, $s0, $s1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$t0 $zero, 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$s3, $zero, 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endParaRPr lang="en-US" sz="8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$t1, $s4, $s0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$t4, 0($t3)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$t3, $s4, $s1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$t4, 0($t3)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$t2, $t4, 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endParaRPr lang="en-US" sz="8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$s3, $zero,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j </a:t>
                      </a:r>
                      <a:r>
                        <a:rPr lang="en-US" sz="1600" b="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endW</a:t>
                      </a:r>
                      <a:endParaRPr lang="en-US" sz="8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73088" algn="l"/>
                        </a:tabLst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$s0, $s0, 1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73088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$s1, $s1, 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endW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j 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  <a:endParaRPr lang="en-US" sz="8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exit:</a:t>
                      </a:r>
                      <a:r>
                        <a:rPr lang="en-US" sz="1600" b="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[some instruction]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89177" y="690282"/>
            <a:ext cx="610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Tracing the first 10 iterations of the code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89177" y="2157697"/>
            <a:ext cx="5136775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/>
              <a:t>First iteration: </a:t>
            </a:r>
          </a:p>
          <a:p>
            <a:r>
              <a:rPr lang="en-US" sz="2800" dirty="0"/>
              <a:t>i1 – i11, (skip i12 – i13), i14 – i16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89176" y="3451736"/>
            <a:ext cx="5136776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/>
              <a:t>Subsequent iterations: </a:t>
            </a:r>
          </a:p>
          <a:p>
            <a:r>
              <a:rPr lang="en-US" sz="2800" dirty="0"/>
              <a:t>i4 – i11, (skip i12 – i13), i14 – i16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9177" y="1121858"/>
            <a:ext cx="610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Assuming the string is a palindrome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1485152" y="4405843"/>
            <a:ext cx="3176495" cy="504485"/>
            <a:chOff x="1485152" y="4405843"/>
            <a:chExt cx="3176495" cy="504485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485152" y="4405843"/>
              <a:ext cx="3176495" cy="50448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485152" y="4405843"/>
              <a:ext cx="3176495" cy="50448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419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 animBg="1"/>
      <p:bldP spid="39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60" y="142551"/>
            <a:ext cx="7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61943" y="342257"/>
            <a:ext cx="439697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First iteration: </a:t>
            </a:r>
            <a:r>
              <a:rPr lang="en-US" sz="2000" dirty="0"/>
              <a:t>i1 – i11, i14 – i16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61943" y="811543"/>
            <a:ext cx="439697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Subsequent iterations: </a:t>
            </a:r>
            <a:r>
              <a:rPr lang="en-US" sz="2000" dirty="0"/>
              <a:t>i4 – i11, i14 – i16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60" y="555051"/>
            <a:ext cx="754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Direct mapped cache: 2 blocks, each 16 bytes</a:t>
            </a:r>
          </a:p>
          <a:p>
            <a:pPr marL="457200" indent="-457200">
              <a:buAutoNum type="alphaLcParenBoth"/>
            </a:pPr>
            <a:r>
              <a:rPr lang="en-SG" sz="2400" dirty="0"/>
              <a:t>Show instruction cache content at end of 1</a:t>
            </a:r>
            <a:r>
              <a:rPr lang="en-SG" sz="2400" baseline="30000" dirty="0"/>
              <a:t>st</a:t>
            </a:r>
            <a:r>
              <a:rPr lang="en-SG" sz="2400" dirty="0"/>
              <a:t> iteration</a:t>
            </a:r>
          </a:p>
          <a:p>
            <a:pPr marL="457200" indent="-457200">
              <a:buAutoNum type="alphaLcParenBoth"/>
            </a:pPr>
            <a:r>
              <a:rPr lang="en-SG" sz="2400" dirty="0"/>
              <a:t>Calculate total cache hits after 10 iterations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24330" y="2266854"/>
          <a:ext cx="65053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01102" y="2019548"/>
          <a:ext cx="1275982" cy="457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39955" y="231289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58519" y="23248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2061882" y="2270684"/>
            <a:ext cx="4087907" cy="338554"/>
            <a:chOff x="2061882" y="2270684"/>
            <a:chExt cx="4087907" cy="338554"/>
          </a:xfrm>
        </p:grpSpPr>
        <p:sp>
          <p:nvSpPr>
            <p:cNvPr id="15" name="TextBox 14"/>
            <p:cNvSpPr txBox="1"/>
            <p:nvPr/>
          </p:nvSpPr>
          <p:spPr>
            <a:xfrm>
              <a:off x="2061882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7976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73389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0518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i3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057400" y="2649055"/>
            <a:ext cx="4087907" cy="338554"/>
            <a:chOff x="2057400" y="2649055"/>
            <a:chExt cx="4087907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2057400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03494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8907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06036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i7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456329" y="2270684"/>
            <a:ext cx="4087907" cy="338554"/>
            <a:chOff x="2456329" y="2270684"/>
            <a:chExt cx="4087907" cy="338554"/>
          </a:xfrm>
        </p:grpSpPr>
        <p:sp>
          <p:nvSpPr>
            <p:cNvPr id="24" name="TextBox 23"/>
            <p:cNvSpPr txBox="1"/>
            <p:nvPr/>
          </p:nvSpPr>
          <p:spPr>
            <a:xfrm>
              <a:off x="2456329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02423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i9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67836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04965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i11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501153" y="2649055"/>
            <a:ext cx="4087907" cy="338554"/>
            <a:chOff x="2501153" y="2649055"/>
            <a:chExt cx="4087907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2501153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47247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660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49789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i15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837329" y="2270684"/>
            <a:ext cx="4087907" cy="338554"/>
            <a:chOff x="2837329" y="2270684"/>
            <a:chExt cx="4087907" cy="338554"/>
          </a:xfrm>
        </p:grpSpPr>
        <p:sp>
          <p:nvSpPr>
            <p:cNvPr id="32" name="TextBox 31"/>
            <p:cNvSpPr txBox="1"/>
            <p:nvPr/>
          </p:nvSpPr>
          <p:spPr>
            <a:xfrm>
              <a:off x="2837329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83423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48836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85965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i19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139955" y="262960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49555" y="262960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39955" y="291644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749555" y="291644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39955" y="322421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749555" y="322421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39955" y="354684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749555" y="354684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39955" y="383193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749555" y="383193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39955" y="414506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749555" y="414506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39955" y="446257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49555" y="446257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39955" y="476101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749555" y="476101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39955" y="504610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49555" y="504610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139955" y="535924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749555" y="535924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39955" y="566747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749555" y="566747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39955" y="596592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749555" y="596592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48919" y="62694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758519" y="62694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33132" y="1654381"/>
            <a:ext cx="173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First iteration: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184893" y="2365873"/>
            <a:ext cx="3841884" cy="153646"/>
            <a:chOff x="2184893" y="2365873"/>
            <a:chExt cx="3841884" cy="153646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184893" y="2365874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426505" y="2371346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596400" y="2365873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833529" y="2371345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167470" y="2741509"/>
            <a:ext cx="3841884" cy="153646"/>
            <a:chOff x="2184893" y="2365873"/>
            <a:chExt cx="3841884" cy="153646"/>
          </a:xfrm>
        </p:grpSpPr>
        <p:cxnSp>
          <p:nvCxnSpPr>
            <p:cNvPr id="89" name="Straight Connector 88"/>
            <p:cNvCxnSpPr/>
            <p:nvPr/>
          </p:nvCxnSpPr>
          <p:spPr>
            <a:xfrm flipV="1">
              <a:off x="2184893" y="2365874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3426505" y="2371346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4596400" y="2365873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5833529" y="2371345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572868" y="2371346"/>
            <a:ext cx="3841884" cy="153646"/>
            <a:chOff x="2184893" y="2365873"/>
            <a:chExt cx="3841884" cy="153646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2184893" y="2365874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3426505" y="2371346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4596400" y="2365873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5833529" y="2371345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9816356" y="3985819"/>
            <a:ext cx="143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Subsequent iterations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7915836" y="3224217"/>
            <a:ext cx="1658471" cy="3353059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82707" y="3370266"/>
            <a:ext cx="5903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First iteration: </a:t>
            </a:r>
            <a:r>
              <a:rPr lang="en-US" sz="3200" dirty="0"/>
              <a:t>9 hits</a:t>
            </a:r>
          </a:p>
          <a:p>
            <a:r>
              <a:rPr lang="en-US" sz="3200" i="1" dirty="0"/>
              <a:t>Each of next 9 iterations: </a:t>
            </a:r>
            <a:r>
              <a:rPr lang="en-US" sz="3200" dirty="0"/>
              <a:t> 7 hits</a:t>
            </a:r>
          </a:p>
          <a:p>
            <a:r>
              <a:rPr lang="en-US" sz="3200" dirty="0"/>
              <a:t>Total hits = 9 + (7 × 9) = </a:t>
            </a:r>
            <a:r>
              <a:rPr lang="en-US" sz="3200" dirty="0">
                <a:solidFill>
                  <a:srgbClr val="C00000"/>
                </a:solidFill>
              </a:rPr>
              <a:t>72</a:t>
            </a:r>
          </a:p>
        </p:txBody>
      </p:sp>
      <p:sp>
        <p:nvSpPr>
          <p:cNvPr id="8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10595" y="1654381"/>
            <a:ext cx="274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Offset = 4 bits; Index = 1 bit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17674" y="1928300"/>
            <a:ext cx="4692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Addr</a:t>
            </a:r>
            <a:r>
              <a:rPr lang="en-US" sz="1600" dirty="0" smtClean="0">
                <a:solidFill>
                  <a:srgbClr val="0000FF"/>
                </a:solidFill>
              </a:rPr>
              <a:t>. of </a:t>
            </a:r>
            <a:r>
              <a:rPr lang="en-US" sz="1600" dirty="0" err="1" smtClean="0">
                <a:solidFill>
                  <a:srgbClr val="0000FF"/>
                </a:solidFill>
              </a:rPr>
              <a:t>i1</a:t>
            </a:r>
            <a:r>
              <a:rPr lang="en-US" sz="1600" dirty="0" smtClean="0">
                <a:solidFill>
                  <a:srgbClr val="0000FF"/>
                </a:solidFill>
              </a:rPr>
              <a:t>: </a:t>
            </a:r>
            <a:r>
              <a:rPr lang="en-US" sz="1600" dirty="0" err="1" smtClean="0">
                <a:solidFill>
                  <a:srgbClr val="0000FF"/>
                </a:solidFill>
              </a:rPr>
              <a:t>0x4</a:t>
            </a:r>
            <a:r>
              <a:rPr lang="en-US" sz="1600" dirty="0" smtClean="0">
                <a:solidFill>
                  <a:srgbClr val="0000FF"/>
                </a:solidFill>
              </a:rPr>
              <a:t> = 00…000 </a:t>
            </a:r>
            <a:r>
              <a:rPr lang="en-US" sz="1600" dirty="0" smtClean="0">
                <a:solidFill>
                  <a:srgbClr val="C00000"/>
                </a:solidFill>
              </a:rPr>
              <a:t>0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6600"/>
                </a:solidFill>
              </a:rPr>
              <a:t>0100 </a:t>
            </a:r>
            <a:r>
              <a:rPr lang="en-US" sz="16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index 0, word 1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0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105" grpId="0"/>
      <p:bldP spid="107" grpId="0" animBg="1"/>
      <p:bldP spid="108" grpId="0" build="p"/>
      <p:bldP spid="7" grpId="0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60" y="142551"/>
            <a:ext cx="7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91721" y="342257"/>
            <a:ext cx="426719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First iteration: </a:t>
            </a:r>
            <a:r>
              <a:rPr lang="en-US" sz="2000" dirty="0"/>
              <a:t>i1 – i11, i14 – i16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1719" y="811543"/>
            <a:ext cx="42671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Subsequent iteration: </a:t>
            </a:r>
            <a:r>
              <a:rPr lang="en-US" sz="2000" dirty="0"/>
              <a:t>i4 – i11, i14 – i16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60" y="555051"/>
            <a:ext cx="754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Direct mapped cache: 4 blocks, each 8 bytes</a:t>
            </a:r>
          </a:p>
          <a:p>
            <a:pPr marL="457200" indent="-457200">
              <a:buFont typeface="Wingdings" panose="05000000000000000000" pitchFamily="2" charset="2"/>
              <a:buAutoNum type="alphaLcParenBoth" startAt="3"/>
            </a:pPr>
            <a:r>
              <a:rPr lang="en-SG" sz="2400" dirty="0"/>
              <a:t>Show instruction cache content at end of 1</a:t>
            </a:r>
            <a:r>
              <a:rPr lang="en-SG" sz="2400" baseline="30000" dirty="0"/>
              <a:t>st</a:t>
            </a:r>
            <a:r>
              <a:rPr lang="en-SG" sz="2400" dirty="0"/>
              <a:t> iteration</a:t>
            </a:r>
          </a:p>
          <a:p>
            <a:pPr marL="457200" indent="-457200">
              <a:buAutoNum type="alphaLcParenBoth" startAt="3"/>
            </a:pPr>
            <a:r>
              <a:rPr lang="en-SG" sz="2400" dirty="0"/>
              <a:t>Calculate total cache hits after 10 iterations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24330" y="2266854"/>
          <a:ext cx="40580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357030" y="2019548"/>
          <a:ext cx="1275982" cy="457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95883" y="231289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14447" y="23248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72234" y="2282118"/>
            <a:ext cx="1685365" cy="338554"/>
            <a:chOff x="1972234" y="2282118"/>
            <a:chExt cx="1685365" cy="338554"/>
          </a:xfrm>
        </p:grpSpPr>
        <p:sp>
          <p:nvSpPr>
            <p:cNvPr id="15" name="TextBox 14"/>
            <p:cNvSpPr txBox="1"/>
            <p:nvPr/>
          </p:nvSpPr>
          <p:spPr>
            <a:xfrm>
              <a:off x="1972234" y="2282118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18328" y="2282118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67888" y="2650786"/>
            <a:ext cx="1676400" cy="338554"/>
            <a:chOff x="1967888" y="2650786"/>
            <a:chExt cx="1676400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967888" y="265078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5017" y="265078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72234" y="3013894"/>
            <a:ext cx="1685365" cy="338554"/>
            <a:chOff x="1972234" y="3013894"/>
            <a:chExt cx="1685365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1972234" y="301389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8328" y="301389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i5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81199" y="3374495"/>
            <a:ext cx="1676400" cy="338554"/>
            <a:chOff x="1981199" y="3374495"/>
            <a:chExt cx="1676400" cy="338554"/>
          </a:xfrm>
        </p:grpSpPr>
        <p:sp>
          <p:nvSpPr>
            <p:cNvPr id="22" name="TextBox 21"/>
            <p:cNvSpPr txBox="1"/>
            <p:nvPr/>
          </p:nvSpPr>
          <p:spPr>
            <a:xfrm>
              <a:off x="1981199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8328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i7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32718" y="2273883"/>
            <a:ext cx="1685365" cy="338554"/>
            <a:chOff x="2232718" y="2273883"/>
            <a:chExt cx="1685365" cy="338554"/>
          </a:xfrm>
        </p:grpSpPr>
        <p:sp>
          <p:nvSpPr>
            <p:cNvPr id="24" name="TextBox 23"/>
            <p:cNvSpPr txBox="1"/>
            <p:nvPr/>
          </p:nvSpPr>
          <p:spPr>
            <a:xfrm>
              <a:off x="2232718" y="2273883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78812" y="2273883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i9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284148" y="2650786"/>
            <a:ext cx="1676400" cy="338554"/>
            <a:chOff x="2284148" y="2650786"/>
            <a:chExt cx="1676400" cy="338554"/>
          </a:xfrm>
        </p:grpSpPr>
        <p:sp>
          <p:nvSpPr>
            <p:cNvPr id="26" name="TextBox 25"/>
            <p:cNvSpPr txBox="1"/>
            <p:nvPr/>
          </p:nvSpPr>
          <p:spPr>
            <a:xfrm>
              <a:off x="2284148" y="265078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21277" y="265078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i11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898229" y="2081890"/>
            <a:ext cx="1685365" cy="338554"/>
            <a:chOff x="12192000" y="4505209"/>
            <a:chExt cx="1685365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12192000" y="4505209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438094" y="4505209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i17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285999" y="3374495"/>
            <a:ext cx="1676400" cy="338554"/>
            <a:chOff x="2285999" y="3374495"/>
            <a:chExt cx="1676400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2285999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23128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i15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528047" y="2271522"/>
            <a:ext cx="1685365" cy="338554"/>
            <a:chOff x="2528047" y="2271522"/>
            <a:chExt cx="1685365" cy="338554"/>
          </a:xfrm>
        </p:grpSpPr>
        <p:sp>
          <p:nvSpPr>
            <p:cNvPr id="32" name="TextBox 31"/>
            <p:cNvSpPr txBox="1"/>
            <p:nvPr/>
          </p:nvSpPr>
          <p:spPr>
            <a:xfrm>
              <a:off x="2528047" y="2271522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74141" y="2271522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2876214" y="3375726"/>
            <a:ext cx="1676400" cy="338554"/>
            <a:chOff x="2876214" y="3375726"/>
            <a:chExt cx="1676400" cy="338554"/>
          </a:xfrm>
        </p:grpSpPr>
        <p:sp>
          <p:nvSpPr>
            <p:cNvPr id="34" name="TextBox 33"/>
            <p:cNvSpPr txBox="1"/>
            <p:nvPr/>
          </p:nvSpPr>
          <p:spPr>
            <a:xfrm>
              <a:off x="2876214" y="337572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13343" y="337572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i15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395883" y="262960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05483" y="262960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95883" y="291644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05483" y="291644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95883" y="322421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05483" y="322421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395883" y="354684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05483" y="354684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95883" y="383193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05483" y="383193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95883" y="414506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05483" y="414506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95883" y="446257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05483" y="446257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95883" y="476101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05483" y="476101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95883" y="504610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05483" y="504610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395883" y="535924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005483" y="535924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95883" y="566747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005483" y="566747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95883" y="596592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05483" y="596592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04847" y="62694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014447" y="62694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9060" y="1654381"/>
            <a:ext cx="173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First iteration: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104210" y="2361030"/>
            <a:ext cx="1430377" cy="161955"/>
            <a:chOff x="2104210" y="2361030"/>
            <a:chExt cx="1430377" cy="161955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2090900" y="2747029"/>
            <a:ext cx="1430377" cy="161955"/>
            <a:chOff x="2104210" y="2361030"/>
            <a:chExt cx="1430377" cy="161955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104704" y="3456499"/>
            <a:ext cx="1430377" cy="161955"/>
            <a:chOff x="2104210" y="2361030"/>
            <a:chExt cx="1430377" cy="161955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2389092" y="2362932"/>
            <a:ext cx="1430377" cy="161955"/>
            <a:chOff x="2104210" y="2361030"/>
            <a:chExt cx="1430377" cy="161955"/>
          </a:xfrm>
        </p:grpSpPr>
        <p:cxnSp>
          <p:nvCxnSpPr>
            <p:cNvPr id="91" name="Straight Connector 90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433393" y="3456499"/>
            <a:ext cx="1430377" cy="161955"/>
            <a:chOff x="2104210" y="2361030"/>
            <a:chExt cx="1430377" cy="161955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2652262" y="2367159"/>
            <a:ext cx="1430377" cy="161955"/>
            <a:chOff x="2104210" y="2361030"/>
            <a:chExt cx="1430377" cy="161955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9" name="Table 98"/>
          <p:cNvGraphicFramePr>
            <a:graphicFrameLocks noGrp="1"/>
          </p:cNvGraphicFramePr>
          <p:nvPr>
            <p:extLst/>
          </p:nvPr>
        </p:nvGraphicFramePr>
        <p:xfrm>
          <a:off x="9527012" y="2025825"/>
          <a:ext cx="1275982" cy="3657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8861196" y="1631053"/>
            <a:ext cx="25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Subsequent iterations: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583254" y="233909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583254" y="262343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583254" y="29514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583254" y="326457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583254" y="355580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583254" y="3869283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583254" y="417459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583254" y="448294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583254" y="477653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583254" y="506096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583254" y="538900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192853" y="234078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192853" y="262339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0192853" y="2955713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192853" y="326457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0192853" y="355580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192853" y="3869283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192853" y="417459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192853" y="448294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192853" y="477653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0192853" y="506096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192853" y="538900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2608728" y="3381363"/>
            <a:ext cx="1676400" cy="338554"/>
            <a:chOff x="1981199" y="3374495"/>
            <a:chExt cx="1676400" cy="338554"/>
          </a:xfrm>
        </p:grpSpPr>
        <p:sp>
          <p:nvSpPr>
            <p:cNvPr id="124" name="TextBox 123"/>
            <p:cNvSpPr txBox="1"/>
            <p:nvPr/>
          </p:nvSpPr>
          <p:spPr>
            <a:xfrm>
              <a:off x="1981199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i6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218328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i7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738192" y="3451017"/>
            <a:ext cx="1430377" cy="161955"/>
            <a:chOff x="2104210" y="2361030"/>
            <a:chExt cx="1430377" cy="161955"/>
          </a:xfrm>
        </p:grpSpPr>
        <p:cxnSp>
          <p:nvCxnSpPr>
            <p:cNvPr id="127" name="Straight Connector 126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2913207" y="2366667"/>
            <a:ext cx="1430377" cy="161955"/>
            <a:chOff x="2104210" y="2361030"/>
            <a:chExt cx="1430377" cy="161955"/>
          </a:xfrm>
        </p:grpSpPr>
        <p:cxnSp>
          <p:nvCxnSpPr>
            <p:cNvPr id="130" name="Straight Connector 129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816449" y="2282118"/>
            <a:ext cx="1676400" cy="338554"/>
            <a:chOff x="2816449" y="2282118"/>
            <a:chExt cx="1676400" cy="338554"/>
          </a:xfrm>
        </p:grpSpPr>
        <p:sp>
          <p:nvSpPr>
            <p:cNvPr id="135" name="TextBox 134"/>
            <p:cNvSpPr txBox="1"/>
            <p:nvPr/>
          </p:nvSpPr>
          <p:spPr>
            <a:xfrm>
              <a:off x="2816449" y="2282118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i8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053578" y="2282118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i9</a:t>
              </a: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569648" y="4023171"/>
            <a:ext cx="5903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First iteration: </a:t>
            </a:r>
            <a:r>
              <a:rPr lang="en-US" sz="3200" dirty="0"/>
              <a:t>6 hits</a:t>
            </a:r>
          </a:p>
          <a:p>
            <a:r>
              <a:rPr lang="en-US" sz="3200" i="1" dirty="0"/>
              <a:t>Each of next 9 iterations: </a:t>
            </a:r>
            <a:r>
              <a:rPr lang="en-US" sz="3200" dirty="0"/>
              <a:t> 7 hits</a:t>
            </a:r>
          </a:p>
          <a:p>
            <a:r>
              <a:rPr lang="en-US" sz="3200" dirty="0"/>
              <a:t>Total hits = 6 + (7 × 9) = </a:t>
            </a:r>
            <a:r>
              <a:rPr lang="en-US" sz="3200" dirty="0">
                <a:solidFill>
                  <a:srgbClr val="C00000"/>
                </a:solidFill>
              </a:rPr>
              <a:t>69</a:t>
            </a:r>
          </a:p>
        </p:txBody>
      </p:sp>
      <p:sp>
        <p:nvSpPr>
          <p:cNvPr id="132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8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1967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60" y="142551"/>
            <a:ext cx="7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61" y="555051"/>
            <a:ext cx="9394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Direct mapped cache: 2 blocks, each 8 bytes</a:t>
            </a:r>
          </a:p>
          <a:p>
            <a:r>
              <a:rPr lang="en-SG" sz="2400" dirty="0">
                <a:solidFill>
                  <a:srgbClr val="0033CC"/>
                </a:solidFill>
              </a:rPr>
              <a:t>String is 64-character long and is a palindrome; first character at </a:t>
            </a:r>
            <a:r>
              <a:rPr lang="en-SG" sz="2400" dirty="0">
                <a:solidFill>
                  <a:srgbClr val="FF0000"/>
                </a:solidFill>
              </a:rPr>
              <a:t>0x1000</a:t>
            </a:r>
          </a:p>
          <a:p>
            <a:pPr marL="457200" indent="-457200">
              <a:buFont typeface="Wingdings" panose="05000000000000000000" pitchFamily="2" charset="2"/>
              <a:buAutoNum type="alphaLcParenBoth" startAt="5"/>
            </a:pPr>
            <a:r>
              <a:rPr lang="en-SG" sz="2400" dirty="0"/>
              <a:t>Final content of data cache</a:t>
            </a:r>
          </a:p>
          <a:p>
            <a:pPr marL="457200" indent="-457200">
              <a:buAutoNum type="alphaLcParenBoth" startAt="5"/>
            </a:pPr>
            <a:r>
              <a:rPr lang="en-SG" sz="2400" dirty="0"/>
              <a:t>Hit rate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15365" y="3082337"/>
          <a:ext cx="69990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569648" y="4023171"/>
            <a:ext cx="59032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each block, first character is a miss, the remaining 7 characters accessed are hits.</a:t>
            </a:r>
          </a:p>
          <a:p>
            <a:r>
              <a:rPr lang="en-US" sz="3200" dirty="0"/>
              <a:t>Total % hits = 7/8= </a:t>
            </a:r>
            <a:r>
              <a:rPr lang="en-US" sz="3200" b="1" dirty="0">
                <a:solidFill>
                  <a:srgbClr val="C00000"/>
                </a:solidFill>
              </a:rPr>
              <a:t>87.5%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6742468" y="1429791"/>
            <a:ext cx="4088105" cy="976753"/>
            <a:chOff x="6742468" y="1429791"/>
            <a:chExt cx="4088105" cy="976753"/>
          </a:xfrm>
        </p:grpSpPr>
        <p:sp>
          <p:nvSpPr>
            <p:cNvPr id="161" name="TextBox 160"/>
            <p:cNvSpPr txBox="1"/>
            <p:nvPr/>
          </p:nvSpPr>
          <p:spPr>
            <a:xfrm>
              <a:off x="6742468" y="1429791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s[0]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0259251" y="1429791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s[63]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808895" y="1724142"/>
              <a:ext cx="3889449" cy="400569"/>
              <a:chOff x="6920341" y="4243608"/>
              <a:chExt cx="3889449" cy="400569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8579211" y="4244067"/>
                <a:ext cx="55092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…</a:t>
                </a: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6920341" y="4243608"/>
                <a:ext cx="1658870" cy="400569"/>
                <a:chOff x="6920341" y="4244067"/>
                <a:chExt cx="1658870" cy="400569"/>
              </a:xfrm>
            </p:grpSpPr>
            <p:sp>
              <p:nvSpPr>
                <p:cNvPr id="172" name="TextBox 171"/>
                <p:cNvSpPr txBox="1"/>
                <p:nvPr/>
              </p:nvSpPr>
              <p:spPr>
                <a:xfrm>
                  <a:off x="6920341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</a:t>
                  </a: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7252034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7583727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7915825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8247518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Y</a:t>
                  </a:r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9150920" y="4243608"/>
                <a:ext cx="1658870" cy="400569"/>
                <a:chOff x="6920341" y="4244067"/>
                <a:chExt cx="1658870" cy="400569"/>
              </a:xfrm>
            </p:grpSpPr>
            <p:sp>
              <p:nvSpPr>
                <p:cNvPr id="182" name="TextBox 181"/>
                <p:cNvSpPr txBox="1"/>
                <p:nvPr/>
              </p:nvSpPr>
              <p:spPr>
                <a:xfrm>
                  <a:off x="6920341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Y</a:t>
                  </a:r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7252034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7583727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7915825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8247518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</a:t>
                  </a:r>
                </a:p>
              </p:txBody>
            </p:sp>
          </p:grpSp>
        </p:grpSp>
        <p:sp>
          <p:nvSpPr>
            <p:cNvPr id="187" name="TextBox 186"/>
            <p:cNvSpPr txBox="1"/>
            <p:nvPr/>
          </p:nvSpPr>
          <p:spPr>
            <a:xfrm>
              <a:off x="9915143" y="2098767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s[62]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046661" y="2098767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s[1]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14413" y="1429791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s[2]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9583255" y="1429791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s[61]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675259" y="2482172"/>
            <a:ext cx="558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Access pattern: s[0], s[63], s[1], s[62], …, s[31], s[32] </a:t>
            </a:r>
          </a:p>
        </p:txBody>
      </p:sp>
      <p:graphicFrame>
        <p:nvGraphicFramePr>
          <p:cNvPr id="192" name="Table 191"/>
          <p:cNvGraphicFramePr>
            <a:graphicFrameLocks noGrp="1"/>
          </p:cNvGraphicFramePr>
          <p:nvPr>
            <p:extLst/>
          </p:nvPr>
        </p:nvGraphicFramePr>
        <p:xfrm>
          <a:off x="8224141" y="2979201"/>
          <a:ext cx="1275982" cy="304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3" name="TextBox 192"/>
          <p:cNvSpPr txBox="1"/>
          <p:nvPr/>
        </p:nvSpPr>
        <p:spPr>
          <a:xfrm>
            <a:off x="8246066" y="3298742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s[0]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969159" y="329676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039670" y="3084639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s[0..7]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8246066" y="360651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s[63]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969159" y="36045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70315" y="3296760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0x1000 </a:t>
            </a:r>
            <a:r>
              <a:rPr lang="en-US" sz="1400" dirty="0">
                <a:sym typeface="Wingdings" panose="05000000000000000000" pitchFamily="2" charset="2"/>
              </a:rPr>
              <a:t> block 0</a:t>
            </a:r>
            <a:endParaRPr lang="en-US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9570315" y="3604536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0x103F </a:t>
            </a:r>
            <a:r>
              <a:rPr lang="en-US" sz="1400" dirty="0">
                <a:sym typeface="Wingdings" panose="05000000000000000000" pitchFamily="2" charset="2"/>
              </a:rPr>
              <a:t> block 1</a:t>
            </a:r>
            <a:endParaRPr lang="en-US" sz="1400" dirty="0"/>
          </a:p>
        </p:txBody>
      </p:sp>
      <p:sp>
        <p:nvSpPr>
          <p:cNvPr id="199" name="TextBox 198"/>
          <p:cNvSpPr txBox="1"/>
          <p:nvPr/>
        </p:nvSpPr>
        <p:spPr>
          <a:xfrm>
            <a:off x="2039670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s[56..63]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69648" y="2080574"/>
            <a:ext cx="4316110" cy="679886"/>
            <a:chOff x="569648" y="2080574"/>
            <a:chExt cx="4316110" cy="679886"/>
          </a:xfrm>
        </p:grpSpPr>
        <p:sp>
          <p:nvSpPr>
            <p:cNvPr id="79" name="TextBox 78"/>
            <p:cNvSpPr txBox="1"/>
            <p:nvPr/>
          </p:nvSpPr>
          <p:spPr>
            <a:xfrm>
              <a:off x="569648" y="2391128"/>
              <a:ext cx="24514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21105" y="2391128"/>
              <a:ext cx="6589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 bit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680010" y="2391128"/>
              <a:ext cx="12057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 bits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369463" y="2080574"/>
              <a:ext cx="1205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895600" y="208057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index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825684" y="208057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offset</a:t>
              </a: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8246066" y="3914296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s[1]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8969159" y="391231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8246066" y="4220281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s[62]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8969159" y="42182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8268700" y="4500224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</a:t>
            </a:r>
          </a:p>
        </p:txBody>
      </p:sp>
      <p:cxnSp>
        <p:nvCxnSpPr>
          <p:cNvPr id="211" name="Straight Connector 210"/>
          <p:cNvCxnSpPr/>
          <p:nvPr/>
        </p:nvCxnSpPr>
        <p:spPr>
          <a:xfrm flipV="1">
            <a:off x="2168161" y="3487229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3266791" y="3113745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3266790" y="3491751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4326865" y="3480488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4326864" y="3105813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3110752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s[8..15]</a:t>
            </a:r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2168161" y="3113745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3144469" y="3075133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s[48..55]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4185014" y="3067201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s[16..23]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4204543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s[40..47]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256096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s[24..31]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275625" y="3063355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s[32..39]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8246066" y="4809983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s[8]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9039474" y="480800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253187" y="511428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s[55]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9046595" y="511230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8268700" y="5422066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</a:t>
            </a:r>
          </a:p>
        </p:txBody>
      </p:sp>
      <p:grpSp>
        <p:nvGrpSpPr>
          <p:cNvPr id="241" name="Group 240"/>
          <p:cNvGrpSpPr/>
          <p:nvPr/>
        </p:nvGrpSpPr>
        <p:grpSpPr>
          <a:xfrm>
            <a:off x="6058163" y="280905"/>
            <a:ext cx="5142965" cy="482885"/>
            <a:chOff x="6058163" y="280905"/>
            <a:chExt cx="5142965" cy="482885"/>
          </a:xfrm>
        </p:grpSpPr>
        <p:grpSp>
          <p:nvGrpSpPr>
            <p:cNvPr id="240" name="Group 239"/>
            <p:cNvGrpSpPr/>
            <p:nvPr/>
          </p:nvGrpSpPr>
          <p:grpSpPr>
            <a:xfrm>
              <a:off x="6058163" y="531208"/>
              <a:ext cx="5090628" cy="232582"/>
              <a:chOff x="6058163" y="531208"/>
              <a:chExt cx="5090628" cy="23258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058163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694599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331035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967471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603047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9239483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875919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512355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6058163" y="288336"/>
              <a:ext cx="62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s[0..7]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655039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s[8..15]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269758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s[16..23]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898145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s[24..31]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526016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s[32..39]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72579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s[40..47]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822417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s[48..55]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460018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s[56..63]</a:t>
              </a: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6346707" y="763790"/>
            <a:ext cx="4486599" cy="206594"/>
            <a:chOff x="6346707" y="763790"/>
            <a:chExt cx="4486599" cy="206594"/>
          </a:xfrm>
        </p:grpSpPr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6346707" y="970384"/>
              <a:ext cx="4483866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346707" y="763790"/>
              <a:ext cx="0" cy="20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10833306" y="763790"/>
              <a:ext cx="0" cy="20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>
            <a:off x="7046661" y="126087"/>
            <a:ext cx="3107916" cy="303121"/>
            <a:chOff x="7046661" y="126087"/>
            <a:chExt cx="3107916" cy="303121"/>
          </a:xfrm>
        </p:grpSpPr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7046661" y="142551"/>
              <a:ext cx="31079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046661" y="142551"/>
              <a:ext cx="0" cy="28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10154577" y="126087"/>
              <a:ext cx="0" cy="28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7691534" y="763790"/>
            <a:ext cx="1872560" cy="122618"/>
            <a:chOff x="7691534" y="763790"/>
            <a:chExt cx="1872560" cy="122618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7691534" y="886408"/>
              <a:ext cx="187256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697755" y="763790"/>
              <a:ext cx="0" cy="122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9564094" y="763790"/>
              <a:ext cx="0" cy="122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/>
        </p:nvGrpSpPr>
        <p:grpSpPr>
          <a:xfrm>
            <a:off x="8280170" y="223977"/>
            <a:ext cx="634752" cy="291621"/>
            <a:chOff x="8280170" y="223977"/>
            <a:chExt cx="634752" cy="291621"/>
          </a:xfrm>
        </p:grpSpPr>
        <p:cxnSp>
          <p:nvCxnSpPr>
            <p:cNvPr id="103" name="Straight Connector 102"/>
            <p:cNvCxnSpPr>
              <a:cxnSpLocks/>
            </p:cNvCxnSpPr>
            <p:nvPr/>
          </p:nvCxnSpPr>
          <p:spPr>
            <a:xfrm flipV="1">
              <a:off x="8280170" y="223977"/>
              <a:ext cx="634752" cy="8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cxnSpLocks/>
            </p:cNvCxnSpPr>
            <p:nvPr/>
          </p:nvCxnSpPr>
          <p:spPr>
            <a:xfrm>
              <a:off x="8280275" y="225239"/>
              <a:ext cx="0" cy="2844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8914922" y="231168"/>
              <a:ext cx="0" cy="2844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6306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build="p"/>
      <p:bldP spid="76" grpId="0"/>
      <p:bldP spid="193" grpId="0"/>
      <p:bldP spid="194" grpId="0"/>
      <p:bldP spid="195" grpId="0"/>
      <p:bldP spid="196" grpId="0"/>
      <p:bldP spid="197" grpId="0"/>
      <p:bldP spid="78" grpId="0"/>
      <p:bldP spid="198" grpId="0"/>
      <p:bldP spid="199" grpId="0"/>
      <p:bldP spid="205" grpId="0"/>
      <p:bldP spid="206" grpId="0"/>
      <p:bldP spid="207" grpId="0"/>
      <p:bldP spid="208" grpId="0"/>
      <p:bldP spid="209" grpId="0"/>
      <p:bldP spid="218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4485</TotalTime>
  <Words>2150</Words>
  <Application>Microsoft Office PowerPoint</Application>
  <PresentationFormat>Widescreen</PresentationFormat>
  <Paragraphs>689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459</cp:revision>
  <cp:lastPrinted>2021-04-08T02:17:50Z</cp:lastPrinted>
  <dcterms:created xsi:type="dcterms:W3CDTF">2015-03-28T05:22:46Z</dcterms:created>
  <dcterms:modified xsi:type="dcterms:W3CDTF">2021-10-11T06:43:42Z</dcterms:modified>
</cp:coreProperties>
</file>