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652" r:id="rId9"/>
    <p:sldId id="258" r:id="rId10"/>
    <p:sldId id="267" r:id="rId11"/>
    <p:sldId id="268" r:id="rId12"/>
    <p:sldId id="259" r:id="rId13"/>
    <p:sldId id="650" r:id="rId14"/>
    <p:sldId id="651" r:id="rId15"/>
    <p:sldId id="649" r:id="rId16"/>
    <p:sldId id="269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5F3E8"/>
    <a:srgbClr val="0000FF"/>
    <a:srgbClr val="660066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118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4/3/2024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4/3/2024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4/3/2024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4/3/2024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4/3/2024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4/3/2024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20000"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4400" dirty="0"/>
              <a:t>MIPS Processor: </a:t>
            </a:r>
          </a:p>
          <a:p>
            <a:r>
              <a:rPr lang="en-SG" sz="4400" dirty="0"/>
              <a:t>Datapath and control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443924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2" y="1640703"/>
            <a:ext cx="38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possible answers.</a:t>
            </a:r>
          </a:p>
          <a:p>
            <a:r>
              <a:rPr lang="en-US" sz="2400" dirty="0"/>
              <a:t>Make RT = RD.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558201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0280" y="4367155"/>
            <a:ext cx="58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t2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400" dirty="0"/>
              <a:t>$</a:t>
            </a:r>
            <a:r>
              <a:rPr lang="en-US" sz="2400" dirty="0" err="1"/>
              <a:t>t2</a:t>
            </a:r>
            <a:r>
              <a:rPr lang="en-US" sz="2400" dirty="0"/>
              <a:t> instead of $</a:t>
            </a:r>
            <a:r>
              <a:rPr lang="en-US" sz="2400" dirty="0" err="1"/>
              <a:t>t0</a:t>
            </a:r>
            <a:r>
              <a:rPr lang="en-US" sz="2400" dirty="0"/>
              <a:t> is picked as write register.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BC39-D9EE-4686-BE33-01C012323315}"/>
              </a:ext>
            </a:extLst>
          </p:cNvPr>
          <p:cNvSpPr txBox="1"/>
          <p:nvPr/>
        </p:nvSpPr>
        <p:spPr>
          <a:xfrm>
            <a:off x="1643225" y="5358979"/>
            <a:ext cx="2349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</a:t>
            </a:r>
            <a:r>
              <a:rPr lang="en-US" dirty="0" err="1"/>
              <a:t>rd</a:t>
            </a:r>
            <a:r>
              <a:rPr lang="en-US" dirty="0"/>
              <a:t>] = R[</a:t>
            </a:r>
            <a:r>
              <a:rPr lang="en-US" dirty="0" err="1"/>
              <a:t>rs</a:t>
            </a:r>
            <a:r>
              <a:rPr lang="en-US" dirty="0"/>
              <a:t>] + R[rt]</a:t>
            </a:r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7628A2-15CE-4A5E-801D-87B57AAE52D2}"/>
              </a:ext>
            </a:extLst>
          </p:cNvPr>
          <p:cNvGrpSpPr/>
          <p:nvPr/>
        </p:nvGrpSpPr>
        <p:grpSpPr>
          <a:xfrm>
            <a:off x="526506" y="5829571"/>
            <a:ext cx="4943332" cy="369332"/>
            <a:chOff x="526506" y="5829571"/>
            <a:chExt cx="494333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1331DD-64D9-4E5B-8F8A-FE1847174904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DFC66-B2EE-41D6-A48F-99AF02A370F0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59FED5-DF94-4A97-9225-22DABA6B88B0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EFF33B-D2B8-45C6-8741-EA57B6463C7B}"/>
                </a:ext>
              </a:extLst>
            </p:cNvPr>
            <p:cNvSpPr txBox="1"/>
            <p:nvPr/>
          </p:nvSpPr>
          <p:spPr>
            <a:xfrm>
              <a:off x="2998172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rd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DA42AB-44A9-4373-A8B0-5B6F2F476B86}"/>
                </a:ext>
              </a:extLst>
            </p:cNvPr>
            <p:cNvSpPr txBox="1"/>
            <p:nvPr/>
          </p:nvSpPr>
          <p:spPr>
            <a:xfrm>
              <a:off x="3769671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shamt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47F1AF-3F85-4160-A1AC-02F3BDDD268F}"/>
                </a:ext>
              </a:extLst>
            </p:cNvPr>
            <p:cNvSpPr txBox="1"/>
            <p:nvPr/>
          </p:nvSpPr>
          <p:spPr>
            <a:xfrm>
              <a:off x="4541170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funct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3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lw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4347796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640703"/>
            <a:ext cx="544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the left-most 5 bits of immediate value the same as the register number of RT.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465912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 err="1">
                <a:solidFill>
                  <a:srgbClr val="C00000"/>
                </a:solidFill>
              </a:rPr>
              <a:t>lw</a:t>
            </a:r>
            <a:r>
              <a:rPr lang="en-US" sz="2400" dirty="0">
                <a:solidFill>
                  <a:srgbClr val="C00000"/>
                </a:solidFill>
              </a:rPr>
              <a:t> $</a:t>
            </a:r>
            <a:r>
              <a:rPr lang="en-US" sz="2400" dirty="0" err="1">
                <a:solidFill>
                  <a:srgbClr val="C00000"/>
                </a:solidFill>
              </a:rPr>
              <a:t>a0</a:t>
            </a:r>
            <a:r>
              <a:rPr lang="en-US" sz="2400" dirty="0">
                <a:solidFill>
                  <a:srgbClr val="C00000"/>
                </a:solidFill>
              </a:rPr>
              <a:t>, 8192($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5271027"/>
            <a:ext cx="587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other than 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15273"/>
              </p:ext>
            </p:extLst>
          </p:nvPr>
        </p:nvGraphicFramePr>
        <p:xfrm>
          <a:off x="5534548" y="3296909"/>
          <a:ext cx="5376433" cy="44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51">
                  <a:extLst>
                    <a:ext uri="{9D8B030D-6E8A-4147-A177-3AD203B41FA5}">
                      <a16:colId xmlns:a16="http://schemas.microsoft.com/office/drawing/2014/main" val="354035856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975019001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64405735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54660719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883264156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361838998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200488113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1439043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49897060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703249610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77171453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50925084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710206936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01994150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39268788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850740734"/>
                    </a:ext>
                  </a:extLst>
                </a:gridCol>
              </a:tblGrid>
              <a:tr h="449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74328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34548" y="3783974"/>
            <a:ext cx="1627915" cy="502368"/>
            <a:chOff x="5534548" y="3783974"/>
            <a:chExt cx="1627915" cy="50236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6267954" y="3050568"/>
              <a:ext cx="161103" cy="1627915"/>
            </a:xfrm>
            <a:prstGeom prst="rightBrace">
              <a:avLst>
                <a:gd name="adj1" fmla="val 295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24070" y="3917010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</a:t>
              </a:r>
              <a:r>
                <a:rPr lang="en-US" dirty="0" err="1"/>
                <a:t>a0</a:t>
              </a:r>
              <a:r>
                <a:rPr lang="en-US" dirty="0"/>
                <a:t> = $4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47088" y="2934379"/>
            <a:ext cx="1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8192 = </a:t>
            </a:r>
            <a:r>
              <a:rPr lang="en-US" dirty="0" err="1"/>
              <a:t>0x2000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2ECF06-29C4-4FCC-A059-0ECBD0775A1C}"/>
              </a:ext>
            </a:extLst>
          </p:cNvPr>
          <p:cNvSpPr txBox="1"/>
          <p:nvPr/>
        </p:nvSpPr>
        <p:spPr>
          <a:xfrm>
            <a:off x="1059777" y="5358979"/>
            <a:ext cx="31128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R[rt] = M[R[</a:t>
            </a:r>
            <a:r>
              <a:rPr lang="en-US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SignExtImm</a:t>
            </a:r>
            <a:r>
              <a:rPr lang="en-US" dirty="0"/>
              <a:t>]</a:t>
            </a:r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BA683E-2F13-485A-9EE7-F465E52232F7}"/>
              </a:ext>
            </a:extLst>
          </p:cNvPr>
          <p:cNvGrpSpPr/>
          <p:nvPr/>
        </p:nvGrpSpPr>
        <p:grpSpPr>
          <a:xfrm>
            <a:off x="526506" y="5829571"/>
            <a:ext cx="4920582" cy="369332"/>
            <a:chOff x="526506" y="5829571"/>
            <a:chExt cx="492058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F5D104-9291-43AD-8BCA-504B534CBADE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2EE48C-10AC-44B8-8D5B-361A039A07A5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6EB772-3391-4124-8FCB-0C7DBB90AFEC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FF1731-6657-48B2-8AAC-F5B4A3B7C360}"/>
                </a:ext>
              </a:extLst>
            </p:cNvPr>
            <p:cNvSpPr txBox="1"/>
            <p:nvPr/>
          </p:nvSpPr>
          <p:spPr>
            <a:xfrm>
              <a:off x="2998172" y="5829571"/>
              <a:ext cx="24489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immed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3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beq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061819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91201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will work, since error has no impact on branch instructions.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3985050"/>
            <a:ext cx="17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15489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538165"/>
            <a:ext cx="8810625" cy="5781675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39835" y="363074"/>
            <a:ext cx="240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Tutors: A spare diagram for your use.</a:t>
            </a:r>
          </a:p>
        </p:txBody>
      </p:sp>
    </p:spTree>
    <p:extLst>
      <p:ext uri="{BB962C8B-B14F-4D97-AF65-F5344CB8AC3E}">
        <p14:creationId xmlns:p14="http://schemas.microsoft.com/office/powerpoint/2010/main" val="284280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Generating </a:t>
            </a:r>
            <a:r>
              <a:rPr lang="en-US" sz="3800" dirty="0" err="1"/>
              <a:t>ALUControl</a:t>
            </a:r>
            <a:r>
              <a:rPr lang="en-US" sz="3800" dirty="0"/>
              <a:t> Signal</a:t>
            </a:r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4907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/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9E2F58C-2EBF-4084-9792-D5C9F23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4EE0-3A0F-49F8-84BB-3690F9BC0DE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25A32BCC-91DE-40A2-83B5-B7FBA27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41" name="Footer Placeholder 11">
            <a:extLst>
              <a:ext uri="{FF2B5EF4-FFF2-40B4-BE49-F238E27FC236}">
                <a16:creationId xmlns:a16="http://schemas.microsoft.com/office/drawing/2014/main" id="{E6AF0F59-E6A4-49A8-8BE8-A32F9E2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7"/>
            <a:ext cx="8228160" cy="584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 of ALU Control Unit (1/2)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/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51D6DA-8420-4919-A800-AEB15305BBB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148" name="Slide Number Placeholder 1">
            <a:extLst>
              <a:ext uri="{FF2B5EF4-FFF2-40B4-BE49-F238E27FC236}">
                <a16:creationId xmlns:a16="http://schemas.microsoft.com/office/drawing/2014/main" id="{8B67BC49-2203-4A01-A046-ECA38438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149" name="Date Placeholder 5">
            <a:extLst>
              <a:ext uri="{FF2B5EF4-FFF2-40B4-BE49-F238E27FC236}">
                <a16:creationId xmlns:a16="http://schemas.microsoft.com/office/drawing/2014/main" id="{60BB479B-3EE7-4CD9-96F6-8CBA5ACB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150" name="Footer Placeholder 11">
            <a:extLst>
              <a:ext uri="{FF2B5EF4-FFF2-40B4-BE49-F238E27FC236}">
                <a16:creationId xmlns:a16="http://schemas.microsoft.com/office/drawing/2014/main" id="{45D827DE-2912-4C4A-942B-FA6EC31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2CBC606-0047-43C8-A2F8-AC53186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5"/>
            <a:ext cx="8001000" cy="5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Control Design: </a:t>
            </a:r>
            <a:r>
              <a:rPr lang="en-US" sz="3600" b="1" dirty="0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97521"/>
              </p:ext>
            </p:extLst>
          </p:nvPr>
        </p:nvGraphicFramePr>
        <p:xfrm>
          <a:off x="2054942" y="867647"/>
          <a:ext cx="8503800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9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28011" y="1506849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8011" y="1845403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011" y="2155473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1" y="2449333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2129" y="2851260"/>
            <a:ext cx="6017588" cy="3846650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57F586-07E8-4E1D-86A6-4E559AC2A96E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69325ACF-32FF-4354-8B41-8B21E79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16537A63-3D8B-4193-8985-F3C8D003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87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Easy, just copy from tables in previous slides.</a:t>
              </a:r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</a:p>
          <a:p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96592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2966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5885578" y="1549704"/>
            <a:ext cx="5409031" cy="2667262"/>
            <a:chOff x="5885578" y="1549704"/>
            <a:chExt cx="5409031" cy="2667262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85578" y="1549704"/>
              <a:ext cx="5409031" cy="2667262"/>
              <a:chOff x="6078582" y="2131731"/>
              <a:chExt cx="5409031" cy="266726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6078582" y="3386206"/>
                <a:ext cx="886968" cy="468351"/>
                <a:chOff x="969264" y="1483112"/>
                <a:chExt cx="886968" cy="468351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165666" y="2182368"/>
                <a:ext cx="886968" cy="468351"/>
                <a:chOff x="969264" y="1483112"/>
                <a:chExt cx="886968" cy="468351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572621" y="2131731"/>
                <a:ext cx="886968" cy="468351"/>
                <a:chOff x="969264" y="1483112"/>
                <a:chExt cx="886968" cy="468351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905192" y="2665099"/>
                <a:ext cx="475358" cy="684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9" idx="1"/>
              </p:cNvCxnSpPr>
              <p:nvPr/>
            </p:nvCxnSpPr>
            <p:spPr>
              <a:xfrm flipV="1">
                <a:off x="8030790" y="2365907"/>
                <a:ext cx="1541831" cy="25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76" idx="1"/>
              </p:cNvCxnSpPr>
              <p:nvPr/>
            </p:nvCxnSpPr>
            <p:spPr>
              <a:xfrm flipV="1">
                <a:off x="6947879" y="3281662"/>
                <a:ext cx="830216" cy="28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82" idx="1"/>
              </p:cNvCxnSpPr>
              <p:nvPr/>
            </p:nvCxnSpPr>
            <p:spPr>
              <a:xfrm>
                <a:off x="6947879" y="3753813"/>
                <a:ext cx="1409043" cy="8110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778095" y="3047486"/>
                <a:ext cx="886968" cy="468351"/>
                <a:chOff x="969264" y="1483112"/>
                <a:chExt cx="886968" cy="468351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2</a:t>
                  </a:r>
                  <a:endParaRPr lang="en-US" sz="2400" dirty="0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9424812" y="3024713"/>
                <a:ext cx="886968" cy="468351"/>
                <a:chOff x="969264" y="1483112"/>
                <a:chExt cx="886968" cy="468351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8</a:t>
                  </a:r>
                  <a:endParaRPr lang="en-US" sz="2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8356922" y="4330642"/>
                <a:ext cx="886968" cy="468351"/>
                <a:chOff x="969264" y="1483112"/>
                <a:chExt cx="886968" cy="468351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082999" y="1486453"/>
                  <a:ext cx="672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0600645" y="3647716"/>
                <a:ext cx="886968" cy="468351"/>
                <a:chOff x="969264" y="1483112"/>
                <a:chExt cx="886968" cy="468351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8038569" y="2522690"/>
                <a:ext cx="1367580" cy="5564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</p:cNvCxnSpPr>
              <p:nvPr/>
            </p:nvCxnSpPr>
            <p:spPr>
              <a:xfrm>
                <a:off x="8665063" y="3281662"/>
                <a:ext cx="7420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2" idx="3"/>
              </p:cNvCxnSpPr>
              <p:nvPr/>
            </p:nvCxnSpPr>
            <p:spPr>
              <a:xfrm flipV="1">
                <a:off x="9243890" y="3998436"/>
                <a:ext cx="1293481" cy="566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86" idx="0"/>
              </p:cNvCxnSpPr>
              <p:nvPr/>
            </p:nvCxnSpPr>
            <p:spPr>
              <a:xfrm>
                <a:off x="10459589" y="2522690"/>
                <a:ext cx="584540" cy="112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0311780" y="3332864"/>
                <a:ext cx="440079" cy="2834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8868663" y="3700223"/>
                <a:ext cx="886968" cy="468351"/>
                <a:chOff x="969264" y="1483112"/>
                <a:chExt cx="886968" cy="468351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3</a:t>
                  </a:r>
                  <a:endParaRPr lang="en-US" sz="2400" dirty="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>
                <a:off x="8693002" y="3422607"/>
                <a:ext cx="232535" cy="2809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11" idx="3"/>
                <a:endCxn id="85" idx="1"/>
              </p:cNvCxnSpPr>
              <p:nvPr/>
            </p:nvCxnSpPr>
            <p:spPr>
              <a:xfrm flipV="1">
                <a:off x="9755631" y="3881892"/>
                <a:ext cx="845014" cy="525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Arrow Connector 128"/>
            <p:cNvCxnSpPr>
              <a:stCxn id="73" idx="3"/>
              <a:endCxn id="111" idx="1"/>
            </p:cNvCxnSpPr>
            <p:nvPr/>
          </p:nvCxnSpPr>
          <p:spPr>
            <a:xfrm>
              <a:off x="6772546" y="3038355"/>
              <a:ext cx="1903113" cy="314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8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56616" y="164592"/>
            <a:ext cx="337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Critical Path Analysis</a:t>
            </a:r>
            <a:endParaRPr lang="en-US" sz="28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577252" y="1134108"/>
            <a:ext cx="4561530" cy="1312010"/>
            <a:chOff x="577252" y="1481441"/>
            <a:chExt cx="4561530" cy="1312010"/>
          </a:xfrm>
        </p:grpSpPr>
        <p:sp>
          <p:nvSpPr>
            <p:cNvPr id="4" name="TextBox 3"/>
            <p:cNvSpPr txBox="1"/>
            <p:nvPr/>
          </p:nvSpPr>
          <p:spPr>
            <a:xfrm>
              <a:off x="1615449" y="2331786"/>
              <a:ext cx="2485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Sequence/Series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77252" y="1481441"/>
              <a:ext cx="4561530" cy="468351"/>
              <a:chOff x="577252" y="1481441"/>
              <a:chExt cx="4561530" cy="46835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9264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457377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45490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c</a:t>
                  </a:r>
                  <a:endParaRPr lang="en-US" sz="24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77252" y="1713944"/>
                <a:ext cx="4561530" cy="3344"/>
                <a:chOff x="577252" y="1710463"/>
                <a:chExt cx="4561530" cy="3344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77252" y="1710463"/>
                  <a:ext cx="392012" cy="0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817370" y="1710463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332842" y="1710463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832458" y="1710463"/>
                  <a:ext cx="306324" cy="0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1428813" y="1931676"/>
              <a:ext cx="2858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Duration = a + b + c</a:t>
              </a:r>
              <a:endParaRPr lang="en-US" sz="2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84148" y="2888569"/>
            <a:ext cx="2858409" cy="2929974"/>
            <a:chOff x="5645213" y="1247265"/>
            <a:chExt cx="2858409" cy="2929974"/>
          </a:xfrm>
        </p:grpSpPr>
        <p:grpSp>
          <p:nvGrpSpPr>
            <p:cNvPr id="54" name="Group 53"/>
            <p:cNvGrpSpPr/>
            <p:nvPr/>
          </p:nvGrpSpPr>
          <p:grpSpPr>
            <a:xfrm>
              <a:off x="6097016" y="1247265"/>
              <a:ext cx="2112264" cy="1954200"/>
              <a:chOff x="6097016" y="1247265"/>
              <a:chExt cx="2112264" cy="19542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709664" y="1247265"/>
                <a:ext cx="886968" cy="468351"/>
                <a:chOff x="969264" y="1483112"/>
                <a:chExt cx="886968" cy="468351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709664" y="1944776"/>
                <a:ext cx="886968" cy="468351"/>
                <a:chOff x="969264" y="1483112"/>
                <a:chExt cx="886968" cy="46835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709664" y="2733114"/>
                <a:ext cx="886968" cy="468351"/>
                <a:chOff x="969264" y="1483112"/>
                <a:chExt cx="886968" cy="468351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c</a:t>
                  </a:r>
                  <a:endParaRPr lang="en-US" sz="2400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97016" y="1479768"/>
                <a:ext cx="612648" cy="1503200"/>
                <a:chOff x="6097016" y="1479768"/>
                <a:chExt cx="612648" cy="1503200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6108519" y="1479768"/>
                  <a:ext cx="601145" cy="663337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6097016" y="2238310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108519" y="2372265"/>
                  <a:ext cx="601145" cy="610703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7596632" y="1486710"/>
                <a:ext cx="612648" cy="1503200"/>
                <a:chOff x="6097016" y="1479768"/>
                <a:chExt cx="612648" cy="1503200"/>
              </a:xfrm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6097016" y="1479768"/>
                  <a:ext cx="612648" cy="603087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097016" y="2238310"/>
                  <a:ext cx="612648" cy="3344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097016" y="2402842"/>
                  <a:ext cx="612648" cy="580126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5831849" y="3715574"/>
              <a:ext cx="2485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Parallel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45213" y="3315464"/>
              <a:ext cx="2858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Duration = max(</a:t>
              </a:r>
              <a:r>
                <a:rPr lang="en-US" sz="2000" dirty="0" err="1" smtClean="0"/>
                <a:t>a,b,c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388217" y="4463444"/>
            <a:ext cx="4403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Critical path duration = 5 + </a:t>
            </a:r>
            <a:r>
              <a:rPr lang="en-US" sz="2000" dirty="0" smtClean="0"/>
              <a:t>4 </a:t>
            </a:r>
            <a:r>
              <a:rPr lang="en-US" sz="2000" dirty="0" smtClean="0"/>
              <a:t>+ 8 + 6 = </a:t>
            </a:r>
            <a:r>
              <a:rPr lang="en-US" sz="2000" dirty="0" smtClean="0"/>
              <a:t>23</a:t>
            </a:r>
            <a:endParaRPr lang="en-US" sz="20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712188" y="1941297"/>
            <a:ext cx="3847607" cy="1113348"/>
            <a:chOff x="6922500" y="2527716"/>
            <a:chExt cx="3847607" cy="1113348"/>
          </a:xfrm>
        </p:grpSpPr>
        <p:cxnSp>
          <p:nvCxnSpPr>
            <p:cNvPr id="120" name="Straight Arrow Connector 119"/>
            <p:cNvCxnSpPr/>
            <p:nvPr/>
          </p:nvCxnSpPr>
          <p:spPr>
            <a:xfrm flipV="1">
              <a:off x="6922500" y="2669491"/>
              <a:ext cx="475358" cy="6817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8070186" y="2527716"/>
              <a:ext cx="1371934" cy="5635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347751" y="3351208"/>
              <a:ext cx="422356" cy="289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9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4099</TotalTime>
  <Words>1371</Words>
  <Application>Microsoft Office PowerPoint</Application>
  <PresentationFormat>Widescreen</PresentationFormat>
  <Paragraphs>777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385</cp:revision>
  <cp:lastPrinted>2019-04-10T00:56:38Z</cp:lastPrinted>
  <dcterms:created xsi:type="dcterms:W3CDTF">2015-03-28T05:22:46Z</dcterms:created>
  <dcterms:modified xsi:type="dcterms:W3CDTF">2024-03-04T06:57:28Z</dcterms:modified>
</cp:coreProperties>
</file>