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1" r:id="rId1"/>
  </p:sldMasterIdLst>
  <p:notesMasterIdLst>
    <p:notesMasterId r:id="rId17"/>
  </p:notesMasterIdLst>
  <p:sldIdLst>
    <p:sldId id="256" r:id="rId2"/>
    <p:sldId id="270" r:id="rId3"/>
    <p:sldId id="271" r:id="rId4"/>
    <p:sldId id="272" r:id="rId5"/>
    <p:sldId id="262" r:id="rId6"/>
    <p:sldId id="265" r:id="rId7"/>
    <p:sldId id="266" r:id="rId8"/>
    <p:sldId id="258" r:id="rId9"/>
    <p:sldId id="267" r:id="rId10"/>
    <p:sldId id="268" r:id="rId11"/>
    <p:sldId id="259" r:id="rId12"/>
    <p:sldId id="650" r:id="rId13"/>
    <p:sldId id="651" r:id="rId14"/>
    <p:sldId id="649" r:id="rId15"/>
    <p:sldId id="269" r:id="rId16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6600"/>
    <a:srgbClr val="95F3E8"/>
    <a:srgbClr val="0000FF"/>
    <a:srgbClr val="660066"/>
    <a:srgbClr val="66FF99"/>
    <a:srgbClr val="E2F0D9"/>
    <a:srgbClr val="FBE5D6"/>
    <a:srgbClr val="5B9BD5"/>
    <a:srgbClr val="C56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00" autoAdjust="0"/>
    <p:restoredTop sz="94129" autoAdjust="0"/>
  </p:normalViewPr>
  <p:slideViewPr>
    <p:cSldViewPr snapToGrid="0">
      <p:cViewPr varScale="1">
        <p:scale>
          <a:sx n="78" d="100"/>
          <a:sy n="78" d="100"/>
        </p:scale>
        <p:origin x="1147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80713-3F88-4B82-ACF8-E4F4A6D1B898}" type="datetimeFigureOut">
              <a:rPr lang="en-SG" smtClean="0"/>
              <a:t>27/9/2021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3A57E-E920-4C34-91F5-3C46E07A9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094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143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9364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65961-DBBB-48D1-A2D0-C041E788A8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27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1030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DC82-B281-43D9-9782-FA94450D82A6}" type="datetime1">
              <a:rPr lang="en-SG" smtClean="0"/>
              <a:t>27/9/2021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8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06DE-5440-4B55-85A5-23A3F03C9D77}" type="datetime1">
              <a:rPr lang="en-SG" smtClean="0"/>
              <a:t>27/9/2021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114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F006-2334-47FC-9F14-6A6CA1A19D6E}" type="datetime1">
              <a:rPr lang="en-SG" smtClean="0"/>
              <a:t>27/9/2021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59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DE8A-7616-47CF-8468-064F48A2FEC3}" type="datetime1">
              <a:rPr lang="en-SG" smtClean="0"/>
              <a:t>27/9/2021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23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0F12-918A-4DE3-B929-258B7DF1AC83}" type="datetime1">
              <a:rPr lang="en-SG" smtClean="0"/>
              <a:t>27/9/2021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8A55-AAEB-4B09-8FFD-F64405585E2E}" type="datetime1">
              <a:rPr lang="en-SG" smtClean="0"/>
              <a:t>27/9/2021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216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4563-0501-48F5-B84D-A277E1048241}" type="datetime1">
              <a:rPr lang="en-SG" smtClean="0"/>
              <a:t>27/9/2021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057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E53E-5454-4188-B811-AE20EFE2A1BD}" type="datetime1">
              <a:rPr lang="en-SG" smtClean="0"/>
              <a:t>27/9/2021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44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10CA-D5DF-46D0-A127-3F1B60ED4D16}" type="datetime1">
              <a:rPr lang="en-SG" smtClean="0"/>
              <a:t>27/9/2021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504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311B8C-9507-4FC0-B68E-608D733D4E76}" type="datetime1">
              <a:rPr lang="en-SG" smtClean="0"/>
              <a:t>27/9/2021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679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3C4-1483-49C3-B818-99CED61C6FB0}" type="datetime1">
              <a:rPr lang="en-SG" smtClean="0"/>
              <a:t>27/9/2021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522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1222CF-8AB8-4D71-B847-9594A2A4CEF4}" type="datetime1">
              <a:rPr lang="en-SG" smtClean="0"/>
              <a:t>27/9/2021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0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679448"/>
          </a:xfrm>
        </p:spPr>
        <p:txBody>
          <a:bodyPr/>
          <a:lstStyle/>
          <a:p>
            <a:r>
              <a:rPr lang="en-SG" dirty="0"/>
              <a:t>CS2100</a:t>
            </a:r>
            <a:br>
              <a:rPr lang="en-SG" dirty="0"/>
            </a:b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361" y="2144110"/>
            <a:ext cx="8884632" cy="2201602"/>
          </a:xfrm>
        </p:spPr>
        <p:txBody>
          <a:bodyPr>
            <a:normAutofit fontScale="92500" lnSpcReduction="20000"/>
          </a:bodyPr>
          <a:lstStyle/>
          <a:p>
            <a:r>
              <a:rPr lang="en-SG" sz="3200" dirty="0"/>
              <a:t>Tutorial #5</a:t>
            </a:r>
          </a:p>
          <a:p>
            <a:r>
              <a:rPr lang="en-SG" sz="4400" dirty="0"/>
              <a:t>MIPS Processor: </a:t>
            </a:r>
          </a:p>
          <a:p>
            <a:r>
              <a:rPr lang="en-SG" sz="4400" dirty="0"/>
              <a:t>Datapath and control</a:t>
            </a:r>
          </a:p>
          <a:p>
            <a:r>
              <a:rPr lang="en-SG" dirty="0"/>
              <a:t>(Prepared by: Aaron Tan)</a:t>
            </a:r>
          </a:p>
        </p:txBody>
      </p:sp>
    </p:spTree>
    <p:extLst>
      <p:ext uri="{BB962C8B-B14F-4D97-AF65-F5344CB8AC3E}">
        <p14:creationId xmlns:p14="http://schemas.microsoft.com/office/powerpoint/2010/main" val="91351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90690" y="818601"/>
            <a:ext cx="8810625" cy="5781675"/>
            <a:chOff x="1690687" y="818598"/>
            <a:chExt cx="8810625" cy="5781675"/>
          </a:xfrm>
        </p:grpSpPr>
        <p:grpSp>
          <p:nvGrpSpPr>
            <p:cNvPr id="3" name="Group 2"/>
            <p:cNvGrpSpPr/>
            <p:nvPr/>
          </p:nvGrpSpPr>
          <p:grpSpPr>
            <a:xfrm>
              <a:off x="1690687" y="818598"/>
              <a:ext cx="8810625" cy="5781675"/>
              <a:chOff x="1690687" y="538162"/>
              <a:chExt cx="8810625" cy="5781675"/>
            </a:xfrm>
          </p:grpSpPr>
          <p:pic>
            <p:nvPicPr>
              <p:cNvPr id="4" name="Picture 3"/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0687" y="538162"/>
                <a:ext cx="8810625" cy="5781675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9910482" y="538162"/>
                <a:ext cx="590830" cy="2837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3502702" y="3978189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215640" y="1359889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155404" y="4198141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470349" y="4839028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8942" y="737637"/>
            <a:ext cx="1097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Q2(c)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412" y="115043"/>
            <a:ext cx="205740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dirty="0">
                <a:cs typeface="Courier New" panose="02070309020205020404" pitchFamily="49" charset="0"/>
              </a:rPr>
              <a:t>BEQ instruction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673108" y="1786510"/>
            <a:ext cx="303611" cy="2205317"/>
            <a:chOff x="1673108" y="1506071"/>
            <a:chExt cx="303610" cy="2205317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1690687" y="1506071"/>
              <a:ext cx="286031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673108" y="1506071"/>
              <a:ext cx="17579" cy="2205317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690688" y="3711388"/>
              <a:ext cx="286030" cy="0"/>
            </a:xfrm>
            <a:prstGeom prst="line">
              <a:avLst/>
            </a:prstGeom>
            <a:ln w="38100">
              <a:solidFill>
                <a:srgbClr val="0033C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622179" y="91306"/>
            <a:ext cx="1662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/>
              <a:t>Inst</a:t>
            </a:r>
            <a:r>
              <a:rPr lang="en-SG" dirty="0"/>
              <a:t>-Mem (400)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4249273" y="91306"/>
            <a:ext cx="1846729" cy="369332"/>
            <a:chOff x="4249270" y="91305"/>
            <a:chExt cx="1846729" cy="369331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4249270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495798" y="91305"/>
              <a:ext cx="1600201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Reg.File</a:t>
              </a:r>
              <a:r>
                <a:rPr lang="en-SG" dirty="0"/>
                <a:t> (200)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716310" y="3362923"/>
            <a:ext cx="1828799" cy="609919"/>
            <a:chOff x="2716306" y="3362923"/>
            <a:chExt cx="1828799" cy="609918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716306" y="3362923"/>
              <a:ext cx="1828799" cy="119865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953435" y="3799760"/>
              <a:ext cx="591670" cy="17252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716306" y="3799760"/>
              <a:ext cx="1237129" cy="173081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285119" y="414469"/>
            <a:ext cx="1833291" cy="504577"/>
            <a:chOff x="4285119" y="414470"/>
            <a:chExt cx="1833290" cy="504576"/>
          </a:xfrm>
        </p:grpSpPr>
        <p:sp>
          <p:nvSpPr>
            <p:cNvPr id="50" name="TextBox 49"/>
            <p:cNvSpPr txBox="1"/>
            <p:nvPr/>
          </p:nvSpPr>
          <p:spPr>
            <a:xfrm>
              <a:off x="4518208" y="549714"/>
              <a:ext cx="1600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Control (100)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4285119" y="414470"/>
              <a:ext cx="280153" cy="323166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716307" y="2581835"/>
            <a:ext cx="1532964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7939452" y="91307"/>
            <a:ext cx="1039912" cy="646331"/>
            <a:chOff x="7776877" y="91305"/>
            <a:chExt cx="1039912" cy="646331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777687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045821" y="91305"/>
              <a:ext cx="770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ALU</a:t>
              </a:r>
            </a:p>
            <a:p>
              <a:pPr algn="ctr"/>
              <a:r>
                <a:rPr lang="en-SG" dirty="0"/>
                <a:t>(120)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979367" y="91307"/>
            <a:ext cx="1280631" cy="646331"/>
            <a:chOff x="8727137" y="91305"/>
            <a:chExt cx="1280631" cy="646331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872713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8964701" y="91305"/>
              <a:ext cx="1043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AND</a:t>
              </a:r>
            </a:p>
            <a:p>
              <a:pPr algn="ctr"/>
              <a:r>
                <a:rPr lang="en-SG" dirty="0"/>
                <a:t>(20)</a:t>
              </a: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5970495" y="692771"/>
            <a:ext cx="179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>
                <a:solidFill>
                  <a:srgbClr val="C00000"/>
                </a:solidFill>
              </a:rPr>
              <a:t>Not critical path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198592" y="1199303"/>
            <a:ext cx="260111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400+200+30+120+20+30 = 800ps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6091550" y="91307"/>
            <a:ext cx="1837765" cy="646331"/>
            <a:chOff x="5970492" y="91305"/>
            <a:chExt cx="1837765" cy="646331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5970492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6208056" y="91305"/>
              <a:ext cx="1600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MUX (</a:t>
              </a:r>
              <a:r>
                <a:rPr lang="en-SG" dirty="0" err="1"/>
                <a:t>ALUSrc</a:t>
              </a:r>
              <a:r>
                <a:rPr lang="en-SG" dirty="0"/>
                <a:t>)</a:t>
              </a:r>
            </a:p>
            <a:p>
              <a:pPr algn="ctr"/>
              <a:r>
                <a:rPr lang="en-SG" dirty="0"/>
                <a:t>(30)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185916" y="91307"/>
            <a:ext cx="1837765" cy="646331"/>
            <a:chOff x="5970492" y="91305"/>
            <a:chExt cx="1837765" cy="646331"/>
          </a:xfrm>
        </p:grpSpPr>
        <p:cxnSp>
          <p:nvCxnSpPr>
            <p:cNvPr id="73" name="Straight Arrow Connector 72"/>
            <p:cNvCxnSpPr/>
            <p:nvPr/>
          </p:nvCxnSpPr>
          <p:spPr>
            <a:xfrm>
              <a:off x="5970492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6208056" y="91305"/>
              <a:ext cx="1600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MUX (</a:t>
              </a:r>
              <a:r>
                <a:rPr lang="en-SG" dirty="0" err="1"/>
                <a:t>PCSrc</a:t>
              </a:r>
              <a:r>
                <a:rPr lang="en-SG" dirty="0"/>
                <a:t>)</a:t>
              </a:r>
            </a:p>
            <a:p>
              <a:pPr algn="ctr"/>
              <a:r>
                <a:rPr lang="en-SG" dirty="0"/>
                <a:t>(30)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607422" y="3499049"/>
            <a:ext cx="1317812" cy="871249"/>
            <a:chOff x="5607421" y="3499045"/>
            <a:chExt cx="1317812" cy="871249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5607421" y="3499045"/>
              <a:ext cx="1317812" cy="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607421" y="4370294"/>
              <a:ext cx="658906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/>
          <p:nvPr/>
        </p:nvCxnSpPr>
        <p:spPr>
          <a:xfrm>
            <a:off x="6266327" y="4370297"/>
            <a:ext cx="658907" cy="206073"/>
          </a:xfrm>
          <a:prstGeom prst="straightConnector1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585276" y="2456598"/>
            <a:ext cx="354176" cy="1343164"/>
            <a:chOff x="7585276" y="2456597"/>
            <a:chExt cx="354176" cy="1343164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7585276" y="3799760"/>
              <a:ext cx="184885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7770161" y="2456597"/>
              <a:ext cx="0" cy="1343164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7761879" y="2456597"/>
              <a:ext cx="177573" cy="7848"/>
            </a:xfrm>
            <a:prstGeom prst="line">
              <a:avLst/>
            </a:pr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8235290" y="2167616"/>
            <a:ext cx="260413" cy="248501"/>
            <a:chOff x="8235287" y="2167614"/>
            <a:chExt cx="260413" cy="248501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8235287" y="2416115"/>
              <a:ext cx="246765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8482052" y="2167614"/>
              <a:ext cx="13648" cy="248501"/>
            </a:xfrm>
            <a:prstGeom prst="line">
              <a:avLst/>
            </a:pr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3848673" y="1392075"/>
            <a:ext cx="593399" cy="394435"/>
            <a:chOff x="3848669" y="1392072"/>
            <a:chExt cx="593399" cy="394435"/>
          </a:xfrm>
        </p:grpSpPr>
        <p:cxnSp>
          <p:nvCxnSpPr>
            <p:cNvPr id="47" name="Straight Connector 46"/>
            <p:cNvCxnSpPr/>
            <p:nvPr/>
          </p:nvCxnSpPr>
          <p:spPr>
            <a:xfrm flipV="1">
              <a:off x="3848669" y="1392072"/>
              <a:ext cx="576526" cy="2511"/>
            </a:xfrm>
            <a:prstGeom prst="line">
              <a:avLst/>
            </a:prstGeom>
            <a:ln w="38100">
              <a:solidFill>
                <a:srgbClr val="006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128169" y="1786507"/>
              <a:ext cx="313899" cy="0"/>
            </a:xfrm>
            <a:prstGeom prst="line">
              <a:avLst/>
            </a:prstGeom>
            <a:ln w="38100">
              <a:solidFill>
                <a:srgbClr val="006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Straight Connector 106"/>
          <p:cNvCxnSpPr/>
          <p:nvPr/>
        </p:nvCxnSpPr>
        <p:spPr>
          <a:xfrm>
            <a:off x="6526167" y="2207349"/>
            <a:ext cx="906107" cy="0"/>
          </a:xfrm>
          <a:prstGeom prst="line">
            <a:avLst/>
          </a:prstGeom>
          <a:ln w="38100">
            <a:solidFill>
              <a:srgbClr val="CC00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4967786" y="1522469"/>
            <a:ext cx="3390884" cy="338355"/>
            <a:chOff x="4967785" y="1522466"/>
            <a:chExt cx="3390884" cy="338355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4967785" y="1544868"/>
              <a:ext cx="3390884" cy="9902"/>
            </a:xfrm>
            <a:prstGeom prst="line">
              <a:avLst/>
            </a:prstGeom>
            <a:ln w="38100">
              <a:solidFill>
                <a:srgbClr val="006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5936874" y="1845632"/>
              <a:ext cx="1501954" cy="15189"/>
            </a:xfrm>
            <a:prstGeom prst="line">
              <a:avLst/>
            </a:prstGeom>
            <a:ln w="38100">
              <a:solidFill>
                <a:srgbClr val="006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>
              <a:off x="5936874" y="1522466"/>
              <a:ext cx="11440" cy="323166"/>
            </a:xfrm>
            <a:prstGeom prst="line">
              <a:avLst/>
            </a:prstGeom>
            <a:ln w="3810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Connector 111"/>
          <p:cNvCxnSpPr/>
          <p:nvPr/>
        </p:nvCxnSpPr>
        <p:spPr>
          <a:xfrm>
            <a:off x="2716309" y="5560180"/>
            <a:ext cx="1708889" cy="15189"/>
          </a:xfrm>
          <a:prstGeom prst="line">
            <a:avLst/>
          </a:prstGeom>
          <a:ln w="38100">
            <a:solidFill>
              <a:srgbClr val="CC00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5568290" y="2415655"/>
            <a:ext cx="382137" cy="3135200"/>
            <a:chOff x="5568287" y="2415654"/>
            <a:chExt cx="382137" cy="3135200"/>
          </a:xfrm>
        </p:grpSpPr>
        <p:cxnSp>
          <p:nvCxnSpPr>
            <p:cNvPr id="114" name="Straight Connector 113"/>
            <p:cNvCxnSpPr/>
            <p:nvPr/>
          </p:nvCxnSpPr>
          <p:spPr>
            <a:xfrm flipV="1">
              <a:off x="5922938" y="2415654"/>
              <a:ext cx="27486" cy="3135200"/>
            </a:xfrm>
            <a:prstGeom prst="line">
              <a:avLst/>
            </a:prstGeom>
            <a:ln w="38100">
              <a:solidFill>
                <a:srgbClr val="CC00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5568287" y="5540991"/>
              <a:ext cx="354650" cy="538"/>
            </a:xfrm>
            <a:prstGeom prst="line">
              <a:avLst/>
            </a:prstGeom>
            <a:ln w="381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1"/>
          <p:nvPr/>
        </p:nvSpPr>
        <p:spPr>
          <a:xfrm>
            <a:off x="9924133" y="1947365"/>
            <a:ext cx="2099547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How about the </a:t>
            </a:r>
            <a:r>
              <a:rPr lang="en-SG" dirty="0">
                <a:solidFill>
                  <a:srgbClr val="006600"/>
                </a:solidFill>
              </a:rPr>
              <a:t>green</a:t>
            </a:r>
            <a:r>
              <a:rPr lang="en-SG" dirty="0"/>
              <a:t> path: PC </a:t>
            </a:r>
            <a:r>
              <a:rPr lang="en-SG" dirty="0">
                <a:sym typeface="Wingdings" panose="05000000000000000000" pitchFamily="2" charset="2"/>
              </a:rPr>
              <a:t> Adder  MUX (</a:t>
            </a:r>
            <a:r>
              <a:rPr lang="en-SG" dirty="0" err="1">
                <a:sym typeface="Wingdings" panose="05000000000000000000" pitchFamily="2" charset="2"/>
              </a:rPr>
              <a:t>PCSrc</a:t>
            </a:r>
            <a:r>
              <a:rPr lang="en-SG" dirty="0">
                <a:sym typeface="Wingdings" panose="05000000000000000000" pitchFamily="2" charset="2"/>
              </a:rPr>
              <a:t>)?</a:t>
            </a:r>
            <a:endParaRPr lang="en-SG" dirty="0"/>
          </a:p>
        </p:txBody>
      </p:sp>
      <p:sp>
        <p:nvSpPr>
          <p:cNvPr id="133" name="TextBox 132"/>
          <p:cNvSpPr txBox="1"/>
          <p:nvPr/>
        </p:nvSpPr>
        <p:spPr>
          <a:xfrm>
            <a:off x="9924133" y="3258000"/>
            <a:ext cx="2099547" cy="175432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How about the </a:t>
            </a:r>
            <a:r>
              <a:rPr lang="en-SG" dirty="0">
                <a:solidFill>
                  <a:srgbClr val="CC0099"/>
                </a:solidFill>
              </a:rPr>
              <a:t>purple</a:t>
            </a:r>
            <a:r>
              <a:rPr lang="en-SG" dirty="0"/>
              <a:t> path: </a:t>
            </a:r>
            <a:r>
              <a:rPr lang="en-SG" dirty="0" err="1"/>
              <a:t>Inst.Mem</a:t>
            </a:r>
            <a:r>
              <a:rPr lang="en-SG" dirty="0"/>
              <a:t> </a:t>
            </a:r>
            <a:r>
              <a:rPr lang="en-SG" dirty="0">
                <a:sym typeface="Wingdings" panose="05000000000000000000" pitchFamily="2" charset="2"/>
              </a:rPr>
              <a:t> </a:t>
            </a:r>
            <a:r>
              <a:rPr lang="en-SG" dirty="0" err="1">
                <a:sym typeface="Wingdings" panose="05000000000000000000" pitchFamily="2" charset="2"/>
              </a:rPr>
              <a:t>SignExt</a:t>
            </a:r>
            <a:r>
              <a:rPr lang="en-SG" dirty="0">
                <a:sym typeface="Wingdings" panose="05000000000000000000" pitchFamily="2" charset="2"/>
              </a:rPr>
              <a:t>  </a:t>
            </a:r>
            <a:r>
              <a:rPr lang="en-SG" dirty="0" err="1">
                <a:sym typeface="Wingdings" panose="05000000000000000000" pitchFamily="2" charset="2"/>
              </a:rPr>
              <a:t>LeftShift</a:t>
            </a:r>
            <a:r>
              <a:rPr lang="en-SG" dirty="0">
                <a:sym typeface="Wingdings" panose="05000000000000000000" pitchFamily="2" charset="2"/>
              </a:rPr>
              <a:t>  Adder  MUX(</a:t>
            </a:r>
            <a:r>
              <a:rPr lang="en-SG" dirty="0" err="1">
                <a:sym typeface="Wingdings" panose="05000000000000000000" pitchFamily="2" charset="2"/>
              </a:rPr>
              <a:t>PCSrc</a:t>
            </a:r>
            <a:r>
              <a:rPr lang="en-SG" dirty="0">
                <a:sym typeface="Wingdings" panose="05000000000000000000" pitchFamily="2" charset="2"/>
              </a:rPr>
              <a:t>)?</a:t>
            </a:r>
            <a:endParaRPr lang="en-SG" dirty="0"/>
          </a:p>
        </p:txBody>
      </p:sp>
      <p:cxnSp>
        <p:nvCxnSpPr>
          <p:cNvPr id="134" name="Straight Connector 133"/>
          <p:cNvCxnSpPr/>
          <p:nvPr/>
        </p:nvCxnSpPr>
        <p:spPr>
          <a:xfrm flipV="1">
            <a:off x="7939452" y="2097401"/>
            <a:ext cx="448664" cy="1"/>
          </a:xfrm>
          <a:prstGeom prst="line">
            <a:avLst/>
          </a:prstGeom>
          <a:ln w="38100">
            <a:solidFill>
              <a:srgbClr val="CC00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/>
          <p:cNvGrpSpPr/>
          <p:nvPr/>
        </p:nvGrpSpPr>
        <p:grpSpPr>
          <a:xfrm>
            <a:off x="3630708" y="1058253"/>
            <a:ext cx="5262379" cy="771356"/>
            <a:chOff x="3630705" y="1058252"/>
            <a:chExt cx="5262379" cy="771356"/>
          </a:xfrm>
        </p:grpSpPr>
        <p:cxnSp>
          <p:nvCxnSpPr>
            <p:cNvPr id="139" name="Straight Connector 138"/>
            <p:cNvCxnSpPr/>
            <p:nvPr/>
          </p:nvCxnSpPr>
          <p:spPr>
            <a:xfrm>
              <a:off x="8641997" y="1811768"/>
              <a:ext cx="232012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8874009" y="1058252"/>
              <a:ext cx="0" cy="771356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630705" y="1062103"/>
              <a:ext cx="5262379" cy="17699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3630705" y="1062103"/>
              <a:ext cx="0" cy="259307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Slide Number Placeholder 1">
            <a:extLst>
              <a:ext uri="{FF2B5EF4-FFF2-40B4-BE49-F238E27FC236}">
                <a16:creationId xmlns:a16="http://schemas.microsoft.com/office/drawing/2014/main" id="{B24BC52B-4306-45F4-90A7-9C543960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10</a:t>
            </a:fld>
            <a:endParaRPr lang="en-SG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3087342-10AD-4A8F-BDC2-84C8EE1067CA}"/>
              </a:ext>
            </a:extLst>
          </p:cNvPr>
          <p:cNvSpPr txBox="1"/>
          <p:nvPr/>
        </p:nvSpPr>
        <p:spPr>
          <a:xfrm>
            <a:off x="315715" y="1293392"/>
            <a:ext cx="1127310" cy="5478423"/>
          </a:xfrm>
          <a:prstGeom prst="rect">
            <a:avLst/>
          </a:prstGeom>
          <a:solidFill>
            <a:srgbClr val="95F3E8"/>
          </a:solidFill>
        </p:spPr>
        <p:txBody>
          <a:bodyPr wrap="square" rtlCol="0">
            <a:spAutoFit/>
          </a:bodyPr>
          <a:lstStyle/>
          <a:p>
            <a:r>
              <a:rPr lang="en-SG" sz="1400" dirty="0"/>
              <a:t>Inst-Mem</a:t>
            </a:r>
          </a:p>
          <a:p>
            <a:r>
              <a:rPr lang="en-SG" sz="1400" dirty="0"/>
              <a:t>400ps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Adder</a:t>
            </a:r>
          </a:p>
          <a:p>
            <a:r>
              <a:rPr lang="en-SG" sz="1400" dirty="0"/>
              <a:t>100ps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MUX</a:t>
            </a:r>
          </a:p>
          <a:p>
            <a:r>
              <a:rPr lang="en-SG" sz="1400" dirty="0"/>
              <a:t>30ps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ALU</a:t>
            </a:r>
          </a:p>
          <a:p>
            <a:r>
              <a:rPr lang="en-SG" sz="1400" dirty="0"/>
              <a:t>120ps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Reg-File</a:t>
            </a:r>
          </a:p>
          <a:p>
            <a:r>
              <a:rPr lang="en-SG" sz="1400" dirty="0"/>
              <a:t>200ps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Data-Mem</a:t>
            </a:r>
          </a:p>
          <a:p>
            <a:r>
              <a:rPr lang="en-SG" sz="1400" dirty="0"/>
              <a:t>350ps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Control/</a:t>
            </a:r>
            <a:r>
              <a:rPr lang="en-SG" sz="1400" dirty="0" err="1"/>
              <a:t>ALUControl</a:t>
            </a:r>
            <a:endParaRPr lang="en-SG" sz="1400" dirty="0"/>
          </a:p>
          <a:p>
            <a:r>
              <a:rPr lang="en-SG" sz="1400" dirty="0"/>
              <a:t>100ps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 err="1"/>
              <a:t>Lshft</a:t>
            </a:r>
            <a:r>
              <a:rPr lang="en-SG" sz="1400" dirty="0"/>
              <a:t>/</a:t>
            </a:r>
            <a:r>
              <a:rPr lang="en-SG" sz="1400" dirty="0" err="1"/>
              <a:t>signext</a:t>
            </a:r>
            <a:r>
              <a:rPr lang="en-SG" sz="1400" dirty="0"/>
              <a:t>/AND</a:t>
            </a:r>
          </a:p>
          <a:p>
            <a:r>
              <a:rPr lang="en-SG" sz="1400" dirty="0"/>
              <a:t>20ps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5271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32" grpId="0" animBg="1"/>
      <p:bldP spid="1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33893" y="165508"/>
            <a:ext cx="1072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 err="1">
                <a:solidFill>
                  <a:srgbClr val="C00000"/>
                </a:solidFill>
              </a:rPr>
              <a:t>Q3</a:t>
            </a:r>
            <a:r>
              <a:rPr lang="en-SG" sz="2800" dirty="0">
                <a:solidFill>
                  <a:srgbClr val="C00000"/>
                </a:solidFill>
              </a:rPr>
              <a:t>(a)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7C141106-4C97-4986-8A36-DCA03CDC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11</a:t>
            </a:fld>
            <a:endParaRPr lang="en-SG" dirty="0"/>
          </a:p>
        </p:txBody>
      </p:sp>
      <p:grpSp>
        <p:nvGrpSpPr>
          <p:cNvPr id="8" name="Group 7"/>
          <p:cNvGrpSpPr/>
          <p:nvPr/>
        </p:nvGrpSpPr>
        <p:grpSpPr>
          <a:xfrm>
            <a:off x="645095" y="3042770"/>
            <a:ext cx="1933575" cy="2155382"/>
            <a:chOff x="5596778" y="2011550"/>
            <a:chExt cx="1273175" cy="1419225"/>
          </a:xfrm>
        </p:grpSpPr>
        <p:pic>
          <p:nvPicPr>
            <p:cNvPr id="2055" name="Picture 434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6778" y="2011550"/>
              <a:ext cx="1273175" cy="1419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43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9828" y="2133787"/>
              <a:ext cx="860425" cy="908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4340"/>
            <p:cNvSpPr>
              <a:spLocks/>
            </p:cNvSpPr>
            <p:nvPr/>
          </p:nvSpPr>
          <p:spPr bwMode="auto">
            <a:xfrm>
              <a:off x="5869828" y="3072000"/>
              <a:ext cx="768350" cy="2921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Correct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91576" y="3061819"/>
            <a:ext cx="1823290" cy="2136333"/>
            <a:chOff x="7065216" y="2003612"/>
            <a:chExt cx="1211262" cy="1419225"/>
          </a:xfrm>
        </p:grpSpPr>
        <p:pic>
          <p:nvPicPr>
            <p:cNvPr id="2051" name="Picture 434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5216" y="2003612"/>
              <a:ext cx="1211262" cy="1419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433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7941" y="2135375"/>
              <a:ext cx="857250" cy="901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4343"/>
            <p:cNvSpPr>
              <a:spLocks/>
            </p:cNvSpPr>
            <p:nvPr/>
          </p:nvSpPr>
          <p:spPr bwMode="auto">
            <a:xfrm>
              <a:off x="7306516" y="3083112"/>
              <a:ext cx="768350" cy="2921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Wrong!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2052" name="Picture 308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5" y="364862"/>
            <a:ext cx="4292963" cy="250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58301" y="192978"/>
            <a:ext cx="2837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 instruction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33893" y="780962"/>
            <a:ext cx="641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225" indent="-403225"/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 	One example where the incorrect processor still gives the </a:t>
            </a:r>
            <a:r>
              <a:rPr lang="en-US" sz="2400" dirty="0">
                <a:solidFill>
                  <a:srgbClr val="0033CC"/>
                </a:solidFill>
              </a:rPr>
              <a:t>right</a:t>
            </a:r>
            <a:r>
              <a:rPr lang="en-US" sz="2400" dirty="0"/>
              <a:t> execution result.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33893" y="3443924"/>
            <a:ext cx="641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225" indent="-403225"/>
            <a:r>
              <a:rPr lang="en-US" sz="2400" dirty="0"/>
              <a:t>(ii) 	One example where the incorrect processor gives the </a:t>
            </a:r>
            <a:r>
              <a:rPr lang="en-US" sz="2400" dirty="0">
                <a:solidFill>
                  <a:srgbClr val="0033CC"/>
                </a:solidFill>
              </a:rPr>
              <a:t>wrong</a:t>
            </a:r>
            <a:r>
              <a:rPr lang="en-US" sz="2400" dirty="0"/>
              <a:t> execution result.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70282" y="1640703"/>
            <a:ext cx="3817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Many possible answers.</a:t>
            </a:r>
          </a:p>
          <a:p>
            <a:r>
              <a:rPr lang="en-US" sz="2400" dirty="0"/>
              <a:t>Make RT = RD.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70280" y="2558201"/>
            <a:ext cx="4019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</a:t>
            </a:r>
            <a:r>
              <a:rPr lang="en-US" sz="2400" dirty="0">
                <a:solidFill>
                  <a:srgbClr val="C00000"/>
                </a:solidFill>
              </a:rPr>
              <a:t>add </a:t>
            </a:r>
            <a:r>
              <a:rPr lang="en-US" sz="2400" u="sng" dirty="0">
                <a:solidFill>
                  <a:srgbClr val="C00000"/>
                </a:solidFill>
              </a:rPr>
              <a:t>$</a:t>
            </a:r>
            <a:r>
              <a:rPr lang="en-US" sz="2400" u="sng" dirty="0" err="1">
                <a:solidFill>
                  <a:srgbClr val="C00000"/>
                </a:solidFill>
              </a:rPr>
              <a:t>t0</a:t>
            </a:r>
            <a:r>
              <a:rPr lang="en-US" sz="2400" dirty="0">
                <a:solidFill>
                  <a:srgbClr val="C00000"/>
                </a:solidFill>
              </a:rPr>
              <a:t>, $</a:t>
            </a:r>
            <a:r>
              <a:rPr lang="en-US" sz="2400" dirty="0" err="1">
                <a:solidFill>
                  <a:srgbClr val="C00000"/>
                </a:solidFill>
              </a:rPr>
              <a:t>t1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u="sng" dirty="0">
                <a:solidFill>
                  <a:srgbClr val="C00000"/>
                </a:solidFill>
              </a:rPr>
              <a:t>$</a:t>
            </a:r>
            <a:r>
              <a:rPr lang="en-US" sz="2400" u="sng" dirty="0" err="1">
                <a:solidFill>
                  <a:srgbClr val="C00000"/>
                </a:solidFill>
              </a:rPr>
              <a:t>t0</a:t>
            </a:r>
            <a:endParaRPr lang="en-US" sz="2400" u="sng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70280" y="4367155"/>
            <a:ext cx="5874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</a:t>
            </a:r>
            <a:r>
              <a:rPr lang="en-US" sz="2400" dirty="0">
                <a:solidFill>
                  <a:srgbClr val="C00000"/>
                </a:solidFill>
              </a:rPr>
              <a:t>add </a:t>
            </a:r>
            <a:r>
              <a:rPr lang="en-US" sz="2400" u="sng" dirty="0">
                <a:solidFill>
                  <a:srgbClr val="C00000"/>
                </a:solidFill>
              </a:rPr>
              <a:t>$</a:t>
            </a:r>
            <a:r>
              <a:rPr lang="en-US" sz="2400" u="sng" dirty="0" err="1">
                <a:solidFill>
                  <a:srgbClr val="C00000"/>
                </a:solidFill>
              </a:rPr>
              <a:t>t0</a:t>
            </a:r>
            <a:r>
              <a:rPr lang="en-US" sz="2400" dirty="0">
                <a:solidFill>
                  <a:srgbClr val="C00000"/>
                </a:solidFill>
              </a:rPr>
              <a:t>, $</a:t>
            </a:r>
            <a:r>
              <a:rPr lang="en-US" sz="2400" dirty="0" err="1">
                <a:solidFill>
                  <a:srgbClr val="C00000"/>
                </a:solidFill>
              </a:rPr>
              <a:t>t1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u="sng" dirty="0">
                <a:solidFill>
                  <a:srgbClr val="C00000"/>
                </a:solidFill>
              </a:rPr>
              <a:t>$</a:t>
            </a:r>
            <a:r>
              <a:rPr lang="en-US" sz="2400" u="sng" dirty="0" err="1">
                <a:solidFill>
                  <a:srgbClr val="C00000"/>
                </a:solidFill>
              </a:rPr>
              <a:t>t2</a:t>
            </a:r>
            <a:endParaRPr lang="en-US" sz="2400" u="sng" dirty="0">
              <a:solidFill>
                <a:srgbClr val="C00000"/>
              </a:solidFill>
            </a:endParaRPr>
          </a:p>
          <a:p>
            <a:r>
              <a:rPr lang="en-US" sz="2400" dirty="0"/>
              <a:t>$</a:t>
            </a:r>
            <a:r>
              <a:rPr lang="en-US" sz="2400" dirty="0" err="1"/>
              <a:t>t2</a:t>
            </a:r>
            <a:r>
              <a:rPr lang="en-US" sz="2400" dirty="0"/>
              <a:t> instead of $</a:t>
            </a:r>
            <a:r>
              <a:rPr lang="en-US" sz="2400" dirty="0" err="1"/>
              <a:t>t0</a:t>
            </a:r>
            <a:r>
              <a:rPr lang="en-US" sz="2400" dirty="0"/>
              <a:t> is picked as write register.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36959" y="2327369"/>
            <a:ext cx="2035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C00000"/>
                </a:solidFill>
              </a:rPr>
              <a:t>RegDst</a:t>
            </a:r>
            <a:r>
              <a:rPr lang="en-US" sz="2400" dirty="0">
                <a:solidFill>
                  <a:srgbClr val="C00000"/>
                </a:solidFill>
              </a:rPr>
              <a:t> =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C39F1A-3E5C-4A57-A0D1-2655815B3D31}"/>
              </a:ext>
            </a:extLst>
          </p:cNvPr>
          <p:cNvSpPr txBox="1"/>
          <p:nvPr/>
        </p:nvSpPr>
        <p:spPr>
          <a:xfrm>
            <a:off x="1643225" y="5358979"/>
            <a:ext cx="234985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R[</a:t>
            </a:r>
            <a:r>
              <a:rPr lang="en-US" dirty="0" err="1"/>
              <a:t>rd</a:t>
            </a:r>
            <a:r>
              <a:rPr lang="en-US" dirty="0"/>
              <a:t>] = R[</a:t>
            </a:r>
            <a:r>
              <a:rPr lang="en-US" dirty="0" err="1"/>
              <a:t>rs</a:t>
            </a:r>
            <a:r>
              <a:rPr lang="en-US" dirty="0"/>
              <a:t>] + R[rt]</a:t>
            </a:r>
            <a:endParaRPr lang="en-SG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D836C8-7DDF-4683-A230-98F8B16534A2}"/>
              </a:ext>
            </a:extLst>
          </p:cNvPr>
          <p:cNvGrpSpPr/>
          <p:nvPr/>
        </p:nvGrpSpPr>
        <p:grpSpPr>
          <a:xfrm>
            <a:off x="526506" y="5829571"/>
            <a:ext cx="4943332" cy="369332"/>
            <a:chOff x="526506" y="5829571"/>
            <a:chExt cx="4943332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95FA6EE-94D9-4A1E-B916-495A584466D5}"/>
                </a:ext>
              </a:extLst>
            </p:cNvPr>
            <p:cNvSpPr txBox="1"/>
            <p:nvPr/>
          </p:nvSpPr>
          <p:spPr>
            <a:xfrm>
              <a:off x="526506" y="5829571"/>
              <a:ext cx="9286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opcode</a:t>
              </a:r>
              <a:endParaRPr lang="en-SG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386A088-2C8D-4E3A-8336-36DCFE4A4582}"/>
                </a:ext>
              </a:extLst>
            </p:cNvPr>
            <p:cNvSpPr txBox="1"/>
            <p:nvPr/>
          </p:nvSpPr>
          <p:spPr>
            <a:xfrm>
              <a:off x="1455174" y="5829571"/>
              <a:ext cx="7714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rs</a:t>
              </a:r>
              <a:endParaRPr lang="en-SG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30251F-4EAA-44B8-A428-42DED0CCE606}"/>
                </a:ext>
              </a:extLst>
            </p:cNvPr>
            <p:cNvSpPr txBox="1"/>
            <p:nvPr/>
          </p:nvSpPr>
          <p:spPr>
            <a:xfrm>
              <a:off x="2226673" y="5829571"/>
              <a:ext cx="7714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rt</a:t>
              </a:r>
              <a:endParaRPr lang="en-SG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916867A-6F2E-447D-BAA3-CF82C17ED3E5}"/>
                </a:ext>
              </a:extLst>
            </p:cNvPr>
            <p:cNvSpPr txBox="1"/>
            <p:nvPr/>
          </p:nvSpPr>
          <p:spPr>
            <a:xfrm>
              <a:off x="2998172" y="5829571"/>
              <a:ext cx="7714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rd</a:t>
              </a:r>
              <a:endParaRPr lang="en-SG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8E17E7-F78F-46D3-A461-976DC9BDA9D6}"/>
                </a:ext>
              </a:extLst>
            </p:cNvPr>
            <p:cNvSpPr txBox="1"/>
            <p:nvPr/>
          </p:nvSpPr>
          <p:spPr>
            <a:xfrm>
              <a:off x="3769671" y="5829571"/>
              <a:ext cx="7714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shamt</a:t>
              </a:r>
              <a:endParaRPr lang="en-SG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F0DE9B-E4D1-4F68-8C44-5A195B9E18FD}"/>
                </a:ext>
              </a:extLst>
            </p:cNvPr>
            <p:cNvSpPr txBox="1"/>
            <p:nvPr/>
          </p:nvSpPr>
          <p:spPr>
            <a:xfrm>
              <a:off x="4541170" y="5829571"/>
              <a:ext cx="9286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funct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5354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0" grpId="0"/>
      <p:bldP spid="41" grpId="0"/>
      <p:bldP spid="11" grpId="0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33893" y="165508"/>
            <a:ext cx="1072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 err="1">
                <a:solidFill>
                  <a:srgbClr val="C00000"/>
                </a:solidFill>
              </a:rPr>
              <a:t>Q3</a:t>
            </a:r>
            <a:r>
              <a:rPr lang="en-SG" sz="2800" dirty="0">
                <a:solidFill>
                  <a:srgbClr val="C00000"/>
                </a:solidFill>
              </a:rPr>
              <a:t>(b)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7C141106-4C97-4986-8A36-DCA03CDC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12</a:t>
            </a:fld>
            <a:endParaRPr lang="en-SG" dirty="0"/>
          </a:p>
        </p:txBody>
      </p:sp>
      <p:grpSp>
        <p:nvGrpSpPr>
          <p:cNvPr id="8" name="Group 7"/>
          <p:cNvGrpSpPr/>
          <p:nvPr/>
        </p:nvGrpSpPr>
        <p:grpSpPr>
          <a:xfrm>
            <a:off x="645095" y="3042770"/>
            <a:ext cx="1933575" cy="2155382"/>
            <a:chOff x="5596778" y="2011550"/>
            <a:chExt cx="1273175" cy="1419225"/>
          </a:xfrm>
        </p:grpSpPr>
        <p:pic>
          <p:nvPicPr>
            <p:cNvPr id="2055" name="Picture 434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6778" y="2011550"/>
              <a:ext cx="1273175" cy="1419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43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9828" y="2133787"/>
              <a:ext cx="860425" cy="908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4340"/>
            <p:cNvSpPr>
              <a:spLocks/>
            </p:cNvSpPr>
            <p:nvPr/>
          </p:nvSpPr>
          <p:spPr bwMode="auto">
            <a:xfrm>
              <a:off x="5869828" y="3072000"/>
              <a:ext cx="768350" cy="2921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Correct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91576" y="3061819"/>
            <a:ext cx="1823290" cy="2136333"/>
            <a:chOff x="7065216" y="2003612"/>
            <a:chExt cx="1211262" cy="1419225"/>
          </a:xfrm>
        </p:grpSpPr>
        <p:pic>
          <p:nvPicPr>
            <p:cNvPr id="2051" name="Picture 434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5216" y="2003612"/>
              <a:ext cx="1211262" cy="1419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433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7941" y="2135375"/>
              <a:ext cx="857250" cy="901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4343"/>
            <p:cNvSpPr>
              <a:spLocks/>
            </p:cNvSpPr>
            <p:nvPr/>
          </p:nvSpPr>
          <p:spPr bwMode="auto">
            <a:xfrm>
              <a:off x="7306516" y="3083112"/>
              <a:ext cx="768350" cy="2921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Wrong!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2052" name="Picture 308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5" y="364862"/>
            <a:ext cx="4292963" cy="250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58301" y="192978"/>
            <a:ext cx="2837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lw</a:t>
            </a:r>
            <a:r>
              <a:rPr lang="en-US" sz="2800" dirty="0"/>
              <a:t> instruction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33893" y="780962"/>
            <a:ext cx="641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225" indent="-403225"/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 	One example where the incorrect processor still gives the </a:t>
            </a:r>
            <a:r>
              <a:rPr lang="en-US" sz="2400" dirty="0">
                <a:solidFill>
                  <a:srgbClr val="0033CC"/>
                </a:solidFill>
              </a:rPr>
              <a:t>right</a:t>
            </a:r>
            <a:r>
              <a:rPr lang="en-US" sz="2400" dirty="0"/>
              <a:t> execution result.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33893" y="4347796"/>
            <a:ext cx="641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225" indent="-403225"/>
            <a:r>
              <a:rPr lang="en-US" sz="2400" dirty="0"/>
              <a:t>(ii) 	One example where the incorrect processor gives the </a:t>
            </a:r>
            <a:r>
              <a:rPr lang="en-US" sz="2400" dirty="0">
                <a:solidFill>
                  <a:srgbClr val="0033CC"/>
                </a:solidFill>
              </a:rPr>
              <a:t>wrong</a:t>
            </a:r>
            <a:r>
              <a:rPr lang="en-US" sz="2400" dirty="0"/>
              <a:t> execution result.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70281" y="1640703"/>
            <a:ext cx="5442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Make the first 5 bits of immediate value the same as the register number of RT.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70280" y="2465912"/>
            <a:ext cx="4019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</a:t>
            </a:r>
            <a:r>
              <a:rPr lang="en-US" sz="2400" dirty="0" err="1">
                <a:solidFill>
                  <a:srgbClr val="C00000"/>
                </a:solidFill>
              </a:rPr>
              <a:t>lw</a:t>
            </a:r>
            <a:r>
              <a:rPr lang="en-US" sz="2400" dirty="0">
                <a:solidFill>
                  <a:srgbClr val="C00000"/>
                </a:solidFill>
              </a:rPr>
              <a:t> $</a:t>
            </a:r>
            <a:r>
              <a:rPr lang="en-US" sz="2400" dirty="0" err="1">
                <a:solidFill>
                  <a:srgbClr val="C00000"/>
                </a:solidFill>
              </a:rPr>
              <a:t>a0</a:t>
            </a:r>
            <a:r>
              <a:rPr lang="en-US" sz="2400" dirty="0">
                <a:solidFill>
                  <a:srgbClr val="C00000"/>
                </a:solidFill>
              </a:rPr>
              <a:t>, 8192($</a:t>
            </a:r>
            <a:r>
              <a:rPr lang="en-US" sz="2400" dirty="0" err="1">
                <a:solidFill>
                  <a:srgbClr val="C00000"/>
                </a:solidFill>
              </a:rPr>
              <a:t>t0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70280" y="5271027"/>
            <a:ext cx="5874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Anything other than (</a:t>
            </a:r>
            <a:r>
              <a:rPr lang="en-US" sz="2400" dirty="0" err="1"/>
              <a:t>i</a:t>
            </a:r>
            <a:r>
              <a:rPr lang="en-US" sz="2400" dirty="0"/>
              <a:t>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36959" y="2327369"/>
            <a:ext cx="2035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C00000"/>
                </a:solidFill>
              </a:rPr>
              <a:t>RegDst</a:t>
            </a:r>
            <a:r>
              <a:rPr lang="en-US" sz="2400" dirty="0">
                <a:solidFill>
                  <a:srgbClr val="C00000"/>
                </a:solidFill>
              </a:rPr>
              <a:t> = 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415273"/>
              </p:ext>
            </p:extLst>
          </p:nvPr>
        </p:nvGraphicFramePr>
        <p:xfrm>
          <a:off x="5534548" y="3296909"/>
          <a:ext cx="5376433" cy="4499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5451">
                  <a:extLst>
                    <a:ext uri="{9D8B030D-6E8A-4147-A177-3AD203B41FA5}">
                      <a16:colId xmlns:a16="http://schemas.microsoft.com/office/drawing/2014/main" val="3540358564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3975019001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1644057359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546607195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883264156"/>
                    </a:ext>
                  </a:extLst>
                </a:gridCol>
                <a:gridCol w="335451">
                  <a:extLst>
                    <a:ext uri="{9D8B030D-6E8A-4147-A177-3AD203B41FA5}">
                      <a16:colId xmlns:a16="http://schemas.microsoft.com/office/drawing/2014/main" val="3618389985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1200488113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314390432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498970609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1703249610"/>
                    </a:ext>
                  </a:extLst>
                </a:gridCol>
                <a:gridCol w="335451">
                  <a:extLst>
                    <a:ext uri="{9D8B030D-6E8A-4147-A177-3AD203B41FA5}">
                      <a16:colId xmlns:a16="http://schemas.microsoft.com/office/drawing/2014/main" val="771714535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3509250849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2710206936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3019941504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3392687882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2850740734"/>
                    </a:ext>
                  </a:extLst>
                </a:gridCol>
              </a:tblGrid>
              <a:tr h="4499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174328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5534548" y="3783974"/>
            <a:ext cx="1627915" cy="502368"/>
            <a:chOff x="5534548" y="3783974"/>
            <a:chExt cx="1627915" cy="502368"/>
          </a:xfrm>
        </p:grpSpPr>
        <p:sp>
          <p:nvSpPr>
            <p:cNvPr id="21" name="Right Brace 20"/>
            <p:cNvSpPr/>
            <p:nvPr/>
          </p:nvSpPr>
          <p:spPr>
            <a:xfrm rot="5400000">
              <a:off x="6267954" y="3050568"/>
              <a:ext cx="161103" cy="1627915"/>
            </a:xfrm>
            <a:prstGeom prst="rightBrace">
              <a:avLst>
                <a:gd name="adj1" fmla="val 2954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24070" y="3917010"/>
              <a:ext cx="1048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$</a:t>
              </a:r>
              <a:r>
                <a:rPr lang="en-US" dirty="0" err="1"/>
                <a:t>a0</a:t>
              </a:r>
              <a:r>
                <a:rPr lang="en-US" dirty="0"/>
                <a:t> = $4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447088" y="2934379"/>
            <a:ext cx="171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8192 = </a:t>
            </a:r>
            <a:r>
              <a:rPr lang="en-US" dirty="0" err="1"/>
              <a:t>0x2000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2503A7-DAC2-4D96-BCD3-50BA3ED8E9DA}"/>
              </a:ext>
            </a:extLst>
          </p:cNvPr>
          <p:cNvSpPr txBox="1"/>
          <p:nvPr/>
        </p:nvSpPr>
        <p:spPr>
          <a:xfrm>
            <a:off x="1059777" y="5358979"/>
            <a:ext cx="311286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R[rt] = M[R[</a:t>
            </a:r>
            <a:r>
              <a:rPr lang="en-US" dirty="0" err="1"/>
              <a:t>rs</a:t>
            </a:r>
            <a:r>
              <a:rPr lang="en-US" dirty="0"/>
              <a:t>] + </a:t>
            </a:r>
            <a:r>
              <a:rPr lang="en-US" dirty="0" err="1"/>
              <a:t>SignExtImm</a:t>
            </a:r>
            <a:r>
              <a:rPr lang="en-US" dirty="0"/>
              <a:t>]</a:t>
            </a:r>
            <a:endParaRPr lang="en-SG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CDAF170-6B67-4D41-9EB9-113600D6F522}"/>
              </a:ext>
            </a:extLst>
          </p:cNvPr>
          <p:cNvGrpSpPr/>
          <p:nvPr/>
        </p:nvGrpSpPr>
        <p:grpSpPr>
          <a:xfrm>
            <a:off x="526506" y="5829571"/>
            <a:ext cx="4920582" cy="369332"/>
            <a:chOff x="526506" y="5829571"/>
            <a:chExt cx="492058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F3045-9C49-47E5-BA2A-7C4E48B94A0C}"/>
                </a:ext>
              </a:extLst>
            </p:cNvPr>
            <p:cNvSpPr txBox="1"/>
            <p:nvPr/>
          </p:nvSpPr>
          <p:spPr>
            <a:xfrm>
              <a:off x="526506" y="5829571"/>
              <a:ext cx="9286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opcode</a:t>
              </a:r>
              <a:endParaRPr lang="en-SG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90FAA2-00AA-427B-8AC7-D4B92CCA623C}"/>
                </a:ext>
              </a:extLst>
            </p:cNvPr>
            <p:cNvSpPr txBox="1"/>
            <p:nvPr/>
          </p:nvSpPr>
          <p:spPr>
            <a:xfrm>
              <a:off x="1455174" y="5829571"/>
              <a:ext cx="7714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rs</a:t>
              </a:r>
              <a:endParaRPr lang="en-SG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2FDC48D-C63E-4F39-A4B8-E23189B77FDD}"/>
                </a:ext>
              </a:extLst>
            </p:cNvPr>
            <p:cNvSpPr txBox="1"/>
            <p:nvPr/>
          </p:nvSpPr>
          <p:spPr>
            <a:xfrm>
              <a:off x="2226673" y="5829571"/>
              <a:ext cx="7714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rt</a:t>
              </a:r>
              <a:endParaRPr lang="en-SG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CDDEE55-90CE-4B82-AC1A-5DD16E7F7CF9}"/>
                </a:ext>
              </a:extLst>
            </p:cNvPr>
            <p:cNvSpPr txBox="1"/>
            <p:nvPr/>
          </p:nvSpPr>
          <p:spPr>
            <a:xfrm>
              <a:off x="2998172" y="5829571"/>
              <a:ext cx="244891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immed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28700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0" grpId="0"/>
      <p:bldP spid="41" grpId="0"/>
      <p:bldP spid="11" grpId="0"/>
      <p:bldP spid="23" grpId="0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33893" y="165508"/>
            <a:ext cx="1072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 err="1">
                <a:solidFill>
                  <a:srgbClr val="C00000"/>
                </a:solidFill>
              </a:rPr>
              <a:t>Q3</a:t>
            </a:r>
            <a:r>
              <a:rPr lang="en-SG" sz="2800" dirty="0">
                <a:solidFill>
                  <a:srgbClr val="C00000"/>
                </a:solidFill>
              </a:rPr>
              <a:t>(b)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7C141106-4C97-4986-8A36-DCA03CDC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13</a:t>
            </a:fld>
            <a:endParaRPr lang="en-SG" dirty="0"/>
          </a:p>
        </p:txBody>
      </p:sp>
      <p:grpSp>
        <p:nvGrpSpPr>
          <p:cNvPr id="8" name="Group 7"/>
          <p:cNvGrpSpPr/>
          <p:nvPr/>
        </p:nvGrpSpPr>
        <p:grpSpPr>
          <a:xfrm>
            <a:off x="645095" y="3042770"/>
            <a:ext cx="1933575" cy="2155382"/>
            <a:chOff x="5596778" y="2011550"/>
            <a:chExt cx="1273175" cy="1419225"/>
          </a:xfrm>
        </p:grpSpPr>
        <p:pic>
          <p:nvPicPr>
            <p:cNvPr id="2055" name="Picture 434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6778" y="2011550"/>
              <a:ext cx="1273175" cy="1419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43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9828" y="2133787"/>
              <a:ext cx="860425" cy="908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4340"/>
            <p:cNvSpPr>
              <a:spLocks/>
            </p:cNvSpPr>
            <p:nvPr/>
          </p:nvSpPr>
          <p:spPr bwMode="auto">
            <a:xfrm>
              <a:off x="5869828" y="3072000"/>
              <a:ext cx="768350" cy="2921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Correct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91576" y="3061819"/>
            <a:ext cx="1823290" cy="2136333"/>
            <a:chOff x="7065216" y="2003612"/>
            <a:chExt cx="1211262" cy="1419225"/>
          </a:xfrm>
        </p:grpSpPr>
        <p:pic>
          <p:nvPicPr>
            <p:cNvPr id="2051" name="Picture 434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5216" y="2003612"/>
              <a:ext cx="1211262" cy="1419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433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7941" y="2135375"/>
              <a:ext cx="857250" cy="901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4343"/>
            <p:cNvSpPr>
              <a:spLocks/>
            </p:cNvSpPr>
            <p:nvPr/>
          </p:nvSpPr>
          <p:spPr bwMode="auto">
            <a:xfrm>
              <a:off x="7306516" y="3083112"/>
              <a:ext cx="768350" cy="2921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Wrong!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2052" name="Picture 308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5" y="364862"/>
            <a:ext cx="4292963" cy="250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58301" y="192978"/>
            <a:ext cx="2837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beq</a:t>
            </a:r>
            <a:r>
              <a:rPr lang="en-US" sz="2800" dirty="0"/>
              <a:t> instruction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33893" y="780962"/>
            <a:ext cx="641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225" indent="-403225"/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 	One example where the incorrect processor still gives the </a:t>
            </a:r>
            <a:r>
              <a:rPr lang="en-US" sz="2400" dirty="0">
                <a:solidFill>
                  <a:srgbClr val="0033CC"/>
                </a:solidFill>
              </a:rPr>
              <a:t>right</a:t>
            </a:r>
            <a:r>
              <a:rPr lang="en-US" sz="2400" dirty="0"/>
              <a:t> execution result.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33893" y="3061819"/>
            <a:ext cx="641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225" indent="-403225"/>
            <a:r>
              <a:rPr lang="en-US" sz="2400" dirty="0"/>
              <a:t>(ii) 	One example where the incorrect processor gives the </a:t>
            </a:r>
            <a:r>
              <a:rPr lang="en-US" sz="2400" dirty="0">
                <a:solidFill>
                  <a:srgbClr val="0033CC"/>
                </a:solidFill>
              </a:rPr>
              <a:t>wrong</a:t>
            </a:r>
            <a:r>
              <a:rPr lang="en-US" sz="2400" dirty="0"/>
              <a:t> execution result.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70281" y="1912013"/>
            <a:ext cx="5442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Anything will work, since error has no impact on branch instructions.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70280" y="3985050"/>
            <a:ext cx="1786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None.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36959" y="2327369"/>
            <a:ext cx="2035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C00000"/>
                </a:solidFill>
              </a:rPr>
              <a:t>RegDst</a:t>
            </a:r>
            <a:r>
              <a:rPr lang="en-US" sz="2400" dirty="0">
                <a:solidFill>
                  <a:srgbClr val="C00000"/>
                </a:solidFill>
              </a:rPr>
              <a:t> = X</a:t>
            </a:r>
          </a:p>
        </p:txBody>
      </p:sp>
    </p:spTree>
    <p:extLst>
      <p:ext uri="{BB962C8B-B14F-4D97-AF65-F5344CB8AC3E}">
        <p14:creationId xmlns:p14="http://schemas.microsoft.com/office/powerpoint/2010/main" val="154893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1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690690" y="538165"/>
            <a:ext cx="8810625" cy="5781675"/>
            <a:chOff x="1690690" y="538165"/>
            <a:chExt cx="8810625" cy="578167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592BFF4-767F-411C-9237-4DB0CE3867F9}"/>
                </a:ext>
              </a:extLst>
            </p:cNvPr>
            <p:cNvGrpSpPr/>
            <p:nvPr/>
          </p:nvGrpSpPr>
          <p:grpSpPr>
            <a:xfrm>
              <a:off x="1690690" y="538165"/>
              <a:ext cx="8810625" cy="5781675"/>
              <a:chOff x="1690687" y="538162"/>
              <a:chExt cx="8810625" cy="5781675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1690687" y="538162"/>
                <a:ext cx="8810625" cy="5781675"/>
                <a:chOff x="1690687" y="538162"/>
                <a:chExt cx="8810625" cy="5781675"/>
              </a:xfrm>
            </p:grpSpPr>
            <p:pic>
              <p:nvPicPr>
                <p:cNvPr id="4" name="Picture 3"/>
                <p:cNvPicPr/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90687" y="538162"/>
                  <a:ext cx="8810625" cy="5781675"/>
                </a:xfrm>
                <a:prstGeom prst="rect">
                  <a:avLst/>
                </a:prstGeom>
              </p:spPr>
            </p:pic>
            <p:sp>
              <p:nvSpPr>
                <p:cNvPr id="5" name="Rectangle 4"/>
                <p:cNvSpPr/>
                <p:nvPr/>
              </p:nvSpPr>
              <p:spPr>
                <a:xfrm>
                  <a:off x="9910482" y="538162"/>
                  <a:ext cx="590830" cy="28370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E9FD7F-244E-4170-88A0-83768666AD96}"/>
                  </a:ext>
                </a:extLst>
              </p:cNvPr>
              <p:cNvSpPr txBox="1"/>
              <p:nvPr/>
            </p:nvSpPr>
            <p:spPr>
              <a:xfrm>
                <a:off x="6825536" y="3113602"/>
                <a:ext cx="4804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100" b="1" dirty="0"/>
                  <a:t>Opr1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A26D28-73D6-4DDA-8C9E-728EF3BEF8F7}"/>
                  </a:ext>
                </a:extLst>
              </p:cNvPr>
              <p:cNvSpPr txBox="1"/>
              <p:nvPr/>
            </p:nvSpPr>
            <p:spPr>
              <a:xfrm>
                <a:off x="6825536" y="4189165"/>
                <a:ext cx="4804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100" b="1" dirty="0"/>
                  <a:t>Opr2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502705" y="3693520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55407" y="3913472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470352" y="4554359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215643" y="1075220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439835" y="363074"/>
            <a:ext cx="2407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Tutors: A spare diagram for your use.</a:t>
            </a:r>
          </a:p>
        </p:txBody>
      </p:sp>
    </p:spTree>
    <p:extLst>
      <p:ext uri="{BB962C8B-B14F-4D97-AF65-F5344CB8AC3E}">
        <p14:creationId xmlns:p14="http://schemas.microsoft.com/office/powerpoint/2010/main" val="2842802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1949" y="2351528"/>
            <a:ext cx="6859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00" dirty="0">
                <a:solidFill>
                  <a:schemeClr val="accent5">
                    <a:lumMod val="75000"/>
                  </a:schemeClr>
                </a:solidFill>
              </a:rPr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134992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343151" y="277816"/>
            <a:ext cx="8229600" cy="9413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/>
              <a:t>Generating </a:t>
            </a:r>
            <a:r>
              <a:rPr lang="en-US" sz="3800" dirty="0" err="1"/>
              <a:t>ALUControl</a:t>
            </a:r>
            <a:r>
              <a:rPr lang="en-US" sz="3800" dirty="0"/>
              <a:t> Signal</a:t>
            </a:r>
          </a:p>
        </p:txBody>
      </p:sp>
      <p:graphicFrame>
        <p:nvGraphicFramePr>
          <p:cNvPr id="5" name="Group 2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8049078"/>
              </p:ext>
            </p:extLst>
          </p:nvPr>
        </p:nvGraphicFramePr>
        <p:xfrm>
          <a:off x="2266951" y="1143001"/>
          <a:ext cx="6248400" cy="3854457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Opcode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ALUop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field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control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load word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store word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branch equal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 on less than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 on less than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Group 85"/>
          <p:cNvGraphicFramePr>
            <a:graphicFrameLocks/>
          </p:cNvGraphicFramePr>
          <p:nvPr/>
        </p:nvGraphicFramePr>
        <p:xfrm>
          <a:off x="8591551" y="3733800"/>
          <a:ext cx="2286000" cy="2331720"/>
        </p:xfrm>
        <a:graphic>
          <a:graphicData uri="http://schemas.openxmlformats.org/drawingml/2006/table">
            <a:tbl>
              <a:tblPr/>
              <a:tblGrid>
                <a:gridCol w="1253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ALUcontrol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2529417" y="5257800"/>
            <a:ext cx="3733800" cy="6858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Generation of 2-bit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signal will be discussed later</a:t>
            </a:r>
            <a:endParaRPr lang="en-SG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267199" y="1746184"/>
            <a:ext cx="685800" cy="3195149"/>
            <a:chOff x="1381248" y="1746184"/>
            <a:chExt cx="685800" cy="3195147"/>
          </a:xfrm>
        </p:grpSpPr>
        <p:sp>
          <p:nvSpPr>
            <p:cNvPr id="12" name="TextBox 11"/>
            <p:cNvSpPr txBox="1"/>
            <p:nvPr/>
          </p:nvSpPr>
          <p:spPr>
            <a:xfrm>
              <a:off x="1381248" y="1746184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81248" y="2121223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81248" y="25262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81248" y="28956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81248" y="3330891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81248" y="408674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81248" y="371168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81248" y="4571999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391151" y="1746185"/>
            <a:ext cx="1143000" cy="3195149"/>
            <a:chOff x="3505200" y="1746184"/>
            <a:chExt cx="1143000" cy="3195147"/>
          </a:xfrm>
        </p:grpSpPr>
        <p:sp>
          <p:nvSpPr>
            <p:cNvPr id="21" name="TextBox 20"/>
            <p:cNvSpPr txBox="1"/>
            <p:nvPr/>
          </p:nvSpPr>
          <p:spPr>
            <a:xfrm>
              <a:off x="3505200" y="1746184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C00000"/>
                  </a:solidFill>
                </a:rPr>
                <a:t>xxxxxx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5200" y="2121223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C00000"/>
                  </a:solidFill>
                </a:rPr>
                <a:t>xxxxxx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05200" y="2526268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C00000"/>
                  </a:solidFill>
                </a:rPr>
                <a:t>xxxxxx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05200" y="28956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10 0000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3330891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10 0010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05200" y="4086748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10 0101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05200" y="3711685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10 0100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05200" y="4571999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10 1010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77151" y="1751890"/>
            <a:ext cx="762000" cy="3195149"/>
            <a:chOff x="5791200" y="1751890"/>
            <a:chExt cx="762000" cy="3195147"/>
          </a:xfrm>
        </p:grpSpPr>
        <p:sp>
          <p:nvSpPr>
            <p:cNvPr id="30" name="TextBox 29"/>
            <p:cNvSpPr txBox="1"/>
            <p:nvPr/>
          </p:nvSpPr>
          <p:spPr>
            <a:xfrm>
              <a:off x="5791200" y="175189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0010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91200" y="2126929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0010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91200" y="2531974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0110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91200" y="2901306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0010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91200" y="3336597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0110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91200" y="4092454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0001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91200" y="3717391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0000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91200" y="4577705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0111</a:t>
              </a:r>
            </a:p>
          </p:txBody>
        </p:sp>
      </p:grpSp>
      <p:graphicFrame>
        <p:nvGraphicFramePr>
          <p:cNvPr id="38" name="Group 282"/>
          <p:cNvGraphicFramePr>
            <a:graphicFrameLocks/>
          </p:cNvGraphicFramePr>
          <p:nvPr/>
        </p:nvGraphicFramePr>
        <p:xfrm>
          <a:off x="8743951" y="1219200"/>
          <a:ext cx="2057400" cy="17373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 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/ </a:t>
                      </a:r>
                      <a:r>
                        <a:rPr kumimoji="0" lang="en-US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" name="Slide Number Placeholder 1">
            <a:extLst>
              <a:ext uri="{FF2B5EF4-FFF2-40B4-BE49-F238E27FC236}">
                <a16:creationId xmlns:a16="http://schemas.microsoft.com/office/drawing/2014/main" id="{F9E2F58C-2EBF-4084-9792-D5C9F232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2</a:t>
            </a:fld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D34EE0-3A0F-49F8-84BB-3690F9BC0DEB}"/>
              </a:ext>
            </a:extLst>
          </p:cNvPr>
          <p:cNvSpPr txBox="1"/>
          <p:nvPr/>
        </p:nvSpPr>
        <p:spPr>
          <a:xfrm>
            <a:off x="599090" y="504497"/>
            <a:ext cx="124547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From lecture slide:</a:t>
            </a:r>
          </a:p>
        </p:txBody>
      </p:sp>
      <p:sp>
        <p:nvSpPr>
          <p:cNvPr id="40" name="Date Placeholder 5">
            <a:extLst>
              <a:ext uri="{FF2B5EF4-FFF2-40B4-BE49-F238E27FC236}">
                <a16:creationId xmlns:a16="http://schemas.microsoft.com/office/drawing/2014/main" id="{25A32BCC-91DE-40A2-83B5-B7FBA274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37411" y="6351584"/>
            <a:ext cx="2133600" cy="457200"/>
          </a:xfrm>
        </p:spPr>
        <p:txBody>
          <a:bodyPr/>
          <a:lstStyle/>
          <a:p>
            <a:r>
              <a:rPr lang="en-US" sz="1600" dirty="0"/>
              <a:t>CS2100</a:t>
            </a:r>
            <a:endParaRPr lang="en-US" altLang="en-US" sz="1600" dirty="0"/>
          </a:p>
        </p:txBody>
      </p:sp>
      <p:sp>
        <p:nvSpPr>
          <p:cNvPr id="41" name="Footer Placeholder 11">
            <a:extLst>
              <a:ext uri="{FF2B5EF4-FFF2-40B4-BE49-F238E27FC236}">
                <a16:creationId xmlns:a16="http://schemas.microsoft.com/office/drawing/2014/main" id="{E6AF0F59-E6A4-49A8-8BE8-A32F9E2B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4411" y="6356345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 sz="1600" dirty="0"/>
              <a:t>Control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9551" y="2164139"/>
            <a:ext cx="1899667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 tutors:</a:t>
            </a:r>
          </a:p>
          <a:p>
            <a:r>
              <a:rPr lang="en-US" dirty="0"/>
              <a:t>The first 3 slides are taken from the lectures. I will just tell students that these are the slides they should refer to while doing the questions in this tutorial. I am not going to explain these 3 slides.</a:t>
            </a:r>
          </a:p>
        </p:txBody>
      </p:sp>
    </p:spTree>
    <p:extLst>
      <p:ext uri="{BB962C8B-B14F-4D97-AF65-F5344CB8AC3E}">
        <p14:creationId xmlns:p14="http://schemas.microsoft.com/office/powerpoint/2010/main" val="223574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137411" y="277817"/>
            <a:ext cx="8228160" cy="5841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Design of ALU Control Unit (1/2)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37411" y="914400"/>
            <a:ext cx="8229600" cy="1295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rgbClr val="006600"/>
                </a:solidFill>
              </a:rPr>
              <a:t>Input: </a:t>
            </a:r>
            <a:r>
              <a:rPr lang="en-US" sz="2400" dirty="0"/>
              <a:t>6-bit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sz="2400" dirty="0"/>
              <a:t> field and 2-bit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10000"/>
              </a:spcBef>
            </a:pPr>
            <a:r>
              <a:rPr lang="en-US" sz="2400" dirty="0">
                <a:solidFill>
                  <a:srgbClr val="C00000"/>
                </a:solidFill>
              </a:rPr>
              <a:t>Output: </a:t>
            </a:r>
            <a:r>
              <a:rPr lang="en-US" sz="2400" dirty="0"/>
              <a:t>4-bit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sz="2400" dirty="0"/>
              <a:t> </a:t>
            </a:r>
          </a:p>
          <a:p>
            <a:pPr>
              <a:spcBef>
                <a:spcPct val="10000"/>
              </a:spcBef>
            </a:pPr>
            <a:r>
              <a:rPr lang="en-US" sz="2400" dirty="0"/>
              <a:t>Find the simplified expressions</a:t>
            </a:r>
          </a:p>
        </p:txBody>
      </p:sp>
      <p:graphicFrame>
        <p:nvGraphicFramePr>
          <p:cNvPr id="7" name="Group 299"/>
          <p:cNvGraphicFramePr>
            <a:graphicFrameLocks/>
          </p:cNvGraphicFramePr>
          <p:nvPr/>
        </p:nvGraphicFramePr>
        <p:xfrm>
          <a:off x="2137413" y="2196290"/>
          <a:ext cx="8153411" cy="3890721"/>
        </p:xfrm>
        <a:graphic>
          <a:graphicData uri="http://schemas.openxmlformats.org/drawingml/2006/table">
            <a:tbl>
              <a:tblPr/>
              <a:tblGrid>
                <a:gridCol w="721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69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69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1729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ALUop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</a:t>
                      </a: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Field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 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F[5:0] == Inst[5:0] </a:t>
                      </a: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control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06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MSB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LSB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F5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063686" y="3388495"/>
            <a:ext cx="7191031" cy="375039"/>
            <a:chOff x="1383475" y="3388501"/>
            <a:chExt cx="7191030" cy="375040"/>
          </a:xfrm>
        </p:grpSpPr>
        <p:sp>
          <p:nvSpPr>
            <p:cNvPr id="10" name="TextBox 9"/>
            <p:cNvSpPr txBox="1"/>
            <p:nvPr/>
          </p:nvSpPr>
          <p:spPr>
            <a:xfrm>
              <a:off x="1383475" y="3388501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09800" y="3388501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71800" y="339420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10000" y="339420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48200" y="339420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10200" y="339420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72200" y="339420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72300" y="339420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58100" y="3394208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0 </a:t>
              </a:r>
              <a:r>
                <a:rPr lang="en-US" b="1" dirty="0">
                  <a:solidFill>
                    <a:srgbClr val="006600"/>
                  </a:solidFill>
                </a:rPr>
                <a:t>1 </a:t>
              </a:r>
              <a:r>
                <a:rPr lang="en-US" b="1" dirty="0"/>
                <a:t>0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63686" y="3701743"/>
            <a:ext cx="7191031" cy="375039"/>
            <a:chOff x="1383475" y="3701751"/>
            <a:chExt cx="7191030" cy="375040"/>
          </a:xfrm>
        </p:grpSpPr>
        <p:sp>
          <p:nvSpPr>
            <p:cNvPr id="20" name="TextBox 19"/>
            <p:cNvSpPr txBox="1"/>
            <p:nvPr/>
          </p:nvSpPr>
          <p:spPr>
            <a:xfrm>
              <a:off x="1383475" y="3701751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09800" y="3701751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71800" y="370745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10000" y="370745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48200" y="370745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10200" y="370745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172200" y="370745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72300" y="370745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58100" y="3707458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0 </a:t>
              </a:r>
              <a:r>
                <a:rPr lang="en-US" b="1" dirty="0">
                  <a:solidFill>
                    <a:srgbClr val="006600"/>
                  </a:solidFill>
                </a:rPr>
                <a:t>1 </a:t>
              </a:r>
              <a:r>
                <a:rPr lang="en-US" b="1" dirty="0"/>
                <a:t>0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063686" y="4041663"/>
            <a:ext cx="7191031" cy="375039"/>
            <a:chOff x="1383475" y="4041670"/>
            <a:chExt cx="7191030" cy="375040"/>
          </a:xfrm>
        </p:grpSpPr>
        <p:sp>
          <p:nvSpPr>
            <p:cNvPr id="30" name="TextBox 29"/>
            <p:cNvSpPr txBox="1"/>
            <p:nvPr/>
          </p:nvSpPr>
          <p:spPr>
            <a:xfrm>
              <a:off x="1383475" y="4041670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09800" y="4041670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71800" y="4047377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10000" y="4047377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648200" y="4047377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10200" y="4047377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172200" y="4047377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972300" y="4047377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658100" y="4047377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1 </a:t>
              </a:r>
              <a:r>
                <a:rPr lang="en-US" b="1" dirty="0">
                  <a:solidFill>
                    <a:srgbClr val="006600"/>
                  </a:solidFill>
                </a:rPr>
                <a:t>1 </a:t>
              </a:r>
              <a:r>
                <a:rPr lang="en-US" b="1" dirty="0"/>
                <a:t>0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128013" y="4040159"/>
            <a:ext cx="589547" cy="369332"/>
            <a:chOff x="1447800" y="4040157"/>
            <a:chExt cx="589547" cy="369332"/>
          </a:xfrm>
        </p:grpSpPr>
        <p:cxnSp>
          <p:nvCxnSpPr>
            <p:cNvPr id="40" name="Straight Connector 39"/>
            <p:cNvCxnSpPr/>
            <p:nvPr/>
          </p:nvCxnSpPr>
          <p:spPr>
            <a:xfrm flipH="1">
              <a:off x="1447800" y="4040157"/>
              <a:ext cx="304801" cy="33991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580147" y="404015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X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063686" y="4399118"/>
            <a:ext cx="7191031" cy="375039"/>
            <a:chOff x="1383475" y="4411002"/>
            <a:chExt cx="7191030" cy="375040"/>
          </a:xfrm>
        </p:grpSpPr>
        <p:sp>
          <p:nvSpPr>
            <p:cNvPr id="43" name="TextBox 42"/>
            <p:cNvSpPr txBox="1"/>
            <p:nvPr/>
          </p:nvSpPr>
          <p:spPr>
            <a:xfrm>
              <a:off x="1383475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09800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718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8100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48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10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172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9723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658100" y="4416709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0 </a:t>
              </a:r>
              <a:r>
                <a:rPr lang="en-US" b="1" dirty="0">
                  <a:solidFill>
                    <a:srgbClr val="006600"/>
                  </a:solidFill>
                </a:rPr>
                <a:t>1 </a:t>
              </a:r>
              <a:r>
                <a:rPr lang="en-US" b="1" dirty="0"/>
                <a:t>0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063686" y="4702498"/>
            <a:ext cx="7191031" cy="375039"/>
            <a:chOff x="1383475" y="4411002"/>
            <a:chExt cx="7191030" cy="375040"/>
          </a:xfrm>
        </p:grpSpPr>
        <p:sp>
          <p:nvSpPr>
            <p:cNvPr id="53" name="TextBox 52"/>
            <p:cNvSpPr txBox="1"/>
            <p:nvPr/>
          </p:nvSpPr>
          <p:spPr>
            <a:xfrm>
              <a:off x="1383475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09800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9718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100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648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410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72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723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58100" y="4416709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1 </a:t>
              </a:r>
              <a:r>
                <a:rPr lang="en-US" b="1" dirty="0">
                  <a:solidFill>
                    <a:srgbClr val="006600"/>
                  </a:solidFill>
                </a:rPr>
                <a:t>1 </a:t>
              </a:r>
              <a:r>
                <a:rPr lang="en-US" b="1" dirty="0"/>
                <a:t>0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063686" y="5045270"/>
            <a:ext cx="7191031" cy="375039"/>
            <a:chOff x="1383475" y="4411002"/>
            <a:chExt cx="7191030" cy="375040"/>
          </a:xfrm>
        </p:grpSpPr>
        <p:sp>
          <p:nvSpPr>
            <p:cNvPr id="63" name="TextBox 62"/>
            <p:cNvSpPr txBox="1"/>
            <p:nvPr/>
          </p:nvSpPr>
          <p:spPr>
            <a:xfrm>
              <a:off x="1383475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209800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9718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100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648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410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172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9723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658100" y="4416709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0 </a:t>
              </a:r>
              <a:r>
                <a:rPr lang="en-US" b="1" dirty="0">
                  <a:solidFill>
                    <a:srgbClr val="006600"/>
                  </a:solidFill>
                </a:rPr>
                <a:t>0 </a:t>
              </a:r>
              <a:r>
                <a:rPr lang="en-US" b="1" dirty="0"/>
                <a:t>0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063686" y="5359931"/>
            <a:ext cx="7191031" cy="375039"/>
            <a:chOff x="1383475" y="4411002"/>
            <a:chExt cx="7191030" cy="375040"/>
          </a:xfrm>
        </p:grpSpPr>
        <p:sp>
          <p:nvSpPr>
            <p:cNvPr id="73" name="TextBox 72"/>
            <p:cNvSpPr txBox="1"/>
            <p:nvPr/>
          </p:nvSpPr>
          <p:spPr>
            <a:xfrm>
              <a:off x="1383475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09800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9718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8100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648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410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172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9723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658100" y="4416709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0 </a:t>
              </a:r>
              <a:r>
                <a:rPr lang="en-US" b="1" dirty="0">
                  <a:solidFill>
                    <a:srgbClr val="006600"/>
                  </a:solidFill>
                </a:rPr>
                <a:t>0 </a:t>
              </a:r>
              <a:r>
                <a:rPr lang="en-US" b="1" dirty="0"/>
                <a:t>1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063686" y="5713408"/>
            <a:ext cx="7191031" cy="375039"/>
            <a:chOff x="1383475" y="4411002"/>
            <a:chExt cx="7191030" cy="375040"/>
          </a:xfrm>
        </p:grpSpPr>
        <p:sp>
          <p:nvSpPr>
            <p:cNvPr id="83" name="TextBox 82"/>
            <p:cNvSpPr txBox="1"/>
            <p:nvPr/>
          </p:nvSpPr>
          <p:spPr>
            <a:xfrm>
              <a:off x="1383475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209800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9718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8100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648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410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172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9723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658100" y="4416709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1 </a:t>
              </a:r>
              <a:r>
                <a:rPr lang="en-US" b="1" dirty="0">
                  <a:solidFill>
                    <a:srgbClr val="006600"/>
                  </a:solidFill>
                </a:rPr>
                <a:t>1 </a:t>
              </a:r>
              <a:r>
                <a:rPr lang="en-US" b="1" dirty="0"/>
                <a:t>1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974859" y="4404835"/>
            <a:ext cx="589547" cy="1675409"/>
            <a:chOff x="2294646" y="4404832"/>
            <a:chExt cx="589547" cy="1675409"/>
          </a:xfrm>
        </p:grpSpPr>
        <p:grpSp>
          <p:nvGrpSpPr>
            <p:cNvPr id="93" name="Group 92"/>
            <p:cNvGrpSpPr/>
            <p:nvPr/>
          </p:nvGrpSpPr>
          <p:grpSpPr>
            <a:xfrm>
              <a:off x="2294646" y="4404832"/>
              <a:ext cx="589547" cy="369332"/>
              <a:chOff x="1447800" y="4040157"/>
              <a:chExt cx="589547" cy="369332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2294646" y="4710983"/>
              <a:ext cx="589547" cy="369332"/>
              <a:chOff x="1447800" y="4040157"/>
              <a:chExt cx="589547" cy="369332"/>
            </a:xfrm>
          </p:grpSpPr>
          <p:cxnSp>
            <p:nvCxnSpPr>
              <p:cNvPr id="104" name="Straight Connector 103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294646" y="5050985"/>
              <a:ext cx="589547" cy="369332"/>
              <a:chOff x="1447800" y="4040157"/>
              <a:chExt cx="589547" cy="369332"/>
            </a:xfrm>
          </p:grpSpPr>
          <p:cxnSp>
            <p:nvCxnSpPr>
              <p:cNvPr id="102" name="Straight Connector 101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2294646" y="5373301"/>
              <a:ext cx="589547" cy="369332"/>
              <a:chOff x="1447800" y="4040157"/>
              <a:chExt cx="589547" cy="369332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2294646" y="5710909"/>
              <a:ext cx="589547" cy="369332"/>
              <a:chOff x="1447800" y="4040157"/>
              <a:chExt cx="589547" cy="369332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>
            <a:off x="4716805" y="4404835"/>
            <a:ext cx="589547" cy="1675409"/>
            <a:chOff x="2294646" y="4404832"/>
            <a:chExt cx="589547" cy="1675409"/>
          </a:xfrm>
        </p:grpSpPr>
        <p:grpSp>
          <p:nvGrpSpPr>
            <p:cNvPr id="109" name="Group 108"/>
            <p:cNvGrpSpPr/>
            <p:nvPr/>
          </p:nvGrpSpPr>
          <p:grpSpPr>
            <a:xfrm>
              <a:off x="2294646" y="4404832"/>
              <a:ext cx="589547" cy="369332"/>
              <a:chOff x="1447800" y="4040157"/>
              <a:chExt cx="589547" cy="369332"/>
            </a:xfrm>
          </p:grpSpPr>
          <p:cxnSp>
            <p:nvCxnSpPr>
              <p:cNvPr id="122" name="Straight Connector 121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2294646" y="4710983"/>
              <a:ext cx="589547" cy="369332"/>
              <a:chOff x="1447800" y="4040157"/>
              <a:chExt cx="589547" cy="369332"/>
            </a:xfrm>
          </p:grpSpPr>
          <p:cxnSp>
            <p:nvCxnSpPr>
              <p:cNvPr id="120" name="Straight Connector 119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2294646" y="5050985"/>
              <a:ext cx="589547" cy="369332"/>
              <a:chOff x="1447800" y="4040157"/>
              <a:chExt cx="589547" cy="369332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Box 118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2294646" y="5373301"/>
              <a:ext cx="589547" cy="369332"/>
              <a:chOff x="1447800" y="4040157"/>
              <a:chExt cx="589547" cy="369332"/>
            </a:xfrm>
          </p:grpSpPr>
          <p:cxnSp>
            <p:nvCxnSpPr>
              <p:cNvPr id="116" name="Straight Connector 115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2294646" y="5710909"/>
              <a:ext cx="589547" cy="369332"/>
              <a:chOff x="1447800" y="4040157"/>
              <a:chExt cx="589547" cy="369332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</p:grpSp>
      <p:grpSp>
        <p:nvGrpSpPr>
          <p:cNvPr id="124" name="Group 123"/>
          <p:cNvGrpSpPr/>
          <p:nvPr/>
        </p:nvGrpSpPr>
        <p:grpSpPr>
          <a:xfrm>
            <a:off x="5551700" y="4404835"/>
            <a:ext cx="589547" cy="1675409"/>
            <a:chOff x="2294646" y="4404832"/>
            <a:chExt cx="589547" cy="1675409"/>
          </a:xfrm>
        </p:grpSpPr>
        <p:grpSp>
          <p:nvGrpSpPr>
            <p:cNvPr id="125" name="Group 124"/>
            <p:cNvGrpSpPr/>
            <p:nvPr/>
          </p:nvGrpSpPr>
          <p:grpSpPr>
            <a:xfrm>
              <a:off x="2294646" y="4404832"/>
              <a:ext cx="589547" cy="369332"/>
              <a:chOff x="1447800" y="4040157"/>
              <a:chExt cx="589547" cy="369332"/>
            </a:xfrm>
          </p:grpSpPr>
          <p:cxnSp>
            <p:nvCxnSpPr>
              <p:cNvPr id="138" name="Straight Connector 137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TextBox 138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2294646" y="4710983"/>
              <a:ext cx="589547" cy="369332"/>
              <a:chOff x="1447800" y="4040157"/>
              <a:chExt cx="589547" cy="369332"/>
            </a:xfrm>
          </p:grpSpPr>
          <p:cxnSp>
            <p:nvCxnSpPr>
              <p:cNvPr id="136" name="Straight Connector 135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2294646" y="5050985"/>
              <a:ext cx="589547" cy="369332"/>
              <a:chOff x="1447800" y="4040157"/>
              <a:chExt cx="589547" cy="369332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2294646" y="5373301"/>
              <a:ext cx="589547" cy="369332"/>
              <a:chOff x="1447800" y="4040157"/>
              <a:chExt cx="589547" cy="369332"/>
            </a:xfrm>
          </p:grpSpPr>
          <p:cxnSp>
            <p:nvCxnSpPr>
              <p:cNvPr id="132" name="Straight Connector 131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TextBox 132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2294646" y="5710909"/>
              <a:ext cx="589547" cy="369332"/>
              <a:chOff x="1447800" y="4040157"/>
              <a:chExt cx="589547" cy="369332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Box 130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</p:grpSp>
      <p:sp>
        <p:nvSpPr>
          <p:cNvPr id="140" name="TextBox 139"/>
          <p:cNvSpPr txBox="1"/>
          <p:nvPr/>
        </p:nvSpPr>
        <p:spPr>
          <a:xfrm>
            <a:off x="8537209" y="987587"/>
            <a:ext cx="1829803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ALUcontrol3 = 0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8537207" y="1393606"/>
            <a:ext cx="1828364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1484276" algn="l"/>
              </a:tabLst>
            </a:pPr>
            <a:r>
              <a:rPr lang="en-US" sz="1600" b="1" dirty="0"/>
              <a:t>ALUcontrol2 = ?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9589201" y="4102341"/>
            <a:ext cx="228600" cy="1933735"/>
            <a:chOff x="7908991" y="4102340"/>
            <a:chExt cx="228600" cy="1933734"/>
          </a:xfrm>
        </p:grpSpPr>
        <p:sp>
          <p:nvSpPr>
            <p:cNvPr id="143" name="Oval 142"/>
            <p:cNvSpPr/>
            <p:nvPr/>
          </p:nvSpPr>
          <p:spPr>
            <a:xfrm>
              <a:off x="7908991" y="4102340"/>
              <a:ext cx="228600" cy="2702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7908991" y="4744751"/>
              <a:ext cx="228600" cy="2702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7908991" y="5765798"/>
              <a:ext cx="228600" cy="2702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8004813" y="1732159"/>
            <a:ext cx="2360761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1484276" algn="l"/>
              </a:tabLst>
            </a:pPr>
            <a:r>
              <a:rPr lang="en-US" sz="1600" b="1" dirty="0"/>
              <a:t>ALUop0 + ALUop1</a:t>
            </a:r>
            <a:r>
              <a:rPr lang="en-US" sz="1600" b="1" dirty="0">
                <a:sym typeface="Symbol"/>
              </a:rPr>
              <a:t> F1 </a:t>
            </a:r>
            <a:endParaRPr lang="en-US" sz="16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051D6DA-8420-4919-A800-AEB15305BBBB}"/>
              </a:ext>
            </a:extLst>
          </p:cNvPr>
          <p:cNvSpPr txBox="1"/>
          <p:nvPr/>
        </p:nvSpPr>
        <p:spPr>
          <a:xfrm>
            <a:off x="599090" y="504497"/>
            <a:ext cx="124547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From lecture slide:</a:t>
            </a:r>
          </a:p>
        </p:txBody>
      </p:sp>
      <p:sp>
        <p:nvSpPr>
          <p:cNvPr id="148" name="Slide Number Placeholder 1">
            <a:extLst>
              <a:ext uri="{FF2B5EF4-FFF2-40B4-BE49-F238E27FC236}">
                <a16:creationId xmlns:a16="http://schemas.microsoft.com/office/drawing/2014/main" id="{8B67BC49-2203-4A01-A046-ECA38438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3</a:t>
            </a:fld>
            <a:endParaRPr lang="en-SG" dirty="0"/>
          </a:p>
        </p:txBody>
      </p:sp>
      <p:sp>
        <p:nvSpPr>
          <p:cNvPr id="149" name="Date Placeholder 5">
            <a:extLst>
              <a:ext uri="{FF2B5EF4-FFF2-40B4-BE49-F238E27FC236}">
                <a16:creationId xmlns:a16="http://schemas.microsoft.com/office/drawing/2014/main" id="{60BB479B-3EE7-4CD9-96F6-8CBA5ACB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37411" y="6351584"/>
            <a:ext cx="2133600" cy="457200"/>
          </a:xfrm>
        </p:spPr>
        <p:txBody>
          <a:bodyPr/>
          <a:lstStyle/>
          <a:p>
            <a:r>
              <a:rPr lang="en-US" sz="1600" dirty="0"/>
              <a:t>CS2100</a:t>
            </a:r>
            <a:endParaRPr lang="en-US" altLang="en-US" sz="1600" dirty="0"/>
          </a:p>
        </p:txBody>
      </p:sp>
      <p:sp>
        <p:nvSpPr>
          <p:cNvPr id="150" name="Footer Placeholder 11">
            <a:extLst>
              <a:ext uri="{FF2B5EF4-FFF2-40B4-BE49-F238E27FC236}">
                <a16:creationId xmlns:a16="http://schemas.microsoft.com/office/drawing/2014/main" id="{45D827DE-2912-4C4A-942B-FA6EC31B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4411" y="6356345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 sz="1600" dirty="0"/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306482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41" grpId="0" animBg="1"/>
      <p:bldP spid="1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ooter Placeholder 11">
            <a:extLst>
              <a:ext uri="{FF2B5EF4-FFF2-40B4-BE49-F238E27FC236}">
                <a16:creationId xmlns:a16="http://schemas.microsoft.com/office/drawing/2014/main" id="{E2CBC606-0047-43C8-A2F8-AC531861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4411" y="6356345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 sz="1600" dirty="0"/>
              <a:t>Control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137411" y="304805"/>
            <a:ext cx="8001000" cy="5712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Control Design: </a:t>
            </a:r>
            <a:r>
              <a:rPr lang="en-US" sz="3600" b="1" dirty="0"/>
              <a:t>Outputs</a:t>
            </a:r>
            <a:endParaRPr lang="en-US" b="1" dirty="0"/>
          </a:p>
        </p:txBody>
      </p:sp>
      <p:graphicFrame>
        <p:nvGraphicFramePr>
          <p:cNvPr id="4" name="Group 1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3697521"/>
              </p:ext>
            </p:extLst>
          </p:nvPr>
        </p:nvGraphicFramePr>
        <p:xfrm>
          <a:off x="2054942" y="867647"/>
          <a:ext cx="8503800" cy="1920240"/>
        </p:xfrm>
        <a:graphic>
          <a:graphicData uri="http://schemas.openxmlformats.org/drawingml/2006/table">
            <a:tbl>
              <a:tblPr firstRow="1" bandCol="1">
                <a:tableStyleId>{616DA210-FB5B-4158-B5E0-FEB733F419BA}</a:tableStyleId>
              </a:tblPr>
              <a:tblGrid>
                <a:gridCol w="835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46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04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04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10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99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04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298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ALUSrc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MemToReg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Read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Branch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op1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op0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2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R-type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2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2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128011" y="1506849"/>
            <a:ext cx="7239000" cy="338554"/>
            <a:chOff x="1371600" y="1743747"/>
            <a:chExt cx="7239000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80515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128011" y="1845403"/>
            <a:ext cx="7239000" cy="338554"/>
            <a:chOff x="1371600" y="1743747"/>
            <a:chExt cx="7239000" cy="338554"/>
          </a:xfrm>
        </p:grpSpPr>
        <p:sp>
          <p:nvSpPr>
            <p:cNvPr id="20" name="TextBox 19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80515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128011" y="2155473"/>
            <a:ext cx="7239000" cy="338554"/>
            <a:chOff x="1371600" y="1743747"/>
            <a:chExt cx="7239000" cy="338554"/>
          </a:xfrm>
        </p:grpSpPr>
        <p:sp>
          <p:nvSpPr>
            <p:cNvPr id="30" name="TextBox 29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380515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128011" y="2449333"/>
            <a:ext cx="7239000" cy="338554"/>
            <a:chOff x="1371600" y="1743747"/>
            <a:chExt cx="7239000" cy="338554"/>
          </a:xfrm>
        </p:grpSpPr>
        <p:sp>
          <p:nvSpPr>
            <p:cNvPr id="40" name="TextBox 39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380515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392129" y="2851260"/>
            <a:ext cx="6017588" cy="3846650"/>
            <a:chOff x="3280410" y="3079865"/>
            <a:chExt cx="5791200" cy="370193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80410" y="3079865"/>
              <a:ext cx="5791200" cy="37019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TextBox 48"/>
            <p:cNvSpPr txBox="1"/>
            <p:nvPr/>
          </p:nvSpPr>
          <p:spPr>
            <a:xfrm>
              <a:off x="4453059" y="5035176"/>
              <a:ext cx="202219" cy="512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200"/>
                </a:spcAft>
              </a:pPr>
              <a:endParaRPr lang="en-SG" sz="800" dirty="0"/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24893" y="5191307"/>
              <a:ext cx="202219" cy="564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593617" y="3273368"/>
              <a:ext cx="202219" cy="564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456259" y="5593875"/>
              <a:ext cx="202219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AB57F586-07E8-4E1D-86A6-4E559AC2A96E}"/>
              </a:ext>
            </a:extLst>
          </p:cNvPr>
          <p:cNvSpPr txBox="1"/>
          <p:nvPr/>
        </p:nvSpPr>
        <p:spPr>
          <a:xfrm>
            <a:off x="599090" y="504497"/>
            <a:ext cx="124547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From lecture slide:</a:t>
            </a:r>
          </a:p>
        </p:txBody>
      </p:sp>
      <p:sp>
        <p:nvSpPr>
          <p:cNvPr id="56" name="Slide Number Placeholder 1">
            <a:extLst>
              <a:ext uri="{FF2B5EF4-FFF2-40B4-BE49-F238E27FC236}">
                <a16:creationId xmlns:a16="http://schemas.microsoft.com/office/drawing/2014/main" id="{69325ACF-32FF-4354-8B41-8B21E7988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4</a:t>
            </a:fld>
            <a:endParaRPr lang="en-SG" dirty="0"/>
          </a:p>
        </p:txBody>
      </p:sp>
      <p:sp>
        <p:nvSpPr>
          <p:cNvPr id="57" name="Date Placeholder 5">
            <a:extLst>
              <a:ext uri="{FF2B5EF4-FFF2-40B4-BE49-F238E27FC236}">
                <a16:creationId xmlns:a16="http://schemas.microsoft.com/office/drawing/2014/main" id="{16537A63-3D8B-4193-8985-F3C8D00349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37411" y="6351584"/>
            <a:ext cx="2133600" cy="457200"/>
          </a:xfrm>
        </p:spPr>
        <p:txBody>
          <a:bodyPr/>
          <a:lstStyle/>
          <a:p>
            <a:r>
              <a:rPr lang="en-US" sz="1600" dirty="0"/>
              <a:t>CS2100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2886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517713" y="1484829"/>
            <a:ext cx="8034616" cy="5217179"/>
            <a:chOff x="517713" y="1484829"/>
            <a:chExt cx="8034616" cy="5217179"/>
          </a:xfrm>
        </p:grpSpPr>
        <p:grpSp>
          <p:nvGrpSpPr>
            <p:cNvPr id="4" name="Group 3"/>
            <p:cNvGrpSpPr/>
            <p:nvPr/>
          </p:nvGrpSpPr>
          <p:grpSpPr>
            <a:xfrm>
              <a:off x="517713" y="1484829"/>
              <a:ext cx="8034616" cy="5217179"/>
              <a:chOff x="1690687" y="538162"/>
              <a:chExt cx="8810625" cy="5721071"/>
            </a:xfrm>
          </p:grpSpPr>
          <p:pic>
            <p:nvPicPr>
              <p:cNvPr id="2" name="Picture 1"/>
              <p:cNvPicPr/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048"/>
              <a:stretch/>
            </p:blipFill>
            <p:spPr>
              <a:xfrm>
                <a:off x="1690687" y="538163"/>
                <a:ext cx="8810625" cy="5721070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9910482" y="538162"/>
                <a:ext cx="590830" cy="28370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2177704" y="4349467"/>
              <a:ext cx="20221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569677" y="4559719"/>
              <a:ext cx="202219" cy="70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47360" y="1960292"/>
              <a:ext cx="202219" cy="70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611926" y="5150148"/>
              <a:ext cx="20221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68942" y="115042"/>
            <a:ext cx="21918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$24, 0($15)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942" y="737637"/>
            <a:ext cx="1026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Q1(</a:t>
            </a:r>
            <a:r>
              <a:rPr lang="en-SG" sz="2800" dirty="0" err="1">
                <a:solidFill>
                  <a:srgbClr val="C00000"/>
                </a:solidFill>
              </a:rPr>
              <a:t>i</a:t>
            </a:r>
            <a:r>
              <a:rPr lang="en-SG" sz="28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57495" y="115042"/>
            <a:ext cx="53510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100011 01111 11000 0000000000000000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7957" y="115042"/>
            <a:ext cx="30573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>
                <a:cs typeface="Courier New" panose="02070309020205020404" pitchFamily="49" charset="0"/>
              </a:rPr>
              <a:t>R[</a:t>
            </a:r>
            <a:r>
              <a:rPr lang="en-SG" dirty="0" err="1">
                <a:cs typeface="Courier New" panose="02070309020205020404" pitchFamily="49" charset="0"/>
              </a:rPr>
              <a:t>rt</a:t>
            </a:r>
            <a:r>
              <a:rPr lang="en-SG" dirty="0">
                <a:cs typeface="Courier New" panose="02070309020205020404" pitchFamily="49" charset="0"/>
              </a:rPr>
              <a:t>] = M[R[</a:t>
            </a:r>
            <a:r>
              <a:rPr lang="en-SG" dirty="0" err="1">
                <a:cs typeface="Courier New" panose="02070309020205020404" pitchFamily="49" charset="0"/>
              </a:rPr>
              <a:t>rs</a:t>
            </a:r>
            <a:r>
              <a:rPr lang="en-SG" dirty="0">
                <a:cs typeface="Courier New" panose="02070309020205020404" pitchFamily="49" charset="0"/>
              </a:rPr>
              <a:t>]+</a:t>
            </a:r>
            <a:r>
              <a:rPr lang="en-SG" dirty="0" err="1">
                <a:cs typeface="Courier New" panose="02070309020205020404" pitchFamily="49" charset="0"/>
              </a:rPr>
              <a:t>SignExtImm</a:t>
            </a:r>
            <a:r>
              <a:rPr lang="en-SG" dirty="0">
                <a:cs typeface="Courier New" panose="02070309020205020404" pitchFamily="49" charset="0"/>
              </a:rPr>
              <a:t>]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563471" y="551081"/>
          <a:ext cx="8417861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0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4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0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80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920">
                <a:tc gridSpan="4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Registers</a:t>
                      </a:r>
                      <a:r>
                        <a:rPr lang="en-SG" sz="1900" baseline="0" dirty="0"/>
                        <a:t> File</a:t>
                      </a:r>
                      <a:endParaRPr lang="en-SG" sz="1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ALU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Data 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Opr1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Opr2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Write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0287"/>
              </p:ext>
            </p:extLst>
          </p:nvPr>
        </p:nvGraphicFramePr>
        <p:xfrm>
          <a:off x="9480177" y="1943348"/>
          <a:ext cx="2178426" cy="342900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371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RegDest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RegWrite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ALUSrc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MemRead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MemWrite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MemToReg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>
                          <a:solidFill>
                            <a:schemeClr val="tx1"/>
                          </a:solidFill>
                        </a:rPr>
                        <a:t>Branch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ALUop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ALUcontrol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86235" y="1267898"/>
            <a:ext cx="69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$15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85482" y="1267897"/>
            <a:ext cx="77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$24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56095" y="1267897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$24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45521" y="1960981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16708" y="1267898"/>
            <a:ext cx="1709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MEM([$15]+0)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6303" y="1267898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[$15]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3843" y="1267897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12944" y="1267898"/>
            <a:ext cx="117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[$15]+0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920691" y="1262571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[$24]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945521" y="2345385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45521" y="2692243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945521" y="3061575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945521" y="3459604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953613" y="3828936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948918" y="4226112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943036" y="4610516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832975" y="4979848"/>
            <a:ext cx="80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0010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23054" y="1707070"/>
            <a:ext cx="229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Next PC value = PC + 4</a:t>
            </a:r>
          </a:p>
        </p:txBody>
      </p:sp>
      <p:sp>
        <p:nvSpPr>
          <p:cNvPr id="11" name="Line Callout 2 10"/>
          <p:cNvSpPr/>
          <p:nvPr/>
        </p:nvSpPr>
        <p:spPr>
          <a:xfrm flipH="1">
            <a:off x="1495513" y="692439"/>
            <a:ext cx="1452787" cy="418744"/>
          </a:xfrm>
          <a:prstGeom prst="borderCallout2">
            <a:avLst>
              <a:gd name="adj1" fmla="val 18751"/>
              <a:gd name="adj2" fmla="val -641"/>
              <a:gd name="adj3" fmla="val 18750"/>
              <a:gd name="adj4" fmla="val -16667"/>
              <a:gd name="adj5" fmla="val 155357"/>
              <a:gd name="adj6" fmla="val -532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Red</a:t>
            </a:r>
            <a:r>
              <a:rPr lang="en-US" sz="1200" dirty="0">
                <a:solidFill>
                  <a:schemeClr val="tx1"/>
                </a:solidFill>
              </a:rPr>
              <a:t> means the data is actually used.</a:t>
            </a:r>
          </a:p>
        </p:txBody>
      </p:sp>
      <p:sp>
        <p:nvSpPr>
          <p:cNvPr id="30" name="Line Callout 2 29"/>
          <p:cNvSpPr/>
          <p:nvPr/>
        </p:nvSpPr>
        <p:spPr>
          <a:xfrm flipH="1">
            <a:off x="1924761" y="1254911"/>
            <a:ext cx="1452787" cy="418744"/>
          </a:xfrm>
          <a:prstGeom prst="borderCallout2">
            <a:avLst>
              <a:gd name="adj1" fmla="val 86098"/>
              <a:gd name="adj2" fmla="val -53"/>
              <a:gd name="adj3" fmla="val 86097"/>
              <a:gd name="adj4" fmla="val -17844"/>
              <a:gd name="adj5" fmla="val 49235"/>
              <a:gd name="adj6" fmla="val -7620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CC"/>
                </a:solidFill>
              </a:rPr>
              <a:t>Blue</a:t>
            </a:r>
            <a:r>
              <a:rPr lang="en-US" sz="1200" dirty="0">
                <a:solidFill>
                  <a:schemeClr val="tx1"/>
                </a:solidFill>
              </a:rPr>
              <a:t> means the data is not used.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63043" y="2951411"/>
            <a:ext cx="369332" cy="58966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100011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63043" y="3541073"/>
            <a:ext cx="369332" cy="60820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01111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63043" y="4078171"/>
            <a:ext cx="369332" cy="5280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11000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63043" y="4606184"/>
            <a:ext cx="369332" cy="164079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00000   00000   000000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81600" y="3828936"/>
            <a:ext cx="445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Opr1</a:t>
            </a:r>
            <a:endParaRPr lang="en-US" sz="9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181600" y="4798308"/>
            <a:ext cx="445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Opr2</a:t>
            </a:r>
            <a:endParaRPr lang="en-US" sz="900" b="1" dirty="0"/>
          </a:p>
        </p:txBody>
      </p:sp>
      <p:sp>
        <p:nvSpPr>
          <p:cNvPr id="42" name="Slide Number Placeholder 1">
            <a:extLst>
              <a:ext uri="{FF2B5EF4-FFF2-40B4-BE49-F238E27FC236}">
                <a16:creationId xmlns:a16="http://schemas.microsoft.com/office/drawing/2014/main" id="{3DE31EF2-558A-4B6B-B921-74751C3F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5</a:t>
            </a:fld>
            <a:endParaRPr lang="en-SG" dirty="0"/>
          </a:p>
        </p:txBody>
      </p:sp>
      <p:grpSp>
        <p:nvGrpSpPr>
          <p:cNvPr id="75" name="Group 74"/>
          <p:cNvGrpSpPr/>
          <p:nvPr/>
        </p:nvGrpSpPr>
        <p:grpSpPr>
          <a:xfrm>
            <a:off x="7611926" y="2103120"/>
            <a:ext cx="3464992" cy="2967047"/>
            <a:chOff x="7611926" y="2103120"/>
            <a:chExt cx="3464992" cy="2967047"/>
          </a:xfrm>
        </p:grpSpPr>
        <p:sp>
          <p:nvSpPr>
            <p:cNvPr id="43" name="TextBox 42"/>
            <p:cNvSpPr txBox="1"/>
            <p:nvPr/>
          </p:nvSpPr>
          <p:spPr>
            <a:xfrm>
              <a:off x="7611926" y="2103120"/>
              <a:ext cx="180101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Easy, just copy from tables in previous slides.</a:t>
              </a:r>
            </a:p>
          </p:txBody>
        </p:sp>
        <p:cxnSp>
          <p:nvCxnSpPr>
            <p:cNvPr id="45" name="Straight Arrow Connector 44"/>
            <p:cNvCxnSpPr>
              <a:endCxn id="15" idx="1"/>
            </p:cNvCxnSpPr>
            <p:nvPr/>
          </p:nvCxnSpPr>
          <p:spPr>
            <a:xfrm flipV="1">
              <a:off x="9412944" y="2145647"/>
              <a:ext cx="1532577" cy="184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9412944" y="2410862"/>
              <a:ext cx="1651296" cy="1128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3" idx="3"/>
            </p:cNvCxnSpPr>
            <p:nvPr/>
          </p:nvCxnSpPr>
          <p:spPr>
            <a:xfrm>
              <a:off x="9412944" y="2564785"/>
              <a:ext cx="1658357" cy="295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9411915" y="2677171"/>
              <a:ext cx="1602897" cy="581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9412944" y="2766844"/>
              <a:ext cx="1658357" cy="877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9421036" y="2904753"/>
              <a:ext cx="1612083" cy="1102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9355426" y="3033824"/>
              <a:ext cx="1721492" cy="13156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9281593" y="3033824"/>
              <a:ext cx="1701598" cy="1686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9195394" y="3033824"/>
              <a:ext cx="1734720" cy="2036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2144115" y="2624526"/>
            <a:ext cx="5703618" cy="3274069"/>
            <a:chOff x="2144115" y="2624526"/>
            <a:chExt cx="5703618" cy="3274069"/>
          </a:xfrm>
        </p:grpSpPr>
        <p:sp>
          <p:nvSpPr>
            <p:cNvPr id="81" name="Oval 80"/>
            <p:cNvSpPr/>
            <p:nvPr/>
          </p:nvSpPr>
          <p:spPr>
            <a:xfrm>
              <a:off x="2144115" y="4388631"/>
              <a:ext cx="269396" cy="17108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554735" y="5088823"/>
              <a:ext cx="269396" cy="17108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513583" y="4952134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816011" y="5590818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775444" y="4187987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86" name="Oval 85"/>
            <p:cNvSpPr/>
            <p:nvPr/>
          </p:nvSpPr>
          <p:spPr>
            <a:xfrm>
              <a:off x="7578337" y="5206219"/>
              <a:ext cx="269396" cy="17108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556716" y="2624526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347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11" grpId="0" animBg="1"/>
      <p:bldP spid="30" grpId="0" animBg="1"/>
      <p:bldP spid="31" grpId="0"/>
      <p:bldP spid="32" grpId="0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17713" y="1484829"/>
            <a:ext cx="8034616" cy="5217179"/>
            <a:chOff x="517713" y="1484829"/>
            <a:chExt cx="8034616" cy="5217179"/>
          </a:xfrm>
        </p:grpSpPr>
        <p:grpSp>
          <p:nvGrpSpPr>
            <p:cNvPr id="4" name="Group 3"/>
            <p:cNvGrpSpPr/>
            <p:nvPr/>
          </p:nvGrpSpPr>
          <p:grpSpPr>
            <a:xfrm>
              <a:off x="517713" y="1484829"/>
              <a:ext cx="8034616" cy="5217179"/>
              <a:chOff x="1690687" y="538162"/>
              <a:chExt cx="8810625" cy="5721071"/>
            </a:xfrm>
          </p:grpSpPr>
          <p:pic>
            <p:nvPicPr>
              <p:cNvPr id="2" name="Picture 1"/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048"/>
              <a:stretch/>
            </p:blipFill>
            <p:spPr>
              <a:xfrm>
                <a:off x="1690687" y="538163"/>
                <a:ext cx="8810625" cy="5721070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9910482" y="538162"/>
                <a:ext cx="590830" cy="2837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2177704" y="4349467"/>
              <a:ext cx="20221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69677" y="4559719"/>
              <a:ext cx="202219" cy="70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447360" y="1960292"/>
              <a:ext cx="202219" cy="70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611926" y="5150148"/>
              <a:ext cx="20221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68942" y="115042"/>
            <a:ext cx="21918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$1, $3, 12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942" y="737637"/>
            <a:ext cx="1129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Q1(ii)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57495" y="115042"/>
            <a:ext cx="53510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000100 00001 00011 0000000000001100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7957" y="115042"/>
            <a:ext cx="33313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>
                <a:cs typeface="Courier New" panose="02070309020205020404" pitchFamily="49" charset="0"/>
              </a:rPr>
              <a:t>If (R[</a:t>
            </a:r>
            <a:r>
              <a:rPr lang="en-SG" dirty="0" err="1">
                <a:cs typeface="Courier New" panose="02070309020205020404" pitchFamily="49" charset="0"/>
              </a:rPr>
              <a:t>rs</a:t>
            </a:r>
            <a:r>
              <a:rPr lang="en-SG" dirty="0">
                <a:cs typeface="Courier New" panose="02070309020205020404" pitchFamily="49" charset="0"/>
              </a:rPr>
              <a:t>]==R[</a:t>
            </a:r>
            <a:r>
              <a:rPr lang="en-SG" dirty="0" err="1">
                <a:cs typeface="Courier New" panose="02070309020205020404" pitchFamily="49" charset="0"/>
              </a:rPr>
              <a:t>rt</a:t>
            </a:r>
            <a:r>
              <a:rPr lang="en-SG" dirty="0">
                <a:cs typeface="Courier New" panose="02070309020205020404" pitchFamily="49" charset="0"/>
              </a:rPr>
              <a:t>]) PC=PC+4+BrAddr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563471" y="551081"/>
          <a:ext cx="8417861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0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4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0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80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920">
                <a:tc gridSpan="4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Registers</a:t>
                      </a:r>
                      <a:r>
                        <a:rPr lang="en-SG" sz="1900" baseline="0" dirty="0"/>
                        <a:t> File</a:t>
                      </a:r>
                      <a:endParaRPr lang="en-SG" sz="1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ALU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Data 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Opr1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Opr2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Write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86235" y="1267897"/>
            <a:ext cx="69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85482" y="1267897"/>
            <a:ext cx="77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84726" y="1267898"/>
            <a:ext cx="1010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solidFill>
                  <a:srgbClr val="0033CC"/>
                </a:solidFill>
              </a:rPr>
              <a:t>$3 </a:t>
            </a:r>
            <a:r>
              <a:rPr lang="en-SG" sz="1600" dirty="0"/>
              <a:t>or</a:t>
            </a:r>
            <a:r>
              <a:rPr lang="en-SG" sz="1600" dirty="0">
                <a:solidFill>
                  <a:srgbClr val="0033CC"/>
                </a:solidFill>
              </a:rPr>
              <a:t> $0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83920" y="1282186"/>
            <a:ext cx="1936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solidFill>
                  <a:srgbClr val="0033CC"/>
                </a:solidFill>
              </a:rPr>
              <a:t>[$1]-[$3] </a:t>
            </a:r>
            <a:r>
              <a:rPr lang="en-SG" sz="1200" dirty="0"/>
              <a:t>or </a:t>
            </a:r>
            <a:r>
              <a:rPr lang="en-SG" sz="1200" dirty="0">
                <a:solidFill>
                  <a:srgbClr val="0033CC"/>
                </a:solidFill>
              </a:rPr>
              <a:t>MEM([$1]-[$3])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6303" y="1267897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[$1]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3843" y="1267897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[$3]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12944" y="1267898"/>
            <a:ext cx="117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[$1] – [$3]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920691" y="1262571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[$3]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87184" y="1835221"/>
            <a:ext cx="246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Next PC value = PC + 4 </a:t>
            </a:r>
          </a:p>
          <a:p>
            <a:r>
              <a:rPr lang="en-SG" b="1" i="1" dirty="0"/>
              <a:t>or </a:t>
            </a:r>
            <a:r>
              <a:rPr lang="en-SG" b="1" dirty="0">
                <a:solidFill>
                  <a:srgbClr val="C00000"/>
                </a:solidFill>
              </a:rPr>
              <a:t>(PC+4) + (12×4)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63043" y="2951411"/>
            <a:ext cx="369332" cy="58966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000100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63043" y="3541073"/>
            <a:ext cx="369332" cy="60820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00001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63043" y="4078171"/>
            <a:ext cx="369332" cy="5280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63043" y="4606184"/>
            <a:ext cx="369332" cy="164079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00000   00000   001100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81600" y="3828936"/>
            <a:ext cx="445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Opr1</a:t>
            </a:r>
            <a:endParaRPr lang="en-US" sz="9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181600" y="4798308"/>
            <a:ext cx="445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Opr2</a:t>
            </a:r>
            <a:endParaRPr lang="en-US" sz="900" b="1" dirty="0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BB8C0BA1-904F-4B5D-AD62-38040E078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896592"/>
              </p:ext>
            </p:extLst>
          </p:nvPr>
        </p:nvGraphicFramePr>
        <p:xfrm>
          <a:off x="9480177" y="1943348"/>
          <a:ext cx="2178426" cy="342900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371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RegDest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RegWrite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ALUSrc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MemRead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MemWrite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MemToReg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>
                          <a:solidFill>
                            <a:schemeClr val="tx1"/>
                          </a:solidFill>
                        </a:rPr>
                        <a:t>Branch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ALUop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ALUcontrol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EC76D8F2-5805-47FA-A867-46BF07E330E4}"/>
              </a:ext>
            </a:extLst>
          </p:cNvPr>
          <p:cNvSpPr txBox="1"/>
          <p:nvPr/>
        </p:nvSpPr>
        <p:spPr>
          <a:xfrm>
            <a:off x="11020736" y="1974061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4EB6F2-7FDC-4CB1-BD43-4CBC1F3E9CFF}"/>
              </a:ext>
            </a:extLst>
          </p:cNvPr>
          <p:cNvSpPr txBox="1"/>
          <p:nvPr/>
        </p:nvSpPr>
        <p:spPr>
          <a:xfrm>
            <a:off x="11020736" y="2329545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E4B034-2483-4C33-B844-1105F14FD673}"/>
              </a:ext>
            </a:extLst>
          </p:cNvPr>
          <p:cNvSpPr txBox="1"/>
          <p:nvPr/>
        </p:nvSpPr>
        <p:spPr>
          <a:xfrm>
            <a:off x="11020736" y="2705323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C18D12-4BE1-4B9F-BC1E-039B1991E011}"/>
              </a:ext>
            </a:extLst>
          </p:cNvPr>
          <p:cNvSpPr txBox="1"/>
          <p:nvPr/>
        </p:nvSpPr>
        <p:spPr>
          <a:xfrm>
            <a:off x="11020736" y="3074655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33C7C5-A21D-451B-BAE2-8712BA793D3C}"/>
              </a:ext>
            </a:extLst>
          </p:cNvPr>
          <p:cNvSpPr txBox="1"/>
          <p:nvPr/>
        </p:nvSpPr>
        <p:spPr>
          <a:xfrm>
            <a:off x="11020736" y="3443987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C93F1D-D76C-4B87-9484-0E9D98BF1588}"/>
              </a:ext>
            </a:extLst>
          </p:cNvPr>
          <p:cNvSpPr txBox="1"/>
          <p:nvPr/>
        </p:nvSpPr>
        <p:spPr>
          <a:xfrm>
            <a:off x="11020736" y="3832873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057638-58E3-4C1D-99FC-1586EB08C340}"/>
              </a:ext>
            </a:extLst>
          </p:cNvPr>
          <p:cNvSpPr txBox="1"/>
          <p:nvPr/>
        </p:nvSpPr>
        <p:spPr>
          <a:xfrm>
            <a:off x="11020736" y="4222607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0CB98A-D3A0-44E8-9073-335CD812A170}"/>
              </a:ext>
            </a:extLst>
          </p:cNvPr>
          <p:cNvSpPr txBox="1"/>
          <p:nvPr/>
        </p:nvSpPr>
        <p:spPr>
          <a:xfrm>
            <a:off x="11020736" y="4590491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EFD721-6FF7-4CC9-BADD-384DB279F608}"/>
              </a:ext>
            </a:extLst>
          </p:cNvPr>
          <p:cNvSpPr txBox="1"/>
          <p:nvPr/>
        </p:nvSpPr>
        <p:spPr>
          <a:xfrm>
            <a:off x="10900098" y="4972715"/>
            <a:ext cx="80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0110</a:t>
            </a:r>
          </a:p>
        </p:txBody>
      </p:sp>
      <p:sp>
        <p:nvSpPr>
          <p:cNvPr id="54" name="Slide Number Placeholder 1">
            <a:extLst>
              <a:ext uri="{FF2B5EF4-FFF2-40B4-BE49-F238E27FC236}">
                <a16:creationId xmlns:a16="http://schemas.microsoft.com/office/drawing/2014/main" id="{9092B960-8289-45E6-A3E9-75BDC684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6</a:t>
            </a:fld>
            <a:endParaRPr lang="en-SG" dirty="0"/>
          </a:p>
        </p:txBody>
      </p:sp>
      <p:grpSp>
        <p:nvGrpSpPr>
          <p:cNvPr id="10" name="Group 9"/>
          <p:cNvGrpSpPr/>
          <p:nvPr/>
        </p:nvGrpSpPr>
        <p:grpSpPr>
          <a:xfrm>
            <a:off x="2255922" y="2624526"/>
            <a:ext cx="5800687" cy="3274069"/>
            <a:chOff x="2255922" y="2624526"/>
            <a:chExt cx="5800687" cy="3274069"/>
          </a:xfrm>
        </p:grpSpPr>
        <p:grpSp>
          <p:nvGrpSpPr>
            <p:cNvPr id="56" name="Group 55"/>
            <p:cNvGrpSpPr/>
            <p:nvPr/>
          </p:nvGrpSpPr>
          <p:grpSpPr>
            <a:xfrm>
              <a:off x="3513583" y="2624526"/>
              <a:ext cx="3550430" cy="3274069"/>
              <a:chOff x="3513583" y="2624526"/>
              <a:chExt cx="3550430" cy="3274069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528660" y="4590491"/>
                <a:ext cx="269396" cy="171088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513583" y="4952134"/>
                <a:ext cx="2480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0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816011" y="5590818"/>
                <a:ext cx="2480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0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775444" y="4187987"/>
                <a:ext cx="2480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0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556716" y="2624526"/>
                <a:ext cx="2480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2255922" y="5342047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X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808607" y="4895052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200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30" grpId="0"/>
      <p:bldP spid="31" grpId="0"/>
      <p:bldP spid="32" grpId="0"/>
      <p:bldP spid="33" grpId="0"/>
      <p:bldP spid="40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517713" y="1484829"/>
            <a:ext cx="8034616" cy="5217179"/>
            <a:chOff x="517713" y="1484829"/>
            <a:chExt cx="8034616" cy="5217179"/>
          </a:xfrm>
        </p:grpSpPr>
        <p:grpSp>
          <p:nvGrpSpPr>
            <p:cNvPr id="4" name="Group 3"/>
            <p:cNvGrpSpPr/>
            <p:nvPr/>
          </p:nvGrpSpPr>
          <p:grpSpPr>
            <a:xfrm>
              <a:off x="517713" y="1484829"/>
              <a:ext cx="8034616" cy="5217179"/>
              <a:chOff x="1690687" y="538162"/>
              <a:chExt cx="8810625" cy="5721071"/>
            </a:xfrm>
          </p:grpSpPr>
          <p:pic>
            <p:nvPicPr>
              <p:cNvPr id="2" name="Picture 1"/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048"/>
              <a:stretch/>
            </p:blipFill>
            <p:spPr>
              <a:xfrm>
                <a:off x="1690687" y="538163"/>
                <a:ext cx="8810625" cy="5721070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9910482" y="538162"/>
                <a:ext cx="590830" cy="2837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2177704" y="4349467"/>
              <a:ext cx="20221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69677" y="4559719"/>
              <a:ext cx="202219" cy="70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447360" y="1960292"/>
              <a:ext cx="202219" cy="70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611926" y="5150148"/>
              <a:ext cx="20221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68941" y="115042"/>
            <a:ext cx="242901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sub $25, $20, $5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942" y="737637"/>
            <a:ext cx="1261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Q1(iii)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57495" y="115042"/>
            <a:ext cx="53510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000000 10100 00101 11001 00000 100010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20624" y="115042"/>
            <a:ext cx="20062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>
                <a:cs typeface="Courier New" panose="02070309020205020404" pitchFamily="49" charset="0"/>
              </a:rPr>
              <a:t>R[</a:t>
            </a:r>
            <a:r>
              <a:rPr lang="en-SG" dirty="0" err="1">
                <a:cs typeface="Courier New" panose="02070309020205020404" pitchFamily="49" charset="0"/>
              </a:rPr>
              <a:t>rd</a:t>
            </a:r>
            <a:r>
              <a:rPr lang="en-SG" dirty="0">
                <a:cs typeface="Courier New" panose="02070309020205020404" pitchFamily="49" charset="0"/>
              </a:rPr>
              <a:t>] = R[</a:t>
            </a:r>
            <a:r>
              <a:rPr lang="en-SG" dirty="0" err="1">
                <a:cs typeface="Courier New" panose="02070309020205020404" pitchFamily="49" charset="0"/>
              </a:rPr>
              <a:t>rs</a:t>
            </a:r>
            <a:r>
              <a:rPr lang="en-SG" dirty="0">
                <a:cs typeface="Courier New" panose="02070309020205020404" pitchFamily="49" charset="0"/>
              </a:rPr>
              <a:t>] – R[</a:t>
            </a:r>
            <a:r>
              <a:rPr lang="en-SG" dirty="0" err="1">
                <a:cs typeface="Courier New" panose="02070309020205020404" pitchFamily="49" charset="0"/>
              </a:rPr>
              <a:t>rt</a:t>
            </a:r>
            <a:r>
              <a:rPr lang="en-SG" dirty="0">
                <a:cs typeface="Courier New" panose="02070309020205020404" pitchFamily="49" charset="0"/>
              </a:rPr>
              <a:t>]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563471" y="551081"/>
          <a:ext cx="8417861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0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4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0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80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920">
                <a:tc gridSpan="4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Registers</a:t>
                      </a:r>
                      <a:r>
                        <a:rPr lang="en-SG" sz="1900" baseline="0" dirty="0"/>
                        <a:t> File</a:t>
                      </a:r>
                      <a:endParaRPr lang="en-SG" sz="1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ALU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Data 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Opr1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Opr2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Write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86235" y="1267898"/>
            <a:ext cx="69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$20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85482" y="1267897"/>
            <a:ext cx="77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56095" y="1267897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$25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16708" y="1267897"/>
            <a:ext cx="1709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[$20] – [$5]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6303" y="1267898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[$20]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3843" y="1267897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[$5]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89468" y="1267898"/>
            <a:ext cx="153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[$20] – [$5]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920691" y="1262571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[$5]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49024" y="1948304"/>
            <a:ext cx="229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Next PC value = PC + 4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63043" y="2951411"/>
            <a:ext cx="369332" cy="58966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000000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63043" y="3541073"/>
            <a:ext cx="369332" cy="60820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10100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63043" y="4078171"/>
            <a:ext cx="369332" cy="5280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00101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63043" y="4606184"/>
            <a:ext cx="369332" cy="5280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11001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63963" y="5105180"/>
            <a:ext cx="369332" cy="5280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60833" y="5623891"/>
            <a:ext cx="369332" cy="58966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100010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81600" y="3828936"/>
            <a:ext cx="445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Opr1</a:t>
            </a:r>
            <a:endParaRPr lang="en-US" sz="9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181600" y="4798308"/>
            <a:ext cx="445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Opr2</a:t>
            </a:r>
            <a:endParaRPr lang="en-US" sz="900" b="1" dirty="0"/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0C4F5E34-A4A1-4D33-91FF-89B93A759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652966"/>
              </p:ext>
            </p:extLst>
          </p:nvPr>
        </p:nvGraphicFramePr>
        <p:xfrm>
          <a:off x="9480177" y="1943348"/>
          <a:ext cx="2178426" cy="342900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371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RegDest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RegWrite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ALUSrc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MemRead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MemWrite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MemToReg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>
                          <a:solidFill>
                            <a:schemeClr val="tx1"/>
                          </a:solidFill>
                        </a:rPr>
                        <a:t>Branch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ALUop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ALUcontrol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023164" y="1960981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023164" y="2316186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023164" y="2692243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023164" y="3061575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023164" y="3430907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023164" y="3828712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023164" y="4233777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023164" y="4603109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902526" y="4985333"/>
            <a:ext cx="80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0110</a:t>
            </a:r>
          </a:p>
        </p:txBody>
      </p:sp>
      <p:sp>
        <p:nvSpPr>
          <p:cNvPr id="46" name="Slide Number Placeholder 1">
            <a:extLst>
              <a:ext uri="{FF2B5EF4-FFF2-40B4-BE49-F238E27FC236}">
                <a16:creationId xmlns:a16="http://schemas.microsoft.com/office/drawing/2014/main" id="{3621D8AB-0476-47E8-BBF1-9B3371F9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7</a:t>
            </a:fld>
            <a:endParaRPr lang="en-SG" dirty="0"/>
          </a:p>
        </p:txBody>
      </p:sp>
      <p:grpSp>
        <p:nvGrpSpPr>
          <p:cNvPr id="47" name="Group 46"/>
          <p:cNvGrpSpPr/>
          <p:nvPr/>
        </p:nvGrpSpPr>
        <p:grpSpPr>
          <a:xfrm>
            <a:off x="2165454" y="2624526"/>
            <a:ext cx="5689694" cy="3274069"/>
            <a:chOff x="2165454" y="2624526"/>
            <a:chExt cx="5689694" cy="3274069"/>
          </a:xfrm>
        </p:grpSpPr>
        <p:sp>
          <p:nvSpPr>
            <p:cNvPr id="48" name="Oval 47"/>
            <p:cNvSpPr/>
            <p:nvPr/>
          </p:nvSpPr>
          <p:spPr>
            <a:xfrm>
              <a:off x="2165454" y="4801353"/>
              <a:ext cx="269396" cy="17108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536088" y="4603109"/>
              <a:ext cx="269396" cy="17108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513583" y="4952134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816011" y="5590818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775444" y="4187987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7585752" y="5607714"/>
              <a:ext cx="269396" cy="17108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556716" y="2624526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558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30" grpId="0"/>
      <p:bldP spid="31" grpId="0"/>
      <p:bldP spid="32" grpId="0"/>
      <p:bldP spid="36" grpId="0"/>
      <p:bldP spid="37" grpId="0"/>
      <p:bldP spid="38" grpId="0"/>
      <p:bldP spid="15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90690" y="818601"/>
            <a:ext cx="8810625" cy="5781675"/>
            <a:chOff x="1690687" y="818598"/>
            <a:chExt cx="8810625" cy="5781675"/>
          </a:xfrm>
        </p:grpSpPr>
        <p:grpSp>
          <p:nvGrpSpPr>
            <p:cNvPr id="3" name="Group 2"/>
            <p:cNvGrpSpPr/>
            <p:nvPr/>
          </p:nvGrpSpPr>
          <p:grpSpPr>
            <a:xfrm>
              <a:off x="1690687" y="818598"/>
              <a:ext cx="8810625" cy="5781675"/>
              <a:chOff x="1690687" y="538162"/>
              <a:chExt cx="8810625" cy="5781675"/>
            </a:xfrm>
          </p:grpSpPr>
          <p:pic>
            <p:nvPicPr>
              <p:cNvPr id="4" name="Picture 3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0687" y="538162"/>
                <a:ext cx="8810625" cy="5781675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9910482" y="538162"/>
                <a:ext cx="590830" cy="2837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3502702" y="3978189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215640" y="1359889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155404" y="4198141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470349" y="4839028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8942" y="737637"/>
            <a:ext cx="1116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Q2(a)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412" y="115043"/>
            <a:ext cx="205740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dirty="0">
                <a:cs typeface="Courier New" panose="02070309020205020404" pitchFamily="49" charset="0"/>
              </a:rPr>
              <a:t>SUB instruction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673108" y="1786510"/>
            <a:ext cx="303611" cy="2205317"/>
            <a:chOff x="1673108" y="1506071"/>
            <a:chExt cx="303610" cy="2205317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1690687" y="1506071"/>
              <a:ext cx="286031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673108" y="1506071"/>
              <a:ext cx="17579" cy="2205317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690688" y="3711388"/>
              <a:ext cx="286030" cy="0"/>
            </a:xfrm>
            <a:prstGeom prst="line">
              <a:avLst/>
            </a:prstGeom>
            <a:ln w="38100">
              <a:solidFill>
                <a:srgbClr val="0033C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622179" y="91306"/>
            <a:ext cx="1662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/>
              <a:t>Inst</a:t>
            </a:r>
            <a:r>
              <a:rPr lang="en-SG" dirty="0"/>
              <a:t>-Mem (400)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4249273" y="91306"/>
            <a:ext cx="1846729" cy="369332"/>
            <a:chOff x="4249270" y="91305"/>
            <a:chExt cx="1846729" cy="369331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4249270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495798" y="91305"/>
              <a:ext cx="1600201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Reg.File</a:t>
              </a:r>
              <a:r>
                <a:rPr lang="en-SG" dirty="0"/>
                <a:t> (200)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716310" y="3362923"/>
            <a:ext cx="1828799" cy="1213444"/>
            <a:chOff x="2716306" y="3362923"/>
            <a:chExt cx="1828799" cy="1213444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716306" y="3362923"/>
              <a:ext cx="1828799" cy="119865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953435" y="3799760"/>
              <a:ext cx="591670" cy="17252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716306" y="3799760"/>
              <a:ext cx="1237129" cy="173081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716306" y="4576367"/>
              <a:ext cx="945775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3662082" y="4198141"/>
              <a:ext cx="795617" cy="378226"/>
            </a:xfrm>
            <a:prstGeom prst="line">
              <a:avLst/>
            </a:pr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285119" y="414469"/>
            <a:ext cx="1833291" cy="504577"/>
            <a:chOff x="4285119" y="414470"/>
            <a:chExt cx="1833290" cy="504576"/>
          </a:xfrm>
        </p:grpSpPr>
        <p:sp>
          <p:nvSpPr>
            <p:cNvPr id="50" name="TextBox 49"/>
            <p:cNvSpPr txBox="1"/>
            <p:nvPr/>
          </p:nvSpPr>
          <p:spPr>
            <a:xfrm>
              <a:off x="4518208" y="549714"/>
              <a:ext cx="1600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Control (100)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4285119" y="414470"/>
              <a:ext cx="280153" cy="323166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716307" y="2581835"/>
            <a:ext cx="1532964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5970495" y="91308"/>
            <a:ext cx="1837765" cy="646331"/>
            <a:chOff x="5970492" y="91305"/>
            <a:chExt cx="1837765" cy="646331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5970492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208056" y="91305"/>
              <a:ext cx="1600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MUX (</a:t>
              </a:r>
              <a:r>
                <a:rPr lang="en-SG" dirty="0" err="1"/>
                <a:t>ALUSrc</a:t>
              </a:r>
              <a:r>
                <a:rPr lang="en-SG" dirty="0"/>
                <a:t>)</a:t>
              </a:r>
            </a:p>
            <a:p>
              <a:pPr algn="ctr"/>
              <a:r>
                <a:rPr lang="en-SG" dirty="0"/>
                <a:t>(30)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776877" y="91308"/>
            <a:ext cx="1039912" cy="646331"/>
            <a:chOff x="7776877" y="91305"/>
            <a:chExt cx="1039912" cy="646331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777687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045821" y="91305"/>
              <a:ext cx="770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ALU</a:t>
              </a:r>
            </a:p>
            <a:p>
              <a:pPr algn="ctr"/>
              <a:r>
                <a:rPr lang="en-SG" dirty="0"/>
                <a:t>(120)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727140" y="91308"/>
            <a:ext cx="1792947" cy="646331"/>
            <a:chOff x="8727137" y="91305"/>
            <a:chExt cx="1792947" cy="646331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872713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8964701" y="91305"/>
              <a:ext cx="15553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MUX (</a:t>
              </a:r>
              <a:r>
                <a:rPr lang="en-SG" dirty="0" err="1"/>
                <a:t>MToR</a:t>
              </a:r>
              <a:r>
                <a:rPr lang="en-SG" dirty="0"/>
                <a:t>)</a:t>
              </a:r>
            </a:p>
            <a:p>
              <a:pPr algn="ctr"/>
              <a:r>
                <a:rPr lang="en-SG" dirty="0"/>
                <a:t>(30)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0416987" y="91308"/>
            <a:ext cx="1447797" cy="646331"/>
            <a:chOff x="10416984" y="91305"/>
            <a:chExt cx="1447797" cy="646331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10416984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0670237" y="91305"/>
              <a:ext cx="1194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Reg.File</a:t>
              </a:r>
              <a:endParaRPr lang="en-SG" dirty="0"/>
            </a:p>
            <a:p>
              <a:pPr algn="ctr"/>
              <a:r>
                <a:rPr lang="en-SG" dirty="0"/>
                <a:t>(200)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607422" y="3499049"/>
            <a:ext cx="1317812" cy="871249"/>
            <a:chOff x="5607421" y="3499045"/>
            <a:chExt cx="1317812" cy="871249"/>
          </a:xfrm>
        </p:grpSpPr>
        <p:cxnSp>
          <p:nvCxnSpPr>
            <p:cNvPr id="68" name="Straight Arrow Connector 67"/>
            <p:cNvCxnSpPr/>
            <p:nvPr/>
          </p:nvCxnSpPr>
          <p:spPr>
            <a:xfrm>
              <a:off x="5607421" y="3499045"/>
              <a:ext cx="1317812" cy="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607421" y="4370294"/>
              <a:ext cx="658906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Arrow Connector 70"/>
          <p:cNvCxnSpPr/>
          <p:nvPr/>
        </p:nvCxnSpPr>
        <p:spPr>
          <a:xfrm>
            <a:off x="6266327" y="4370297"/>
            <a:ext cx="658907" cy="206073"/>
          </a:xfrm>
          <a:prstGeom prst="straightConnector1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7637932" y="4249274"/>
            <a:ext cx="2017059" cy="1237129"/>
            <a:chOff x="7637929" y="4249271"/>
            <a:chExt cx="2017059" cy="1237129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7637929" y="4249271"/>
              <a:ext cx="170328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7776877" y="4249271"/>
              <a:ext cx="0" cy="1237129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7776877" y="5486400"/>
              <a:ext cx="1878111" cy="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262717" y="4576370"/>
            <a:ext cx="5844983" cy="1246209"/>
            <a:chOff x="4262716" y="4576367"/>
            <a:chExt cx="5844982" cy="1246209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9914964" y="5221942"/>
              <a:ext cx="192734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0107698" y="5221942"/>
              <a:ext cx="0" cy="600634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285127" y="5822576"/>
              <a:ext cx="5818089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285119" y="4576367"/>
              <a:ext cx="8" cy="1246209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4262716" y="4576367"/>
              <a:ext cx="233082" cy="4482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5970495" y="692771"/>
            <a:ext cx="179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>
                <a:solidFill>
                  <a:srgbClr val="C00000"/>
                </a:solidFill>
              </a:rPr>
              <a:t>Not critical path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198593" y="1199303"/>
            <a:ext cx="266619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400+200+30+120+30+200 = 980ps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68040" y="1512290"/>
            <a:ext cx="2022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SG" sz="800" dirty="0">
                <a:solidFill>
                  <a:srgbClr val="0033CC"/>
                </a:solidFill>
              </a:rPr>
              <a:t>0</a:t>
            </a:r>
          </a:p>
          <a:p>
            <a:pPr algn="ctr">
              <a:spcAft>
                <a:spcPts val="400"/>
              </a:spcAft>
            </a:pPr>
            <a:endParaRPr lang="en-SG" sz="800" dirty="0">
              <a:solidFill>
                <a:srgbClr val="0033CC"/>
              </a:solidFill>
            </a:endParaRPr>
          </a:p>
          <a:p>
            <a:pPr algn="ctr">
              <a:spcAft>
                <a:spcPts val="400"/>
              </a:spcAft>
            </a:pPr>
            <a:endParaRPr lang="en-SG" sz="800" dirty="0">
              <a:solidFill>
                <a:srgbClr val="0033CC"/>
              </a:solidFill>
            </a:endParaRPr>
          </a:p>
          <a:p>
            <a:pPr algn="ctr">
              <a:spcAft>
                <a:spcPts val="400"/>
              </a:spcAft>
            </a:pPr>
            <a:r>
              <a:rPr lang="en-SG" sz="800" dirty="0">
                <a:solidFill>
                  <a:srgbClr val="0033CC"/>
                </a:solidFill>
              </a:rPr>
              <a:t>1</a:t>
            </a:r>
            <a:endParaRPr lang="en-US" sz="800" dirty="0">
              <a:solidFill>
                <a:srgbClr val="0033CC"/>
              </a:solidFill>
            </a:endParaRPr>
          </a:p>
        </p:txBody>
      </p:sp>
      <p:sp>
        <p:nvSpPr>
          <p:cNvPr id="69" name="Slide Number Placeholder 1">
            <a:extLst>
              <a:ext uri="{FF2B5EF4-FFF2-40B4-BE49-F238E27FC236}">
                <a16:creationId xmlns:a16="http://schemas.microsoft.com/office/drawing/2014/main" id="{570AAAD4-029E-4A7E-8633-6F0B95C8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8</a:t>
            </a:fld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857874-CE59-4AC2-BDD6-D49ED71407D2}"/>
              </a:ext>
            </a:extLst>
          </p:cNvPr>
          <p:cNvSpPr txBox="1"/>
          <p:nvPr/>
        </p:nvSpPr>
        <p:spPr>
          <a:xfrm>
            <a:off x="315715" y="1293392"/>
            <a:ext cx="1127310" cy="5478423"/>
          </a:xfrm>
          <a:prstGeom prst="rect">
            <a:avLst/>
          </a:prstGeom>
          <a:solidFill>
            <a:srgbClr val="95F3E8"/>
          </a:solidFill>
        </p:spPr>
        <p:txBody>
          <a:bodyPr wrap="square" rtlCol="0">
            <a:spAutoFit/>
          </a:bodyPr>
          <a:lstStyle/>
          <a:p>
            <a:r>
              <a:rPr lang="en-SG" sz="1400" dirty="0"/>
              <a:t>Inst-Mem</a:t>
            </a:r>
          </a:p>
          <a:p>
            <a:r>
              <a:rPr lang="en-SG" sz="1400" dirty="0"/>
              <a:t>400ps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Adder</a:t>
            </a:r>
          </a:p>
          <a:p>
            <a:r>
              <a:rPr lang="en-SG" sz="1400" dirty="0"/>
              <a:t>100ps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MUX</a:t>
            </a:r>
          </a:p>
          <a:p>
            <a:r>
              <a:rPr lang="en-SG" sz="1400" dirty="0"/>
              <a:t>30ps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ALU</a:t>
            </a:r>
          </a:p>
          <a:p>
            <a:r>
              <a:rPr lang="en-SG" sz="1400" dirty="0"/>
              <a:t>120ps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Reg-File</a:t>
            </a:r>
          </a:p>
          <a:p>
            <a:r>
              <a:rPr lang="en-SG" sz="1400" dirty="0"/>
              <a:t>200ps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Data-Mem</a:t>
            </a:r>
          </a:p>
          <a:p>
            <a:r>
              <a:rPr lang="en-SG" sz="1400" dirty="0"/>
              <a:t>350ps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Control/</a:t>
            </a:r>
            <a:r>
              <a:rPr lang="en-SG" sz="1400" dirty="0" err="1"/>
              <a:t>ALUControl</a:t>
            </a:r>
            <a:endParaRPr lang="en-SG" sz="1400" dirty="0"/>
          </a:p>
          <a:p>
            <a:r>
              <a:rPr lang="en-SG" sz="1400" dirty="0"/>
              <a:t>100ps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 err="1"/>
              <a:t>Lshft</a:t>
            </a:r>
            <a:r>
              <a:rPr lang="en-SG" sz="1400" dirty="0"/>
              <a:t>/</a:t>
            </a:r>
            <a:r>
              <a:rPr lang="en-SG" sz="1400" dirty="0" err="1"/>
              <a:t>signext</a:t>
            </a:r>
            <a:r>
              <a:rPr lang="en-SG" sz="1400" dirty="0"/>
              <a:t>/AND</a:t>
            </a:r>
          </a:p>
          <a:p>
            <a:r>
              <a:rPr lang="en-SG" sz="1400" dirty="0"/>
              <a:t>20ps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456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0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690690" y="818601"/>
            <a:ext cx="8810625" cy="5781675"/>
            <a:chOff x="1690687" y="818598"/>
            <a:chExt cx="8810625" cy="5781675"/>
          </a:xfrm>
        </p:grpSpPr>
        <p:grpSp>
          <p:nvGrpSpPr>
            <p:cNvPr id="3" name="Group 2"/>
            <p:cNvGrpSpPr/>
            <p:nvPr/>
          </p:nvGrpSpPr>
          <p:grpSpPr>
            <a:xfrm>
              <a:off x="1690687" y="818598"/>
              <a:ext cx="8810625" cy="5781675"/>
              <a:chOff x="1690687" y="538162"/>
              <a:chExt cx="8810625" cy="5781675"/>
            </a:xfrm>
          </p:grpSpPr>
          <p:pic>
            <p:nvPicPr>
              <p:cNvPr id="4" name="Picture 3"/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0687" y="538162"/>
                <a:ext cx="8810625" cy="5781675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9910482" y="538162"/>
                <a:ext cx="590830" cy="2837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3502702" y="3978189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215640" y="1359889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155404" y="4198141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470349" y="4839028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8942" y="737637"/>
            <a:ext cx="1148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Q2(b)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412" y="115043"/>
            <a:ext cx="205740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dirty="0">
                <a:cs typeface="Courier New" panose="02070309020205020404" pitchFamily="49" charset="0"/>
              </a:rPr>
              <a:t>LW instruction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673108" y="1786510"/>
            <a:ext cx="303611" cy="2205317"/>
            <a:chOff x="1673108" y="1506071"/>
            <a:chExt cx="303610" cy="2205317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1690687" y="1506071"/>
              <a:ext cx="286031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673108" y="1506071"/>
              <a:ext cx="17579" cy="2205317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690688" y="3711388"/>
              <a:ext cx="286030" cy="0"/>
            </a:xfrm>
            <a:prstGeom prst="line">
              <a:avLst/>
            </a:prstGeom>
            <a:ln w="38100">
              <a:solidFill>
                <a:srgbClr val="0033C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622179" y="91306"/>
            <a:ext cx="1662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/>
              <a:t>Inst</a:t>
            </a:r>
            <a:r>
              <a:rPr lang="en-SG" dirty="0"/>
              <a:t>-Mem (400)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4249273" y="91306"/>
            <a:ext cx="1846729" cy="369332"/>
            <a:chOff x="4249270" y="91305"/>
            <a:chExt cx="1846729" cy="369331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4249270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495798" y="91305"/>
              <a:ext cx="1600201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Reg.File</a:t>
              </a:r>
              <a:r>
                <a:rPr lang="en-SG" dirty="0"/>
                <a:t> (200)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16310" y="3362923"/>
            <a:ext cx="1828799" cy="835219"/>
            <a:chOff x="2716306" y="3362923"/>
            <a:chExt cx="1828799" cy="835218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716306" y="3362923"/>
              <a:ext cx="1828799" cy="119865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953435" y="3799760"/>
              <a:ext cx="591670" cy="17252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716306" y="3799760"/>
              <a:ext cx="1237129" cy="173081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209365" y="3910726"/>
              <a:ext cx="0" cy="287415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209365" y="4198141"/>
              <a:ext cx="1248334" cy="0"/>
            </a:xfrm>
            <a:prstGeom prst="line">
              <a:avLst/>
            </a:pr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285119" y="414469"/>
            <a:ext cx="1833291" cy="504577"/>
            <a:chOff x="4285119" y="414470"/>
            <a:chExt cx="1833290" cy="504576"/>
          </a:xfrm>
        </p:grpSpPr>
        <p:sp>
          <p:nvSpPr>
            <p:cNvPr id="50" name="TextBox 49"/>
            <p:cNvSpPr txBox="1"/>
            <p:nvPr/>
          </p:nvSpPr>
          <p:spPr>
            <a:xfrm>
              <a:off x="4518208" y="549714"/>
              <a:ext cx="1600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Control (100)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4285119" y="414470"/>
              <a:ext cx="280153" cy="323166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716307" y="2581835"/>
            <a:ext cx="1532964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6122485" y="91308"/>
            <a:ext cx="1039912" cy="646331"/>
            <a:chOff x="7776877" y="91305"/>
            <a:chExt cx="1039912" cy="646331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777687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045821" y="91305"/>
              <a:ext cx="770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ALU</a:t>
              </a:r>
            </a:p>
            <a:p>
              <a:pPr algn="ctr"/>
              <a:r>
                <a:rPr lang="en-SG" dirty="0"/>
                <a:t>(120)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762595" y="91308"/>
            <a:ext cx="1792947" cy="646331"/>
            <a:chOff x="8727137" y="91305"/>
            <a:chExt cx="1792947" cy="646331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872713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8964701" y="91305"/>
              <a:ext cx="15553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MUX (</a:t>
              </a:r>
              <a:r>
                <a:rPr lang="en-SG" dirty="0" err="1"/>
                <a:t>MToR</a:t>
              </a:r>
              <a:r>
                <a:rPr lang="en-SG" dirty="0"/>
                <a:t>)</a:t>
              </a:r>
            </a:p>
            <a:p>
              <a:pPr algn="ctr"/>
              <a:r>
                <a:rPr lang="en-SG" dirty="0"/>
                <a:t>(30)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0452442" y="91308"/>
            <a:ext cx="1447797" cy="646331"/>
            <a:chOff x="10416984" y="91305"/>
            <a:chExt cx="1447797" cy="646331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10416984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0670237" y="91305"/>
              <a:ext cx="1194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Reg.File</a:t>
              </a:r>
              <a:endParaRPr lang="en-SG" dirty="0"/>
            </a:p>
            <a:p>
              <a:pPr algn="ctr"/>
              <a:r>
                <a:rPr lang="en-SG" dirty="0"/>
                <a:t>(200)</a:t>
              </a:r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 flipV="1">
            <a:off x="7634885" y="4272985"/>
            <a:ext cx="444593" cy="2409"/>
          </a:xfrm>
          <a:prstGeom prst="straightConnector1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4262717" y="4576370"/>
            <a:ext cx="5844983" cy="1246209"/>
            <a:chOff x="4262716" y="4576367"/>
            <a:chExt cx="5844982" cy="1246209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9914964" y="5221942"/>
              <a:ext cx="192734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0107698" y="5221942"/>
              <a:ext cx="0" cy="600634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285127" y="5822576"/>
              <a:ext cx="5818089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285119" y="4576367"/>
              <a:ext cx="8" cy="1246209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4262716" y="4576367"/>
              <a:ext cx="233082" cy="4482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5970495" y="692771"/>
            <a:ext cx="179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>
                <a:solidFill>
                  <a:srgbClr val="C00000"/>
                </a:solidFill>
              </a:rPr>
              <a:t>Not critical path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198593" y="1199303"/>
            <a:ext cx="282508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400+200+120+350+30+200 = 1300ps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413410" y="5070401"/>
            <a:ext cx="5228133" cy="1553651"/>
            <a:chOff x="6413407" y="5070399"/>
            <a:chExt cx="5228133" cy="1553651"/>
          </a:xfrm>
        </p:grpSpPr>
        <p:sp>
          <p:nvSpPr>
            <p:cNvPr id="7" name="Freeform 6"/>
            <p:cNvSpPr/>
            <p:nvPr/>
          </p:nvSpPr>
          <p:spPr>
            <a:xfrm>
              <a:off x="6413407" y="5070399"/>
              <a:ext cx="2306472" cy="1009934"/>
            </a:xfrm>
            <a:custGeom>
              <a:avLst/>
              <a:gdLst>
                <a:gd name="connsiteX0" fmla="*/ 2306472 w 2306472"/>
                <a:gd name="connsiteY0" fmla="*/ 1009934 h 1009934"/>
                <a:gd name="connsiteX1" fmla="*/ 409433 w 2306472"/>
                <a:gd name="connsiteY1" fmla="*/ 436729 h 1009934"/>
                <a:gd name="connsiteX2" fmla="*/ 0 w 2306472"/>
                <a:gd name="connsiteY2" fmla="*/ 0 h 1009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6472" h="1009934">
                  <a:moveTo>
                    <a:pt x="2306472" y="1009934"/>
                  </a:moveTo>
                  <a:cubicBezTo>
                    <a:pt x="1550158" y="807492"/>
                    <a:pt x="793845" y="605051"/>
                    <a:pt x="409433" y="436729"/>
                  </a:cubicBezTo>
                  <a:cubicBezTo>
                    <a:pt x="25021" y="268407"/>
                    <a:pt x="12510" y="134203"/>
                    <a:pt x="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62592" y="5977719"/>
              <a:ext cx="28789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rgbClr val="C00000"/>
                  </a:solidFill>
                </a:rPr>
                <a:t>Why is MUX (</a:t>
              </a:r>
              <a:r>
                <a:rPr lang="en-SG" dirty="0" err="1">
                  <a:solidFill>
                    <a:srgbClr val="C00000"/>
                  </a:solidFill>
                </a:rPr>
                <a:t>ALUSrc</a:t>
              </a:r>
              <a:r>
                <a:rPr lang="en-SG" dirty="0">
                  <a:solidFill>
                    <a:srgbClr val="C00000"/>
                  </a:solidFill>
                </a:rPr>
                <a:t>) not included this time?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165241" y="91413"/>
            <a:ext cx="1792947" cy="646331"/>
            <a:chOff x="8727137" y="91305"/>
            <a:chExt cx="1792947" cy="646331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872713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8964701" y="91305"/>
              <a:ext cx="15553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DataMem</a:t>
              </a:r>
              <a:endParaRPr lang="en-SG" dirty="0"/>
            </a:p>
            <a:p>
              <a:pPr algn="ctr"/>
              <a:r>
                <a:rPr lang="en-SG" dirty="0"/>
                <a:t>(350)</a:t>
              </a: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 flipV="1">
            <a:off x="9198596" y="5044884"/>
            <a:ext cx="444593" cy="2409"/>
          </a:xfrm>
          <a:prstGeom prst="straightConnector1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716310" y="3512695"/>
            <a:ext cx="4208927" cy="2009567"/>
            <a:chOff x="2716306" y="3512692"/>
            <a:chExt cx="4208927" cy="2009567"/>
          </a:xfrm>
        </p:grpSpPr>
        <p:cxnSp>
          <p:nvCxnSpPr>
            <p:cNvPr id="68" name="Straight Arrow Connector 67"/>
            <p:cNvCxnSpPr/>
            <p:nvPr/>
          </p:nvCxnSpPr>
          <p:spPr>
            <a:xfrm>
              <a:off x="5607421" y="3512692"/>
              <a:ext cx="1317812" cy="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2716306" y="4576367"/>
              <a:ext cx="4208927" cy="945892"/>
              <a:chOff x="2716306" y="4576367"/>
              <a:chExt cx="4208927" cy="945892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2716306" y="5522259"/>
                <a:ext cx="3220568" cy="0"/>
              </a:xfrm>
              <a:prstGeom prst="line">
                <a:avLst/>
              </a:prstGeom>
              <a:ln w="38100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 flipV="1">
                <a:off x="5936874" y="4576367"/>
                <a:ext cx="988359" cy="330913"/>
              </a:xfrm>
              <a:prstGeom prst="straightConnector1">
                <a:avLst/>
              </a:prstGeom>
              <a:ln w="38100">
                <a:solidFill>
                  <a:srgbClr val="0033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5936874" y="4907280"/>
                <a:ext cx="0" cy="604260"/>
              </a:xfrm>
              <a:prstGeom prst="line">
                <a:avLst/>
              </a:prstGeom>
              <a:ln w="38100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6" name="Slide Number Placeholder 1">
            <a:extLst>
              <a:ext uri="{FF2B5EF4-FFF2-40B4-BE49-F238E27FC236}">
                <a16:creationId xmlns:a16="http://schemas.microsoft.com/office/drawing/2014/main" id="{420338AD-7390-46C1-9177-65AE3BCB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9</a:t>
            </a:fld>
            <a:endParaRPr lang="en-SG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281D5B-2FA8-46AE-A1E8-8128CB293786}"/>
              </a:ext>
            </a:extLst>
          </p:cNvPr>
          <p:cNvSpPr txBox="1"/>
          <p:nvPr/>
        </p:nvSpPr>
        <p:spPr>
          <a:xfrm>
            <a:off x="315715" y="1293392"/>
            <a:ext cx="1127310" cy="5478423"/>
          </a:xfrm>
          <a:prstGeom prst="rect">
            <a:avLst/>
          </a:prstGeom>
          <a:solidFill>
            <a:srgbClr val="95F3E8"/>
          </a:solidFill>
        </p:spPr>
        <p:txBody>
          <a:bodyPr wrap="square" rtlCol="0">
            <a:spAutoFit/>
          </a:bodyPr>
          <a:lstStyle/>
          <a:p>
            <a:r>
              <a:rPr lang="en-SG" sz="1400" dirty="0"/>
              <a:t>Inst-Mem</a:t>
            </a:r>
          </a:p>
          <a:p>
            <a:r>
              <a:rPr lang="en-SG" sz="1400" dirty="0"/>
              <a:t>400ps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Adder</a:t>
            </a:r>
          </a:p>
          <a:p>
            <a:r>
              <a:rPr lang="en-SG" sz="1400" dirty="0"/>
              <a:t>100ps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MUX</a:t>
            </a:r>
          </a:p>
          <a:p>
            <a:r>
              <a:rPr lang="en-SG" sz="1400" dirty="0"/>
              <a:t>30ps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ALU</a:t>
            </a:r>
          </a:p>
          <a:p>
            <a:r>
              <a:rPr lang="en-SG" sz="1400" dirty="0"/>
              <a:t>120ps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Reg-File</a:t>
            </a:r>
          </a:p>
          <a:p>
            <a:r>
              <a:rPr lang="en-SG" sz="1400" dirty="0"/>
              <a:t>200ps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Data-Mem</a:t>
            </a:r>
          </a:p>
          <a:p>
            <a:r>
              <a:rPr lang="en-SG" sz="1400" dirty="0"/>
              <a:t>350ps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Control/</a:t>
            </a:r>
            <a:r>
              <a:rPr lang="en-SG" sz="1400" dirty="0" err="1"/>
              <a:t>ALUControl</a:t>
            </a:r>
            <a:endParaRPr lang="en-SG" sz="1400" dirty="0"/>
          </a:p>
          <a:p>
            <a:r>
              <a:rPr lang="en-SG" sz="1400" dirty="0"/>
              <a:t>100ps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 err="1"/>
              <a:t>Lshft</a:t>
            </a:r>
            <a:r>
              <a:rPr lang="en-SG" sz="1400" dirty="0"/>
              <a:t>/</a:t>
            </a:r>
            <a:r>
              <a:rPr lang="en-SG" sz="1400" dirty="0" err="1"/>
              <a:t>signext</a:t>
            </a:r>
            <a:r>
              <a:rPr lang="en-SG" sz="1400" dirty="0"/>
              <a:t>/AND</a:t>
            </a:r>
          </a:p>
          <a:p>
            <a:r>
              <a:rPr lang="en-SG" sz="1400" dirty="0"/>
              <a:t>20ps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2474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4006</TotalTime>
  <Words>1462</Words>
  <Application>Microsoft Office PowerPoint</Application>
  <PresentationFormat>Widescreen</PresentationFormat>
  <Paragraphs>758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Retrospect</vt:lpstr>
      <vt:lpstr>CS2100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</dc:title>
  <dc:creator>Tuck-Choy Aaron TAN</dc:creator>
  <cp:lastModifiedBy>Tan Tuck Choy</cp:lastModifiedBy>
  <cp:revision>380</cp:revision>
  <cp:lastPrinted>2019-04-10T00:56:38Z</cp:lastPrinted>
  <dcterms:created xsi:type="dcterms:W3CDTF">2015-03-28T05:22:46Z</dcterms:created>
  <dcterms:modified xsi:type="dcterms:W3CDTF">2021-09-26T21:22:39Z</dcterms:modified>
</cp:coreProperties>
</file>