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18"/>
  </p:notesMasterIdLst>
  <p:sldIdLst>
    <p:sldId id="256" r:id="rId2"/>
    <p:sldId id="650" r:id="rId3"/>
    <p:sldId id="655" r:id="rId4"/>
    <p:sldId id="656" r:id="rId5"/>
    <p:sldId id="657" r:id="rId6"/>
    <p:sldId id="659" r:id="rId7"/>
    <p:sldId id="660" r:id="rId8"/>
    <p:sldId id="661" r:id="rId9"/>
    <p:sldId id="667" r:id="rId10"/>
    <p:sldId id="662" r:id="rId11"/>
    <p:sldId id="663" r:id="rId12"/>
    <p:sldId id="658" r:id="rId13"/>
    <p:sldId id="664" r:id="rId14"/>
    <p:sldId id="665" r:id="rId15"/>
    <p:sldId id="666" r:id="rId16"/>
    <p:sldId id="269" r:id="rId17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0033CC"/>
    <a:srgbClr val="FBE6CE"/>
    <a:srgbClr val="95F3E8"/>
    <a:srgbClr val="660066"/>
    <a:srgbClr val="66FF99"/>
    <a:srgbClr val="E2F0D9"/>
    <a:srgbClr val="FBE5D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4150" autoAdjust="0"/>
  </p:normalViewPr>
  <p:slideViewPr>
    <p:cSldViewPr snapToGrid="0">
      <p:cViewPr varScale="1">
        <p:scale>
          <a:sx n="56" d="100"/>
          <a:sy n="56" d="100"/>
        </p:scale>
        <p:origin x="436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23/8/2023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23/8/2023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23/8/2023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23/8/2023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23/8/2023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23/8/2023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23/8/2023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23/8/2023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23/8/2023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23/8/2023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23/8/2023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23/8/2023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144110"/>
            <a:ext cx="8884632" cy="2201602"/>
          </a:xfrm>
        </p:spPr>
        <p:txBody>
          <a:bodyPr>
            <a:normAutofit fontScale="92500" lnSpcReduction="10000"/>
          </a:bodyPr>
          <a:lstStyle/>
          <a:p>
            <a:r>
              <a:rPr lang="en-SG" sz="3200" dirty="0"/>
              <a:t>Tutorial #6</a:t>
            </a:r>
          </a:p>
          <a:p>
            <a:r>
              <a:rPr lang="en-SG" sz="4400" dirty="0"/>
              <a:t>Boolean Algebra, Logic Gates &amp; Simplification</a:t>
            </a:r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407169" y="3487538"/>
            <a:ext cx="2649673" cy="1445184"/>
            <a:chOff x="7408383" y="2777796"/>
            <a:chExt cx="2649673" cy="1445184"/>
          </a:xfrm>
        </p:grpSpPr>
        <p:sp>
          <p:nvSpPr>
            <p:cNvPr id="4" name="Left Bracket 3"/>
            <p:cNvSpPr/>
            <p:nvPr/>
          </p:nvSpPr>
          <p:spPr>
            <a:xfrm>
              <a:off x="9487248" y="2777796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Left Bracket 108"/>
            <p:cNvSpPr/>
            <p:nvPr/>
          </p:nvSpPr>
          <p:spPr>
            <a:xfrm flipH="1">
              <a:off x="7408383" y="2808649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7660" y="226347"/>
            <a:ext cx="887309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Q3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5" name="Rectangle 2"/>
          <p:cNvSpPr txBox="1">
            <a:spLocks noChangeArrowheads="1"/>
          </p:cNvSpPr>
          <p:nvPr/>
        </p:nvSpPr>
        <p:spPr>
          <a:xfrm flipH="1">
            <a:off x="2546594" y="21722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 flipH="1">
            <a:off x="4360581" y="1437082"/>
            <a:ext cx="301430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K-map for T’: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595838" y="1339927"/>
            <a:ext cx="4208412" cy="4276130"/>
            <a:chOff x="1422767" y="518160"/>
            <a:chExt cx="4208412" cy="4276130"/>
          </a:xfrm>
        </p:grpSpPr>
        <p:grpSp>
          <p:nvGrpSpPr>
            <p:cNvPr id="60" name="Group 59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D</a:t>
              </a:r>
            </a:p>
          </p:txBody>
        </p:sp>
        <p:sp>
          <p:nvSpPr>
            <p:cNvPr id="65" name="Right Brace 64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ight Brace 65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Brace 66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Brace 67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293227" y="21000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24601" y="2085375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05783" y="283314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04993" y="428380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424601" y="42907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743045" y="20834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79065" y="4306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12045" y="3563260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98673" y="4294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721273" y="354715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93473" y="208575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10485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000603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13243" y="280101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11503" y="35711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13243" y="35266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22683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(g)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2259209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Simplified POS expression: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088133" y="2829048"/>
            <a:ext cx="1231727" cy="126528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2"/>
          <p:cNvSpPr txBox="1">
            <a:spLocks noChangeArrowheads="1"/>
          </p:cNvSpPr>
          <p:nvPr/>
        </p:nvSpPr>
        <p:spPr>
          <a:xfrm flipH="1">
            <a:off x="999488" y="3153655"/>
            <a:ext cx="404171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T’ = </a:t>
            </a:r>
            <a:r>
              <a:rPr lang="en-US" sz="3200" dirty="0">
                <a:solidFill>
                  <a:srgbClr val="0000FF"/>
                </a:solidFill>
                <a:latin typeface="+mn-lt"/>
              </a:rPr>
              <a:t>A</a:t>
            </a:r>
            <a:r>
              <a:rPr lang="en-SG" sz="3200" dirty="0">
                <a:solidFill>
                  <a:srgbClr val="0000FF"/>
                </a:solidFill>
                <a:latin typeface="+mn-lt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00FF"/>
                </a:solidFill>
                <a:latin typeface="+mn-lt"/>
              </a:rPr>
              <a:t>D’</a:t>
            </a:r>
            <a:r>
              <a:rPr lang="en-US" sz="3200" dirty="0">
                <a:solidFill>
                  <a:srgbClr val="0033CC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+ 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C</a:t>
            </a:r>
            <a:r>
              <a:rPr lang="en-SG" sz="3200" dirty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D </a:t>
            </a:r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+ </a:t>
            </a:r>
            <a:r>
              <a:rPr lang="en-US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SG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Rectangle 2"/>
          <p:cNvSpPr txBox="1">
            <a:spLocks noChangeArrowheads="1"/>
          </p:cNvSpPr>
          <p:nvPr/>
        </p:nvSpPr>
        <p:spPr>
          <a:xfrm flipH="1">
            <a:off x="1019799" y="3923131"/>
            <a:ext cx="5404895" cy="15009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3200" dirty="0">
                <a:latin typeface="+mn-lt"/>
              </a:rPr>
              <a:t>T = (</a:t>
            </a:r>
            <a:r>
              <a:rPr lang="en-US" sz="32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SG" sz="32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D’</a:t>
            </a:r>
            <a:r>
              <a:rPr lang="en-US" sz="32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D + </a:t>
            </a:r>
            <a:r>
              <a:rPr lang="en-US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SG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3200" dirty="0">
                <a:latin typeface="+mn-lt"/>
                <a:sym typeface="Symbol" panose="05050102010706020507" pitchFamily="18" charset="2"/>
              </a:rPr>
              <a:t>)’</a:t>
            </a:r>
          </a:p>
          <a:p>
            <a:pPr>
              <a:lnSpc>
                <a:spcPct val="100000"/>
              </a:lnSpc>
              <a:spcAft>
                <a:spcPts val="600"/>
              </a:spcAft>
              <a:tabLst>
                <a:tab pos="290513" algn="l"/>
              </a:tabLst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	= (</a:t>
            </a:r>
            <a:r>
              <a:rPr lang="en-US" sz="3200" dirty="0" err="1">
                <a:solidFill>
                  <a:srgbClr val="0000FF"/>
                </a:solidFill>
                <a:latin typeface="+mn-lt"/>
              </a:rPr>
              <a:t>A’+D</a:t>
            </a:r>
            <a:r>
              <a:rPr lang="en-US" sz="3200" dirty="0">
                <a:latin typeface="+mn-lt"/>
              </a:rPr>
              <a:t>)</a:t>
            </a:r>
            <a:r>
              <a:rPr lang="en-SG" sz="3200" dirty="0">
                <a:latin typeface="+mn-lt"/>
                <a:sym typeface="Symbol" panose="05050102010706020507" pitchFamily="18" charset="2"/>
              </a:rPr>
              <a:t>  (</a:t>
            </a:r>
            <a:r>
              <a:rPr lang="en-SG" sz="3200" dirty="0" err="1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C’+D</a:t>
            </a:r>
            <a:r>
              <a:rPr lang="en-SG" sz="3200" dirty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’</a:t>
            </a:r>
            <a:r>
              <a:rPr lang="en-SG" sz="3200" dirty="0">
                <a:latin typeface="+mn-lt"/>
                <a:sym typeface="Symbol" panose="05050102010706020507" pitchFamily="18" charset="2"/>
              </a:rPr>
              <a:t>)</a:t>
            </a:r>
            <a:r>
              <a:rPr lang="en-SG" sz="3200" dirty="0">
                <a:sym typeface="Symbol" panose="05050102010706020507" pitchFamily="18" charset="2"/>
              </a:rPr>
              <a:t> 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 (</a:t>
            </a:r>
            <a:r>
              <a:rPr lang="en-SG" sz="3200" dirty="0" err="1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A’+B</a:t>
            </a:r>
            <a:r>
              <a:rPr lang="en-SG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’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Slide Number Placeholder 1">
            <a:extLst>
              <a:ext uri="{FF2B5EF4-FFF2-40B4-BE49-F238E27FC236}">
                <a16:creationId xmlns:a16="http://schemas.microsoft.com/office/drawing/2014/main" id="{4D323B49-5727-480A-BF89-CDF5397C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10</a:t>
            </a:fld>
            <a:endParaRPr lang="en-SG" sz="1600" dirty="0"/>
          </a:p>
        </p:txBody>
      </p:sp>
      <p:sp>
        <p:nvSpPr>
          <p:cNvPr id="110" name="Rounded Rectangle 109"/>
          <p:cNvSpPr/>
          <p:nvPr/>
        </p:nvSpPr>
        <p:spPr>
          <a:xfrm>
            <a:off x="8810894" y="3550691"/>
            <a:ext cx="1231727" cy="1265281"/>
          </a:xfrm>
          <a:prstGeom prst="round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2">
            <a:extLst>
              <a:ext uri="{FF2B5EF4-FFF2-40B4-BE49-F238E27FC236}">
                <a16:creationId xmlns:a16="http://schemas.microsoft.com/office/drawing/2014/main" id="{93D561F6-180E-4259-A624-22E9D0201BC0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3548453" y="570986"/>
            <a:ext cx="7837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+mn-lt"/>
              </a:rPr>
              <a:t>T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 err="1">
                <a:latin typeface="+mn-lt"/>
              </a:rPr>
              <a:t>A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B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C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D</a:t>
            </a:r>
            <a:r>
              <a:rPr lang="en-US" sz="3200" dirty="0">
                <a:latin typeface="+mn-lt"/>
              </a:rPr>
              <a:t>) = </a:t>
            </a:r>
            <a:r>
              <a:rPr lang="en-US" sz="32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m(0,1,2,4,5,9) + X(6,11,14,15).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2" name="Rectangle 2">
            <a:extLst>
              <a:ext uri="{FF2B5EF4-FFF2-40B4-BE49-F238E27FC236}">
                <a16:creationId xmlns:a16="http://schemas.microsoft.com/office/drawing/2014/main" id="{AC5033EE-F555-404A-B0DD-F382BF4A8A3C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3549471" y="36313"/>
            <a:ext cx="8427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+mn-lt"/>
              </a:rPr>
              <a:t>T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 err="1">
                <a:latin typeface="+mn-lt"/>
              </a:rPr>
              <a:t>A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B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C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D</a:t>
            </a:r>
            <a:r>
              <a:rPr lang="en-US" sz="3200" dirty="0">
                <a:latin typeface="+mn-lt"/>
              </a:rPr>
              <a:t>) = </a:t>
            </a:r>
            <a:r>
              <a:rPr lang="en-US" sz="3200" dirty="0">
                <a:latin typeface="Symbol" panose="05050102010706020507" pitchFamily="18" charset="2"/>
              </a:rPr>
              <a:t>P</a:t>
            </a:r>
            <a:r>
              <a:rPr lang="en-US" sz="3200" dirty="0">
                <a:latin typeface="+mn-lt"/>
              </a:rPr>
              <a:t>M(3,7,8,10,12,13) </a:t>
            </a:r>
            <a:r>
              <a:rPr lang="en-SG" sz="3200" dirty="0"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+mn-lt"/>
              </a:rPr>
              <a:t> X(6,11,14,15).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057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7" grpId="0"/>
      <p:bldP spid="118" grpId="0"/>
      <p:bldP spid="1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7660" y="226347"/>
            <a:ext cx="887309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Q3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1494969" y="247009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(h)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2121453" y="237884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T = A'</a:t>
            </a:r>
            <a:r>
              <a:rPr lang="en-SG" sz="3200" dirty="0">
                <a:latin typeface="+mn-lt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+mn-lt"/>
              </a:rPr>
              <a:t>D' + A'</a:t>
            </a:r>
            <a:r>
              <a:rPr lang="en-SG" sz="3200" dirty="0">
                <a:latin typeface="+mn-lt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+mn-lt"/>
                <a:sym typeface="Symbol" panose="05050102010706020507" pitchFamily="18" charset="2"/>
              </a:rPr>
              <a:t>C'</a:t>
            </a:r>
            <a:r>
              <a:rPr lang="en-US" sz="3200" dirty="0">
                <a:latin typeface="+mn-lt"/>
              </a:rPr>
              <a:t> + B'</a:t>
            </a:r>
            <a:r>
              <a:rPr lang="en-SG" sz="3200" dirty="0">
                <a:latin typeface="+mn-lt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+mn-lt"/>
                <a:sym typeface="Symbol" panose="05050102010706020507" pitchFamily="18" charset="2"/>
              </a:rPr>
              <a:t>C'</a:t>
            </a:r>
            <a:r>
              <a:rPr lang="en-SG" sz="3200" dirty="0"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+mn-lt"/>
                <a:sym typeface="Symbol" panose="05050102010706020507" pitchFamily="18" charset="2"/>
              </a:rPr>
              <a:t>D</a:t>
            </a:r>
            <a:endParaRPr lang="en-US" sz="32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5278" y="851845"/>
            <a:ext cx="3668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2-level AND-OR circuit: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499519" y="3548325"/>
            <a:ext cx="3668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2-level </a:t>
            </a:r>
            <a:r>
              <a:rPr lang="en-US" sz="2800" dirty="0" err="1"/>
              <a:t>NAND</a:t>
            </a:r>
            <a:r>
              <a:rPr lang="en-US" sz="2800" dirty="0"/>
              <a:t> circuit:</a:t>
            </a:r>
          </a:p>
        </p:txBody>
      </p:sp>
      <p:sp>
        <p:nvSpPr>
          <p:cNvPr id="107" name="Slide Number Placeholder 1">
            <a:extLst>
              <a:ext uri="{FF2B5EF4-FFF2-40B4-BE49-F238E27FC236}">
                <a16:creationId xmlns:a16="http://schemas.microsoft.com/office/drawing/2014/main" id="{1715CD0D-48E2-4CE2-B0C7-A328AD32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11</a:t>
            </a:fld>
            <a:endParaRPr lang="en-SG" sz="1600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400086" y="851846"/>
            <a:ext cx="6466296" cy="2570838"/>
            <a:chOff x="0" y="0"/>
            <a:chExt cx="4662382" cy="1853777"/>
          </a:xfrm>
        </p:grpSpPr>
        <p:sp>
          <p:nvSpPr>
            <p:cNvPr id="118" name="Text Box 1349"/>
            <p:cNvSpPr txBox="1">
              <a:spLocks noChangeArrowheads="1"/>
            </p:cNvSpPr>
            <p:nvPr/>
          </p:nvSpPr>
          <p:spPr bwMode="auto">
            <a:xfrm>
              <a:off x="4377267" y="965200"/>
              <a:ext cx="28511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SG" sz="16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10" name="Group 209"/>
            <p:cNvGrpSpPr/>
            <p:nvPr/>
          </p:nvGrpSpPr>
          <p:grpSpPr>
            <a:xfrm>
              <a:off x="0" y="0"/>
              <a:ext cx="4430819" cy="1853777"/>
              <a:chOff x="0" y="0"/>
              <a:chExt cx="4430819" cy="1853777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0" y="0"/>
                <a:ext cx="1367155" cy="1852930"/>
                <a:chOff x="0" y="0"/>
                <a:chExt cx="1367155" cy="185293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144780" y="251460"/>
                  <a:ext cx="0" cy="16014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87680" y="251460"/>
                  <a:ext cx="0" cy="16014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53440" y="251460"/>
                  <a:ext cx="0" cy="16014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1196340" y="251460"/>
                  <a:ext cx="0" cy="16014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6" name="Group 255"/>
                <p:cNvGrpSpPr/>
                <p:nvPr/>
              </p:nvGrpSpPr>
              <p:grpSpPr>
                <a:xfrm>
                  <a:off x="0" y="0"/>
                  <a:ext cx="1367155" cy="304800"/>
                  <a:chOff x="0" y="0"/>
                  <a:chExt cx="1367155" cy="304800"/>
                </a:xfrm>
              </p:grpSpPr>
              <p:sp>
                <p:nvSpPr>
                  <p:cNvPr id="257" name="Text Box 1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85115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16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8" name="Text Box 1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520" y="0"/>
                    <a:ext cx="285115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SG" sz="16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B</a:t>
                    </a:r>
                    <a:endParaRPr lang="en-US" sz="16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9" name="Text Box 1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520" y="0"/>
                    <a:ext cx="285115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SG" sz="16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endParaRPr lang="en-US" sz="16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" name="Text Box 1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2040" y="0"/>
                    <a:ext cx="285115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SG" sz="16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endParaRPr lang="en-US" sz="16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12" name="Group 211"/>
              <p:cNvGrpSpPr/>
              <p:nvPr/>
            </p:nvGrpSpPr>
            <p:grpSpPr>
              <a:xfrm>
                <a:off x="2192867" y="304800"/>
                <a:ext cx="499745" cy="1548977"/>
                <a:chOff x="0" y="0"/>
                <a:chExt cx="499745" cy="1548977"/>
              </a:xfrm>
            </p:grpSpPr>
            <p:sp>
              <p:nvSpPr>
                <p:cNvPr id="249" name="AutoShape 135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9745" cy="435610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AutoShape 1358"/>
                <p:cNvSpPr>
                  <a:spLocks noChangeArrowheads="1"/>
                </p:cNvSpPr>
                <p:nvPr/>
              </p:nvSpPr>
              <p:spPr bwMode="auto">
                <a:xfrm>
                  <a:off x="0" y="571500"/>
                  <a:ext cx="499745" cy="435610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AutoShape 1358"/>
                <p:cNvSpPr>
                  <a:spLocks noChangeArrowheads="1"/>
                </p:cNvSpPr>
                <p:nvPr/>
              </p:nvSpPr>
              <p:spPr bwMode="auto">
                <a:xfrm>
                  <a:off x="0" y="1113367"/>
                  <a:ext cx="499745" cy="435610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" name="Group 212"/>
              <p:cNvGrpSpPr/>
              <p:nvPr/>
            </p:nvGrpSpPr>
            <p:grpSpPr>
              <a:xfrm>
                <a:off x="2696634" y="503767"/>
                <a:ext cx="1734185" cy="1120140"/>
                <a:chOff x="0" y="0"/>
                <a:chExt cx="1734185" cy="1120140"/>
              </a:xfrm>
            </p:grpSpPr>
            <p:grpSp>
              <p:nvGrpSpPr>
                <p:cNvPr id="237" name="Group 236"/>
                <p:cNvGrpSpPr>
                  <a:grpSpLocks/>
                </p:cNvGrpSpPr>
                <p:nvPr/>
              </p:nvGrpSpPr>
              <p:grpSpPr bwMode="auto">
                <a:xfrm>
                  <a:off x="762000" y="403860"/>
                  <a:ext cx="547370" cy="381000"/>
                  <a:chOff x="0" y="0"/>
                  <a:chExt cx="20000" cy="19999"/>
                </a:xfrm>
              </p:grpSpPr>
              <p:sp>
                <p:nvSpPr>
                  <p:cNvPr id="246" name="Freeform 245"/>
                  <p:cNvSpPr>
                    <a:spLocks/>
                  </p:cNvSpPr>
                  <p:nvPr/>
                </p:nvSpPr>
                <p:spPr bwMode="auto">
                  <a:xfrm>
                    <a:off x="653" y="0"/>
                    <a:ext cx="19347" cy="11722"/>
                  </a:xfrm>
                  <a:custGeom>
                    <a:avLst/>
                    <a:gdLst>
                      <a:gd name="T0" fmla="*/ 0 w 20000"/>
                      <a:gd name="T1" fmla="*/ 95 h 20000"/>
                      <a:gd name="T2" fmla="*/ 434 w 20000"/>
                      <a:gd name="T3" fmla="*/ 0 h 20000"/>
                      <a:gd name="T4" fmla="*/ 10554 w 20000"/>
                      <a:gd name="T5" fmla="*/ 0 h 20000"/>
                      <a:gd name="T6" fmla="*/ 10554 w 20000"/>
                      <a:gd name="T7" fmla="*/ 1422 h 20000"/>
                      <a:gd name="T8" fmla="*/ 12000 w 20000"/>
                      <a:gd name="T9" fmla="*/ 1422 h 20000"/>
                      <a:gd name="T10" fmla="*/ 12000 w 20000"/>
                      <a:gd name="T11" fmla="*/ 2844 h 20000"/>
                      <a:gd name="T12" fmla="*/ 13446 w 20000"/>
                      <a:gd name="T13" fmla="*/ 2844 h 20000"/>
                      <a:gd name="T14" fmla="*/ 13446 w 20000"/>
                      <a:gd name="T15" fmla="*/ 4265 h 20000"/>
                      <a:gd name="T16" fmla="*/ 14169 w 20000"/>
                      <a:gd name="T17" fmla="*/ 5687 h 20000"/>
                      <a:gd name="T18" fmla="*/ 14892 w 20000"/>
                      <a:gd name="T19" fmla="*/ 5687 h 20000"/>
                      <a:gd name="T20" fmla="*/ 14892 w 20000"/>
                      <a:gd name="T21" fmla="*/ 7109 h 20000"/>
                      <a:gd name="T22" fmla="*/ 15614 w 20000"/>
                      <a:gd name="T23" fmla="*/ 7109 h 20000"/>
                      <a:gd name="T24" fmla="*/ 16337 w 20000"/>
                      <a:gd name="T25" fmla="*/ 8531 h 20000"/>
                      <a:gd name="T26" fmla="*/ 17060 w 20000"/>
                      <a:gd name="T27" fmla="*/ 8531 h 20000"/>
                      <a:gd name="T28" fmla="*/ 17060 w 20000"/>
                      <a:gd name="T29" fmla="*/ 9953 h 20000"/>
                      <a:gd name="T30" fmla="*/ 17783 w 20000"/>
                      <a:gd name="T31" fmla="*/ 9953 h 20000"/>
                      <a:gd name="T32" fmla="*/ 17783 w 20000"/>
                      <a:gd name="T33" fmla="*/ 11374 h 20000"/>
                      <a:gd name="T34" fmla="*/ 19229 w 20000"/>
                      <a:gd name="T35" fmla="*/ 14218 h 20000"/>
                      <a:gd name="T36" fmla="*/ 19229 w 20000"/>
                      <a:gd name="T37" fmla="*/ 15640 h 20000"/>
                      <a:gd name="T38" fmla="*/ 19952 w 20000"/>
                      <a:gd name="T39" fmla="*/ 15640 h 20000"/>
                      <a:gd name="T40" fmla="*/ 19952 w 20000"/>
                      <a:gd name="T41" fmla="*/ 19905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95"/>
                        </a:moveTo>
                        <a:lnTo>
                          <a:pt x="434" y="0"/>
                        </a:lnTo>
                        <a:lnTo>
                          <a:pt x="10554" y="0"/>
                        </a:lnTo>
                        <a:lnTo>
                          <a:pt x="10554" y="1422"/>
                        </a:lnTo>
                        <a:lnTo>
                          <a:pt x="12000" y="1422"/>
                        </a:lnTo>
                        <a:lnTo>
                          <a:pt x="12000" y="2844"/>
                        </a:lnTo>
                        <a:lnTo>
                          <a:pt x="13446" y="2844"/>
                        </a:lnTo>
                        <a:lnTo>
                          <a:pt x="13446" y="4265"/>
                        </a:lnTo>
                        <a:lnTo>
                          <a:pt x="14169" y="5687"/>
                        </a:lnTo>
                        <a:lnTo>
                          <a:pt x="14892" y="5687"/>
                        </a:lnTo>
                        <a:lnTo>
                          <a:pt x="14892" y="7109"/>
                        </a:lnTo>
                        <a:lnTo>
                          <a:pt x="15614" y="7109"/>
                        </a:lnTo>
                        <a:lnTo>
                          <a:pt x="16337" y="8531"/>
                        </a:lnTo>
                        <a:lnTo>
                          <a:pt x="17060" y="8531"/>
                        </a:lnTo>
                        <a:lnTo>
                          <a:pt x="17060" y="9953"/>
                        </a:lnTo>
                        <a:lnTo>
                          <a:pt x="17783" y="9953"/>
                        </a:lnTo>
                        <a:lnTo>
                          <a:pt x="17783" y="11374"/>
                        </a:lnTo>
                        <a:lnTo>
                          <a:pt x="19229" y="14218"/>
                        </a:lnTo>
                        <a:lnTo>
                          <a:pt x="19229" y="15640"/>
                        </a:lnTo>
                        <a:lnTo>
                          <a:pt x="19952" y="15640"/>
                        </a:lnTo>
                        <a:lnTo>
                          <a:pt x="19952" y="19905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7" name="Freeform 246"/>
                  <p:cNvSpPr>
                    <a:spLocks/>
                  </p:cNvSpPr>
                  <p:nvPr/>
                </p:nvSpPr>
                <p:spPr bwMode="auto">
                  <a:xfrm>
                    <a:off x="653" y="7833"/>
                    <a:ext cx="19347" cy="11722"/>
                  </a:xfrm>
                  <a:custGeom>
                    <a:avLst/>
                    <a:gdLst>
                      <a:gd name="T0" fmla="*/ 0 w 20000"/>
                      <a:gd name="T1" fmla="*/ 19810 h 20000"/>
                      <a:gd name="T2" fmla="*/ 434 w 20000"/>
                      <a:gd name="T3" fmla="*/ 19905 h 20000"/>
                      <a:gd name="T4" fmla="*/ 10554 w 20000"/>
                      <a:gd name="T5" fmla="*/ 19905 h 20000"/>
                      <a:gd name="T6" fmla="*/ 10554 w 20000"/>
                      <a:gd name="T7" fmla="*/ 18483 h 20000"/>
                      <a:gd name="T8" fmla="*/ 12000 w 20000"/>
                      <a:gd name="T9" fmla="*/ 18483 h 20000"/>
                      <a:gd name="T10" fmla="*/ 12000 w 20000"/>
                      <a:gd name="T11" fmla="*/ 17062 h 20000"/>
                      <a:gd name="T12" fmla="*/ 13446 w 20000"/>
                      <a:gd name="T13" fmla="*/ 17062 h 20000"/>
                      <a:gd name="T14" fmla="*/ 13446 w 20000"/>
                      <a:gd name="T15" fmla="*/ 15640 h 20000"/>
                      <a:gd name="T16" fmla="*/ 14169 w 20000"/>
                      <a:gd name="T17" fmla="*/ 14218 h 20000"/>
                      <a:gd name="T18" fmla="*/ 14892 w 20000"/>
                      <a:gd name="T19" fmla="*/ 14218 h 20000"/>
                      <a:gd name="T20" fmla="*/ 14892 w 20000"/>
                      <a:gd name="T21" fmla="*/ 12796 h 20000"/>
                      <a:gd name="T22" fmla="*/ 15614 w 20000"/>
                      <a:gd name="T23" fmla="*/ 12796 h 20000"/>
                      <a:gd name="T24" fmla="*/ 16337 w 20000"/>
                      <a:gd name="T25" fmla="*/ 11374 h 20000"/>
                      <a:gd name="T26" fmla="*/ 17060 w 20000"/>
                      <a:gd name="T27" fmla="*/ 11374 h 20000"/>
                      <a:gd name="T28" fmla="*/ 17060 w 20000"/>
                      <a:gd name="T29" fmla="*/ 9953 h 20000"/>
                      <a:gd name="T30" fmla="*/ 17783 w 20000"/>
                      <a:gd name="T31" fmla="*/ 9953 h 20000"/>
                      <a:gd name="T32" fmla="*/ 17783 w 20000"/>
                      <a:gd name="T33" fmla="*/ 8531 h 20000"/>
                      <a:gd name="T34" fmla="*/ 19229 w 20000"/>
                      <a:gd name="T35" fmla="*/ 5687 h 20000"/>
                      <a:gd name="T36" fmla="*/ 19229 w 20000"/>
                      <a:gd name="T37" fmla="*/ 4265 h 20000"/>
                      <a:gd name="T38" fmla="*/ 19952 w 20000"/>
                      <a:gd name="T39" fmla="*/ 4265 h 20000"/>
                      <a:gd name="T40" fmla="*/ 19952 w 20000"/>
                      <a:gd name="T41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9810"/>
                        </a:moveTo>
                        <a:lnTo>
                          <a:pt x="434" y="19905"/>
                        </a:lnTo>
                        <a:lnTo>
                          <a:pt x="10554" y="19905"/>
                        </a:lnTo>
                        <a:lnTo>
                          <a:pt x="10554" y="18483"/>
                        </a:lnTo>
                        <a:lnTo>
                          <a:pt x="12000" y="18483"/>
                        </a:lnTo>
                        <a:lnTo>
                          <a:pt x="12000" y="17062"/>
                        </a:lnTo>
                        <a:lnTo>
                          <a:pt x="13446" y="17062"/>
                        </a:lnTo>
                        <a:lnTo>
                          <a:pt x="13446" y="15640"/>
                        </a:lnTo>
                        <a:lnTo>
                          <a:pt x="14169" y="14218"/>
                        </a:lnTo>
                        <a:lnTo>
                          <a:pt x="14892" y="14218"/>
                        </a:lnTo>
                        <a:lnTo>
                          <a:pt x="14892" y="12796"/>
                        </a:lnTo>
                        <a:lnTo>
                          <a:pt x="15614" y="12796"/>
                        </a:lnTo>
                        <a:lnTo>
                          <a:pt x="16337" y="11374"/>
                        </a:lnTo>
                        <a:lnTo>
                          <a:pt x="17060" y="11374"/>
                        </a:lnTo>
                        <a:lnTo>
                          <a:pt x="17060" y="9953"/>
                        </a:lnTo>
                        <a:lnTo>
                          <a:pt x="17783" y="9953"/>
                        </a:lnTo>
                        <a:lnTo>
                          <a:pt x="17783" y="8531"/>
                        </a:lnTo>
                        <a:lnTo>
                          <a:pt x="19229" y="5687"/>
                        </a:lnTo>
                        <a:lnTo>
                          <a:pt x="19229" y="4265"/>
                        </a:lnTo>
                        <a:lnTo>
                          <a:pt x="19952" y="4265"/>
                        </a:lnTo>
                        <a:lnTo>
                          <a:pt x="19952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8" name="Freeform 247"/>
                  <p:cNvSpPr>
                    <a:spLocks/>
                  </p:cNvSpPr>
                  <p:nvPr/>
                </p:nvSpPr>
                <p:spPr bwMode="auto">
                  <a:xfrm>
                    <a:off x="0" y="778"/>
                    <a:ext cx="3264" cy="19221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2571 w 20000"/>
                      <a:gd name="T3" fmla="*/ 0 h 20000"/>
                      <a:gd name="T4" fmla="*/ 2571 w 20000"/>
                      <a:gd name="T5" fmla="*/ 867 h 20000"/>
                      <a:gd name="T6" fmla="*/ 6857 w 20000"/>
                      <a:gd name="T7" fmla="*/ 867 h 20000"/>
                      <a:gd name="T8" fmla="*/ 6857 w 20000"/>
                      <a:gd name="T9" fmla="*/ 1734 h 20000"/>
                      <a:gd name="T10" fmla="*/ 11143 w 20000"/>
                      <a:gd name="T11" fmla="*/ 1734 h 20000"/>
                      <a:gd name="T12" fmla="*/ 11143 w 20000"/>
                      <a:gd name="T13" fmla="*/ 2601 h 20000"/>
                      <a:gd name="T14" fmla="*/ 15429 w 20000"/>
                      <a:gd name="T15" fmla="*/ 2601 h 20000"/>
                      <a:gd name="T16" fmla="*/ 15429 w 20000"/>
                      <a:gd name="T17" fmla="*/ 5202 h 20000"/>
                      <a:gd name="T18" fmla="*/ 19714 w 20000"/>
                      <a:gd name="T19" fmla="*/ 5202 h 20000"/>
                      <a:gd name="T20" fmla="*/ 19714 w 20000"/>
                      <a:gd name="T21" fmla="*/ 15607 h 20000"/>
                      <a:gd name="T22" fmla="*/ 15429 w 20000"/>
                      <a:gd name="T23" fmla="*/ 15607 h 20000"/>
                      <a:gd name="T24" fmla="*/ 15429 w 20000"/>
                      <a:gd name="T25" fmla="*/ 17341 h 20000"/>
                      <a:gd name="T26" fmla="*/ 11143 w 20000"/>
                      <a:gd name="T27" fmla="*/ 17341 h 20000"/>
                      <a:gd name="T28" fmla="*/ 11143 w 20000"/>
                      <a:gd name="T29" fmla="*/ 18208 h 20000"/>
                      <a:gd name="T30" fmla="*/ 6857 w 20000"/>
                      <a:gd name="T31" fmla="*/ 18208 h 20000"/>
                      <a:gd name="T32" fmla="*/ 6857 w 20000"/>
                      <a:gd name="T33" fmla="*/ 19942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2571" y="0"/>
                        </a:lnTo>
                        <a:lnTo>
                          <a:pt x="2571" y="867"/>
                        </a:lnTo>
                        <a:lnTo>
                          <a:pt x="6857" y="867"/>
                        </a:lnTo>
                        <a:lnTo>
                          <a:pt x="6857" y="1734"/>
                        </a:lnTo>
                        <a:lnTo>
                          <a:pt x="11143" y="1734"/>
                        </a:lnTo>
                        <a:lnTo>
                          <a:pt x="11143" y="2601"/>
                        </a:lnTo>
                        <a:lnTo>
                          <a:pt x="15429" y="2601"/>
                        </a:lnTo>
                        <a:lnTo>
                          <a:pt x="15429" y="5202"/>
                        </a:lnTo>
                        <a:lnTo>
                          <a:pt x="19714" y="5202"/>
                        </a:lnTo>
                        <a:lnTo>
                          <a:pt x="19714" y="15607"/>
                        </a:lnTo>
                        <a:lnTo>
                          <a:pt x="15429" y="15607"/>
                        </a:lnTo>
                        <a:lnTo>
                          <a:pt x="15429" y="17341"/>
                        </a:lnTo>
                        <a:lnTo>
                          <a:pt x="11143" y="17341"/>
                        </a:lnTo>
                        <a:lnTo>
                          <a:pt x="11143" y="18208"/>
                        </a:lnTo>
                        <a:lnTo>
                          <a:pt x="6857" y="18208"/>
                        </a:lnTo>
                        <a:lnTo>
                          <a:pt x="6857" y="1994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238" name="Line 1368"/>
                <p:cNvCxnSpPr/>
                <p:nvPr/>
              </p:nvCxnSpPr>
              <p:spPr bwMode="auto">
                <a:xfrm>
                  <a:off x="1310640" y="594360"/>
                  <a:ext cx="42354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0" y="594360"/>
                  <a:ext cx="85450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0" y="0"/>
                  <a:ext cx="42672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0" y="1120140"/>
                  <a:ext cx="42672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426720" y="0"/>
                  <a:ext cx="0" cy="4800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426720" y="723900"/>
                  <a:ext cx="0" cy="396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426720" y="480060"/>
                  <a:ext cx="424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426720" y="723900"/>
                  <a:ext cx="424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139700" y="338667"/>
                <a:ext cx="2057824" cy="1483783"/>
                <a:chOff x="0" y="0"/>
                <a:chExt cx="2057824" cy="1483783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715434" y="850900"/>
                  <a:ext cx="134050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0" y="88900"/>
                  <a:ext cx="20547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1049867" y="292100"/>
                  <a:ext cx="10058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8" name="Group 217"/>
                <p:cNvGrpSpPr/>
                <p:nvPr/>
              </p:nvGrpSpPr>
              <p:grpSpPr>
                <a:xfrm>
                  <a:off x="122767" y="0"/>
                  <a:ext cx="152717" cy="171450"/>
                  <a:chOff x="0" y="0"/>
                  <a:chExt cx="152717" cy="171450"/>
                </a:xfrm>
              </p:grpSpPr>
              <p:sp>
                <p:nvSpPr>
                  <p:cNvPr id="235" name="AutoShape 1357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-30480" y="30480"/>
                    <a:ext cx="171450" cy="11049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Oval 23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86360" y="55880"/>
                    <a:ext cx="76200" cy="5651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9" name="Group 218"/>
                <p:cNvGrpSpPr/>
                <p:nvPr/>
              </p:nvGrpSpPr>
              <p:grpSpPr>
                <a:xfrm>
                  <a:off x="1261534" y="207433"/>
                  <a:ext cx="152717" cy="171450"/>
                  <a:chOff x="0" y="0"/>
                  <a:chExt cx="152717" cy="171450"/>
                </a:xfrm>
              </p:grpSpPr>
              <p:sp>
                <p:nvSpPr>
                  <p:cNvPr id="233" name="AutoShape 1357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-30480" y="30480"/>
                    <a:ext cx="171450" cy="11049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4" name="Oval 233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86360" y="55880"/>
                    <a:ext cx="76200" cy="5651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220" name="Straight Connector 219"/>
                <p:cNvCxnSpPr/>
                <p:nvPr/>
              </p:nvCxnSpPr>
              <p:spPr>
                <a:xfrm rot="5400000">
                  <a:off x="1405466" y="381000"/>
                  <a:ext cx="5924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1706034" y="673100"/>
                  <a:ext cx="35179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334434" y="1409700"/>
                  <a:ext cx="172241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3" name="Group 222"/>
                <p:cNvGrpSpPr/>
                <p:nvPr/>
              </p:nvGrpSpPr>
              <p:grpSpPr>
                <a:xfrm>
                  <a:off x="829734" y="762000"/>
                  <a:ext cx="152717" cy="171450"/>
                  <a:chOff x="0" y="0"/>
                  <a:chExt cx="152717" cy="171450"/>
                </a:xfrm>
              </p:grpSpPr>
              <p:sp>
                <p:nvSpPr>
                  <p:cNvPr id="231" name="AutoShape 1357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-30480" y="30480"/>
                    <a:ext cx="171450" cy="11049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2" name="Oval 231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86360" y="55880"/>
                    <a:ext cx="76200" cy="5651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457200" y="1312333"/>
                  <a:ext cx="152717" cy="171450"/>
                  <a:chOff x="0" y="0"/>
                  <a:chExt cx="152717" cy="171450"/>
                </a:xfrm>
              </p:grpSpPr>
              <p:sp>
                <p:nvSpPr>
                  <p:cNvPr id="229" name="AutoShape 1357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-30480" y="30480"/>
                    <a:ext cx="171450" cy="11049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0" name="Oval 22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86360" y="55880"/>
                    <a:ext cx="76200" cy="5651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1213267" y="848153"/>
                  <a:ext cx="0" cy="4682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1206500" y="1316566"/>
                  <a:ext cx="8466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>
                  <a:cxnSpLocks/>
                </p:cNvCxnSpPr>
                <p:nvPr/>
              </p:nvCxnSpPr>
              <p:spPr>
                <a:xfrm>
                  <a:off x="1049867" y="1223433"/>
                  <a:ext cx="10060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61" name="Group 260"/>
          <p:cNvGrpSpPr/>
          <p:nvPr/>
        </p:nvGrpSpPr>
        <p:grpSpPr>
          <a:xfrm>
            <a:off x="4400086" y="3639117"/>
            <a:ext cx="6454848" cy="2563237"/>
            <a:chOff x="0" y="0"/>
            <a:chExt cx="4690110" cy="1862455"/>
          </a:xfrm>
        </p:grpSpPr>
        <p:grpSp>
          <p:nvGrpSpPr>
            <p:cNvPr id="262" name="Group 261"/>
            <p:cNvGrpSpPr/>
            <p:nvPr/>
          </p:nvGrpSpPr>
          <p:grpSpPr>
            <a:xfrm>
              <a:off x="0" y="0"/>
              <a:ext cx="1367155" cy="1852718"/>
              <a:chOff x="0" y="0"/>
              <a:chExt cx="1367155" cy="1852930"/>
            </a:xfrm>
          </p:grpSpPr>
          <p:cxnSp>
            <p:nvCxnSpPr>
              <p:cNvPr id="329" name="Straight Connector 328"/>
              <p:cNvCxnSpPr/>
              <p:nvPr/>
            </p:nvCxnSpPr>
            <p:spPr>
              <a:xfrm>
                <a:off x="144780" y="251460"/>
                <a:ext cx="0" cy="16014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>
                <a:off x="487680" y="251460"/>
                <a:ext cx="0" cy="16014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>
                <a:off x="853440" y="251460"/>
                <a:ext cx="0" cy="16014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>
                <a:off x="1196340" y="251460"/>
                <a:ext cx="0" cy="16014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3" name="Group 332"/>
              <p:cNvGrpSpPr/>
              <p:nvPr/>
            </p:nvGrpSpPr>
            <p:grpSpPr>
              <a:xfrm>
                <a:off x="0" y="0"/>
                <a:ext cx="1367155" cy="304800"/>
                <a:chOff x="0" y="0"/>
                <a:chExt cx="1367155" cy="304800"/>
              </a:xfrm>
            </p:grpSpPr>
            <p:sp>
              <p:nvSpPr>
                <p:cNvPr id="334" name="Text Box 1348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285115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35" name="Text Box 1348"/>
                <p:cNvSpPr txBox="1">
                  <a:spLocks noChangeArrowheads="1"/>
                </p:cNvSpPr>
                <p:nvPr/>
              </p:nvSpPr>
              <p:spPr bwMode="auto">
                <a:xfrm>
                  <a:off x="350520" y="0"/>
                  <a:ext cx="285115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SG" sz="16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36" name="Text Box 1348"/>
                <p:cNvSpPr txBox="1">
                  <a:spLocks noChangeArrowheads="1"/>
                </p:cNvSpPr>
                <p:nvPr/>
              </p:nvSpPr>
              <p:spPr bwMode="auto">
                <a:xfrm>
                  <a:off x="731520" y="0"/>
                  <a:ext cx="285115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SG" sz="16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37" name="Text Box 1348"/>
                <p:cNvSpPr txBox="1">
                  <a:spLocks noChangeArrowheads="1"/>
                </p:cNvSpPr>
                <p:nvPr/>
              </p:nvSpPr>
              <p:spPr bwMode="auto">
                <a:xfrm>
                  <a:off x="1082040" y="0"/>
                  <a:ext cx="285115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SG" sz="16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" name="Group 262"/>
            <p:cNvGrpSpPr/>
            <p:nvPr/>
          </p:nvGrpSpPr>
          <p:grpSpPr>
            <a:xfrm>
              <a:off x="2693670" y="506730"/>
              <a:ext cx="1996440" cy="1120775"/>
              <a:chOff x="0" y="0"/>
              <a:chExt cx="1996440" cy="1120775"/>
            </a:xfrm>
          </p:grpSpPr>
          <p:cxnSp>
            <p:nvCxnSpPr>
              <p:cNvPr id="317" name="Line 1368"/>
              <p:cNvCxnSpPr/>
              <p:nvPr/>
            </p:nvCxnSpPr>
            <p:spPr bwMode="auto">
              <a:xfrm>
                <a:off x="1311275" y="593725"/>
                <a:ext cx="42350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0" y="0"/>
                <a:ext cx="4266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>
                <a:off x="428625" y="0"/>
                <a:ext cx="0" cy="4800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>
                <a:off x="428625" y="479425"/>
                <a:ext cx="4245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>
                <a:off x="428625" y="723900"/>
                <a:ext cx="4245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28625" y="723900"/>
                <a:ext cx="0" cy="3961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0" y="1120775"/>
                <a:ext cx="4266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>
                <a:off x="0" y="593725"/>
                <a:ext cx="8544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5" name="Text Box 1349"/>
              <p:cNvSpPr txBox="1">
                <a:spLocks noChangeArrowheads="1"/>
              </p:cNvSpPr>
              <p:nvPr/>
            </p:nvSpPr>
            <p:spPr bwMode="auto">
              <a:xfrm>
                <a:off x="1711325" y="444500"/>
                <a:ext cx="285115" cy="26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sz="1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326" name="Group 325"/>
              <p:cNvGrpSpPr>
                <a:grpSpLocks/>
              </p:cNvGrpSpPr>
              <p:nvPr/>
            </p:nvGrpSpPr>
            <p:grpSpPr bwMode="auto">
              <a:xfrm>
                <a:off x="806443" y="381000"/>
                <a:ext cx="594994" cy="432435"/>
                <a:chOff x="4986" y="3724"/>
                <a:chExt cx="743" cy="491"/>
              </a:xfrm>
            </p:grpSpPr>
            <p:sp>
              <p:nvSpPr>
                <p:cNvPr id="327" name="AutoShape 1416"/>
                <p:cNvSpPr>
                  <a:spLocks noChangeArrowheads="1"/>
                </p:cNvSpPr>
                <p:nvPr/>
              </p:nvSpPr>
              <p:spPr bwMode="auto">
                <a:xfrm>
                  <a:off x="4986" y="3724"/>
                  <a:ext cx="600" cy="491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Oval 327"/>
                <p:cNvSpPr>
                  <a:spLocks noChangeArrowheads="1"/>
                </p:cNvSpPr>
                <p:nvPr/>
              </p:nvSpPr>
              <p:spPr bwMode="auto">
                <a:xfrm>
                  <a:off x="5586" y="38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64" name="Group 263"/>
            <p:cNvGrpSpPr/>
            <p:nvPr/>
          </p:nvGrpSpPr>
          <p:grpSpPr>
            <a:xfrm>
              <a:off x="2202173" y="312420"/>
              <a:ext cx="594994" cy="1550035"/>
              <a:chOff x="-7" y="0"/>
              <a:chExt cx="594994" cy="1550035"/>
            </a:xfrm>
          </p:grpSpPr>
          <p:grpSp>
            <p:nvGrpSpPr>
              <p:cNvPr id="308" name="Group 307"/>
              <p:cNvGrpSpPr>
                <a:grpSpLocks/>
              </p:cNvGrpSpPr>
              <p:nvPr/>
            </p:nvGrpSpPr>
            <p:grpSpPr bwMode="auto">
              <a:xfrm>
                <a:off x="-7" y="0"/>
                <a:ext cx="594994" cy="432435"/>
                <a:chOff x="4986" y="3724"/>
                <a:chExt cx="743" cy="491"/>
              </a:xfrm>
            </p:grpSpPr>
            <p:sp>
              <p:nvSpPr>
                <p:cNvPr id="315" name="AutoShape 1378"/>
                <p:cNvSpPr>
                  <a:spLocks noChangeArrowheads="1"/>
                </p:cNvSpPr>
                <p:nvPr/>
              </p:nvSpPr>
              <p:spPr bwMode="auto">
                <a:xfrm>
                  <a:off x="4986" y="3724"/>
                  <a:ext cx="600" cy="491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Oval 315"/>
                <p:cNvSpPr>
                  <a:spLocks noChangeArrowheads="1"/>
                </p:cNvSpPr>
                <p:nvPr/>
              </p:nvSpPr>
              <p:spPr bwMode="auto">
                <a:xfrm>
                  <a:off x="5586" y="38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09" name="Group 308"/>
              <p:cNvGrpSpPr>
                <a:grpSpLocks/>
              </p:cNvGrpSpPr>
              <p:nvPr/>
            </p:nvGrpSpPr>
            <p:grpSpPr bwMode="auto">
              <a:xfrm>
                <a:off x="-7" y="567266"/>
                <a:ext cx="594994" cy="432435"/>
                <a:chOff x="4986" y="3724"/>
                <a:chExt cx="743" cy="491"/>
              </a:xfrm>
            </p:grpSpPr>
            <p:sp>
              <p:nvSpPr>
                <p:cNvPr id="313" name="AutoShape 1378"/>
                <p:cNvSpPr>
                  <a:spLocks noChangeArrowheads="1"/>
                </p:cNvSpPr>
                <p:nvPr/>
              </p:nvSpPr>
              <p:spPr bwMode="auto">
                <a:xfrm>
                  <a:off x="4986" y="3724"/>
                  <a:ext cx="600" cy="491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Oval 313"/>
                <p:cNvSpPr>
                  <a:spLocks noChangeArrowheads="1"/>
                </p:cNvSpPr>
                <p:nvPr/>
              </p:nvSpPr>
              <p:spPr bwMode="auto">
                <a:xfrm>
                  <a:off x="5586" y="38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0" name="Group 309"/>
              <p:cNvGrpSpPr>
                <a:grpSpLocks/>
              </p:cNvGrpSpPr>
              <p:nvPr/>
            </p:nvGrpSpPr>
            <p:grpSpPr bwMode="auto">
              <a:xfrm>
                <a:off x="-7" y="1117600"/>
                <a:ext cx="594994" cy="432435"/>
                <a:chOff x="4986" y="3724"/>
                <a:chExt cx="743" cy="491"/>
              </a:xfrm>
            </p:grpSpPr>
            <p:sp>
              <p:nvSpPr>
                <p:cNvPr id="311" name="AutoShape 1378"/>
                <p:cNvSpPr>
                  <a:spLocks noChangeArrowheads="1"/>
                </p:cNvSpPr>
                <p:nvPr/>
              </p:nvSpPr>
              <p:spPr bwMode="auto">
                <a:xfrm>
                  <a:off x="4986" y="3724"/>
                  <a:ext cx="600" cy="491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Oval 311"/>
                <p:cNvSpPr>
                  <a:spLocks noChangeArrowheads="1"/>
                </p:cNvSpPr>
                <p:nvPr/>
              </p:nvSpPr>
              <p:spPr bwMode="auto">
                <a:xfrm>
                  <a:off x="5586" y="38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65" name="Group 264"/>
            <p:cNvGrpSpPr/>
            <p:nvPr/>
          </p:nvGrpSpPr>
          <p:grpSpPr>
            <a:xfrm>
              <a:off x="140970" y="377190"/>
              <a:ext cx="2065020" cy="1427719"/>
              <a:chOff x="0" y="0"/>
              <a:chExt cx="2065020" cy="1427719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>
                <a:off x="0" y="49530"/>
                <a:ext cx="79362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1051560" y="255270"/>
                <a:ext cx="17018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5400000">
                <a:off x="1405890" y="342900"/>
                <a:ext cx="59238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1706880" y="636270"/>
                <a:ext cx="3517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16280" y="811530"/>
                <a:ext cx="94569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5400000">
                <a:off x="971550" y="1051560"/>
                <a:ext cx="479266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>
                <a:cxnSpLocks/>
              </p:cNvCxnSpPr>
              <p:nvPr/>
            </p:nvCxnSpPr>
            <p:spPr>
              <a:xfrm>
                <a:off x="1057794" y="1184910"/>
                <a:ext cx="100040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1207770" y="1280160"/>
                <a:ext cx="8465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335280" y="1371600"/>
                <a:ext cx="10668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" name="Group 275"/>
              <p:cNvGrpSpPr/>
              <p:nvPr/>
            </p:nvGrpSpPr>
            <p:grpSpPr>
              <a:xfrm>
                <a:off x="83821" y="0"/>
                <a:ext cx="226774" cy="109459"/>
                <a:chOff x="0" y="0"/>
                <a:chExt cx="275419" cy="132811"/>
              </a:xfrm>
            </p:grpSpPr>
            <p:grpSp>
              <p:nvGrpSpPr>
                <p:cNvPr id="302" name="Group 301"/>
                <p:cNvGrpSpPr>
                  <a:grpSpLocks/>
                </p:cNvGrpSpPr>
                <p:nvPr/>
              </p:nvGrpSpPr>
              <p:grpSpPr bwMode="auto">
                <a:xfrm>
                  <a:off x="92868" y="0"/>
                  <a:ext cx="182551" cy="132811"/>
                  <a:chOff x="4986" y="3724"/>
                  <a:chExt cx="743" cy="491"/>
                </a:xfrm>
              </p:grpSpPr>
              <p:sp>
                <p:nvSpPr>
                  <p:cNvPr id="306" name="AutoShape 1378"/>
                  <p:cNvSpPr>
                    <a:spLocks noChangeArrowheads="1"/>
                  </p:cNvSpPr>
                  <p:nvPr/>
                </p:nvSpPr>
                <p:spPr bwMode="auto">
                  <a:xfrm>
                    <a:off x="4986" y="3724"/>
                    <a:ext cx="600" cy="491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7" name="Oval 306"/>
                  <p:cNvSpPr>
                    <a:spLocks noChangeArrowheads="1"/>
                  </p:cNvSpPr>
                  <p:nvPr/>
                </p:nvSpPr>
                <p:spPr bwMode="auto">
                  <a:xfrm>
                    <a:off x="5586" y="3885"/>
                    <a:ext cx="143" cy="1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2381" y="19050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0" y="109538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 rot="16200000">
                  <a:off x="-42625" y="64532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7" name="Straight Connector 276"/>
              <p:cNvCxnSpPr/>
              <p:nvPr/>
            </p:nvCxnSpPr>
            <p:spPr>
              <a:xfrm>
                <a:off x="300990" y="49530"/>
                <a:ext cx="17532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/>
            </p:nvGrpSpPr>
            <p:grpSpPr>
              <a:xfrm>
                <a:off x="1219201" y="201930"/>
                <a:ext cx="226774" cy="109459"/>
                <a:chOff x="0" y="0"/>
                <a:chExt cx="275419" cy="132811"/>
              </a:xfrm>
            </p:grpSpPr>
            <p:grpSp>
              <p:nvGrpSpPr>
                <p:cNvPr id="296" name="Group 295"/>
                <p:cNvGrpSpPr>
                  <a:grpSpLocks/>
                </p:cNvGrpSpPr>
                <p:nvPr/>
              </p:nvGrpSpPr>
              <p:grpSpPr bwMode="auto">
                <a:xfrm>
                  <a:off x="92868" y="0"/>
                  <a:ext cx="182551" cy="132811"/>
                  <a:chOff x="4986" y="3724"/>
                  <a:chExt cx="743" cy="491"/>
                </a:xfrm>
              </p:grpSpPr>
              <p:sp>
                <p:nvSpPr>
                  <p:cNvPr id="300" name="AutoShape 1378"/>
                  <p:cNvSpPr>
                    <a:spLocks noChangeArrowheads="1"/>
                  </p:cNvSpPr>
                  <p:nvPr/>
                </p:nvSpPr>
                <p:spPr bwMode="auto">
                  <a:xfrm>
                    <a:off x="4986" y="3724"/>
                    <a:ext cx="600" cy="491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1" name="Oval 300"/>
                  <p:cNvSpPr>
                    <a:spLocks noChangeArrowheads="1"/>
                  </p:cNvSpPr>
                  <p:nvPr/>
                </p:nvSpPr>
                <p:spPr bwMode="auto">
                  <a:xfrm>
                    <a:off x="5586" y="3885"/>
                    <a:ext cx="143" cy="1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2381" y="19050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0" y="109538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 rot="16200000">
                  <a:off x="-42625" y="64532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9" name="Straight Connector 278"/>
              <p:cNvCxnSpPr/>
              <p:nvPr/>
            </p:nvCxnSpPr>
            <p:spPr>
              <a:xfrm>
                <a:off x="1443990" y="255270"/>
                <a:ext cx="6210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0" name="Group 279"/>
              <p:cNvGrpSpPr/>
              <p:nvPr/>
            </p:nvGrpSpPr>
            <p:grpSpPr>
              <a:xfrm>
                <a:off x="803911" y="758190"/>
                <a:ext cx="226774" cy="109459"/>
                <a:chOff x="0" y="0"/>
                <a:chExt cx="275419" cy="132811"/>
              </a:xfrm>
            </p:grpSpPr>
            <p:grpSp>
              <p:nvGrpSpPr>
                <p:cNvPr id="290" name="Group 289"/>
                <p:cNvGrpSpPr>
                  <a:grpSpLocks/>
                </p:cNvGrpSpPr>
                <p:nvPr/>
              </p:nvGrpSpPr>
              <p:grpSpPr bwMode="auto">
                <a:xfrm>
                  <a:off x="92868" y="0"/>
                  <a:ext cx="182551" cy="132811"/>
                  <a:chOff x="4986" y="3724"/>
                  <a:chExt cx="743" cy="491"/>
                </a:xfrm>
              </p:grpSpPr>
              <p:sp>
                <p:nvSpPr>
                  <p:cNvPr id="294" name="AutoShape 1378"/>
                  <p:cNvSpPr>
                    <a:spLocks noChangeArrowheads="1"/>
                  </p:cNvSpPr>
                  <p:nvPr/>
                </p:nvSpPr>
                <p:spPr bwMode="auto">
                  <a:xfrm>
                    <a:off x="4986" y="3724"/>
                    <a:ext cx="600" cy="491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5" name="Oval 294"/>
                  <p:cNvSpPr>
                    <a:spLocks noChangeArrowheads="1"/>
                  </p:cNvSpPr>
                  <p:nvPr/>
                </p:nvSpPr>
                <p:spPr bwMode="auto">
                  <a:xfrm>
                    <a:off x="5586" y="3885"/>
                    <a:ext cx="143" cy="1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2381" y="19050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0" y="109538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 rot="16200000">
                  <a:off x="-42625" y="64532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1" name="Straight Connector 280"/>
              <p:cNvCxnSpPr/>
              <p:nvPr/>
            </p:nvCxnSpPr>
            <p:spPr>
              <a:xfrm>
                <a:off x="1040130" y="811530"/>
                <a:ext cx="10172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2" name="Group 281"/>
              <p:cNvGrpSpPr/>
              <p:nvPr/>
            </p:nvGrpSpPr>
            <p:grpSpPr>
              <a:xfrm>
                <a:off x="430531" y="1318260"/>
                <a:ext cx="226774" cy="109459"/>
                <a:chOff x="0" y="0"/>
                <a:chExt cx="275419" cy="132811"/>
              </a:xfrm>
            </p:grpSpPr>
            <p:grpSp>
              <p:nvGrpSpPr>
                <p:cNvPr id="284" name="Group 283"/>
                <p:cNvGrpSpPr>
                  <a:grpSpLocks/>
                </p:cNvGrpSpPr>
                <p:nvPr/>
              </p:nvGrpSpPr>
              <p:grpSpPr bwMode="auto">
                <a:xfrm>
                  <a:off x="92868" y="0"/>
                  <a:ext cx="182551" cy="132811"/>
                  <a:chOff x="4986" y="3724"/>
                  <a:chExt cx="743" cy="491"/>
                </a:xfrm>
              </p:grpSpPr>
              <p:sp>
                <p:nvSpPr>
                  <p:cNvPr id="288" name="AutoShape 1378"/>
                  <p:cNvSpPr>
                    <a:spLocks noChangeArrowheads="1"/>
                  </p:cNvSpPr>
                  <p:nvPr/>
                </p:nvSpPr>
                <p:spPr bwMode="auto">
                  <a:xfrm>
                    <a:off x="4986" y="3724"/>
                    <a:ext cx="600" cy="491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9" name="Oval 288"/>
                  <p:cNvSpPr>
                    <a:spLocks noChangeArrowheads="1"/>
                  </p:cNvSpPr>
                  <p:nvPr/>
                </p:nvSpPr>
                <p:spPr bwMode="auto">
                  <a:xfrm>
                    <a:off x="5586" y="3885"/>
                    <a:ext cx="143" cy="1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2381" y="19050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0" y="109538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 rot="16200000">
                  <a:off x="-42625" y="64532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3" name="Straight Connector 282"/>
              <p:cNvCxnSpPr/>
              <p:nvPr/>
            </p:nvCxnSpPr>
            <p:spPr>
              <a:xfrm>
                <a:off x="666750" y="137160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6321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45053" y="226347"/>
            <a:ext cx="887309" cy="10664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Q4. (a)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726B4C-AB6D-443E-A1B2-D021A1D9C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56734"/>
              </p:ext>
            </p:extLst>
          </p:nvPr>
        </p:nvGraphicFramePr>
        <p:xfrm>
          <a:off x="3251009" y="1764483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034FA52-FAD3-4239-82D1-F71AF4649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719787"/>
              </p:ext>
            </p:extLst>
          </p:nvPr>
        </p:nvGraphicFramePr>
        <p:xfrm>
          <a:off x="7474668" y="1764483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352A0F4-4D8A-4070-87AB-5D0F998656D3}"/>
              </a:ext>
            </a:extLst>
          </p:cNvPr>
          <p:cNvSpPr txBox="1"/>
          <p:nvPr/>
        </p:nvSpPr>
        <p:spPr>
          <a:xfrm>
            <a:off x="5170681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d</a:t>
            </a:r>
            <a:endParaRPr lang="en-SG" sz="2400" dirty="0"/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  <a:endParaRPr lang="en-SG" sz="2400" dirty="0"/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5EE79-B879-4F8D-8346-B5EC0398F0B3}"/>
              </a:ext>
            </a:extLst>
          </p:cNvPr>
          <p:cNvSpPr txBox="1"/>
          <p:nvPr/>
        </p:nvSpPr>
        <p:spPr>
          <a:xfrm>
            <a:off x="1132362" y="78904"/>
            <a:ext cx="10575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/>
              <a:t>X</a:t>
            </a:r>
            <a:r>
              <a:rPr lang="en-SG" sz="2400" dirty="0"/>
              <a:t>(</a:t>
            </a:r>
            <a:r>
              <a:rPr lang="en-SG" sz="2400" i="1" dirty="0"/>
              <a:t>K</a:t>
            </a:r>
            <a:r>
              <a:rPr lang="en-SG" sz="2400" dirty="0"/>
              <a:t>,</a:t>
            </a:r>
            <a:r>
              <a:rPr lang="en-SG" sz="2400" i="1" dirty="0"/>
              <a:t>L</a:t>
            </a:r>
            <a:r>
              <a:rPr lang="en-SG" sz="2400" dirty="0"/>
              <a:t>,</a:t>
            </a:r>
            <a:r>
              <a:rPr lang="en-SG" sz="2400" i="1" dirty="0"/>
              <a:t>M</a:t>
            </a:r>
            <a:r>
              <a:rPr lang="en-SG" sz="2400" dirty="0"/>
              <a:t>,</a:t>
            </a:r>
            <a:r>
              <a:rPr lang="en-SG" sz="2400" i="1" dirty="0"/>
              <a:t>N</a:t>
            </a:r>
            <a:r>
              <a:rPr lang="en-SG" sz="2400" dirty="0"/>
              <a:t>) = 1 if </a:t>
            </a:r>
            <a:r>
              <a:rPr lang="en-SG" sz="2400" i="1" dirty="0"/>
              <a:t>KL</a:t>
            </a:r>
            <a:r>
              <a:rPr lang="en-SG" sz="2400" dirty="0"/>
              <a:t> = </a:t>
            </a:r>
            <a:r>
              <a:rPr lang="en-SG" sz="2400" i="1" dirty="0"/>
              <a:t>MN</a:t>
            </a:r>
            <a:r>
              <a:rPr lang="en-SG" sz="2400" dirty="0"/>
              <a:t>, or 0 otherwise, where </a:t>
            </a:r>
            <a:r>
              <a:rPr lang="en-SG" sz="2400" i="1" dirty="0"/>
              <a:t>KL</a:t>
            </a:r>
            <a:r>
              <a:rPr lang="en-SG" sz="2400" dirty="0"/>
              <a:t>, </a:t>
            </a:r>
            <a:r>
              <a:rPr lang="en-SG" sz="2400" i="1" dirty="0"/>
              <a:t>MN</a:t>
            </a:r>
            <a:r>
              <a:rPr lang="en-SG" sz="2400" dirty="0"/>
              <a:t> are 2-bit unsigned integers.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A19961-572E-4F2E-B80B-BC926E6B824D}"/>
              </a:ext>
            </a:extLst>
          </p:cNvPr>
          <p:cNvSpPr txBox="1"/>
          <p:nvPr/>
        </p:nvSpPr>
        <p:spPr>
          <a:xfrm>
            <a:off x="1132362" y="487411"/>
            <a:ext cx="10575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/>
              <a:t>Y</a:t>
            </a:r>
            <a:r>
              <a:rPr lang="en-SG" sz="2400" dirty="0"/>
              <a:t>(</a:t>
            </a:r>
            <a:r>
              <a:rPr lang="en-SG" sz="2400" i="1" dirty="0"/>
              <a:t>K</a:t>
            </a:r>
            <a:r>
              <a:rPr lang="en-SG" sz="2400" dirty="0"/>
              <a:t>,</a:t>
            </a:r>
            <a:r>
              <a:rPr lang="en-SG" sz="2400" i="1" dirty="0"/>
              <a:t>L</a:t>
            </a:r>
            <a:r>
              <a:rPr lang="en-SG" sz="2400" dirty="0"/>
              <a:t>,</a:t>
            </a:r>
            <a:r>
              <a:rPr lang="en-SG" sz="2400" i="1" dirty="0"/>
              <a:t>M</a:t>
            </a:r>
            <a:r>
              <a:rPr lang="en-SG" sz="2400" dirty="0"/>
              <a:t>,</a:t>
            </a:r>
            <a:r>
              <a:rPr lang="en-SG" sz="2400" i="1" dirty="0"/>
              <a:t>N</a:t>
            </a:r>
            <a:r>
              <a:rPr lang="en-SG" sz="2400" dirty="0"/>
              <a:t>) = 1 if </a:t>
            </a:r>
            <a:r>
              <a:rPr lang="en-SG" sz="2400" i="1" dirty="0"/>
              <a:t>KL</a:t>
            </a:r>
            <a:r>
              <a:rPr lang="en-SG" sz="2400" dirty="0"/>
              <a:t> </a:t>
            </a:r>
            <a:r>
              <a:rPr lang="en-SG" sz="2400" dirty="0">
                <a:sym typeface="Symbol" panose="05050102010706020507" pitchFamily="18" charset="2"/>
              </a:rPr>
              <a:t></a:t>
            </a:r>
            <a:r>
              <a:rPr lang="en-SG" sz="2400" dirty="0"/>
              <a:t> </a:t>
            </a:r>
            <a:r>
              <a:rPr lang="en-SG" sz="2400" i="1" dirty="0"/>
              <a:t>MN</a:t>
            </a:r>
            <a:r>
              <a:rPr lang="en-SG" sz="2400" dirty="0"/>
              <a:t>, or 0 otherwise, where </a:t>
            </a:r>
            <a:r>
              <a:rPr lang="en-SG" sz="2400" i="1" dirty="0"/>
              <a:t>KL</a:t>
            </a:r>
            <a:r>
              <a:rPr lang="en-SG" sz="2400" dirty="0"/>
              <a:t>, </a:t>
            </a:r>
            <a:r>
              <a:rPr lang="en-SG" sz="2400" i="1" dirty="0"/>
              <a:t>MN</a:t>
            </a:r>
            <a:r>
              <a:rPr lang="en-SG" sz="2400" dirty="0"/>
              <a:t> are 2-bit unsigned integers.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109442-7A02-49E0-B613-87105CC26DC0}"/>
              </a:ext>
            </a:extLst>
          </p:cNvPr>
          <p:cNvSpPr txBox="1"/>
          <p:nvPr/>
        </p:nvSpPr>
        <p:spPr>
          <a:xfrm>
            <a:off x="1132362" y="878197"/>
            <a:ext cx="10575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/>
              <a:t>Z</a:t>
            </a:r>
            <a:r>
              <a:rPr lang="en-SG" sz="2400" dirty="0"/>
              <a:t>(</a:t>
            </a:r>
            <a:r>
              <a:rPr lang="en-SG" sz="2400" i="1" dirty="0"/>
              <a:t>K</a:t>
            </a:r>
            <a:r>
              <a:rPr lang="en-SG" sz="2400" dirty="0"/>
              <a:t>,</a:t>
            </a:r>
            <a:r>
              <a:rPr lang="en-SG" sz="2400" i="1" dirty="0"/>
              <a:t>L</a:t>
            </a:r>
            <a:r>
              <a:rPr lang="en-SG" sz="2400" dirty="0"/>
              <a:t>,</a:t>
            </a:r>
            <a:r>
              <a:rPr lang="en-SG" sz="2400" i="1" dirty="0"/>
              <a:t>M</a:t>
            </a:r>
            <a:r>
              <a:rPr lang="en-SG" sz="2400" dirty="0"/>
              <a:t>,</a:t>
            </a:r>
            <a:r>
              <a:rPr lang="en-SG" sz="2400" i="1" dirty="0"/>
              <a:t>N</a:t>
            </a:r>
            <a:r>
              <a:rPr lang="en-SG" sz="2400" dirty="0"/>
              <a:t>) = 1 if </a:t>
            </a:r>
            <a:r>
              <a:rPr lang="en-SG" sz="2400" i="1" dirty="0"/>
              <a:t>KLM</a:t>
            </a:r>
            <a:r>
              <a:rPr lang="en-SG" sz="2400" dirty="0"/>
              <a:t> </a:t>
            </a:r>
            <a:r>
              <a:rPr lang="en-SG" sz="2400" dirty="0">
                <a:sym typeface="Symbol" panose="05050102010706020507" pitchFamily="18" charset="2"/>
              </a:rPr>
              <a:t>&lt;</a:t>
            </a:r>
            <a:r>
              <a:rPr lang="en-SG" sz="2400" dirty="0"/>
              <a:t> </a:t>
            </a:r>
            <a:r>
              <a:rPr lang="en-SG" sz="2400" i="1" dirty="0"/>
              <a:t>LMN</a:t>
            </a:r>
            <a:r>
              <a:rPr lang="en-SG" sz="2400" dirty="0"/>
              <a:t>, or 0 otherwise, where </a:t>
            </a:r>
            <a:r>
              <a:rPr lang="en-SG" sz="2400" i="1" dirty="0"/>
              <a:t>KLM</a:t>
            </a:r>
            <a:r>
              <a:rPr lang="en-SG" sz="2400" dirty="0"/>
              <a:t>, </a:t>
            </a:r>
            <a:r>
              <a:rPr lang="en-SG" sz="2400" i="1" dirty="0"/>
              <a:t>LMN</a:t>
            </a:r>
            <a:r>
              <a:rPr lang="en-SG" sz="2400" dirty="0"/>
              <a:t> are 3-bit unsigned integers.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5C86EF-E904-409A-AC2C-508492B55EA9}"/>
              </a:ext>
            </a:extLst>
          </p:cNvPr>
          <p:cNvSpPr txBox="1"/>
          <p:nvPr/>
        </p:nvSpPr>
        <p:spPr>
          <a:xfrm>
            <a:off x="9381719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  <a:endParaRPr lang="en-SG" sz="2400" dirty="0"/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  <a:endParaRPr lang="en-SG" sz="2400" dirty="0"/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1</a:t>
            </a:r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8947DF-D59A-4536-99DD-9CA3C770E839}"/>
              </a:ext>
            </a:extLst>
          </p:cNvPr>
          <p:cNvSpPr txBox="1"/>
          <p:nvPr/>
        </p:nvSpPr>
        <p:spPr>
          <a:xfrm>
            <a:off x="5633635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d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1</a:t>
            </a:r>
            <a:endParaRPr lang="en-SG" dirty="0">
              <a:solidFill>
                <a:srgbClr val="0066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E111FF-5D11-4A23-863E-CE41B1767444}"/>
              </a:ext>
            </a:extLst>
          </p:cNvPr>
          <p:cNvSpPr txBox="1"/>
          <p:nvPr/>
        </p:nvSpPr>
        <p:spPr>
          <a:xfrm>
            <a:off x="9850984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1</a:t>
            </a:r>
            <a:endParaRPr lang="en-SG" dirty="0">
              <a:solidFill>
                <a:srgbClr val="0066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E5CEB8-5C37-455C-9283-88D7FE5119C5}"/>
              </a:ext>
            </a:extLst>
          </p:cNvPr>
          <p:cNvSpPr txBox="1"/>
          <p:nvPr/>
        </p:nvSpPr>
        <p:spPr>
          <a:xfrm>
            <a:off x="6123401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d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1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0FBC12-26F5-46EB-AE74-AADF771919E4}"/>
              </a:ext>
            </a:extLst>
          </p:cNvPr>
          <p:cNvSpPr txBox="1"/>
          <p:nvPr/>
        </p:nvSpPr>
        <p:spPr>
          <a:xfrm>
            <a:off x="10320249" y="225224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0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01593630-9F13-49F9-9030-51CF84B0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12</a:t>
            </a:fld>
            <a:endParaRPr lang="en-SG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D0187A-C29C-4C01-9B32-417696E751C3}"/>
              </a:ext>
            </a:extLst>
          </p:cNvPr>
          <p:cNvSpPr txBox="1"/>
          <p:nvPr/>
        </p:nvSpPr>
        <p:spPr>
          <a:xfrm>
            <a:off x="363408" y="1769799"/>
            <a:ext cx="2720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Assume input 0000 will not occur.</a:t>
            </a:r>
          </a:p>
        </p:txBody>
      </p:sp>
    </p:spTree>
    <p:extLst>
      <p:ext uri="{BB962C8B-B14F-4D97-AF65-F5344CB8AC3E}">
        <p14:creationId xmlns:p14="http://schemas.microsoft.com/office/powerpoint/2010/main" val="317751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726B4C-AB6D-443E-A1B2-D021A1D9C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183609"/>
              </p:ext>
            </p:extLst>
          </p:nvPr>
        </p:nvGraphicFramePr>
        <p:xfrm>
          <a:off x="280133" y="1433407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034FA52-FAD3-4239-82D1-F71AF4649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572114"/>
              </p:ext>
            </p:extLst>
          </p:nvPr>
        </p:nvGraphicFramePr>
        <p:xfrm>
          <a:off x="3934673" y="1433407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0F79DC34-EE3F-443D-AAF7-6F177ED2F646}"/>
              </a:ext>
            </a:extLst>
          </p:cNvPr>
          <p:cNvGrpSpPr/>
          <p:nvPr/>
        </p:nvGrpSpPr>
        <p:grpSpPr>
          <a:xfrm>
            <a:off x="7589213" y="479136"/>
            <a:ext cx="4208412" cy="4374921"/>
            <a:chOff x="7589213" y="479136"/>
            <a:chExt cx="4208412" cy="437492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BF5D060-706E-4EE5-B08D-065EFFA8874B}"/>
                </a:ext>
              </a:extLst>
            </p:cNvPr>
            <p:cNvGrpSpPr/>
            <p:nvPr/>
          </p:nvGrpSpPr>
          <p:grpSpPr>
            <a:xfrm>
              <a:off x="7589213" y="577927"/>
              <a:ext cx="4208412" cy="4276130"/>
              <a:chOff x="1422767" y="518160"/>
              <a:chExt cx="4208412" cy="427613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629BD3-916C-4CFB-96E5-E7DA239D9247}"/>
                  </a:ext>
                </a:extLst>
              </p:cNvPr>
              <p:cNvGrpSpPr/>
              <p:nvPr/>
            </p:nvGrpSpPr>
            <p:grpSpPr>
              <a:xfrm>
                <a:off x="2116911" y="1175712"/>
                <a:ext cx="2865120" cy="2926080"/>
                <a:chOff x="2177871" y="777240"/>
                <a:chExt cx="2865120" cy="2926080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029757AA-7562-496D-A2A8-3D9B6E1D8308}"/>
                    </a:ext>
                  </a:extLst>
                </p:cNvPr>
                <p:cNvGrpSpPr/>
                <p:nvPr/>
              </p:nvGrpSpPr>
              <p:grpSpPr>
                <a:xfrm>
                  <a:off x="2177871" y="77724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F7BA8205-A853-4D93-B1EB-0A5F2DCC7BCB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E8D45C2E-C5A4-4704-9F25-360E3F26168D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74B65D02-7E9E-45B9-AD10-79282300B0C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3F090703-5925-4D5C-B52E-2D0FC2F29340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0B54A493-6F89-4B88-B4A4-FE241478077B}"/>
                    </a:ext>
                  </a:extLst>
                </p:cNvPr>
                <p:cNvGrpSpPr/>
                <p:nvPr/>
              </p:nvGrpSpPr>
              <p:grpSpPr>
                <a:xfrm>
                  <a:off x="2177871" y="150876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1D671039-1301-4485-9D0B-74C0D3E676CD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EDAD5CAD-D644-4D36-A8BA-429E241AB40F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D5B141A6-E8C2-43BE-9271-4AB9AEB12C7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8D45E223-8141-49F2-ABD6-D87161F1A9F5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EAC8AC6F-140B-4B16-BBC4-177330CBE079}"/>
                    </a:ext>
                  </a:extLst>
                </p:cNvPr>
                <p:cNvGrpSpPr/>
                <p:nvPr/>
              </p:nvGrpSpPr>
              <p:grpSpPr>
                <a:xfrm>
                  <a:off x="2177871" y="224028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EC6A03B9-508C-48A1-89E6-7136D96E1B0C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185F21B-E275-4B14-8A08-E6F71CC7D9C3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41121CB4-24E5-4763-B383-3B9757A0E47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EB1F13E4-E52F-4D07-A52B-6F7E94D1A2D8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69000DDE-FD3F-424E-9545-D7FEB4DF8FAC}"/>
                    </a:ext>
                  </a:extLst>
                </p:cNvPr>
                <p:cNvGrpSpPr/>
                <p:nvPr/>
              </p:nvGrpSpPr>
              <p:grpSpPr>
                <a:xfrm>
                  <a:off x="2177871" y="297180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7BB1D2C9-CDEC-4A88-A414-80DD99941510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B6592949-5269-4218-8062-193D7AD1C965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1B8F5554-2B4B-4A8C-9542-1F6B27AAAE8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F0068F47-92D7-4E60-B429-D74EFAA63E31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7DDB815-F7FE-4F62-9DE1-F0468A480F17}"/>
                  </a:ext>
                </a:extLst>
              </p:cNvPr>
              <p:cNvSpPr txBox="1"/>
              <p:nvPr/>
            </p:nvSpPr>
            <p:spPr>
              <a:xfrm>
                <a:off x="1422767" y="313944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K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0911CC4-4C35-491B-9271-AB4B3859A7DD}"/>
                  </a:ext>
                </a:extLst>
              </p:cNvPr>
              <p:cNvSpPr txBox="1"/>
              <p:nvPr/>
            </p:nvSpPr>
            <p:spPr>
              <a:xfrm>
                <a:off x="4030255" y="51816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M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83E1A01-68A2-402A-A0C2-14FB458F00C7}"/>
                  </a:ext>
                </a:extLst>
              </p:cNvPr>
              <p:cNvSpPr txBox="1"/>
              <p:nvPr/>
            </p:nvSpPr>
            <p:spPr>
              <a:xfrm>
                <a:off x="5160188" y="2407919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L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09C0FA0-D0A1-4B3D-92D2-6EB094218659}"/>
                  </a:ext>
                </a:extLst>
              </p:cNvPr>
              <p:cNvSpPr txBox="1"/>
              <p:nvPr/>
            </p:nvSpPr>
            <p:spPr>
              <a:xfrm>
                <a:off x="3313975" y="4332625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N</a:t>
                </a:r>
              </a:p>
            </p:txBody>
          </p:sp>
          <p:sp>
            <p:nvSpPr>
              <p:cNvPr id="110" name="Right Brace 109">
                <a:extLst>
                  <a:ext uri="{FF2B5EF4-FFF2-40B4-BE49-F238E27FC236}">
                    <a16:creationId xmlns:a16="http://schemas.microsoft.com/office/drawing/2014/main" id="{63088355-4CF0-4BA3-8E7C-826232BA03C4}"/>
                  </a:ext>
                </a:extLst>
              </p:cNvPr>
              <p:cNvSpPr/>
              <p:nvPr/>
            </p:nvSpPr>
            <p:spPr>
              <a:xfrm>
                <a:off x="5028113" y="1909271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59EE3BC7-BB67-42C2-AF33-937D61A36F6D}"/>
                  </a:ext>
                </a:extLst>
              </p:cNvPr>
              <p:cNvSpPr/>
              <p:nvPr/>
            </p:nvSpPr>
            <p:spPr>
              <a:xfrm flipH="1">
                <a:off x="1848942" y="2621279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ight Brace 111">
                <a:extLst>
                  <a:ext uri="{FF2B5EF4-FFF2-40B4-BE49-F238E27FC236}">
                    <a16:creationId xmlns:a16="http://schemas.microsoft.com/office/drawing/2014/main" id="{146E01F4-659A-4887-994A-48194341FFCC}"/>
                  </a:ext>
                </a:extLst>
              </p:cNvPr>
              <p:cNvSpPr/>
              <p:nvPr/>
            </p:nvSpPr>
            <p:spPr>
              <a:xfrm rot="16200000">
                <a:off x="4136686" y="273155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ight Brace 112">
                <a:extLst>
                  <a:ext uri="{FF2B5EF4-FFF2-40B4-BE49-F238E27FC236}">
                    <a16:creationId xmlns:a16="http://schemas.microsoft.com/office/drawing/2014/main" id="{773C13FA-1944-4AA2-829F-1F573ACA9AAF}"/>
                  </a:ext>
                </a:extLst>
              </p:cNvPr>
              <p:cNvSpPr/>
              <p:nvPr/>
            </p:nvSpPr>
            <p:spPr>
              <a:xfrm rot="5400000" flipV="1">
                <a:off x="3433609" y="3510687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5366013-C510-4149-A706-46C169E03ADE}"/>
                </a:ext>
              </a:extLst>
            </p:cNvPr>
            <p:cNvSpPr txBox="1"/>
            <p:nvPr/>
          </p:nvSpPr>
          <p:spPr>
            <a:xfrm>
              <a:off x="8286602" y="13380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A3513D3-764C-4AFD-82DF-B9CFF2C8CAEB}"/>
                </a:ext>
              </a:extLst>
            </p:cNvPr>
            <p:cNvSpPr txBox="1"/>
            <p:nvPr/>
          </p:nvSpPr>
          <p:spPr>
            <a:xfrm>
              <a:off x="10417976" y="132337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4D24CF0-B745-4B5C-A79B-86240DC1455B}"/>
                </a:ext>
              </a:extLst>
            </p:cNvPr>
            <p:cNvSpPr txBox="1"/>
            <p:nvPr/>
          </p:nvSpPr>
          <p:spPr>
            <a:xfrm>
              <a:off x="9699158" y="207114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F4E865-FC75-407B-9B2B-DFB5213D6420}"/>
                </a:ext>
              </a:extLst>
            </p:cNvPr>
            <p:cNvSpPr txBox="1"/>
            <p:nvPr/>
          </p:nvSpPr>
          <p:spPr>
            <a:xfrm>
              <a:off x="8998368" y="352180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53EAA70-AE76-4F81-809A-A24AAA0F8F69}"/>
                </a:ext>
              </a:extLst>
            </p:cNvPr>
            <p:cNvSpPr txBox="1"/>
            <p:nvPr/>
          </p:nvSpPr>
          <p:spPr>
            <a:xfrm>
              <a:off x="10417976" y="35287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759A0C9-DECD-4699-A75C-30817C2851D0}"/>
                </a:ext>
              </a:extLst>
            </p:cNvPr>
            <p:cNvSpPr txBox="1"/>
            <p:nvPr/>
          </p:nvSpPr>
          <p:spPr>
            <a:xfrm>
              <a:off x="9736420" y="13214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B8CA9EB-D67C-43BC-9F48-5BC5ECE68AD0}"/>
                </a:ext>
              </a:extLst>
            </p:cNvPr>
            <p:cNvSpPr txBox="1"/>
            <p:nvPr/>
          </p:nvSpPr>
          <p:spPr>
            <a:xfrm>
              <a:off x="8272440" y="3544871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0683513-790E-4882-9924-38EAE2F2C615}"/>
                </a:ext>
              </a:extLst>
            </p:cNvPr>
            <p:cNvSpPr txBox="1"/>
            <p:nvPr/>
          </p:nvSpPr>
          <p:spPr>
            <a:xfrm>
              <a:off x="9005420" y="280910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8CC40FA-3D4C-4B64-BA17-C0C5918A23BC}"/>
                </a:ext>
              </a:extLst>
            </p:cNvPr>
            <p:cNvSpPr txBox="1"/>
            <p:nvPr/>
          </p:nvSpPr>
          <p:spPr>
            <a:xfrm>
              <a:off x="9692048" y="3532113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4E8C610-2395-4D5B-9951-43B7FCE58C19}"/>
                </a:ext>
              </a:extLst>
            </p:cNvPr>
            <p:cNvSpPr txBox="1"/>
            <p:nvPr/>
          </p:nvSpPr>
          <p:spPr>
            <a:xfrm>
              <a:off x="9714648" y="278515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33D154-0068-4601-9470-EFB4CB399B0A}"/>
                </a:ext>
              </a:extLst>
            </p:cNvPr>
            <p:cNvSpPr txBox="1"/>
            <p:nvPr/>
          </p:nvSpPr>
          <p:spPr>
            <a:xfrm>
              <a:off x="8986848" y="132375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03C9D11-C178-4C3E-A692-E18EC19489FE}"/>
                </a:ext>
              </a:extLst>
            </p:cNvPr>
            <p:cNvSpPr txBox="1"/>
            <p:nvPr/>
          </p:nvSpPr>
          <p:spPr>
            <a:xfrm>
              <a:off x="8303860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9B07289-165E-4B18-9E6F-F994DAC83DD2}"/>
                </a:ext>
              </a:extLst>
            </p:cNvPr>
            <p:cNvSpPr txBox="1"/>
            <p:nvPr/>
          </p:nvSpPr>
          <p:spPr>
            <a:xfrm>
              <a:off x="8993978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CABA2F0-8470-4E7F-8A39-453996E7B235}"/>
                </a:ext>
              </a:extLst>
            </p:cNvPr>
            <p:cNvSpPr txBox="1"/>
            <p:nvPr/>
          </p:nvSpPr>
          <p:spPr>
            <a:xfrm>
              <a:off x="10406618" y="203901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3179AF-5A3B-4527-95F9-754CD148363D}"/>
                </a:ext>
              </a:extLst>
            </p:cNvPr>
            <p:cNvSpPr txBox="1"/>
            <p:nvPr/>
          </p:nvSpPr>
          <p:spPr>
            <a:xfrm>
              <a:off x="8304878" y="280910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5F879F7-F2C8-48F0-9F76-14CBDF8AA6FC}"/>
                </a:ext>
              </a:extLst>
            </p:cNvPr>
            <p:cNvSpPr txBox="1"/>
            <p:nvPr/>
          </p:nvSpPr>
          <p:spPr>
            <a:xfrm>
              <a:off x="10406618" y="2777021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397334C-4089-4B54-A142-9DED0B45BC5C}"/>
                </a:ext>
              </a:extLst>
            </p:cNvPr>
            <p:cNvSpPr txBox="1"/>
            <p:nvPr/>
          </p:nvSpPr>
          <p:spPr>
            <a:xfrm>
              <a:off x="7659241" y="479136"/>
              <a:ext cx="716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/>
                <a:t>X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8B79BA5-BDBE-4078-A355-2461E4748405}"/>
              </a:ext>
            </a:extLst>
          </p:cNvPr>
          <p:cNvSpPr txBox="1"/>
          <p:nvPr/>
        </p:nvSpPr>
        <p:spPr>
          <a:xfrm>
            <a:off x="8015388" y="4867431"/>
            <a:ext cx="357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i="1" dirty="0">
                <a:solidFill>
                  <a:srgbClr val="C00000"/>
                </a:solidFill>
              </a:rPr>
              <a:t>X </a:t>
            </a:r>
            <a:r>
              <a:rPr lang="en-SG" sz="2800" dirty="0">
                <a:solidFill>
                  <a:srgbClr val="C00000"/>
                </a:solidFill>
              </a:rPr>
              <a:t>= </a:t>
            </a:r>
            <a:r>
              <a:rPr lang="en-US" sz="2800" i="1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sz="280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sz="280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i="1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	K</a:t>
            </a:r>
            <a:r>
              <a:rPr lang="en-US" sz="280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L'</a:t>
            </a:r>
            <a:r>
              <a:rPr lang="en-US" sz="280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N’ </a:t>
            </a:r>
            <a:r>
              <a:rPr lang="en-US" sz="280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i="1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sz="280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155" name="Rectangle 2">
            <a:extLst>
              <a:ext uri="{FF2B5EF4-FFF2-40B4-BE49-F238E27FC236}">
                <a16:creationId xmlns:a16="http://schemas.microsoft.com/office/drawing/2014/main" id="{6FEFB4B5-97B0-4F2C-BE13-2E5CED101002}"/>
              </a:ext>
            </a:extLst>
          </p:cNvPr>
          <p:cNvSpPr txBox="1">
            <a:spLocks noChangeArrowheads="1"/>
          </p:cNvSpPr>
          <p:nvPr/>
        </p:nvSpPr>
        <p:spPr>
          <a:xfrm>
            <a:off x="245053" y="226347"/>
            <a:ext cx="2460047" cy="7222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Q4. (b)(c)(d)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C341355-3FDE-4381-8CBD-661CE5DBBBA0}"/>
              </a:ext>
            </a:extLst>
          </p:cNvPr>
          <p:cNvSpPr txBox="1"/>
          <p:nvPr/>
        </p:nvSpPr>
        <p:spPr>
          <a:xfrm>
            <a:off x="7802446" y="5787739"/>
            <a:ext cx="357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i="1" dirty="0"/>
              <a:t>KLMN </a:t>
            </a:r>
            <a:r>
              <a:rPr lang="en-SG" sz="2800" dirty="0"/>
              <a:t>= 0000 </a:t>
            </a:r>
            <a:r>
              <a:rPr lang="en-SG" sz="2800" dirty="0">
                <a:sym typeface="Wingdings" panose="05000000000000000000" pitchFamily="2" charset="2"/>
              </a:rPr>
              <a:t> </a:t>
            </a:r>
            <a:r>
              <a:rPr lang="en-SG" sz="2800" i="1" dirty="0">
                <a:sym typeface="Wingdings" panose="05000000000000000000" pitchFamily="2" charset="2"/>
              </a:rPr>
              <a:t>X</a:t>
            </a:r>
            <a:r>
              <a:rPr lang="en-SG" sz="2800" dirty="0">
                <a:sym typeface="Wingdings" panose="05000000000000000000" pitchFamily="2" charset="2"/>
              </a:rPr>
              <a:t> = 0</a:t>
            </a:r>
            <a:endParaRPr lang="en-SG" sz="2800" dirty="0"/>
          </a:p>
        </p:txBody>
      </p:sp>
      <p:sp>
        <p:nvSpPr>
          <p:cNvPr id="55" name="Slide Number Placeholder 1">
            <a:extLst>
              <a:ext uri="{FF2B5EF4-FFF2-40B4-BE49-F238E27FC236}">
                <a16:creationId xmlns:a16="http://schemas.microsoft.com/office/drawing/2014/main" id="{B7CD79A2-9720-4F1E-B31B-ACA52BF1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13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24686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726B4C-AB6D-443E-A1B2-D021A1D9CAD1}"/>
              </a:ext>
            </a:extLst>
          </p:cNvPr>
          <p:cNvGraphicFramePr>
            <a:graphicFrameLocks noGrp="1"/>
          </p:cNvGraphicFramePr>
          <p:nvPr/>
        </p:nvGraphicFramePr>
        <p:xfrm>
          <a:off x="280133" y="1433407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034FA52-FAD3-4239-82D1-F71AF4649AA0}"/>
              </a:ext>
            </a:extLst>
          </p:cNvPr>
          <p:cNvGraphicFramePr>
            <a:graphicFrameLocks noGrp="1"/>
          </p:cNvGraphicFramePr>
          <p:nvPr/>
        </p:nvGraphicFramePr>
        <p:xfrm>
          <a:off x="3934673" y="1433407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0F79DC34-EE3F-443D-AAF7-6F177ED2F646}"/>
              </a:ext>
            </a:extLst>
          </p:cNvPr>
          <p:cNvGrpSpPr/>
          <p:nvPr/>
        </p:nvGrpSpPr>
        <p:grpSpPr>
          <a:xfrm>
            <a:off x="7589213" y="479136"/>
            <a:ext cx="4208412" cy="4374921"/>
            <a:chOff x="7589213" y="479136"/>
            <a:chExt cx="4208412" cy="437492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BF5D060-706E-4EE5-B08D-065EFFA8874B}"/>
                </a:ext>
              </a:extLst>
            </p:cNvPr>
            <p:cNvGrpSpPr/>
            <p:nvPr/>
          </p:nvGrpSpPr>
          <p:grpSpPr>
            <a:xfrm>
              <a:off x="7589213" y="577927"/>
              <a:ext cx="4208412" cy="4276130"/>
              <a:chOff x="1422767" y="518160"/>
              <a:chExt cx="4208412" cy="427613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629BD3-916C-4CFB-96E5-E7DA239D9247}"/>
                  </a:ext>
                </a:extLst>
              </p:cNvPr>
              <p:cNvGrpSpPr/>
              <p:nvPr/>
            </p:nvGrpSpPr>
            <p:grpSpPr>
              <a:xfrm>
                <a:off x="2116911" y="1175712"/>
                <a:ext cx="2865120" cy="2926080"/>
                <a:chOff x="2177871" y="777240"/>
                <a:chExt cx="2865120" cy="2926080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029757AA-7562-496D-A2A8-3D9B6E1D8308}"/>
                    </a:ext>
                  </a:extLst>
                </p:cNvPr>
                <p:cNvGrpSpPr/>
                <p:nvPr/>
              </p:nvGrpSpPr>
              <p:grpSpPr>
                <a:xfrm>
                  <a:off x="2177871" y="77724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F7BA8205-A853-4D93-B1EB-0A5F2DCC7BCB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E8D45C2E-C5A4-4704-9F25-360E3F26168D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74B65D02-7E9E-45B9-AD10-79282300B0C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3F090703-5925-4D5C-B52E-2D0FC2F29340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0B54A493-6F89-4B88-B4A4-FE241478077B}"/>
                    </a:ext>
                  </a:extLst>
                </p:cNvPr>
                <p:cNvGrpSpPr/>
                <p:nvPr/>
              </p:nvGrpSpPr>
              <p:grpSpPr>
                <a:xfrm>
                  <a:off x="2177871" y="150876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1D671039-1301-4485-9D0B-74C0D3E676CD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EDAD5CAD-D644-4D36-A8BA-429E241AB40F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D5B141A6-E8C2-43BE-9271-4AB9AEB12C7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8D45E223-8141-49F2-ABD6-D87161F1A9F5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EAC8AC6F-140B-4B16-BBC4-177330CBE079}"/>
                    </a:ext>
                  </a:extLst>
                </p:cNvPr>
                <p:cNvGrpSpPr/>
                <p:nvPr/>
              </p:nvGrpSpPr>
              <p:grpSpPr>
                <a:xfrm>
                  <a:off x="2177871" y="224028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EC6A03B9-508C-48A1-89E6-7136D96E1B0C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185F21B-E275-4B14-8A08-E6F71CC7D9C3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41121CB4-24E5-4763-B383-3B9757A0E47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EB1F13E4-E52F-4D07-A52B-6F7E94D1A2D8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69000DDE-FD3F-424E-9545-D7FEB4DF8FAC}"/>
                    </a:ext>
                  </a:extLst>
                </p:cNvPr>
                <p:cNvGrpSpPr/>
                <p:nvPr/>
              </p:nvGrpSpPr>
              <p:grpSpPr>
                <a:xfrm>
                  <a:off x="2177871" y="297180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7BB1D2C9-CDEC-4A88-A414-80DD99941510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B6592949-5269-4218-8062-193D7AD1C965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1B8F5554-2B4B-4A8C-9542-1F6B27AAAE8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F0068F47-92D7-4E60-B429-D74EFAA63E31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7DDB815-F7FE-4F62-9DE1-F0468A480F17}"/>
                  </a:ext>
                </a:extLst>
              </p:cNvPr>
              <p:cNvSpPr txBox="1"/>
              <p:nvPr/>
            </p:nvSpPr>
            <p:spPr>
              <a:xfrm>
                <a:off x="1422767" y="313944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K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0911CC4-4C35-491B-9271-AB4B3859A7DD}"/>
                  </a:ext>
                </a:extLst>
              </p:cNvPr>
              <p:cNvSpPr txBox="1"/>
              <p:nvPr/>
            </p:nvSpPr>
            <p:spPr>
              <a:xfrm>
                <a:off x="4030255" y="51816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M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83E1A01-68A2-402A-A0C2-14FB458F00C7}"/>
                  </a:ext>
                </a:extLst>
              </p:cNvPr>
              <p:cNvSpPr txBox="1"/>
              <p:nvPr/>
            </p:nvSpPr>
            <p:spPr>
              <a:xfrm>
                <a:off x="5160188" y="2407919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L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09C0FA0-D0A1-4B3D-92D2-6EB094218659}"/>
                  </a:ext>
                </a:extLst>
              </p:cNvPr>
              <p:cNvSpPr txBox="1"/>
              <p:nvPr/>
            </p:nvSpPr>
            <p:spPr>
              <a:xfrm>
                <a:off x="3313975" y="4332625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N</a:t>
                </a:r>
              </a:p>
            </p:txBody>
          </p:sp>
          <p:sp>
            <p:nvSpPr>
              <p:cNvPr id="110" name="Right Brace 109">
                <a:extLst>
                  <a:ext uri="{FF2B5EF4-FFF2-40B4-BE49-F238E27FC236}">
                    <a16:creationId xmlns:a16="http://schemas.microsoft.com/office/drawing/2014/main" id="{63088355-4CF0-4BA3-8E7C-826232BA03C4}"/>
                  </a:ext>
                </a:extLst>
              </p:cNvPr>
              <p:cNvSpPr/>
              <p:nvPr/>
            </p:nvSpPr>
            <p:spPr>
              <a:xfrm>
                <a:off x="5028113" y="1909271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59EE3BC7-BB67-42C2-AF33-937D61A36F6D}"/>
                  </a:ext>
                </a:extLst>
              </p:cNvPr>
              <p:cNvSpPr/>
              <p:nvPr/>
            </p:nvSpPr>
            <p:spPr>
              <a:xfrm flipH="1">
                <a:off x="1848942" y="2621279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ight Brace 111">
                <a:extLst>
                  <a:ext uri="{FF2B5EF4-FFF2-40B4-BE49-F238E27FC236}">
                    <a16:creationId xmlns:a16="http://schemas.microsoft.com/office/drawing/2014/main" id="{146E01F4-659A-4887-994A-48194341FFCC}"/>
                  </a:ext>
                </a:extLst>
              </p:cNvPr>
              <p:cNvSpPr/>
              <p:nvPr/>
            </p:nvSpPr>
            <p:spPr>
              <a:xfrm rot="16200000">
                <a:off x="4136686" y="273155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ight Brace 112">
                <a:extLst>
                  <a:ext uri="{FF2B5EF4-FFF2-40B4-BE49-F238E27FC236}">
                    <a16:creationId xmlns:a16="http://schemas.microsoft.com/office/drawing/2014/main" id="{773C13FA-1944-4AA2-829F-1F573ACA9AAF}"/>
                  </a:ext>
                </a:extLst>
              </p:cNvPr>
              <p:cNvSpPr/>
              <p:nvPr/>
            </p:nvSpPr>
            <p:spPr>
              <a:xfrm rot="5400000" flipV="1">
                <a:off x="3433609" y="3510687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5366013-C510-4149-A706-46C169E03ADE}"/>
                </a:ext>
              </a:extLst>
            </p:cNvPr>
            <p:cNvSpPr txBox="1"/>
            <p:nvPr/>
          </p:nvSpPr>
          <p:spPr>
            <a:xfrm>
              <a:off x="8286602" y="13380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A3513D3-764C-4AFD-82DF-B9CFF2C8CAEB}"/>
                </a:ext>
              </a:extLst>
            </p:cNvPr>
            <p:cNvSpPr txBox="1"/>
            <p:nvPr/>
          </p:nvSpPr>
          <p:spPr>
            <a:xfrm>
              <a:off x="10417976" y="132337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4D24CF0-B745-4B5C-A79B-86240DC1455B}"/>
                </a:ext>
              </a:extLst>
            </p:cNvPr>
            <p:cNvSpPr txBox="1"/>
            <p:nvPr/>
          </p:nvSpPr>
          <p:spPr>
            <a:xfrm>
              <a:off x="9699158" y="207114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F4E865-FC75-407B-9B2B-DFB5213D6420}"/>
                </a:ext>
              </a:extLst>
            </p:cNvPr>
            <p:cNvSpPr txBox="1"/>
            <p:nvPr/>
          </p:nvSpPr>
          <p:spPr>
            <a:xfrm>
              <a:off x="8998368" y="352180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53EAA70-AE76-4F81-809A-A24AAA0F8F69}"/>
                </a:ext>
              </a:extLst>
            </p:cNvPr>
            <p:cNvSpPr txBox="1"/>
            <p:nvPr/>
          </p:nvSpPr>
          <p:spPr>
            <a:xfrm>
              <a:off x="10417976" y="35287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759A0C9-DECD-4699-A75C-30817C2851D0}"/>
                </a:ext>
              </a:extLst>
            </p:cNvPr>
            <p:cNvSpPr txBox="1"/>
            <p:nvPr/>
          </p:nvSpPr>
          <p:spPr>
            <a:xfrm>
              <a:off x="9736420" y="13214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B8CA9EB-D67C-43BC-9F48-5BC5ECE68AD0}"/>
                </a:ext>
              </a:extLst>
            </p:cNvPr>
            <p:cNvSpPr txBox="1"/>
            <p:nvPr/>
          </p:nvSpPr>
          <p:spPr>
            <a:xfrm>
              <a:off x="8272440" y="3544871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0683513-790E-4882-9924-38EAE2F2C615}"/>
                </a:ext>
              </a:extLst>
            </p:cNvPr>
            <p:cNvSpPr txBox="1"/>
            <p:nvPr/>
          </p:nvSpPr>
          <p:spPr>
            <a:xfrm>
              <a:off x="9005420" y="2826083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8CC40FA-3D4C-4B64-BA17-C0C5918A23BC}"/>
                </a:ext>
              </a:extLst>
            </p:cNvPr>
            <p:cNvSpPr txBox="1"/>
            <p:nvPr/>
          </p:nvSpPr>
          <p:spPr>
            <a:xfrm>
              <a:off x="9692048" y="3532113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4E8C610-2395-4D5B-9951-43B7FCE58C19}"/>
                </a:ext>
              </a:extLst>
            </p:cNvPr>
            <p:cNvSpPr txBox="1"/>
            <p:nvPr/>
          </p:nvSpPr>
          <p:spPr>
            <a:xfrm>
              <a:off x="9714648" y="281103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33D154-0068-4601-9470-EFB4CB399B0A}"/>
                </a:ext>
              </a:extLst>
            </p:cNvPr>
            <p:cNvSpPr txBox="1"/>
            <p:nvPr/>
          </p:nvSpPr>
          <p:spPr>
            <a:xfrm>
              <a:off x="8986848" y="132375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03C9D11-C178-4C3E-A692-E18EC19489FE}"/>
                </a:ext>
              </a:extLst>
            </p:cNvPr>
            <p:cNvSpPr txBox="1"/>
            <p:nvPr/>
          </p:nvSpPr>
          <p:spPr>
            <a:xfrm>
              <a:off x="8303860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9B07289-165E-4B18-9E6F-F994DAC83DD2}"/>
                </a:ext>
              </a:extLst>
            </p:cNvPr>
            <p:cNvSpPr txBox="1"/>
            <p:nvPr/>
          </p:nvSpPr>
          <p:spPr>
            <a:xfrm>
              <a:off x="8993978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CABA2F0-8470-4E7F-8A39-453996E7B235}"/>
                </a:ext>
              </a:extLst>
            </p:cNvPr>
            <p:cNvSpPr txBox="1"/>
            <p:nvPr/>
          </p:nvSpPr>
          <p:spPr>
            <a:xfrm>
              <a:off x="10406618" y="203901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3179AF-5A3B-4527-95F9-754CD148363D}"/>
                </a:ext>
              </a:extLst>
            </p:cNvPr>
            <p:cNvSpPr txBox="1"/>
            <p:nvPr/>
          </p:nvSpPr>
          <p:spPr>
            <a:xfrm>
              <a:off x="8304878" y="280910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5F879F7-F2C8-48F0-9F76-14CBDF8AA6FC}"/>
                </a:ext>
              </a:extLst>
            </p:cNvPr>
            <p:cNvSpPr txBox="1"/>
            <p:nvPr/>
          </p:nvSpPr>
          <p:spPr>
            <a:xfrm>
              <a:off x="10406618" y="278902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397334C-4089-4B54-A142-9DED0B45BC5C}"/>
                </a:ext>
              </a:extLst>
            </p:cNvPr>
            <p:cNvSpPr txBox="1"/>
            <p:nvPr/>
          </p:nvSpPr>
          <p:spPr>
            <a:xfrm>
              <a:off x="7659241" y="479136"/>
              <a:ext cx="716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/>
                <a:t>Y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8B79BA5-BDBE-4078-A355-2461E4748405}"/>
              </a:ext>
            </a:extLst>
          </p:cNvPr>
          <p:cNvSpPr txBox="1"/>
          <p:nvPr/>
        </p:nvSpPr>
        <p:spPr>
          <a:xfrm>
            <a:off x="7589213" y="4867431"/>
            <a:ext cx="4322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Y </a:t>
            </a:r>
            <a:r>
              <a:rPr lang="en-US" sz="2800" dirty="0">
                <a:solidFill>
                  <a:srgbClr val="C00000"/>
                </a:solidFill>
              </a:rPr>
              <a:t>=</a:t>
            </a:r>
            <a:r>
              <a:rPr lang="en-US" sz="2800" i="1" dirty="0">
                <a:solidFill>
                  <a:srgbClr val="C00000"/>
                </a:solidFill>
              </a:rPr>
              <a:t> M</a:t>
            </a:r>
            <a:r>
              <a:rPr 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</a:rPr>
              <a:t>N</a:t>
            </a:r>
            <a:r>
              <a:rPr lang="en-US" sz="2800" dirty="0">
                <a:solidFill>
                  <a:srgbClr val="C00000"/>
                </a:solidFill>
              </a:rPr>
              <a:t> +</a:t>
            </a:r>
            <a:r>
              <a:rPr lang="en-US" sz="2800" i="1" dirty="0">
                <a:solidFill>
                  <a:srgbClr val="C00000"/>
                </a:solidFill>
              </a:rPr>
              <a:t> K'</a:t>
            </a:r>
            <a:r>
              <a:rPr 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</a:rPr>
              <a:t>N</a:t>
            </a:r>
            <a:r>
              <a:rPr lang="en-US" sz="2800" dirty="0">
                <a:solidFill>
                  <a:srgbClr val="C00000"/>
                </a:solidFill>
              </a:rPr>
              <a:t> + </a:t>
            </a:r>
            <a:r>
              <a:rPr lang="en-US" sz="2800" i="1" dirty="0">
                <a:solidFill>
                  <a:srgbClr val="C00000"/>
                </a:solidFill>
              </a:rPr>
              <a:t>K'</a:t>
            </a:r>
            <a:r>
              <a:rPr 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>
                <a:solidFill>
                  <a:srgbClr val="C00000"/>
                </a:solidFill>
              </a:rPr>
              <a:t> +</a:t>
            </a:r>
            <a:r>
              <a:rPr lang="en-US" sz="2800" i="1" dirty="0">
                <a:solidFill>
                  <a:srgbClr val="C00000"/>
                </a:solidFill>
              </a:rPr>
              <a:t> L'</a:t>
            </a:r>
            <a:r>
              <a:rPr 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i="1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54" name="Rounded Rectangle 4">
            <a:extLst>
              <a:ext uri="{FF2B5EF4-FFF2-40B4-BE49-F238E27FC236}">
                <a16:creationId xmlns:a16="http://schemas.microsoft.com/office/drawing/2014/main" id="{7B16FE83-2C8D-4EDE-98BC-2EDADA7FDB9A}"/>
              </a:ext>
            </a:extLst>
          </p:cNvPr>
          <p:cNvSpPr/>
          <p:nvPr/>
        </p:nvSpPr>
        <p:spPr>
          <a:xfrm>
            <a:off x="9812691" y="1327356"/>
            <a:ext cx="527983" cy="2730053"/>
          </a:xfrm>
          <a:prstGeom prst="roundRect">
            <a:avLst/>
          </a:prstGeom>
          <a:noFill/>
          <a:ln w="381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4">
            <a:extLst>
              <a:ext uri="{FF2B5EF4-FFF2-40B4-BE49-F238E27FC236}">
                <a16:creationId xmlns:a16="http://schemas.microsoft.com/office/drawing/2014/main" id="{F0D2A196-C01B-4636-A905-C27C14F84841}"/>
              </a:ext>
            </a:extLst>
          </p:cNvPr>
          <p:cNvSpPr/>
          <p:nvPr/>
        </p:nvSpPr>
        <p:spPr>
          <a:xfrm>
            <a:off x="9051503" y="1340107"/>
            <a:ext cx="1213862" cy="130332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4">
            <a:extLst>
              <a:ext uri="{FF2B5EF4-FFF2-40B4-BE49-F238E27FC236}">
                <a16:creationId xmlns:a16="http://schemas.microsoft.com/office/drawing/2014/main" id="{02657A0B-514F-477D-8640-381EA818E999}"/>
              </a:ext>
            </a:extLst>
          </p:cNvPr>
          <p:cNvSpPr/>
          <p:nvPr/>
        </p:nvSpPr>
        <p:spPr>
          <a:xfrm>
            <a:off x="9879408" y="1301963"/>
            <a:ext cx="1213862" cy="1303324"/>
          </a:xfrm>
          <a:prstGeom prst="round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E27A20E-0AAA-4FBF-819A-ECCAB10720DD}"/>
              </a:ext>
            </a:extLst>
          </p:cNvPr>
          <p:cNvGrpSpPr/>
          <p:nvPr/>
        </p:nvGrpSpPr>
        <p:grpSpPr>
          <a:xfrm rot="16200000">
            <a:off x="9123263" y="1975925"/>
            <a:ext cx="2649673" cy="1445184"/>
            <a:chOff x="7408383" y="2777796"/>
            <a:chExt cx="2649673" cy="1445184"/>
          </a:xfrm>
        </p:grpSpPr>
        <p:sp>
          <p:nvSpPr>
            <p:cNvPr id="59" name="Left Bracket 58">
              <a:extLst>
                <a:ext uri="{FF2B5EF4-FFF2-40B4-BE49-F238E27FC236}">
                  <a16:creationId xmlns:a16="http://schemas.microsoft.com/office/drawing/2014/main" id="{22647629-205E-4B12-9BE3-FB42A837068E}"/>
                </a:ext>
              </a:extLst>
            </p:cNvPr>
            <p:cNvSpPr/>
            <p:nvPr/>
          </p:nvSpPr>
          <p:spPr>
            <a:xfrm>
              <a:off x="9487248" y="2777796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Left Bracket 59">
              <a:extLst>
                <a:ext uri="{FF2B5EF4-FFF2-40B4-BE49-F238E27FC236}">
                  <a16:creationId xmlns:a16="http://schemas.microsoft.com/office/drawing/2014/main" id="{042CFD04-9E0E-4B71-9B07-2B47A80435F0}"/>
                </a:ext>
              </a:extLst>
            </p:cNvPr>
            <p:cNvSpPr/>
            <p:nvPr/>
          </p:nvSpPr>
          <p:spPr>
            <a:xfrm flipH="1">
              <a:off x="7408383" y="2808649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2">
            <a:extLst>
              <a:ext uri="{FF2B5EF4-FFF2-40B4-BE49-F238E27FC236}">
                <a16:creationId xmlns:a16="http://schemas.microsoft.com/office/drawing/2014/main" id="{E2847411-BE46-4DE3-9D84-41D2E4A70AAE}"/>
              </a:ext>
            </a:extLst>
          </p:cNvPr>
          <p:cNvSpPr txBox="1">
            <a:spLocks noChangeArrowheads="1"/>
          </p:cNvSpPr>
          <p:nvPr/>
        </p:nvSpPr>
        <p:spPr>
          <a:xfrm>
            <a:off x="245053" y="226347"/>
            <a:ext cx="2460047" cy="7222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Q4. (b)(c)(d)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0DAC12-2C61-4125-B026-D3098265508A}"/>
              </a:ext>
            </a:extLst>
          </p:cNvPr>
          <p:cNvSpPr txBox="1"/>
          <p:nvPr/>
        </p:nvSpPr>
        <p:spPr>
          <a:xfrm>
            <a:off x="7802446" y="5458309"/>
            <a:ext cx="357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i="1" dirty="0"/>
              <a:t>KLMN </a:t>
            </a:r>
            <a:r>
              <a:rPr lang="en-SG" sz="2800" dirty="0"/>
              <a:t>= 0000 </a:t>
            </a:r>
            <a:r>
              <a:rPr lang="en-SG" sz="2800" dirty="0">
                <a:sym typeface="Wingdings" panose="05000000000000000000" pitchFamily="2" charset="2"/>
              </a:rPr>
              <a:t> </a:t>
            </a:r>
            <a:r>
              <a:rPr lang="en-SG" sz="2800" i="1" dirty="0">
                <a:sym typeface="Wingdings" panose="05000000000000000000" pitchFamily="2" charset="2"/>
              </a:rPr>
              <a:t>Y</a:t>
            </a:r>
            <a:r>
              <a:rPr lang="en-SG" sz="2800" dirty="0">
                <a:sym typeface="Wingdings" panose="05000000000000000000" pitchFamily="2" charset="2"/>
              </a:rPr>
              <a:t> = 0</a:t>
            </a:r>
            <a:endParaRPr lang="en-SG" sz="2800" dirty="0"/>
          </a:p>
        </p:txBody>
      </p:sp>
      <p:sp>
        <p:nvSpPr>
          <p:cNvPr id="63" name="Slide Number Placeholder 1">
            <a:extLst>
              <a:ext uri="{FF2B5EF4-FFF2-40B4-BE49-F238E27FC236}">
                <a16:creationId xmlns:a16="http://schemas.microsoft.com/office/drawing/2014/main" id="{1DA9DAA9-2AC2-4667-BBC1-E1D50E49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14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21915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4" grpId="0" animBg="1"/>
      <p:bldP spid="55" grpId="0" animBg="1"/>
      <p:bldP spid="57" grpId="0" animBg="1"/>
      <p:bldP spid="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726B4C-AB6D-443E-A1B2-D021A1D9CAD1}"/>
              </a:ext>
            </a:extLst>
          </p:cNvPr>
          <p:cNvGraphicFramePr>
            <a:graphicFrameLocks noGrp="1"/>
          </p:cNvGraphicFramePr>
          <p:nvPr/>
        </p:nvGraphicFramePr>
        <p:xfrm>
          <a:off x="280133" y="1433407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034FA52-FAD3-4239-82D1-F71AF4649AA0}"/>
              </a:ext>
            </a:extLst>
          </p:cNvPr>
          <p:cNvGraphicFramePr>
            <a:graphicFrameLocks noGrp="1"/>
          </p:cNvGraphicFramePr>
          <p:nvPr/>
        </p:nvGraphicFramePr>
        <p:xfrm>
          <a:off x="3934673" y="1433407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0F79DC34-EE3F-443D-AAF7-6F177ED2F646}"/>
              </a:ext>
            </a:extLst>
          </p:cNvPr>
          <p:cNvGrpSpPr/>
          <p:nvPr/>
        </p:nvGrpSpPr>
        <p:grpSpPr>
          <a:xfrm>
            <a:off x="7589213" y="479136"/>
            <a:ext cx="4208412" cy="4374921"/>
            <a:chOff x="7589213" y="479136"/>
            <a:chExt cx="4208412" cy="437492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BF5D060-706E-4EE5-B08D-065EFFA8874B}"/>
                </a:ext>
              </a:extLst>
            </p:cNvPr>
            <p:cNvGrpSpPr/>
            <p:nvPr/>
          </p:nvGrpSpPr>
          <p:grpSpPr>
            <a:xfrm>
              <a:off x="7589213" y="577927"/>
              <a:ext cx="4208412" cy="4276130"/>
              <a:chOff x="1422767" y="518160"/>
              <a:chExt cx="4208412" cy="427613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629BD3-916C-4CFB-96E5-E7DA239D9247}"/>
                  </a:ext>
                </a:extLst>
              </p:cNvPr>
              <p:cNvGrpSpPr/>
              <p:nvPr/>
            </p:nvGrpSpPr>
            <p:grpSpPr>
              <a:xfrm>
                <a:off x="2116911" y="1175712"/>
                <a:ext cx="2865120" cy="2926080"/>
                <a:chOff x="2177871" y="777240"/>
                <a:chExt cx="2865120" cy="2926080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029757AA-7562-496D-A2A8-3D9B6E1D8308}"/>
                    </a:ext>
                  </a:extLst>
                </p:cNvPr>
                <p:cNvGrpSpPr/>
                <p:nvPr/>
              </p:nvGrpSpPr>
              <p:grpSpPr>
                <a:xfrm>
                  <a:off x="2177871" y="77724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F7BA8205-A853-4D93-B1EB-0A5F2DCC7BCB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E8D45C2E-C5A4-4704-9F25-360E3F26168D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74B65D02-7E9E-45B9-AD10-79282300B0C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3F090703-5925-4D5C-B52E-2D0FC2F29340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0B54A493-6F89-4B88-B4A4-FE241478077B}"/>
                    </a:ext>
                  </a:extLst>
                </p:cNvPr>
                <p:cNvGrpSpPr/>
                <p:nvPr/>
              </p:nvGrpSpPr>
              <p:grpSpPr>
                <a:xfrm>
                  <a:off x="2177871" y="150876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1D671039-1301-4485-9D0B-74C0D3E676CD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EDAD5CAD-D644-4D36-A8BA-429E241AB40F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D5B141A6-E8C2-43BE-9271-4AB9AEB12C7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8D45E223-8141-49F2-ABD6-D87161F1A9F5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EAC8AC6F-140B-4B16-BBC4-177330CBE079}"/>
                    </a:ext>
                  </a:extLst>
                </p:cNvPr>
                <p:cNvGrpSpPr/>
                <p:nvPr/>
              </p:nvGrpSpPr>
              <p:grpSpPr>
                <a:xfrm>
                  <a:off x="2177871" y="224028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EC6A03B9-508C-48A1-89E6-7136D96E1B0C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185F21B-E275-4B14-8A08-E6F71CC7D9C3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41121CB4-24E5-4763-B383-3B9757A0E47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EB1F13E4-E52F-4D07-A52B-6F7E94D1A2D8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69000DDE-FD3F-424E-9545-D7FEB4DF8FAC}"/>
                    </a:ext>
                  </a:extLst>
                </p:cNvPr>
                <p:cNvGrpSpPr/>
                <p:nvPr/>
              </p:nvGrpSpPr>
              <p:grpSpPr>
                <a:xfrm>
                  <a:off x="2177871" y="297180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7BB1D2C9-CDEC-4A88-A414-80DD99941510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B6592949-5269-4218-8062-193D7AD1C965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1B8F5554-2B4B-4A8C-9542-1F6B27AAAE8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F0068F47-92D7-4E60-B429-D74EFAA63E31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7DDB815-F7FE-4F62-9DE1-F0468A480F17}"/>
                  </a:ext>
                </a:extLst>
              </p:cNvPr>
              <p:cNvSpPr txBox="1"/>
              <p:nvPr/>
            </p:nvSpPr>
            <p:spPr>
              <a:xfrm>
                <a:off x="1422767" y="313944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K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0911CC4-4C35-491B-9271-AB4B3859A7DD}"/>
                  </a:ext>
                </a:extLst>
              </p:cNvPr>
              <p:cNvSpPr txBox="1"/>
              <p:nvPr/>
            </p:nvSpPr>
            <p:spPr>
              <a:xfrm>
                <a:off x="4030255" y="51816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M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83E1A01-68A2-402A-A0C2-14FB458F00C7}"/>
                  </a:ext>
                </a:extLst>
              </p:cNvPr>
              <p:cNvSpPr txBox="1"/>
              <p:nvPr/>
            </p:nvSpPr>
            <p:spPr>
              <a:xfrm>
                <a:off x="5160188" y="2407919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L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09C0FA0-D0A1-4B3D-92D2-6EB094218659}"/>
                  </a:ext>
                </a:extLst>
              </p:cNvPr>
              <p:cNvSpPr txBox="1"/>
              <p:nvPr/>
            </p:nvSpPr>
            <p:spPr>
              <a:xfrm>
                <a:off x="3313975" y="4332625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N</a:t>
                </a:r>
              </a:p>
            </p:txBody>
          </p:sp>
          <p:sp>
            <p:nvSpPr>
              <p:cNvPr id="110" name="Right Brace 109">
                <a:extLst>
                  <a:ext uri="{FF2B5EF4-FFF2-40B4-BE49-F238E27FC236}">
                    <a16:creationId xmlns:a16="http://schemas.microsoft.com/office/drawing/2014/main" id="{63088355-4CF0-4BA3-8E7C-826232BA03C4}"/>
                  </a:ext>
                </a:extLst>
              </p:cNvPr>
              <p:cNvSpPr/>
              <p:nvPr/>
            </p:nvSpPr>
            <p:spPr>
              <a:xfrm>
                <a:off x="5028113" y="1909271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59EE3BC7-BB67-42C2-AF33-937D61A36F6D}"/>
                  </a:ext>
                </a:extLst>
              </p:cNvPr>
              <p:cNvSpPr/>
              <p:nvPr/>
            </p:nvSpPr>
            <p:spPr>
              <a:xfrm flipH="1">
                <a:off x="1848942" y="2621279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ight Brace 111">
                <a:extLst>
                  <a:ext uri="{FF2B5EF4-FFF2-40B4-BE49-F238E27FC236}">
                    <a16:creationId xmlns:a16="http://schemas.microsoft.com/office/drawing/2014/main" id="{146E01F4-659A-4887-994A-48194341FFCC}"/>
                  </a:ext>
                </a:extLst>
              </p:cNvPr>
              <p:cNvSpPr/>
              <p:nvPr/>
            </p:nvSpPr>
            <p:spPr>
              <a:xfrm rot="16200000">
                <a:off x="4136686" y="273155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ight Brace 112">
                <a:extLst>
                  <a:ext uri="{FF2B5EF4-FFF2-40B4-BE49-F238E27FC236}">
                    <a16:creationId xmlns:a16="http://schemas.microsoft.com/office/drawing/2014/main" id="{773C13FA-1944-4AA2-829F-1F573ACA9AAF}"/>
                  </a:ext>
                </a:extLst>
              </p:cNvPr>
              <p:cNvSpPr/>
              <p:nvPr/>
            </p:nvSpPr>
            <p:spPr>
              <a:xfrm rot="5400000" flipV="1">
                <a:off x="3433609" y="3510687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5366013-C510-4149-A706-46C169E03ADE}"/>
                </a:ext>
              </a:extLst>
            </p:cNvPr>
            <p:cNvSpPr txBox="1"/>
            <p:nvPr/>
          </p:nvSpPr>
          <p:spPr>
            <a:xfrm>
              <a:off x="8286602" y="13380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A3513D3-764C-4AFD-82DF-B9CFF2C8CAEB}"/>
                </a:ext>
              </a:extLst>
            </p:cNvPr>
            <p:cNvSpPr txBox="1"/>
            <p:nvPr/>
          </p:nvSpPr>
          <p:spPr>
            <a:xfrm>
              <a:off x="10417976" y="132337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4D24CF0-B745-4B5C-A79B-86240DC1455B}"/>
                </a:ext>
              </a:extLst>
            </p:cNvPr>
            <p:cNvSpPr txBox="1"/>
            <p:nvPr/>
          </p:nvSpPr>
          <p:spPr>
            <a:xfrm>
              <a:off x="9699158" y="207114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F4E865-FC75-407B-9B2B-DFB5213D6420}"/>
                </a:ext>
              </a:extLst>
            </p:cNvPr>
            <p:cNvSpPr txBox="1"/>
            <p:nvPr/>
          </p:nvSpPr>
          <p:spPr>
            <a:xfrm>
              <a:off x="8998368" y="352180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53EAA70-AE76-4F81-809A-A24AAA0F8F69}"/>
                </a:ext>
              </a:extLst>
            </p:cNvPr>
            <p:cNvSpPr txBox="1"/>
            <p:nvPr/>
          </p:nvSpPr>
          <p:spPr>
            <a:xfrm>
              <a:off x="10417976" y="35287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759A0C9-DECD-4699-A75C-30817C2851D0}"/>
                </a:ext>
              </a:extLst>
            </p:cNvPr>
            <p:cNvSpPr txBox="1"/>
            <p:nvPr/>
          </p:nvSpPr>
          <p:spPr>
            <a:xfrm>
              <a:off x="9736420" y="13214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B8CA9EB-D67C-43BC-9F48-5BC5ECE68AD0}"/>
                </a:ext>
              </a:extLst>
            </p:cNvPr>
            <p:cNvSpPr txBox="1"/>
            <p:nvPr/>
          </p:nvSpPr>
          <p:spPr>
            <a:xfrm>
              <a:off x="8272440" y="3544871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0683513-790E-4882-9924-38EAE2F2C615}"/>
                </a:ext>
              </a:extLst>
            </p:cNvPr>
            <p:cNvSpPr txBox="1"/>
            <p:nvPr/>
          </p:nvSpPr>
          <p:spPr>
            <a:xfrm>
              <a:off x="9005420" y="281548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8CC40FA-3D4C-4B64-BA17-C0C5918A23BC}"/>
                </a:ext>
              </a:extLst>
            </p:cNvPr>
            <p:cNvSpPr txBox="1"/>
            <p:nvPr/>
          </p:nvSpPr>
          <p:spPr>
            <a:xfrm>
              <a:off x="9692048" y="3532113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4E8C610-2395-4D5B-9951-43B7FCE58C19}"/>
                </a:ext>
              </a:extLst>
            </p:cNvPr>
            <p:cNvSpPr txBox="1"/>
            <p:nvPr/>
          </p:nvSpPr>
          <p:spPr>
            <a:xfrm>
              <a:off x="9702229" y="2809477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33D154-0068-4601-9470-EFB4CB399B0A}"/>
                </a:ext>
              </a:extLst>
            </p:cNvPr>
            <p:cNvSpPr txBox="1"/>
            <p:nvPr/>
          </p:nvSpPr>
          <p:spPr>
            <a:xfrm>
              <a:off x="8986848" y="132375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03C9D11-C178-4C3E-A692-E18EC19489FE}"/>
                </a:ext>
              </a:extLst>
            </p:cNvPr>
            <p:cNvSpPr txBox="1"/>
            <p:nvPr/>
          </p:nvSpPr>
          <p:spPr>
            <a:xfrm>
              <a:off x="8303860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9B07289-165E-4B18-9E6F-F994DAC83DD2}"/>
                </a:ext>
              </a:extLst>
            </p:cNvPr>
            <p:cNvSpPr txBox="1"/>
            <p:nvPr/>
          </p:nvSpPr>
          <p:spPr>
            <a:xfrm>
              <a:off x="8993978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CABA2F0-8470-4E7F-8A39-453996E7B235}"/>
                </a:ext>
              </a:extLst>
            </p:cNvPr>
            <p:cNvSpPr txBox="1"/>
            <p:nvPr/>
          </p:nvSpPr>
          <p:spPr>
            <a:xfrm>
              <a:off x="10406618" y="203901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3179AF-5A3B-4527-95F9-754CD148363D}"/>
                </a:ext>
              </a:extLst>
            </p:cNvPr>
            <p:cNvSpPr txBox="1"/>
            <p:nvPr/>
          </p:nvSpPr>
          <p:spPr>
            <a:xfrm>
              <a:off x="8304878" y="280910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5F879F7-F2C8-48F0-9F76-14CBDF8AA6FC}"/>
                </a:ext>
              </a:extLst>
            </p:cNvPr>
            <p:cNvSpPr txBox="1"/>
            <p:nvPr/>
          </p:nvSpPr>
          <p:spPr>
            <a:xfrm>
              <a:off x="10419778" y="280266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397334C-4089-4B54-A142-9DED0B45BC5C}"/>
                </a:ext>
              </a:extLst>
            </p:cNvPr>
            <p:cNvSpPr txBox="1"/>
            <p:nvPr/>
          </p:nvSpPr>
          <p:spPr>
            <a:xfrm>
              <a:off x="7659241" y="479136"/>
              <a:ext cx="716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/>
                <a:t>Z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8B79BA5-BDBE-4078-A355-2461E4748405}"/>
              </a:ext>
            </a:extLst>
          </p:cNvPr>
          <p:cNvSpPr txBox="1"/>
          <p:nvPr/>
        </p:nvSpPr>
        <p:spPr>
          <a:xfrm>
            <a:off x="7835899" y="4867431"/>
            <a:ext cx="1186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Z </a:t>
            </a:r>
            <a:r>
              <a:rPr lang="en-US" sz="2800" dirty="0">
                <a:solidFill>
                  <a:srgbClr val="C00000"/>
                </a:solidFill>
              </a:rPr>
              <a:t>=</a:t>
            </a:r>
            <a:r>
              <a:rPr lang="en-US" sz="2800" i="1" dirty="0">
                <a:solidFill>
                  <a:srgbClr val="C00000"/>
                </a:solidFill>
              </a:rPr>
              <a:t> K’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61" name="Rounded Rectangle 4">
            <a:extLst>
              <a:ext uri="{FF2B5EF4-FFF2-40B4-BE49-F238E27FC236}">
                <a16:creationId xmlns:a16="http://schemas.microsoft.com/office/drawing/2014/main" id="{5E2D0F0B-140E-4958-A306-5150CB65ADDD}"/>
              </a:ext>
            </a:extLst>
          </p:cNvPr>
          <p:cNvSpPr/>
          <p:nvPr/>
        </p:nvSpPr>
        <p:spPr>
          <a:xfrm>
            <a:off x="8375522" y="1340107"/>
            <a:ext cx="2660778" cy="130332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9C65214D-03C9-4493-A311-1FD3CDB941BE}"/>
              </a:ext>
            </a:extLst>
          </p:cNvPr>
          <p:cNvSpPr txBox="1">
            <a:spLocks noChangeArrowheads="1"/>
          </p:cNvSpPr>
          <p:nvPr/>
        </p:nvSpPr>
        <p:spPr>
          <a:xfrm>
            <a:off x="245053" y="226347"/>
            <a:ext cx="2460047" cy="7222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Q4. (b)(c)(d)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B4651CD-B0E9-4739-BCD3-B1910D0761C0}"/>
              </a:ext>
            </a:extLst>
          </p:cNvPr>
          <p:cNvSpPr txBox="1"/>
          <p:nvPr/>
        </p:nvSpPr>
        <p:spPr>
          <a:xfrm>
            <a:off x="7802446" y="5458309"/>
            <a:ext cx="357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i="1" dirty="0"/>
              <a:t>KLMN </a:t>
            </a:r>
            <a:r>
              <a:rPr lang="en-SG" sz="2800" dirty="0"/>
              <a:t>= 0000 </a:t>
            </a:r>
            <a:r>
              <a:rPr lang="en-SG" sz="2800" dirty="0">
                <a:sym typeface="Wingdings" panose="05000000000000000000" pitchFamily="2" charset="2"/>
              </a:rPr>
              <a:t> </a:t>
            </a:r>
            <a:r>
              <a:rPr lang="en-SG" sz="2800" i="1" dirty="0">
                <a:sym typeface="Wingdings" panose="05000000000000000000" pitchFamily="2" charset="2"/>
              </a:rPr>
              <a:t>Z</a:t>
            </a:r>
            <a:r>
              <a:rPr lang="en-SG" sz="2800" dirty="0">
                <a:sym typeface="Wingdings" panose="05000000000000000000" pitchFamily="2" charset="2"/>
              </a:rPr>
              <a:t> = 1</a:t>
            </a:r>
            <a:endParaRPr lang="en-SG" sz="2800" dirty="0"/>
          </a:p>
        </p:txBody>
      </p:sp>
      <p:sp>
        <p:nvSpPr>
          <p:cNvPr id="56" name="Slide Number Placeholder 1">
            <a:extLst>
              <a:ext uri="{FF2B5EF4-FFF2-40B4-BE49-F238E27FC236}">
                <a16:creationId xmlns:a16="http://schemas.microsoft.com/office/drawing/2014/main" id="{CAD1E3F5-E9CE-4CDA-8D98-61642B80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15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18251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1" grpId="0" animBg="1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89550" y="372613"/>
            <a:ext cx="536642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Q1. Consensus theorem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199932" y="1035078"/>
            <a:ext cx="553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err="1"/>
              <a:t>x·y</a:t>
            </a:r>
            <a:r>
              <a:rPr lang="en-US" sz="3600" i="1" dirty="0"/>
              <a:t> </a:t>
            </a:r>
            <a:r>
              <a:rPr lang="en-US" sz="3600" dirty="0"/>
              <a:t>+ </a:t>
            </a:r>
            <a:r>
              <a:rPr lang="en-US" sz="3600" i="1" dirty="0" err="1"/>
              <a:t>x’·z</a:t>
            </a:r>
            <a:r>
              <a:rPr lang="en-US" sz="3600" i="1" dirty="0"/>
              <a:t> </a:t>
            </a:r>
            <a:r>
              <a:rPr lang="en-US" sz="3600" dirty="0"/>
              <a:t>+ </a:t>
            </a:r>
            <a:r>
              <a:rPr lang="en-US" sz="3600" i="1" dirty="0" err="1"/>
              <a:t>y·z</a:t>
            </a:r>
            <a:r>
              <a:rPr lang="en-US" sz="3600" i="1" dirty="0"/>
              <a:t> </a:t>
            </a:r>
            <a:r>
              <a:rPr lang="en-US" sz="3600" dirty="0"/>
              <a:t>= </a:t>
            </a:r>
            <a:r>
              <a:rPr lang="en-US" sz="3600" i="1" dirty="0" err="1"/>
              <a:t>x·y</a:t>
            </a:r>
            <a:r>
              <a:rPr lang="en-US" sz="3600" i="1" dirty="0"/>
              <a:t> </a:t>
            </a:r>
            <a:r>
              <a:rPr lang="en-US" sz="3600" dirty="0"/>
              <a:t>+ </a:t>
            </a:r>
            <a:r>
              <a:rPr lang="en-US" sz="3600" i="1" dirty="0" err="1"/>
              <a:t>x’·z</a:t>
            </a:r>
            <a:endParaRPr lang="en-SG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6869430" y="204646"/>
            <a:ext cx="5162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To tutors: No need to use the slides here if students are able to present their answers.</a:t>
            </a: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FF3291E8-9113-4E86-A51F-D996F82B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</a:t>
            </a:fld>
            <a:endParaRPr lang="en-SG" sz="1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325FCF-9B57-46C8-A466-A03473D6ED1C}"/>
              </a:ext>
            </a:extLst>
          </p:cNvPr>
          <p:cNvGrpSpPr/>
          <p:nvPr/>
        </p:nvGrpSpPr>
        <p:grpSpPr>
          <a:xfrm>
            <a:off x="267482" y="1681409"/>
            <a:ext cx="4174808" cy="2934625"/>
            <a:chOff x="0" y="654050"/>
            <a:chExt cx="1934203" cy="149456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E1AA5D0-3AA4-4219-9BA6-2104FD9BDE09}"/>
                </a:ext>
              </a:extLst>
            </p:cNvPr>
            <p:cNvGrpSpPr/>
            <p:nvPr/>
          </p:nvGrpSpPr>
          <p:grpSpPr>
            <a:xfrm>
              <a:off x="0" y="654050"/>
              <a:ext cx="1896177" cy="1494568"/>
              <a:chOff x="0" y="654050"/>
              <a:chExt cx="1896177" cy="149456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35BA4A6-21F9-4E2E-84AE-C8DE48B530B6}"/>
                  </a:ext>
                </a:extLst>
              </p:cNvPr>
              <p:cNvGrpSpPr/>
              <p:nvPr/>
            </p:nvGrpSpPr>
            <p:grpSpPr>
              <a:xfrm>
                <a:off x="403860" y="1082842"/>
                <a:ext cx="1492317" cy="703447"/>
                <a:chOff x="0" y="0"/>
                <a:chExt cx="1492317" cy="703447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4E2CE154-EA5B-4558-8D19-2C1F90DB3897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5EF2563D-7E6F-43B8-8C3E-363C428C547D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8DA9BA72-CEF1-4447-A333-C722F4E3C7B8}"/>
                      </a:ext>
                    </a:extLst>
                  </p:cNvPr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CFC649A7-7F1C-4502-9EAE-EBA59456FDF2}"/>
                      </a:ext>
                    </a:extLst>
                  </p:cNvPr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4E48009-CA1F-4FFA-B383-2C44E06EA452}"/>
                      </a:ext>
                    </a:extLst>
                  </p:cNvPr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5A2F2E28-2CAC-4CAF-9C92-5BE37CD0AF7D}"/>
                    </a:ext>
                  </a:extLst>
                </p:cNvPr>
                <p:cNvGrpSpPr/>
                <p:nvPr/>
              </p:nvGrpSpPr>
              <p:grpSpPr>
                <a:xfrm>
                  <a:off x="0" y="352927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7FEF31EC-C2E8-4077-AD69-8BF2612643B7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AD81F179-2502-40AB-8D55-C51AE780E3AF}"/>
                      </a:ext>
                    </a:extLst>
                  </p:cNvPr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09965F9-8CBA-4274-A485-6B2EE5BFC3EF}"/>
                      </a:ext>
                    </a:extLst>
                  </p:cNvPr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C1081D70-5B8E-4E7F-A1EE-C4A9BDC22EFE}"/>
                      </a:ext>
                    </a:extLst>
                  </p:cNvPr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E928B54-F6DB-4D51-9EEC-FBE7A14ABF6E}"/>
                  </a:ext>
                </a:extLst>
              </p:cNvPr>
              <p:cNvGrpSpPr/>
              <p:nvPr/>
            </p:nvGrpSpPr>
            <p:grpSpPr>
              <a:xfrm>
                <a:off x="0" y="654050"/>
                <a:ext cx="1864595" cy="1494568"/>
                <a:chOff x="0" y="654050"/>
                <a:chExt cx="1864595" cy="1494568"/>
              </a:xfrm>
            </p:grpSpPr>
            <p:sp>
              <p:nvSpPr>
                <p:cNvPr id="40" name="Text Box 2">
                  <a:extLst>
                    <a:ext uri="{FF2B5EF4-FFF2-40B4-BE49-F238E27FC236}">
                      <a16:creationId xmlns:a16="http://schemas.microsoft.com/office/drawing/2014/main" id="{51865129-FE8E-44CA-AC8E-44DC5DC920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0545" y="1882149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z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1" name="Text Box 2">
                  <a:extLst>
                    <a:ext uri="{FF2B5EF4-FFF2-40B4-BE49-F238E27FC236}">
                      <a16:creationId xmlns:a16="http://schemas.microsoft.com/office/drawing/2014/main" id="{A9DBCFF7-E337-48D6-9D70-B877EC3563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447825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x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2" name="Text Box 2">
                  <a:extLst>
                    <a:ext uri="{FF2B5EF4-FFF2-40B4-BE49-F238E27FC236}">
                      <a16:creationId xmlns:a16="http://schemas.microsoft.com/office/drawing/2014/main" id="{565419A9-4E21-4E6D-A1F5-71583C1DAB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0556" y="654050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y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3" name="Left Brace 42">
                  <a:extLst>
                    <a:ext uri="{FF2B5EF4-FFF2-40B4-BE49-F238E27FC236}">
                      <a16:creationId xmlns:a16="http://schemas.microsoft.com/office/drawing/2014/main" id="{82D9FB1A-363E-4D11-A88F-273FA635BC0B}"/>
                    </a:ext>
                  </a:extLst>
                </p:cNvPr>
                <p:cNvSpPr/>
                <p:nvPr/>
              </p:nvSpPr>
              <p:spPr>
                <a:xfrm>
                  <a:off x="241983" y="1435764"/>
                  <a:ext cx="139017" cy="350484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4" name="Left Brace 43">
                  <a:extLst>
                    <a:ext uri="{FF2B5EF4-FFF2-40B4-BE49-F238E27FC236}">
                      <a16:creationId xmlns:a16="http://schemas.microsoft.com/office/drawing/2014/main" id="{1E459A96-5CC8-4C7F-98A7-95A81D900688}"/>
                    </a:ext>
                  </a:extLst>
                </p:cNvPr>
                <p:cNvSpPr/>
                <p:nvPr/>
              </p:nvSpPr>
              <p:spPr>
                <a:xfrm rot="16200000" flipH="1">
                  <a:off x="1468953" y="639160"/>
                  <a:ext cx="107688" cy="683596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5" name="Left Brace 44">
                  <a:extLst>
                    <a:ext uri="{FF2B5EF4-FFF2-40B4-BE49-F238E27FC236}">
                      <a16:creationId xmlns:a16="http://schemas.microsoft.com/office/drawing/2014/main" id="{FA5873D2-1489-41D2-8446-CD7E2F77E5F6}"/>
                    </a:ext>
                  </a:extLst>
                </p:cNvPr>
                <p:cNvSpPr/>
                <p:nvPr/>
              </p:nvSpPr>
              <p:spPr>
                <a:xfrm rot="16200000" flipV="1">
                  <a:off x="1094647" y="1542881"/>
                  <a:ext cx="107688" cy="683596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990ED8-202C-48FF-90C6-15E75562FF95}"/>
                </a:ext>
              </a:extLst>
            </p:cNvPr>
            <p:cNvGrpSpPr/>
            <p:nvPr/>
          </p:nvGrpSpPr>
          <p:grpSpPr>
            <a:xfrm>
              <a:off x="365736" y="1129588"/>
              <a:ext cx="1568467" cy="571286"/>
              <a:chOff x="-24" y="721625"/>
              <a:chExt cx="1568467" cy="571286"/>
            </a:xfrm>
          </p:grpSpPr>
          <p:sp>
            <p:nvSpPr>
              <p:cNvPr id="24" name="Text Box 2">
                <a:extLst>
                  <a:ext uri="{FF2B5EF4-FFF2-40B4-BE49-F238E27FC236}">
                    <a16:creationId xmlns:a16="http://schemas.microsoft.com/office/drawing/2014/main" id="{C186A9AE-16CB-4FA9-BCFC-3A408AF8F4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3028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" name="Text Box 2">
                <a:extLst>
                  <a:ext uri="{FF2B5EF4-FFF2-40B4-BE49-F238E27FC236}">
                    <a16:creationId xmlns:a16="http://schemas.microsoft.com/office/drawing/2014/main" id="{71EC14B2-5C88-4A74-BDC9-32F15D05A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4" y="1057791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6" name="Text Box 2">
                <a:extLst>
                  <a:ext uri="{FF2B5EF4-FFF2-40B4-BE49-F238E27FC236}">
                    <a16:creationId xmlns:a16="http://schemas.microsoft.com/office/drawing/2014/main" id="{14311E31-D700-4D8F-A21A-8890A525F3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468" y="1048827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7" name="Text Box 2">
                <a:extLst>
                  <a:ext uri="{FF2B5EF4-FFF2-40B4-BE49-F238E27FC236}">
                    <a16:creationId xmlns:a16="http://schemas.microsoft.com/office/drawing/2014/main" id="{8C67752B-A5E5-45C9-A498-4DFE8F3F9E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8" name="Text Box 2">
                <a:extLst>
                  <a:ext uri="{FF2B5EF4-FFF2-40B4-BE49-F238E27FC236}">
                    <a16:creationId xmlns:a16="http://schemas.microsoft.com/office/drawing/2014/main" id="{A65D7A5F-D821-494C-9267-1F404DC0A7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513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Text Box 2">
                <a:extLst>
                  <a:ext uri="{FF2B5EF4-FFF2-40B4-BE49-F238E27FC236}">
                    <a16:creationId xmlns:a16="http://schemas.microsoft.com/office/drawing/2014/main" id="{4859BE05-BFA5-4338-A74D-A344FE41C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453" y="1039862"/>
                <a:ext cx="438265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753CC3DF-A4E4-4631-94DF-FB7ECC8480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2961" y="1053309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AD7815B5-D984-418B-A42E-0E7883D5D0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543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EF9191-880C-44E5-A9D1-A9C14DAAB84C}"/>
              </a:ext>
            </a:extLst>
          </p:cNvPr>
          <p:cNvGrpSpPr/>
          <p:nvPr/>
        </p:nvGrpSpPr>
        <p:grpSpPr>
          <a:xfrm>
            <a:off x="1964566" y="2570395"/>
            <a:ext cx="2267559" cy="1228767"/>
            <a:chOff x="0" y="0"/>
            <a:chExt cx="1050290" cy="62579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80F70CA-214D-47BB-B101-E4E972377AE0}"/>
                </a:ext>
              </a:extLst>
            </p:cNvPr>
            <p:cNvSpPr/>
            <p:nvPr/>
          </p:nvSpPr>
          <p:spPr>
            <a:xfrm>
              <a:off x="0" y="16193"/>
              <a:ext cx="669290" cy="247650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B2E3983-4AA4-4DB2-B3D4-B9C4EE8A82B2}"/>
                </a:ext>
              </a:extLst>
            </p:cNvPr>
            <p:cNvSpPr/>
            <p:nvPr/>
          </p:nvSpPr>
          <p:spPr>
            <a:xfrm>
              <a:off x="381000" y="320993"/>
              <a:ext cx="669290" cy="261152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50871FE-AAA1-4B6C-A345-9BE56D2B3ACA}"/>
                </a:ext>
              </a:extLst>
            </p:cNvPr>
            <p:cNvSpPr/>
            <p:nvPr/>
          </p:nvSpPr>
          <p:spPr>
            <a:xfrm rot="16200000">
              <a:off x="210502" y="201296"/>
              <a:ext cx="625793" cy="223202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E831864-076B-46C4-A7BE-CD06931BF15F}"/>
              </a:ext>
            </a:extLst>
          </p:cNvPr>
          <p:cNvSpPr txBox="1"/>
          <p:nvPr/>
        </p:nvSpPr>
        <p:spPr>
          <a:xfrm>
            <a:off x="4659512" y="2362845"/>
            <a:ext cx="75324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4013" algn="l"/>
                <a:tab pos="4479925" algn="l"/>
              </a:tabLst>
            </a:pPr>
            <a:r>
              <a:rPr lang="en-US" sz="2800" i="1" dirty="0" err="1"/>
              <a:t>x·y</a:t>
            </a:r>
            <a:r>
              <a:rPr lang="en-US" sz="2800" i="1" dirty="0"/>
              <a:t> </a:t>
            </a:r>
            <a:r>
              <a:rPr lang="en-US" sz="2800" dirty="0"/>
              <a:t>+ </a:t>
            </a:r>
            <a:r>
              <a:rPr lang="en-US" sz="2800" i="1" dirty="0" err="1"/>
              <a:t>x’·z</a:t>
            </a:r>
            <a:r>
              <a:rPr lang="en-US" sz="2800" i="1" dirty="0"/>
              <a:t> </a:t>
            </a:r>
            <a:r>
              <a:rPr lang="en-US" sz="2800" dirty="0"/>
              <a:t>+ </a:t>
            </a:r>
            <a:r>
              <a:rPr lang="en-US" sz="2800" i="1" dirty="0" err="1"/>
              <a:t>y·z</a:t>
            </a:r>
            <a:r>
              <a:rPr lang="en-US" sz="2800" i="1" dirty="0"/>
              <a:t> 	</a:t>
            </a:r>
          </a:p>
          <a:p>
            <a:pPr>
              <a:tabLst>
                <a:tab pos="354013" algn="l"/>
                <a:tab pos="4479925" algn="l"/>
              </a:tabLst>
            </a:pPr>
            <a:r>
              <a:rPr lang="en-US" sz="2800" i="1" dirty="0"/>
              <a:t>	</a:t>
            </a:r>
            <a:r>
              <a:rPr lang="en-US" sz="2800" dirty="0"/>
              <a:t>= </a:t>
            </a:r>
            <a:r>
              <a:rPr lang="en-US" sz="2800" i="1" dirty="0" err="1"/>
              <a:t>x·y</a:t>
            </a:r>
            <a:r>
              <a:rPr lang="en-US" sz="2800" i="1" dirty="0"/>
              <a:t> </a:t>
            </a:r>
            <a:r>
              <a:rPr lang="en-US" sz="2800" dirty="0"/>
              <a:t>+ </a:t>
            </a:r>
            <a:r>
              <a:rPr lang="en-US" sz="2800" i="1" dirty="0" err="1"/>
              <a:t>x’·z</a:t>
            </a:r>
            <a:r>
              <a:rPr lang="en-US" sz="2800" i="1" dirty="0"/>
              <a:t> </a:t>
            </a:r>
            <a:r>
              <a:rPr lang="en-US" sz="2800" dirty="0"/>
              <a:t>+ </a:t>
            </a:r>
            <a:r>
              <a:rPr lang="en-US" sz="2800" dirty="0">
                <a:solidFill>
                  <a:srgbClr val="C00000"/>
                </a:solidFill>
              </a:rPr>
              <a:t>1</a:t>
            </a:r>
            <a:r>
              <a:rPr lang="en-US" sz="2800" i="1" dirty="0"/>
              <a:t>·y·z</a:t>
            </a:r>
            <a:r>
              <a:rPr lang="en-US" sz="2800" dirty="0"/>
              <a:t>	</a:t>
            </a:r>
            <a:r>
              <a:rPr lang="en-US" sz="2800" dirty="0">
                <a:solidFill>
                  <a:srgbClr val="006600"/>
                </a:solidFill>
              </a:rPr>
              <a:t>[identity law]</a:t>
            </a:r>
            <a:endParaRPr lang="en-SG" sz="2800" dirty="0">
              <a:solidFill>
                <a:srgbClr val="006600"/>
              </a:solidFill>
            </a:endParaRPr>
          </a:p>
          <a:p>
            <a:pPr>
              <a:tabLst>
                <a:tab pos="354013" algn="l"/>
                <a:tab pos="4479925" algn="l"/>
              </a:tabLst>
            </a:pPr>
            <a:r>
              <a:rPr lang="en-US" sz="2800" dirty="0"/>
              <a:t>	= </a:t>
            </a:r>
            <a:r>
              <a:rPr lang="en-US" sz="2800" i="1" dirty="0" err="1"/>
              <a:t>x·y</a:t>
            </a:r>
            <a:r>
              <a:rPr lang="en-US" sz="2800" i="1" dirty="0"/>
              <a:t> </a:t>
            </a:r>
            <a:r>
              <a:rPr lang="en-US" sz="2800" dirty="0"/>
              <a:t>+ </a:t>
            </a:r>
            <a:r>
              <a:rPr lang="en-US" sz="2800" i="1" dirty="0" err="1"/>
              <a:t>x’·z</a:t>
            </a:r>
            <a:r>
              <a:rPr lang="en-US" sz="2800" i="1" dirty="0"/>
              <a:t> </a:t>
            </a:r>
            <a:r>
              <a:rPr lang="en-US" sz="2800" dirty="0"/>
              <a:t>+ 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 err="1">
                <a:solidFill>
                  <a:srgbClr val="C00000"/>
                </a:solidFill>
              </a:rPr>
              <a:t>x</a:t>
            </a:r>
            <a:r>
              <a:rPr lang="en-US" sz="2800" dirty="0" err="1">
                <a:solidFill>
                  <a:srgbClr val="C00000"/>
                </a:solidFill>
              </a:rPr>
              <a:t>+</a:t>
            </a:r>
            <a:r>
              <a:rPr lang="en-US" sz="2800" i="1" dirty="0" err="1">
                <a:solidFill>
                  <a:srgbClr val="C00000"/>
                </a:solidFill>
              </a:rPr>
              <a:t>x</a:t>
            </a:r>
            <a:r>
              <a:rPr lang="en-US" sz="2800" i="1" dirty="0">
                <a:solidFill>
                  <a:srgbClr val="C00000"/>
                </a:solidFill>
              </a:rPr>
              <a:t>’</a:t>
            </a:r>
            <a:r>
              <a:rPr lang="en-US" sz="2800" dirty="0">
                <a:solidFill>
                  <a:srgbClr val="C00000"/>
                </a:solidFill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·</a:t>
            </a:r>
            <a:r>
              <a:rPr lang="en-US" sz="2800" i="1" dirty="0" err="1"/>
              <a:t>y·z</a:t>
            </a:r>
            <a:r>
              <a:rPr lang="en-US" sz="2800" i="1" dirty="0"/>
              <a:t>	</a:t>
            </a:r>
            <a:r>
              <a:rPr lang="en-US" sz="2800" dirty="0">
                <a:solidFill>
                  <a:srgbClr val="006600"/>
                </a:solidFill>
              </a:rPr>
              <a:t>[complement law]</a:t>
            </a:r>
            <a:endParaRPr lang="en-SG" sz="2800" dirty="0">
              <a:solidFill>
                <a:srgbClr val="006600"/>
              </a:solidFill>
            </a:endParaRPr>
          </a:p>
          <a:p>
            <a:pPr>
              <a:tabLst>
                <a:tab pos="354013" algn="l"/>
                <a:tab pos="4479925" algn="l"/>
              </a:tabLst>
            </a:pPr>
            <a:r>
              <a:rPr lang="en-US" sz="2800" dirty="0"/>
              <a:t>	= </a:t>
            </a:r>
            <a:r>
              <a:rPr lang="en-US" sz="2800" i="1" dirty="0" err="1"/>
              <a:t>x·y</a:t>
            </a:r>
            <a:r>
              <a:rPr lang="en-US" sz="2800" i="1" dirty="0"/>
              <a:t> </a:t>
            </a:r>
            <a:r>
              <a:rPr lang="en-US" sz="2800" dirty="0"/>
              <a:t>+ </a:t>
            </a:r>
            <a:r>
              <a:rPr lang="en-US" sz="2800" i="1" dirty="0" err="1"/>
              <a:t>x’·z</a:t>
            </a:r>
            <a:r>
              <a:rPr lang="en-US" sz="2800" i="1" dirty="0"/>
              <a:t> </a:t>
            </a:r>
            <a:r>
              <a:rPr lang="en-US" sz="2800" dirty="0"/>
              <a:t>+ </a:t>
            </a:r>
            <a:r>
              <a:rPr lang="en-US" sz="2800" i="1" dirty="0" err="1"/>
              <a:t>x·y·z</a:t>
            </a:r>
            <a:r>
              <a:rPr lang="en-US" sz="2800" i="1" dirty="0"/>
              <a:t> </a:t>
            </a:r>
            <a:r>
              <a:rPr lang="en-US" sz="2800" dirty="0"/>
              <a:t>+ </a:t>
            </a:r>
            <a:r>
              <a:rPr lang="en-US" sz="2800" i="1" dirty="0"/>
              <a:t>x’·</a:t>
            </a:r>
            <a:r>
              <a:rPr lang="en-US" sz="2800" i="1" dirty="0" err="1"/>
              <a:t>y·z</a:t>
            </a:r>
            <a:r>
              <a:rPr lang="en-US" sz="2800" i="1" dirty="0"/>
              <a:t>	</a:t>
            </a:r>
            <a:r>
              <a:rPr lang="en-US" sz="2800" dirty="0">
                <a:solidFill>
                  <a:srgbClr val="006600"/>
                </a:solidFill>
              </a:rPr>
              <a:t>[distributive law]</a:t>
            </a:r>
            <a:endParaRPr lang="en-SG" sz="2800" dirty="0">
              <a:solidFill>
                <a:srgbClr val="006600"/>
              </a:solidFill>
            </a:endParaRPr>
          </a:p>
          <a:p>
            <a:pPr>
              <a:tabLst>
                <a:tab pos="354013" algn="l"/>
                <a:tab pos="4479925" algn="l"/>
              </a:tabLst>
            </a:pPr>
            <a:r>
              <a:rPr lang="en-US" sz="2800" dirty="0"/>
              <a:t>	=</a:t>
            </a:r>
            <a:r>
              <a:rPr lang="en-US" sz="2800" i="1" dirty="0"/>
              <a:t> </a:t>
            </a:r>
            <a:r>
              <a:rPr lang="en-US" sz="2800" i="1" dirty="0" err="1"/>
              <a:t>x·y</a:t>
            </a:r>
            <a:r>
              <a:rPr lang="en-US" sz="2800" i="1" dirty="0"/>
              <a:t> </a:t>
            </a:r>
            <a:r>
              <a:rPr lang="en-US" sz="2800" dirty="0"/>
              <a:t>+</a:t>
            </a:r>
            <a:r>
              <a:rPr lang="en-US" sz="2800" i="1" dirty="0"/>
              <a:t> </a:t>
            </a:r>
            <a:r>
              <a:rPr lang="en-US" sz="2800" i="1" dirty="0" err="1"/>
              <a:t>x·y·z</a:t>
            </a:r>
            <a:r>
              <a:rPr lang="en-US" sz="2800" i="1" dirty="0"/>
              <a:t> </a:t>
            </a:r>
            <a:r>
              <a:rPr lang="en-US" sz="2800" dirty="0"/>
              <a:t>+ </a:t>
            </a:r>
            <a:r>
              <a:rPr lang="en-US" sz="2800" i="1" dirty="0" err="1"/>
              <a:t>x’·z</a:t>
            </a:r>
            <a:r>
              <a:rPr lang="en-US" sz="2800" i="1" dirty="0"/>
              <a:t> </a:t>
            </a:r>
            <a:r>
              <a:rPr lang="en-US" sz="2800" dirty="0"/>
              <a:t>+ </a:t>
            </a:r>
            <a:r>
              <a:rPr lang="en-US" sz="2800" i="1" dirty="0"/>
              <a:t>x’·</a:t>
            </a:r>
            <a:r>
              <a:rPr lang="en-US" sz="2800" i="1" dirty="0" err="1"/>
              <a:t>y·z</a:t>
            </a:r>
            <a:r>
              <a:rPr lang="en-US" sz="2800" i="1" dirty="0"/>
              <a:t>	</a:t>
            </a:r>
            <a:r>
              <a:rPr lang="en-US" sz="2800" dirty="0">
                <a:solidFill>
                  <a:srgbClr val="006600"/>
                </a:solidFill>
              </a:rPr>
              <a:t>[commutative law]</a:t>
            </a:r>
            <a:endParaRPr lang="en-SG" sz="2800" dirty="0">
              <a:solidFill>
                <a:srgbClr val="006600"/>
              </a:solidFill>
            </a:endParaRPr>
          </a:p>
          <a:p>
            <a:pPr>
              <a:tabLst>
                <a:tab pos="354013" algn="l"/>
                <a:tab pos="4479925" algn="l"/>
              </a:tabLst>
            </a:pPr>
            <a:r>
              <a:rPr lang="en-US" sz="2800" dirty="0"/>
              <a:t>	=</a:t>
            </a:r>
            <a:r>
              <a:rPr lang="en-US" sz="2800" i="1" dirty="0"/>
              <a:t> </a:t>
            </a:r>
            <a:r>
              <a:rPr lang="en-US" sz="2800" dirty="0"/>
              <a:t>(</a:t>
            </a:r>
            <a:r>
              <a:rPr lang="en-US" sz="2800" i="1" dirty="0" err="1"/>
              <a:t>x·y</a:t>
            </a:r>
            <a:r>
              <a:rPr lang="en-US" sz="2800" i="1" dirty="0"/>
              <a:t> </a:t>
            </a:r>
            <a:r>
              <a:rPr lang="en-US" sz="2800" dirty="0"/>
              <a:t>+</a:t>
            </a:r>
            <a:r>
              <a:rPr lang="en-US" sz="2800" i="1" dirty="0"/>
              <a:t> </a:t>
            </a:r>
            <a:r>
              <a:rPr lang="en-US" sz="2800" i="1" dirty="0" err="1"/>
              <a:t>x·y·z</a:t>
            </a:r>
            <a:r>
              <a:rPr lang="en-US" sz="2800" dirty="0"/>
              <a:t>)</a:t>
            </a:r>
            <a:r>
              <a:rPr lang="en-US" sz="2800" i="1" dirty="0"/>
              <a:t> </a:t>
            </a:r>
            <a:r>
              <a:rPr lang="en-US" sz="2800" dirty="0"/>
              <a:t>+ (</a:t>
            </a:r>
            <a:r>
              <a:rPr lang="en-US" sz="2800" i="1" dirty="0" err="1"/>
              <a:t>x’·z</a:t>
            </a:r>
            <a:r>
              <a:rPr lang="en-US" sz="2800" i="1" dirty="0"/>
              <a:t> </a:t>
            </a:r>
            <a:r>
              <a:rPr lang="en-US" sz="2800" dirty="0"/>
              <a:t>+ </a:t>
            </a:r>
            <a:r>
              <a:rPr lang="en-US" sz="2800" i="1" dirty="0"/>
              <a:t>x’·</a:t>
            </a:r>
            <a:r>
              <a:rPr lang="en-US" sz="2800" i="1" dirty="0" err="1"/>
              <a:t>y·z</a:t>
            </a:r>
            <a:r>
              <a:rPr lang="en-US" sz="2800" dirty="0"/>
              <a:t>)</a:t>
            </a:r>
            <a:r>
              <a:rPr lang="en-US" sz="2800" i="1" dirty="0"/>
              <a:t>	</a:t>
            </a:r>
            <a:r>
              <a:rPr lang="en-US" sz="2800" dirty="0">
                <a:solidFill>
                  <a:srgbClr val="006600"/>
                </a:solidFill>
              </a:rPr>
              <a:t>[associative law]</a:t>
            </a:r>
            <a:endParaRPr lang="en-SG" sz="2800" dirty="0">
              <a:solidFill>
                <a:srgbClr val="006600"/>
              </a:solidFill>
            </a:endParaRPr>
          </a:p>
          <a:p>
            <a:pPr>
              <a:tabLst>
                <a:tab pos="354013" algn="l"/>
                <a:tab pos="3762375" algn="l"/>
              </a:tabLst>
            </a:pPr>
            <a:r>
              <a:rPr lang="en-US" sz="2800" dirty="0"/>
              <a:t>	=</a:t>
            </a:r>
            <a:r>
              <a:rPr lang="en-US" sz="2800" i="1" dirty="0"/>
              <a:t> </a:t>
            </a:r>
            <a:r>
              <a:rPr lang="en-US" sz="2800" i="1" dirty="0" err="1"/>
              <a:t>x·y</a:t>
            </a:r>
            <a:r>
              <a:rPr lang="en-US" sz="2800" i="1" dirty="0"/>
              <a:t> </a:t>
            </a:r>
            <a:r>
              <a:rPr lang="en-US" sz="2800" dirty="0"/>
              <a:t>+ </a:t>
            </a:r>
            <a:r>
              <a:rPr lang="en-US" sz="2800" i="1" dirty="0" err="1"/>
              <a:t>x’·z</a:t>
            </a:r>
            <a:r>
              <a:rPr lang="en-US" sz="2800" i="1" dirty="0"/>
              <a:t>	</a:t>
            </a:r>
            <a:r>
              <a:rPr lang="en-US" sz="2800" dirty="0">
                <a:solidFill>
                  <a:srgbClr val="006600"/>
                </a:solidFill>
              </a:rPr>
              <a:t>[absorption theorem 1]</a:t>
            </a:r>
            <a:endParaRPr lang="en-SG" sz="2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24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4911" y="226347"/>
            <a:ext cx="115703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Q2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941943" y="226346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F(</a:t>
            </a:r>
            <a:r>
              <a:rPr lang="en-SG" sz="2800" dirty="0" err="1"/>
              <a:t>x,y,z</a:t>
            </a:r>
            <a:r>
              <a:rPr lang="en-SG" sz="2800" dirty="0"/>
              <a:t>) = (</a:t>
            </a:r>
            <a:r>
              <a:rPr lang="en-SG" sz="2800" dirty="0" err="1"/>
              <a:t>x+y</a:t>
            </a:r>
            <a:r>
              <a:rPr lang="en-SG" sz="2800" dirty="0" err="1">
                <a:sym typeface="Symbol" panose="05050102010706020507" pitchFamily="18" charset="2"/>
              </a:rPr>
              <a:t>z</a:t>
            </a:r>
            <a:r>
              <a:rPr lang="en-SG" sz="2800" dirty="0">
                <a:sym typeface="Symbol" panose="05050102010706020507" pitchFamily="18" charset="2"/>
              </a:rPr>
              <a:t>’)</a:t>
            </a:r>
            <a:r>
              <a:rPr lang="en-SG" sz="2800" dirty="0"/>
              <a:t>(</a:t>
            </a:r>
            <a:r>
              <a:rPr lang="en-SG" sz="2800" dirty="0" err="1"/>
              <a:t>y’+y</a:t>
            </a:r>
            <a:r>
              <a:rPr lang="en-SG" sz="2800" dirty="0"/>
              <a:t>) + x’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(</a:t>
            </a:r>
            <a:r>
              <a:rPr lang="en-SG" sz="2800" dirty="0" err="1"/>
              <a:t>y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z</a:t>
            </a:r>
            <a:r>
              <a:rPr lang="en-SG" sz="2800" dirty="0"/>
              <a:t>’+y)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3093427" y="897831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/>
              <a:t>= (</a:t>
            </a:r>
            <a:r>
              <a:rPr lang="en-SG" sz="2800" dirty="0" err="1"/>
              <a:t>x+y</a:t>
            </a:r>
            <a:r>
              <a:rPr lang="en-SG" sz="2800" dirty="0" err="1">
                <a:sym typeface="Symbol" panose="05050102010706020507" pitchFamily="18" charset="2"/>
              </a:rPr>
              <a:t>z</a:t>
            </a:r>
            <a:r>
              <a:rPr lang="en-SG" sz="2800" dirty="0">
                <a:sym typeface="Symbol" panose="05050102010706020507" pitchFamily="18" charset="2"/>
              </a:rPr>
              <a:t>’)</a:t>
            </a:r>
            <a:r>
              <a:rPr lang="en-SG" sz="2800" dirty="0"/>
              <a:t>1 + x’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(</a:t>
            </a:r>
            <a:r>
              <a:rPr lang="en-SG" sz="2800" dirty="0" err="1"/>
              <a:t>y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z</a:t>
            </a:r>
            <a:r>
              <a:rPr lang="en-SG" sz="2800" dirty="0"/>
              <a:t>’+y)	</a:t>
            </a:r>
            <a:r>
              <a:rPr lang="en-SG" sz="2400" dirty="0">
                <a:solidFill>
                  <a:srgbClr val="006600"/>
                </a:solidFill>
              </a:rPr>
              <a:t>(by the complement law)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4467637" y="226345"/>
            <a:ext cx="863315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3417539" y="904649"/>
            <a:ext cx="1317299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3093427" y="1523422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/>
              <a:t>= (</a:t>
            </a:r>
            <a:r>
              <a:rPr lang="en-SG" sz="2800" dirty="0" err="1"/>
              <a:t>x+y</a:t>
            </a:r>
            <a:r>
              <a:rPr lang="en-SG" sz="2800" dirty="0" err="1">
                <a:sym typeface="Symbol" panose="05050102010706020507" pitchFamily="18" charset="2"/>
              </a:rPr>
              <a:t>z</a:t>
            </a:r>
            <a:r>
              <a:rPr lang="en-SG" sz="2800" dirty="0">
                <a:sym typeface="Symbol" panose="05050102010706020507" pitchFamily="18" charset="2"/>
              </a:rPr>
              <a:t>’)</a:t>
            </a:r>
            <a:r>
              <a:rPr lang="en-SG" sz="2800" dirty="0"/>
              <a:t> + x’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(</a:t>
            </a:r>
            <a:r>
              <a:rPr lang="en-SG" sz="2800" dirty="0" err="1"/>
              <a:t>y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z</a:t>
            </a:r>
            <a:r>
              <a:rPr lang="en-SG" sz="2800" dirty="0"/>
              <a:t>’+y)	</a:t>
            </a:r>
            <a:r>
              <a:rPr lang="en-SG" sz="2400" dirty="0">
                <a:solidFill>
                  <a:srgbClr val="006600"/>
                </a:solidFill>
              </a:rPr>
              <a:t>(by the identity law) </a:t>
            </a:r>
          </a:p>
        </p:txBody>
      </p:sp>
      <p:sp>
        <p:nvSpPr>
          <p:cNvPr id="18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5140311" y="1523422"/>
            <a:ext cx="1114186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3093427" y="2113167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/>
              <a:t>= x + </a:t>
            </a:r>
            <a:r>
              <a:rPr lang="en-SG" sz="2800" dirty="0" err="1"/>
              <a:t>y</a:t>
            </a:r>
            <a:r>
              <a:rPr lang="en-SG" sz="2800" dirty="0" err="1">
                <a:sym typeface="Symbol" panose="05050102010706020507" pitchFamily="18" charset="2"/>
              </a:rPr>
              <a:t>z</a:t>
            </a:r>
            <a:r>
              <a:rPr lang="en-SG" sz="2800" dirty="0">
                <a:sym typeface="Symbol" panose="05050102010706020507" pitchFamily="18" charset="2"/>
              </a:rPr>
              <a:t>’</a:t>
            </a:r>
            <a:r>
              <a:rPr lang="en-SG" sz="2800" dirty="0"/>
              <a:t> + </a:t>
            </a:r>
            <a:r>
              <a:rPr lang="en-SG" sz="2800" dirty="0" err="1"/>
              <a:t>x’</a:t>
            </a:r>
            <a:r>
              <a:rPr lang="en-SG" sz="2800" dirty="0" err="1">
                <a:sym typeface="Symbol" panose="05050102010706020507" pitchFamily="18" charset="2"/>
              </a:rPr>
              <a:t>y</a:t>
            </a:r>
            <a:r>
              <a:rPr lang="en-SG" sz="2800" dirty="0"/>
              <a:t>	</a:t>
            </a:r>
            <a:r>
              <a:rPr lang="en-SG" sz="2400" dirty="0">
                <a:solidFill>
                  <a:srgbClr val="006600"/>
                </a:solidFill>
              </a:rPr>
              <a:t>(by absorption theorem 1) </a:t>
            </a:r>
          </a:p>
        </p:txBody>
      </p:sp>
      <p:sp>
        <p:nvSpPr>
          <p:cNvPr id="20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3885035" y="2117060"/>
            <a:ext cx="1501157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3093427" y="2702912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/>
              <a:t>= x + </a:t>
            </a:r>
            <a:r>
              <a:rPr lang="en-SG" sz="2800" dirty="0" err="1"/>
              <a:t>x’</a:t>
            </a:r>
            <a:r>
              <a:rPr lang="en-SG" sz="2800" dirty="0" err="1">
                <a:sym typeface="Symbol" panose="05050102010706020507" pitchFamily="18" charset="2"/>
              </a:rPr>
              <a:t>y</a:t>
            </a:r>
            <a:r>
              <a:rPr lang="en-SG" sz="2800" dirty="0">
                <a:sym typeface="Symbol" panose="05050102010706020507" pitchFamily="18" charset="2"/>
              </a:rPr>
              <a:t> + </a:t>
            </a:r>
            <a:r>
              <a:rPr lang="en-SG" sz="2800" dirty="0" err="1"/>
              <a:t>y</a:t>
            </a:r>
            <a:r>
              <a:rPr lang="en-SG" sz="2800" dirty="0" err="1">
                <a:sym typeface="Symbol" panose="05050102010706020507" pitchFamily="18" charset="2"/>
              </a:rPr>
              <a:t>z</a:t>
            </a:r>
            <a:r>
              <a:rPr lang="en-SG" sz="2800" dirty="0">
                <a:sym typeface="Symbol" panose="05050102010706020507" pitchFamily="18" charset="2"/>
              </a:rPr>
              <a:t>’</a:t>
            </a:r>
            <a:r>
              <a:rPr lang="en-SG" sz="2800" dirty="0"/>
              <a:t>	</a:t>
            </a:r>
            <a:r>
              <a:rPr lang="en-SG" sz="2400" dirty="0">
                <a:solidFill>
                  <a:srgbClr val="006600"/>
                </a:solidFill>
              </a:rPr>
              <a:t>(by the commutative law) </a:t>
            </a:r>
          </a:p>
        </p:txBody>
      </p:sp>
      <p:sp>
        <p:nvSpPr>
          <p:cNvPr id="22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3392488" y="2706805"/>
            <a:ext cx="1075150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3093427" y="3288764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/>
              <a:t>= x </a:t>
            </a:r>
            <a:r>
              <a:rPr lang="en-SG" sz="2800" dirty="0">
                <a:sym typeface="Symbol" panose="05050102010706020507" pitchFamily="18" charset="2"/>
              </a:rPr>
              <a:t>+ y + </a:t>
            </a:r>
            <a:r>
              <a:rPr lang="en-SG" sz="2800" dirty="0" err="1"/>
              <a:t>y</a:t>
            </a:r>
            <a:r>
              <a:rPr lang="en-SG" sz="2800" dirty="0" err="1">
                <a:sym typeface="Symbol" panose="05050102010706020507" pitchFamily="18" charset="2"/>
              </a:rPr>
              <a:t>z</a:t>
            </a:r>
            <a:r>
              <a:rPr lang="en-SG" sz="2800" dirty="0">
                <a:sym typeface="Symbol" panose="05050102010706020507" pitchFamily="18" charset="2"/>
              </a:rPr>
              <a:t>’</a:t>
            </a:r>
            <a:r>
              <a:rPr lang="en-SG" sz="2800" dirty="0"/>
              <a:t>	</a:t>
            </a:r>
            <a:r>
              <a:rPr lang="en-SG" sz="2400" dirty="0">
                <a:solidFill>
                  <a:srgbClr val="006600"/>
                </a:solidFill>
              </a:rPr>
              <a:t>(by absorption theorem 2) </a:t>
            </a:r>
          </a:p>
        </p:txBody>
      </p:sp>
      <p:sp>
        <p:nvSpPr>
          <p:cNvPr id="24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3885035" y="3347503"/>
            <a:ext cx="1075150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3093427" y="3929462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/>
              <a:t>= x </a:t>
            </a:r>
            <a:r>
              <a:rPr lang="en-SG" sz="2800" dirty="0">
                <a:sym typeface="Symbol" panose="05050102010706020507" pitchFamily="18" charset="2"/>
              </a:rPr>
              <a:t>+ y</a:t>
            </a:r>
            <a:r>
              <a:rPr lang="en-SG" sz="2800" dirty="0"/>
              <a:t>	</a:t>
            </a:r>
            <a:r>
              <a:rPr lang="en-SG" sz="2400" dirty="0">
                <a:solidFill>
                  <a:srgbClr val="006600"/>
                </a:solidFill>
              </a:rPr>
              <a:t>(by absorption theorem 1) 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A714800-2FC8-4326-BABC-ADB95988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3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12502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14" grpId="0" animBg="1"/>
      <p:bldP spid="10" grpId="0" animBg="1"/>
      <p:bldP spid="15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4911" y="226347"/>
            <a:ext cx="115703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Q2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059962" y="693316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G(</a:t>
            </a:r>
            <a:r>
              <a:rPr lang="en-SG" sz="2800" dirty="0" err="1"/>
              <a:t>p,q,r,s</a:t>
            </a:r>
            <a:r>
              <a:rPr lang="en-SG" sz="2800" dirty="0"/>
              <a:t>) = </a:t>
            </a:r>
            <a:r>
              <a:rPr lang="en-SG" sz="2800" dirty="0">
                <a:sym typeface="Symbol" panose="05050102010706020507" pitchFamily="18" charset="2"/>
              </a:rPr>
              <a:t></a:t>
            </a:r>
            <a:r>
              <a:rPr lang="en-SG" sz="2800" dirty="0">
                <a:latin typeface="Symbol" panose="05050102010706020507" pitchFamily="18" charset="2"/>
                <a:sym typeface="Symbol" panose="05050102010706020507" pitchFamily="18" charset="2"/>
              </a:rPr>
              <a:t>P</a:t>
            </a:r>
            <a:r>
              <a:rPr lang="en-SG" sz="2800" dirty="0"/>
              <a:t>M(5, 9, 13)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54274" y="1348764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/>
              <a:t>= (</a:t>
            </a:r>
            <a:r>
              <a:rPr lang="en-SG" sz="2800" dirty="0" err="1"/>
              <a:t>p+q</a:t>
            </a:r>
            <a:r>
              <a:rPr lang="en-SG" sz="2800" dirty="0"/>
              <a:t>’+</a:t>
            </a:r>
            <a:r>
              <a:rPr lang="en-SG" sz="2800" dirty="0" err="1"/>
              <a:t>r+s</a:t>
            </a:r>
            <a:r>
              <a:rPr lang="en-SG" sz="2800" dirty="0"/>
              <a:t>’</a:t>
            </a:r>
            <a:r>
              <a:rPr lang="en-SG" sz="2800" dirty="0">
                <a:sym typeface="Symbol" panose="05050102010706020507" pitchFamily="18" charset="2"/>
              </a:rPr>
              <a:t>)  (p’+</a:t>
            </a:r>
            <a:r>
              <a:rPr lang="en-SG" sz="2800" dirty="0" err="1">
                <a:sym typeface="Symbol" panose="05050102010706020507" pitchFamily="18" charset="2"/>
              </a:rPr>
              <a:t>q+r+s</a:t>
            </a:r>
            <a:r>
              <a:rPr lang="en-SG" sz="2800" dirty="0">
                <a:sym typeface="Symbol" panose="05050102010706020507" pitchFamily="18" charset="2"/>
              </a:rPr>
              <a:t>’)  </a:t>
            </a:r>
            <a:r>
              <a:rPr lang="en-SG" sz="2800" dirty="0"/>
              <a:t>(p’+q’+</a:t>
            </a:r>
            <a:r>
              <a:rPr lang="en-SG" sz="2800" dirty="0" err="1"/>
              <a:t>r+s</a:t>
            </a:r>
            <a:r>
              <a:rPr lang="en-SG" sz="2800" dirty="0"/>
              <a:t>’)	</a:t>
            </a:r>
            <a:r>
              <a:rPr lang="en-SG" sz="2400" dirty="0">
                <a:solidFill>
                  <a:srgbClr val="006600"/>
                </a:solidFill>
              </a:rPr>
              <a:t>(by definition of </a:t>
            </a:r>
            <a:r>
              <a:rPr lang="en-SG" sz="2400" dirty="0" err="1">
                <a:solidFill>
                  <a:srgbClr val="006600"/>
                </a:solidFill>
              </a:rPr>
              <a:t>maxterms</a:t>
            </a:r>
            <a:r>
              <a:rPr lang="en-SG" sz="2400" dirty="0">
                <a:solidFill>
                  <a:srgbClr val="006600"/>
                </a:solidFill>
              </a:rPr>
              <a:t>)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2735375" y="1361895"/>
            <a:ext cx="1710501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6589986" y="226347"/>
            <a:ext cx="498190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5 = (0101)</a:t>
            </a:r>
            <a:r>
              <a:rPr lang="en-US" sz="2400" baseline="-25000" dirty="0"/>
              <a:t>2</a:t>
            </a:r>
            <a:r>
              <a:rPr lang="en-US" sz="2400" dirty="0"/>
              <a:t>; 9 = (1001)</a:t>
            </a:r>
            <a:r>
              <a:rPr lang="en-US" sz="2400" baseline="-25000" dirty="0"/>
              <a:t>2</a:t>
            </a:r>
            <a:r>
              <a:rPr lang="en-US" sz="2400" dirty="0"/>
              <a:t>; 13 = (1101)</a:t>
            </a:r>
            <a:r>
              <a:rPr lang="en-US" sz="2400" baseline="-25000" dirty="0"/>
              <a:t>2</a:t>
            </a:r>
          </a:p>
        </p:txBody>
      </p:sp>
      <p:sp>
        <p:nvSpPr>
          <p:cNvPr id="26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6403484" y="1336547"/>
            <a:ext cx="1710501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94EDDF-2A81-4645-8498-AC4E4AFFED03}"/>
              </a:ext>
            </a:extLst>
          </p:cNvPr>
          <p:cNvSpPr txBox="1"/>
          <p:nvPr/>
        </p:nvSpPr>
        <p:spPr>
          <a:xfrm>
            <a:off x="784911" y="3992556"/>
            <a:ext cx="3647362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(p+</a:t>
            </a:r>
            <a:r>
              <a:rPr lang="en-SG" sz="2400" dirty="0">
                <a:solidFill>
                  <a:srgbClr val="0000FF"/>
                </a:solidFill>
              </a:rPr>
              <a:t>(q’+</a:t>
            </a:r>
            <a:r>
              <a:rPr lang="en-SG" sz="2400" dirty="0" err="1">
                <a:solidFill>
                  <a:srgbClr val="0000FF"/>
                </a:solidFill>
              </a:rPr>
              <a:t>r+s</a:t>
            </a:r>
            <a:r>
              <a:rPr lang="en-SG" sz="2400" dirty="0">
                <a:solidFill>
                  <a:srgbClr val="0000FF"/>
                </a:solidFill>
              </a:rPr>
              <a:t>’)</a:t>
            </a:r>
            <a:r>
              <a:rPr lang="en-SG" sz="2400" dirty="0">
                <a:solidFill>
                  <a:srgbClr val="7030A0"/>
                </a:solidFill>
                <a:sym typeface="Symbol" panose="05050102010706020507" pitchFamily="18" charset="2"/>
              </a:rPr>
              <a:t>)</a:t>
            </a:r>
            <a:r>
              <a:rPr lang="en-SG" sz="2400" dirty="0">
                <a:sym typeface="Symbol" panose="05050102010706020507" pitchFamily="18" charset="2"/>
              </a:rPr>
              <a:t>  </a:t>
            </a:r>
            <a:r>
              <a:rPr lang="en-SG" sz="2400" dirty="0"/>
              <a:t>(p’+</a:t>
            </a:r>
            <a:r>
              <a:rPr lang="en-SG" sz="2400" dirty="0">
                <a:solidFill>
                  <a:srgbClr val="0000FF"/>
                </a:solidFill>
              </a:rPr>
              <a:t>(q’+</a:t>
            </a:r>
            <a:r>
              <a:rPr lang="en-SG" sz="2400" dirty="0" err="1">
                <a:solidFill>
                  <a:srgbClr val="0000FF"/>
                </a:solidFill>
              </a:rPr>
              <a:t>r+s</a:t>
            </a:r>
            <a:r>
              <a:rPr lang="en-SG" sz="2400" dirty="0">
                <a:solidFill>
                  <a:srgbClr val="0000FF"/>
                </a:solidFill>
              </a:rPr>
              <a:t>’)</a:t>
            </a:r>
            <a:r>
              <a:rPr lang="en-SG" sz="2400" dirty="0"/>
              <a:t>)</a:t>
            </a:r>
          </a:p>
          <a:p>
            <a:r>
              <a:rPr lang="en-SG" sz="2400" dirty="0"/>
              <a:t>= (</a:t>
            </a:r>
            <a:r>
              <a:rPr lang="en-SG" sz="2400" dirty="0" err="1"/>
              <a:t>p</a:t>
            </a:r>
            <a:r>
              <a:rPr lang="en-SG" sz="2400" dirty="0" err="1">
                <a:sym typeface="Symbol" panose="05050102010706020507" pitchFamily="18" charset="2"/>
              </a:rPr>
              <a:t></a:t>
            </a:r>
            <a:r>
              <a:rPr lang="en-SG" sz="2400" dirty="0" err="1"/>
              <a:t>p</a:t>
            </a:r>
            <a:r>
              <a:rPr lang="en-SG" sz="2400" dirty="0"/>
              <a:t>’) + </a:t>
            </a:r>
            <a:r>
              <a:rPr lang="en-SG" sz="2400" dirty="0">
                <a:solidFill>
                  <a:srgbClr val="0000FF"/>
                </a:solidFill>
              </a:rPr>
              <a:t>(q’+</a:t>
            </a:r>
            <a:r>
              <a:rPr lang="en-SG" sz="2400" dirty="0" err="1">
                <a:solidFill>
                  <a:srgbClr val="0000FF"/>
                </a:solidFill>
              </a:rPr>
              <a:t>r+s</a:t>
            </a:r>
            <a:r>
              <a:rPr lang="en-SG" sz="2400" dirty="0">
                <a:solidFill>
                  <a:srgbClr val="0000FF"/>
                </a:solidFill>
              </a:rPr>
              <a:t>’)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CF792-3ADE-4F06-91C1-29632FE647CB}"/>
              </a:ext>
            </a:extLst>
          </p:cNvPr>
          <p:cNvSpPr txBox="1"/>
          <p:nvPr/>
        </p:nvSpPr>
        <p:spPr>
          <a:xfrm>
            <a:off x="866721" y="4823553"/>
            <a:ext cx="3579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Distributive law:</a:t>
            </a:r>
          </a:p>
          <a:p>
            <a:pPr>
              <a:tabLst>
                <a:tab pos="393700" algn="l"/>
              </a:tabLst>
            </a:pPr>
            <a:r>
              <a:rPr lang="en-SG" sz="2400" dirty="0">
                <a:solidFill>
                  <a:srgbClr val="C00000"/>
                </a:solidFill>
              </a:rPr>
              <a:t>	A + (</a:t>
            </a:r>
            <a:r>
              <a:rPr lang="en-SG" sz="2400" dirty="0" err="1">
                <a:solidFill>
                  <a:srgbClr val="C00000"/>
                </a:solidFill>
              </a:rPr>
              <a:t>B</a:t>
            </a:r>
            <a:r>
              <a:rPr lang="en-SG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400" dirty="0" err="1">
                <a:solidFill>
                  <a:srgbClr val="C00000"/>
                </a:solidFill>
              </a:rPr>
              <a:t>C</a:t>
            </a:r>
            <a:r>
              <a:rPr lang="en-SG" sz="2400" dirty="0">
                <a:solidFill>
                  <a:srgbClr val="C00000"/>
                </a:solidFill>
              </a:rPr>
              <a:t>) = (</a:t>
            </a:r>
            <a:r>
              <a:rPr lang="en-SG" sz="2400" dirty="0" err="1">
                <a:solidFill>
                  <a:srgbClr val="C00000"/>
                </a:solidFill>
              </a:rPr>
              <a:t>A+B</a:t>
            </a:r>
            <a:r>
              <a:rPr lang="en-SG" sz="2400" dirty="0">
                <a:solidFill>
                  <a:srgbClr val="C00000"/>
                </a:solidFill>
              </a:rPr>
              <a:t>)</a:t>
            </a:r>
            <a:r>
              <a:rPr lang="en-SG" sz="2400" dirty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</a:rPr>
              <a:t>(</a:t>
            </a:r>
            <a:r>
              <a:rPr lang="en-SG" sz="2400" dirty="0" err="1">
                <a:solidFill>
                  <a:srgbClr val="C00000"/>
                </a:solidFill>
              </a:rPr>
              <a:t>A+C</a:t>
            </a:r>
            <a:r>
              <a:rPr lang="en-SG" sz="2400" dirty="0">
                <a:solidFill>
                  <a:srgbClr val="C00000"/>
                </a:solidFill>
              </a:rPr>
              <a:t>) </a:t>
            </a:r>
          </a:p>
          <a:p>
            <a:pPr>
              <a:tabLst>
                <a:tab pos="346075" algn="l"/>
              </a:tabLst>
            </a:pPr>
            <a:r>
              <a:rPr lang="en-SG" sz="2400" dirty="0">
                <a:solidFill>
                  <a:srgbClr val="C00000"/>
                </a:solidFill>
              </a:rPr>
              <a:t>or	 (B</a:t>
            </a:r>
            <a:r>
              <a:rPr lang="en-SG" sz="2400" dirty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</a:rPr>
              <a:t>C) + A = (B+A)</a:t>
            </a:r>
            <a:r>
              <a:rPr lang="en-SG" sz="2400" dirty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</a:rPr>
              <a:t>(C+A)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54273" y="2011517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/>
              <a:t>= ((</a:t>
            </a:r>
            <a:r>
              <a:rPr lang="en-SG" sz="2800" dirty="0" err="1"/>
              <a:t>p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p</a:t>
            </a:r>
            <a:r>
              <a:rPr lang="en-SG" sz="2800" dirty="0"/>
              <a:t>’) + (q’+</a:t>
            </a:r>
            <a:r>
              <a:rPr lang="en-SG" sz="2800" dirty="0" err="1"/>
              <a:t>r+s</a:t>
            </a:r>
            <a:r>
              <a:rPr lang="en-SG" sz="2800" dirty="0"/>
              <a:t>’</a:t>
            </a:r>
            <a:r>
              <a:rPr lang="en-SG" sz="2800" dirty="0">
                <a:sym typeface="Symbol" panose="05050102010706020507" pitchFamily="18" charset="2"/>
              </a:rPr>
              <a:t>))  (p’+</a:t>
            </a:r>
            <a:r>
              <a:rPr lang="en-SG" sz="2800" dirty="0" err="1">
                <a:sym typeface="Symbol" panose="05050102010706020507" pitchFamily="18" charset="2"/>
              </a:rPr>
              <a:t>q+r+s</a:t>
            </a:r>
            <a:r>
              <a:rPr lang="en-SG" sz="2800" dirty="0">
                <a:sym typeface="Symbol" panose="05050102010706020507" pitchFamily="18" charset="2"/>
              </a:rPr>
              <a:t>’)</a:t>
            </a:r>
            <a:r>
              <a:rPr lang="en-SG" sz="2800" dirty="0"/>
              <a:t>	</a:t>
            </a:r>
            <a:r>
              <a:rPr lang="en-SG" sz="2400" dirty="0">
                <a:solidFill>
                  <a:srgbClr val="006600"/>
                </a:solidFill>
              </a:rPr>
              <a:t>(by the distributive law) 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92E430CB-CCEA-4955-AE06-598EF230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50528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14" grpId="0" animBg="1"/>
      <p:bldP spid="3" grpId="0" animBg="1"/>
      <p:bldP spid="26" grpId="0" animBg="1"/>
      <p:bldP spid="27" grpId="0" animBg="1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4911" y="226347"/>
            <a:ext cx="115703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Q2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059962" y="693316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G(</a:t>
            </a:r>
            <a:r>
              <a:rPr lang="en-SG" sz="2800" dirty="0" err="1"/>
              <a:t>p,q,r,s</a:t>
            </a:r>
            <a:r>
              <a:rPr lang="en-SG" sz="2800" dirty="0"/>
              <a:t>) = </a:t>
            </a:r>
            <a:r>
              <a:rPr lang="en-SG" sz="2800" dirty="0">
                <a:sym typeface="Symbol" panose="05050102010706020507" pitchFamily="18" charset="2"/>
              </a:rPr>
              <a:t></a:t>
            </a:r>
            <a:r>
              <a:rPr lang="en-SG" sz="2800" dirty="0">
                <a:latin typeface="Symbol" panose="05050102010706020507" pitchFamily="18" charset="2"/>
                <a:sym typeface="Symbol" panose="05050102010706020507" pitchFamily="18" charset="2"/>
              </a:rPr>
              <a:t>P</a:t>
            </a:r>
            <a:r>
              <a:rPr lang="en-SG" sz="2800" dirty="0"/>
              <a:t>M(5, 9, 13)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54274" y="1348764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/>
              <a:t>= (</a:t>
            </a:r>
            <a:r>
              <a:rPr lang="en-SG" sz="2800" dirty="0" err="1"/>
              <a:t>p+q</a:t>
            </a:r>
            <a:r>
              <a:rPr lang="en-SG" sz="2800" dirty="0"/>
              <a:t>’+</a:t>
            </a:r>
            <a:r>
              <a:rPr lang="en-SG" sz="2800" dirty="0" err="1"/>
              <a:t>r+s</a:t>
            </a:r>
            <a:r>
              <a:rPr lang="en-SG" sz="2800" dirty="0"/>
              <a:t>’</a:t>
            </a:r>
            <a:r>
              <a:rPr lang="en-SG" sz="2800" dirty="0">
                <a:sym typeface="Symbol" panose="05050102010706020507" pitchFamily="18" charset="2"/>
              </a:rPr>
              <a:t>)  (p’+</a:t>
            </a:r>
            <a:r>
              <a:rPr lang="en-SG" sz="2800" dirty="0" err="1">
                <a:sym typeface="Symbol" panose="05050102010706020507" pitchFamily="18" charset="2"/>
              </a:rPr>
              <a:t>q+r+s</a:t>
            </a:r>
            <a:r>
              <a:rPr lang="en-SG" sz="2800" dirty="0">
                <a:sym typeface="Symbol" panose="05050102010706020507" pitchFamily="18" charset="2"/>
              </a:rPr>
              <a:t>’)  </a:t>
            </a:r>
            <a:r>
              <a:rPr lang="en-SG" sz="2800" dirty="0"/>
              <a:t>(p’+q’+</a:t>
            </a:r>
            <a:r>
              <a:rPr lang="en-SG" sz="2800" dirty="0" err="1"/>
              <a:t>r+s</a:t>
            </a:r>
            <a:r>
              <a:rPr lang="en-SG" sz="2800" dirty="0"/>
              <a:t>’)	</a:t>
            </a:r>
            <a:r>
              <a:rPr lang="en-SG" sz="2400" dirty="0">
                <a:solidFill>
                  <a:srgbClr val="006600"/>
                </a:solidFill>
              </a:rPr>
              <a:t>(by definition of </a:t>
            </a:r>
            <a:r>
              <a:rPr lang="en-SG" sz="2400" dirty="0" err="1">
                <a:solidFill>
                  <a:srgbClr val="006600"/>
                </a:solidFill>
              </a:rPr>
              <a:t>maxterms</a:t>
            </a:r>
            <a:r>
              <a:rPr lang="en-SG" sz="2400" dirty="0">
                <a:solidFill>
                  <a:srgbClr val="006600"/>
                </a:solidFill>
              </a:rPr>
              <a:t>)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2735375" y="1361895"/>
            <a:ext cx="1710501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6589986" y="226347"/>
            <a:ext cx="498190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5 = (0101)</a:t>
            </a:r>
            <a:r>
              <a:rPr lang="en-US" sz="2400" baseline="-25000" dirty="0"/>
              <a:t>2</a:t>
            </a:r>
            <a:r>
              <a:rPr lang="en-US" sz="2400" dirty="0"/>
              <a:t>; 9 = (1001)</a:t>
            </a:r>
            <a:r>
              <a:rPr lang="en-US" sz="2400" baseline="-25000" dirty="0"/>
              <a:t>2</a:t>
            </a:r>
            <a:r>
              <a:rPr lang="en-US" sz="2400" dirty="0"/>
              <a:t>; 13 = (1101)</a:t>
            </a:r>
            <a:r>
              <a:rPr lang="en-US" sz="2400" baseline="-25000" dirty="0"/>
              <a:t>2</a:t>
            </a:r>
          </a:p>
        </p:txBody>
      </p:sp>
      <p:sp>
        <p:nvSpPr>
          <p:cNvPr id="26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6403484" y="1336547"/>
            <a:ext cx="1710501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54273" y="2011517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/>
              <a:t>= ((</a:t>
            </a:r>
            <a:r>
              <a:rPr lang="en-SG" sz="2800" dirty="0" err="1"/>
              <a:t>p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p</a:t>
            </a:r>
            <a:r>
              <a:rPr lang="en-SG" sz="2800" dirty="0"/>
              <a:t>’) + (q’+</a:t>
            </a:r>
            <a:r>
              <a:rPr lang="en-SG" sz="2800" dirty="0" err="1"/>
              <a:t>r+s</a:t>
            </a:r>
            <a:r>
              <a:rPr lang="en-SG" sz="2800" dirty="0"/>
              <a:t>’</a:t>
            </a:r>
            <a:r>
              <a:rPr lang="en-SG" sz="2800" dirty="0">
                <a:sym typeface="Symbol" panose="05050102010706020507" pitchFamily="18" charset="2"/>
              </a:rPr>
              <a:t>))  (p’+</a:t>
            </a:r>
            <a:r>
              <a:rPr lang="en-SG" sz="2800" dirty="0" err="1">
                <a:sym typeface="Symbol" panose="05050102010706020507" pitchFamily="18" charset="2"/>
              </a:rPr>
              <a:t>q+r+s</a:t>
            </a:r>
            <a:r>
              <a:rPr lang="en-SG" sz="2800" dirty="0">
                <a:sym typeface="Symbol" panose="05050102010706020507" pitchFamily="18" charset="2"/>
              </a:rPr>
              <a:t>’)</a:t>
            </a:r>
            <a:r>
              <a:rPr lang="en-SG" sz="2800" dirty="0"/>
              <a:t>	</a:t>
            </a:r>
            <a:r>
              <a:rPr lang="en-SG" sz="2400" dirty="0">
                <a:solidFill>
                  <a:srgbClr val="006600"/>
                </a:solidFill>
              </a:rPr>
              <a:t>(by the distributive law) </a:t>
            </a:r>
          </a:p>
        </p:txBody>
      </p:sp>
      <p:sp>
        <p:nvSpPr>
          <p:cNvPr id="31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2913524" y="2051785"/>
            <a:ext cx="774555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75819" y="2700862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/>
              <a:t>= (0 + (q’+</a:t>
            </a:r>
            <a:r>
              <a:rPr lang="en-SG" sz="2800" dirty="0" err="1"/>
              <a:t>r+s</a:t>
            </a:r>
            <a:r>
              <a:rPr lang="en-SG" sz="2800" dirty="0"/>
              <a:t>’</a:t>
            </a:r>
            <a:r>
              <a:rPr lang="en-SG" sz="2800" dirty="0">
                <a:sym typeface="Symbol" panose="05050102010706020507" pitchFamily="18" charset="2"/>
              </a:rPr>
              <a:t>))  (p’+</a:t>
            </a:r>
            <a:r>
              <a:rPr lang="en-SG" sz="2800" dirty="0" err="1">
                <a:sym typeface="Symbol" panose="05050102010706020507" pitchFamily="18" charset="2"/>
              </a:rPr>
              <a:t>q+r+s</a:t>
            </a:r>
            <a:r>
              <a:rPr lang="en-SG" sz="2800" dirty="0">
                <a:sym typeface="Symbol" panose="05050102010706020507" pitchFamily="18" charset="2"/>
              </a:rPr>
              <a:t>’)</a:t>
            </a:r>
            <a:r>
              <a:rPr lang="en-SG" sz="2800" dirty="0"/>
              <a:t>		</a:t>
            </a:r>
            <a:r>
              <a:rPr lang="en-SG" sz="2400" dirty="0">
                <a:solidFill>
                  <a:srgbClr val="006600"/>
                </a:solidFill>
              </a:rPr>
              <a:t>(by the complement law) </a:t>
            </a:r>
          </a:p>
        </p:txBody>
      </p:sp>
      <p:sp>
        <p:nvSpPr>
          <p:cNvPr id="15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2785506" y="2695247"/>
            <a:ext cx="1994312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75819" y="3378977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/>
              <a:t>= (q’+</a:t>
            </a:r>
            <a:r>
              <a:rPr lang="en-SG" sz="2800" dirty="0" err="1"/>
              <a:t>r+s</a:t>
            </a:r>
            <a:r>
              <a:rPr lang="en-SG" sz="2800" dirty="0"/>
              <a:t>’</a:t>
            </a:r>
            <a:r>
              <a:rPr lang="en-SG" sz="2800" dirty="0">
                <a:sym typeface="Symbol" panose="05050102010706020507" pitchFamily="18" charset="2"/>
              </a:rPr>
              <a:t>)  (p’+</a:t>
            </a:r>
            <a:r>
              <a:rPr lang="en-SG" sz="2800" dirty="0" err="1">
                <a:sym typeface="Symbol" panose="05050102010706020507" pitchFamily="18" charset="2"/>
              </a:rPr>
              <a:t>q+r+s</a:t>
            </a:r>
            <a:r>
              <a:rPr lang="en-SG" sz="2800" dirty="0">
                <a:sym typeface="Symbol" panose="05050102010706020507" pitchFamily="18" charset="2"/>
              </a:rPr>
              <a:t>’)</a:t>
            </a:r>
            <a:r>
              <a:rPr lang="en-SG" sz="2800" dirty="0"/>
              <a:t>		</a:t>
            </a:r>
            <a:r>
              <a:rPr lang="en-SG" sz="2400" dirty="0">
                <a:solidFill>
                  <a:srgbClr val="006600"/>
                </a:solidFill>
              </a:rPr>
              <a:t>(by the identity law) </a:t>
            </a:r>
          </a:p>
        </p:txBody>
      </p:sp>
      <p:sp>
        <p:nvSpPr>
          <p:cNvPr id="18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2785506" y="3408510"/>
            <a:ext cx="3158094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54272" y="4046501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/>
              <a:t>= (q’</a:t>
            </a:r>
            <a:r>
              <a:rPr lang="en-SG" sz="2800" dirty="0">
                <a:sym typeface="Symbol" panose="05050102010706020507" pitchFamily="18" charset="2"/>
              </a:rPr>
              <a:t>(</a:t>
            </a:r>
            <a:r>
              <a:rPr lang="en-SG" sz="2800" dirty="0" err="1">
                <a:sym typeface="Symbol" panose="05050102010706020507" pitchFamily="18" charset="2"/>
              </a:rPr>
              <a:t>p’+q</a:t>
            </a:r>
            <a:r>
              <a:rPr lang="en-SG" sz="2800" dirty="0">
                <a:sym typeface="Symbol" panose="05050102010706020507" pitchFamily="18" charset="2"/>
              </a:rPr>
              <a:t>)) + (</a:t>
            </a:r>
            <a:r>
              <a:rPr lang="en-SG" sz="2800" dirty="0" err="1">
                <a:sym typeface="Symbol" panose="05050102010706020507" pitchFamily="18" charset="2"/>
              </a:rPr>
              <a:t>r+s</a:t>
            </a:r>
            <a:r>
              <a:rPr lang="en-SG" sz="2800" dirty="0">
                <a:sym typeface="Symbol" panose="05050102010706020507" pitchFamily="18" charset="2"/>
              </a:rPr>
              <a:t>’)</a:t>
            </a:r>
            <a:r>
              <a:rPr lang="en-SG" sz="2800" dirty="0"/>
              <a:t>		</a:t>
            </a:r>
            <a:r>
              <a:rPr lang="en-SG" sz="2400" dirty="0">
                <a:solidFill>
                  <a:srgbClr val="006600"/>
                </a:solidFill>
              </a:rPr>
              <a:t>(by the distributive law) </a:t>
            </a:r>
          </a:p>
        </p:txBody>
      </p:sp>
      <p:sp>
        <p:nvSpPr>
          <p:cNvPr id="21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2785506" y="4067610"/>
            <a:ext cx="1495549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54272" y="4611939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/>
              <a:t>= </a:t>
            </a:r>
            <a:r>
              <a:rPr lang="en-SG" sz="2800" dirty="0" err="1"/>
              <a:t>p’</a:t>
            </a:r>
            <a:r>
              <a:rPr lang="en-SG" sz="2800" dirty="0" err="1">
                <a:sym typeface="Symbol" panose="05050102010706020507" pitchFamily="18" charset="2"/>
              </a:rPr>
              <a:t>q</a:t>
            </a:r>
            <a:r>
              <a:rPr lang="en-SG" sz="2800" dirty="0">
                <a:sym typeface="Symbol" panose="05050102010706020507" pitchFamily="18" charset="2"/>
              </a:rPr>
              <a:t>’ + r + s’</a:t>
            </a:r>
            <a:r>
              <a:rPr lang="en-SG" sz="2800" dirty="0"/>
              <a:t>		</a:t>
            </a:r>
            <a:r>
              <a:rPr lang="en-SG" sz="2400" dirty="0">
                <a:solidFill>
                  <a:srgbClr val="006600"/>
                </a:solidFill>
              </a:rPr>
              <a:t>(by absorption 2)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E3FB06-A08E-47DD-BC20-06E15DDE04BA}"/>
              </a:ext>
            </a:extLst>
          </p:cNvPr>
          <p:cNvSpPr txBox="1"/>
          <p:nvPr/>
        </p:nvSpPr>
        <p:spPr>
          <a:xfrm>
            <a:off x="866720" y="5245717"/>
            <a:ext cx="3175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Absorption theorem 2:</a:t>
            </a:r>
          </a:p>
          <a:p>
            <a:r>
              <a:rPr lang="en-SG" sz="2400" dirty="0">
                <a:solidFill>
                  <a:srgbClr val="C00000"/>
                </a:solidFill>
              </a:rPr>
              <a:t>A </a:t>
            </a:r>
            <a:r>
              <a:rPr lang="en-SG" sz="2400" dirty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</a:rPr>
              <a:t> (A’</a:t>
            </a:r>
            <a:r>
              <a:rPr lang="en-SG" sz="2400" dirty="0">
                <a:solidFill>
                  <a:srgbClr val="C00000"/>
                </a:solidFill>
                <a:sym typeface="Symbol" panose="05050102010706020507" pitchFamily="18" charset="2"/>
              </a:rPr>
              <a:t>+B)</a:t>
            </a:r>
            <a:r>
              <a:rPr lang="en-SG" sz="2400" dirty="0">
                <a:solidFill>
                  <a:srgbClr val="C00000"/>
                </a:solidFill>
              </a:rPr>
              <a:t> = A</a:t>
            </a:r>
            <a:r>
              <a:rPr lang="en-SG" sz="2400" dirty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DC168C-538C-499E-A840-B1C4A8050249}"/>
              </a:ext>
            </a:extLst>
          </p:cNvPr>
          <p:cNvSpPr txBox="1"/>
          <p:nvPr/>
        </p:nvSpPr>
        <p:spPr>
          <a:xfrm>
            <a:off x="4148243" y="5496105"/>
            <a:ext cx="434682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q’</a:t>
            </a:r>
            <a:r>
              <a:rPr lang="en-SG" sz="2400" dirty="0">
                <a:sym typeface="Symbol" panose="05050102010706020507" pitchFamily="18" charset="2"/>
              </a:rPr>
              <a:t>(</a:t>
            </a:r>
            <a:r>
              <a:rPr lang="en-SG" sz="2400" dirty="0" err="1">
                <a:sym typeface="Symbol" panose="05050102010706020507" pitchFamily="18" charset="2"/>
              </a:rPr>
              <a:t>p’+q</a:t>
            </a:r>
            <a:r>
              <a:rPr lang="en-SG" sz="2400" dirty="0">
                <a:sym typeface="Symbol" panose="05050102010706020507" pitchFamily="18" charset="2"/>
              </a:rPr>
              <a:t>) = </a:t>
            </a:r>
            <a:r>
              <a:rPr lang="en-SG" sz="2400" dirty="0"/>
              <a:t>q’</a:t>
            </a:r>
            <a:r>
              <a:rPr lang="en-SG" sz="2400" dirty="0">
                <a:sym typeface="Symbol" panose="05050102010706020507" pitchFamily="18" charset="2"/>
              </a:rPr>
              <a:t>(</a:t>
            </a:r>
            <a:r>
              <a:rPr lang="en-SG" sz="2400" dirty="0" err="1">
                <a:sym typeface="Symbol" panose="05050102010706020507" pitchFamily="18" charset="2"/>
              </a:rPr>
              <a:t>q+p</a:t>
            </a:r>
            <a:r>
              <a:rPr lang="en-SG" sz="2400" dirty="0">
                <a:sym typeface="Symbol" panose="05050102010706020507" pitchFamily="18" charset="2"/>
              </a:rPr>
              <a:t>’) = </a:t>
            </a:r>
            <a:r>
              <a:rPr lang="en-SG" sz="2400" dirty="0" err="1">
                <a:sym typeface="Symbol" panose="05050102010706020507" pitchFamily="18" charset="2"/>
              </a:rPr>
              <a:t>q’p</a:t>
            </a:r>
            <a:r>
              <a:rPr lang="en-SG" sz="2400" dirty="0">
                <a:sym typeface="Symbol" panose="05050102010706020507" pitchFamily="18" charset="2"/>
              </a:rPr>
              <a:t>’ = </a:t>
            </a:r>
            <a:r>
              <a:rPr lang="en-SG" sz="2400" dirty="0" err="1">
                <a:sym typeface="Symbol" panose="05050102010706020507" pitchFamily="18" charset="2"/>
              </a:rPr>
              <a:t>p’q</a:t>
            </a:r>
            <a:r>
              <a:rPr lang="en-SG" sz="2400" dirty="0">
                <a:sym typeface="Symbol" panose="05050102010706020507" pitchFamily="18" charset="2"/>
              </a:rPr>
              <a:t>’ 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37863F91-62FB-4BD8-AE50-D3D9E552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5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00718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15" grpId="0" animBg="1"/>
      <p:bldP spid="17" grpId="0"/>
      <p:bldP spid="18" grpId="0" animBg="1"/>
      <p:bldP spid="20" grpId="0"/>
      <p:bldP spid="21" grpId="0" animBg="1"/>
      <p:bldP spid="22" grpId="0"/>
      <p:bldP spid="19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6</a:t>
            </a:fld>
            <a:endParaRPr lang="en-SG" sz="16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7660" y="226347"/>
            <a:ext cx="887309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Q3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0231" y="186205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m0</a:t>
            </a:r>
            <a:endParaRPr lang="en-US" sz="2400" b="1" dirty="0"/>
          </a:p>
        </p:txBody>
      </p:sp>
      <p:grpSp>
        <p:nvGrpSpPr>
          <p:cNvPr id="36" name="Group 35"/>
          <p:cNvGrpSpPr/>
          <p:nvPr/>
        </p:nvGrpSpPr>
        <p:grpSpPr>
          <a:xfrm>
            <a:off x="1422767" y="1100051"/>
            <a:ext cx="4208412" cy="4276130"/>
            <a:chOff x="1422767" y="518160"/>
            <a:chExt cx="4208412" cy="4276130"/>
          </a:xfrm>
        </p:grpSpPr>
        <p:grpSp>
          <p:nvGrpSpPr>
            <p:cNvPr id="29" name="Group 28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7" name="TextBox 26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A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B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C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D</a:t>
              </a:r>
            </a:p>
          </p:txBody>
        </p:sp>
        <p:sp>
          <p:nvSpPr>
            <p:cNvPr id="32" name="Right Brace 31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Brace 32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Brace 33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Brace 34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726511" y="186205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42791" y="1841252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m5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157622" y="184718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m4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2008782" y="260843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m2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725062" y="260843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m3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3441342" y="2587637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m7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4156173" y="259357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m6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992093" y="340091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m10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2708373" y="340091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m11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3424653" y="338011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m15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4139484" y="338605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m14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1992455" y="407037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m8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2708735" y="407037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m9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3425015" y="4049577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m13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4139846" y="405551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m12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938142" y="5543625"/>
            <a:ext cx="322739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</a:t>
            </a:r>
            <a:r>
              <a:rPr lang="en-US" sz="2400" dirty="0"/>
              <a:t>: 0001 = A’</a:t>
            </a:r>
            <a:r>
              <a:rPr lang="en-SG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B’</a:t>
            </a:r>
            <a:r>
              <a:rPr lang="en-SG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C’</a:t>
            </a:r>
            <a:r>
              <a:rPr lang="en-SG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D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>
          <a:xfrm flipH="1">
            <a:off x="874606" y="906661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282680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7660" y="226347"/>
            <a:ext cx="887309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Q3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0231" y="186205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m0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1422767" y="1100051"/>
            <a:ext cx="4208412" cy="4276130"/>
            <a:chOff x="1422767" y="518160"/>
            <a:chExt cx="4208412" cy="4276130"/>
          </a:xfrm>
        </p:grpSpPr>
        <p:grpSp>
          <p:nvGrpSpPr>
            <p:cNvPr id="29" name="Group 28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7" name="TextBox 26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A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B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C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D</a:t>
              </a:r>
            </a:p>
          </p:txBody>
        </p:sp>
        <p:sp>
          <p:nvSpPr>
            <p:cNvPr id="32" name="Right Brace 31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Brace 32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Brace 33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Brace 34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726511" y="186205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3442791" y="1841252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m5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157622" y="184718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m4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2008782" y="260843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m2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725062" y="260843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m3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3441342" y="2587637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m7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4156173" y="259357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m6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992093" y="340091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m10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2708373" y="340091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m11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3424653" y="338011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m15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4139484" y="338605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m14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1992455" y="407037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m8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2708735" y="407037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m9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3425015" y="4049577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m13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4139846" y="405551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m12</a:t>
            </a:r>
            <a:endParaRPr lang="en-US" sz="2400" dirty="0"/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>
          <a:xfrm flipH="1">
            <a:off x="874606" y="906661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</a:p>
        </p:txBody>
      </p:sp>
      <p:sp>
        <p:nvSpPr>
          <p:cNvPr id="55" name="Rectangle 2"/>
          <p:cNvSpPr txBox="1">
            <a:spLocks noChangeArrowheads="1"/>
          </p:cNvSpPr>
          <p:nvPr/>
        </p:nvSpPr>
        <p:spPr>
          <a:xfrm flipH="1">
            <a:off x="2546594" y="21722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(b)</a:t>
            </a:r>
          </a:p>
        </p:txBody>
      </p:sp>
      <p:sp>
        <p:nvSpPr>
          <p:cNvPr id="56" name="Rectangle 2"/>
          <p:cNvSpPr txBox="1">
            <a:spLocks noChangeArrowheads="1"/>
          </p:cNvSpPr>
          <p:nvPr/>
        </p:nvSpPr>
        <p:spPr>
          <a:xfrm flipH="1">
            <a:off x="3548453" y="570986"/>
            <a:ext cx="7837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+mn-lt"/>
              </a:rPr>
              <a:t>T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 err="1">
                <a:latin typeface="+mn-lt"/>
              </a:rPr>
              <a:t>A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B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C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D</a:t>
            </a:r>
            <a:r>
              <a:rPr lang="en-US" sz="3200" dirty="0">
                <a:latin typeface="+mn-lt"/>
              </a:rPr>
              <a:t>) = </a:t>
            </a:r>
            <a:r>
              <a:rPr lang="en-US" sz="32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m(0,1,2,4,5,9) + X(6,11,14,15).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7" name="Rectangle 2"/>
          <p:cNvSpPr txBox="1">
            <a:spLocks noChangeArrowheads="1"/>
          </p:cNvSpPr>
          <p:nvPr/>
        </p:nvSpPr>
        <p:spPr>
          <a:xfrm flipH="1">
            <a:off x="3549471" y="36313"/>
            <a:ext cx="8427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+mn-lt"/>
              </a:rPr>
              <a:t>T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 err="1">
                <a:latin typeface="+mn-lt"/>
              </a:rPr>
              <a:t>A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B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C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D</a:t>
            </a:r>
            <a:r>
              <a:rPr lang="en-US" sz="3200" dirty="0">
                <a:latin typeface="+mn-lt"/>
              </a:rPr>
              <a:t>) = </a:t>
            </a:r>
            <a:r>
              <a:rPr lang="en-US" sz="3200" dirty="0">
                <a:latin typeface="Symbol" panose="05050102010706020507" pitchFamily="18" charset="2"/>
              </a:rPr>
              <a:t>P</a:t>
            </a:r>
            <a:r>
              <a:rPr lang="en-US" sz="3200" dirty="0">
                <a:latin typeface="+mn-lt"/>
              </a:rPr>
              <a:t>M(3,7,8,10,12,13) </a:t>
            </a:r>
            <a:r>
              <a:rPr lang="en-SG" sz="3200" dirty="0"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+mn-lt"/>
              </a:rPr>
              <a:t> X(6,11,14,15).</a:t>
            </a:r>
            <a:endParaRPr lang="en-US" sz="2000" dirty="0">
              <a:latin typeface="+mn-lt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 flipH="1">
            <a:off x="6222460" y="193710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(c)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595838" y="1339927"/>
            <a:ext cx="4208412" cy="4276130"/>
            <a:chOff x="1422767" y="518160"/>
            <a:chExt cx="4208412" cy="4276130"/>
          </a:xfrm>
        </p:grpSpPr>
        <p:grpSp>
          <p:nvGrpSpPr>
            <p:cNvPr id="60" name="Group 59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D</a:t>
              </a:r>
            </a:p>
          </p:txBody>
        </p:sp>
        <p:sp>
          <p:nvSpPr>
            <p:cNvPr id="65" name="Right Brace 64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ight Brace 65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Brace 66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Brace 67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293227" y="21000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24601" y="2085375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05783" y="283314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04993" y="428380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424601" y="42907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743045" y="20834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79065" y="4306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00603" y="35640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98673" y="4294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721273" y="354715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93473" y="208575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10485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000603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13243" y="280101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11503" y="35711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13243" y="35327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105" name="Slide Number Placeholder 1">
            <a:extLst>
              <a:ext uri="{FF2B5EF4-FFF2-40B4-BE49-F238E27FC236}">
                <a16:creationId xmlns:a16="http://schemas.microsoft.com/office/drawing/2014/main" id="{BC8B7448-F61D-4012-AE86-E7AFC67F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7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26236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7660" y="226347"/>
            <a:ext cx="887309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Q3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5" name="Rectangle 2"/>
          <p:cNvSpPr txBox="1">
            <a:spLocks noChangeArrowheads="1"/>
          </p:cNvSpPr>
          <p:nvPr/>
        </p:nvSpPr>
        <p:spPr>
          <a:xfrm flipH="1">
            <a:off x="2546594" y="21722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 flipH="1">
            <a:off x="6222460" y="193710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(c)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595838" y="1339927"/>
            <a:ext cx="4208412" cy="4276130"/>
            <a:chOff x="1422767" y="518160"/>
            <a:chExt cx="4208412" cy="4276130"/>
          </a:xfrm>
        </p:grpSpPr>
        <p:grpSp>
          <p:nvGrpSpPr>
            <p:cNvPr id="60" name="Group 59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D</a:t>
              </a:r>
            </a:p>
          </p:txBody>
        </p:sp>
        <p:sp>
          <p:nvSpPr>
            <p:cNvPr id="65" name="Right Brace 64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ight Brace 65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Brace 66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Brace 67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293227" y="21000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24601" y="2085375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05783" y="283314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04993" y="428380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424601" y="42907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743045" y="20834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79065" y="4306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12045" y="35633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98673" y="4294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721273" y="354715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93473" y="208575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10485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000603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13243" y="280101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11503" y="35711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13243" y="35266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22683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(d)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2259209"/>
            <a:ext cx="311392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How many PIs?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3" name="Rounded Rectangle 112"/>
          <p:cNvSpPr/>
          <p:nvPr/>
        </p:nvSpPr>
        <p:spPr>
          <a:xfrm rot="16200000">
            <a:off x="8464333" y="966197"/>
            <a:ext cx="527983" cy="273005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Slide Number Placeholder 1">
            <a:extLst>
              <a:ext uri="{FF2B5EF4-FFF2-40B4-BE49-F238E27FC236}">
                <a16:creationId xmlns:a16="http://schemas.microsoft.com/office/drawing/2014/main" id="{F1E229CE-697A-4A08-BF45-6D1441B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8</a:t>
            </a:fld>
            <a:endParaRPr lang="en-SG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7266797" y="2067272"/>
            <a:ext cx="2931590" cy="1303110"/>
            <a:chOff x="7266797" y="2067272"/>
            <a:chExt cx="2931590" cy="1303110"/>
          </a:xfrm>
        </p:grpSpPr>
        <p:sp>
          <p:nvSpPr>
            <p:cNvPr id="2" name="Left Bracket 1"/>
            <p:cNvSpPr/>
            <p:nvPr/>
          </p:nvSpPr>
          <p:spPr>
            <a:xfrm>
              <a:off x="9556676" y="2097451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Left Bracket 117"/>
            <p:cNvSpPr/>
            <p:nvPr/>
          </p:nvSpPr>
          <p:spPr>
            <a:xfrm flipH="1">
              <a:off x="7266797" y="2067272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43073" y="1969885"/>
            <a:ext cx="619617" cy="2936993"/>
            <a:chOff x="8043073" y="1969885"/>
            <a:chExt cx="619617" cy="2936993"/>
          </a:xfrm>
        </p:grpSpPr>
        <p:sp>
          <p:nvSpPr>
            <p:cNvPr id="119" name="Left Bracket 118"/>
            <p:cNvSpPr/>
            <p:nvPr/>
          </p:nvSpPr>
          <p:spPr>
            <a:xfrm rot="16200000">
              <a:off x="8032026" y="1980932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Left Bracket 119"/>
            <p:cNvSpPr/>
            <p:nvPr/>
          </p:nvSpPr>
          <p:spPr>
            <a:xfrm rot="5400000" flipV="1">
              <a:off x="8032026" y="4276214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Rectangle 2"/>
          <p:cNvSpPr txBox="1">
            <a:spLocks noChangeArrowheads="1"/>
          </p:cNvSpPr>
          <p:nvPr/>
        </p:nvSpPr>
        <p:spPr>
          <a:xfrm flipH="1">
            <a:off x="559287" y="3988213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(e)</a:t>
            </a:r>
          </a:p>
        </p:txBody>
      </p:sp>
      <p:sp>
        <p:nvSpPr>
          <p:cNvPr id="122" name="Rectangle 2"/>
          <p:cNvSpPr txBox="1">
            <a:spLocks noChangeArrowheads="1"/>
          </p:cNvSpPr>
          <p:nvPr/>
        </p:nvSpPr>
        <p:spPr>
          <a:xfrm flipH="1">
            <a:off x="1185771" y="3979088"/>
            <a:ext cx="311392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How many </a:t>
            </a:r>
            <a:r>
              <a:rPr lang="en-US" sz="3200" dirty="0" err="1">
                <a:latin typeface="+mn-lt"/>
              </a:rPr>
              <a:t>EPIs</a:t>
            </a:r>
            <a:r>
              <a:rPr lang="en-US" sz="3200" dirty="0">
                <a:latin typeface="+mn-lt"/>
              </a:rPr>
              <a:t>?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3" name="Rounded Rectangle 122"/>
          <p:cNvSpPr/>
          <p:nvPr/>
        </p:nvSpPr>
        <p:spPr>
          <a:xfrm rot="16200000" flipV="1">
            <a:off x="7741696" y="3871101"/>
            <a:ext cx="1293991" cy="619081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2">
            <a:extLst>
              <a:ext uri="{FF2B5EF4-FFF2-40B4-BE49-F238E27FC236}">
                <a16:creationId xmlns:a16="http://schemas.microsoft.com/office/drawing/2014/main" id="{FCDFCB1F-10FC-4338-956C-188D05730FC2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3548453" y="570986"/>
            <a:ext cx="7837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+mn-lt"/>
              </a:rPr>
              <a:t>T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 err="1">
                <a:latin typeface="+mn-lt"/>
              </a:rPr>
              <a:t>A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B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C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D</a:t>
            </a:r>
            <a:r>
              <a:rPr lang="en-US" sz="3200" dirty="0">
                <a:latin typeface="+mn-lt"/>
              </a:rPr>
              <a:t>) = </a:t>
            </a:r>
            <a:r>
              <a:rPr lang="en-US" sz="32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m(0,1,2,4,5,9) + X(6,11,14,15).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0" name="Rectangle 2">
            <a:extLst>
              <a:ext uri="{FF2B5EF4-FFF2-40B4-BE49-F238E27FC236}">
                <a16:creationId xmlns:a16="http://schemas.microsoft.com/office/drawing/2014/main" id="{B1A8B204-510B-48C3-9C98-55FA75DBB5CA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3549471" y="36313"/>
            <a:ext cx="8427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+mn-lt"/>
              </a:rPr>
              <a:t>T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 err="1">
                <a:latin typeface="+mn-lt"/>
              </a:rPr>
              <a:t>A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B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C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D</a:t>
            </a:r>
            <a:r>
              <a:rPr lang="en-US" sz="3200" dirty="0">
                <a:latin typeface="+mn-lt"/>
              </a:rPr>
              <a:t>) = </a:t>
            </a:r>
            <a:r>
              <a:rPr lang="en-US" sz="3200" dirty="0">
                <a:latin typeface="Symbol" panose="05050102010706020507" pitchFamily="18" charset="2"/>
              </a:rPr>
              <a:t>P</a:t>
            </a:r>
            <a:r>
              <a:rPr lang="en-US" sz="3200" dirty="0">
                <a:latin typeface="+mn-lt"/>
              </a:rPr>
              <a:t>M(3,7,8,10,12,13) </a:t>
            </a:r>
            <a:r>
              <a:rPr lang="en-SG" sz="3200" dirty="0"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+mn-lt"/>
              </a:rPr>
              <a:t> X(6,11,14,15).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525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7660" y="226347"/>
            <a:ext cx="887309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Q3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5" name="Rectangle 2"/>
          <p:cNvSpPr txBox="1">
            <a:spLocks noChangeArrowheads="1"/>
          </p:cNvSpPr>
          <p:nvPr/>
        </p:nvSpPr>
        <p:spPr>
          <a:xfrm flipH="1">
            <a:off x="2546594" y="21722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 flipH="1">
            <a:off x="6222460" y="193710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(c)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595838" y="1339927"/>
            <a:ext cx="4208412" cy="4276130"/>
            <a:chOff x="1422767" y="518160"/>
            <a:chExt cx="4208412" cy="4276130"/>
          </a:xfrm>
        </p:grpSpPr>
        <p:grpSp>
          <p:nvGrpSpPr>
            <p:cNvPr id="60" name="Group 59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D</a:t>
              </a:r>
            </a:p>
          </p:txBody>
        </p:sp>
        <p:sp>
          <p:nvSpPr>
            <p:cNvPr id="65" name="Right Brace 64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ight Brace 65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Brace 66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Brace 67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293227" y="21000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24601" y="2085375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05783" y="283314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04993" y="428380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424601" y="42907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743045" y="20834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79065" y="4306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12045" y="35633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98673" y="4294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721273" y="354715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93473" y="208575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10485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000603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13243" y="280101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11503" y="35711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13243" y="35266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22683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(f)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2259209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Simplified SOP expression: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7" name="Rectangle 2"/>
          <p:cNvSpPr txBox="1">
            <a:spLocks noChangeArrowheads="1"/>
          </p:cNvSpPr>
          <p:nvPr/>
        </p:nvSpPr>
        <p:spPr>
          <a:xfrm flipH="1">
            <a:off x="882756" y="3188550"/>
            <a:ext cx="111781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0033CC"/>
                </a:solidFill>
                <a:latin typeface="+mn-lt"/>
              </a:rPr>
              <a:t>A'</a:t>
            </a:r>
            <a:r>
              <a:rPr lang="en-SG" sz="3200" dirty="0">
                <a:solidFill>
                  <a:srgbClr val="0033CC"/>
                </a:solidFill>
                <a:latin typeface="+mn-lt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33CC"/>
                </a:solidFill>
                <a:latin typeface="+mn-lt"/>
              </a:rPr>
              <a:t>D'</a:t>
            </a:r>
            <a:endParaRPr lang="en-US" sz="2000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08" name="Rectangle 2"/>
          <p:cNvSpPr txBox="1">
            <a:spLocks noChangeArrowheads="1"/>
          </p:cNvSpPr>
          <p:nvPr/>
        </p:nvSpPr>
        <p:spPr>
          <a:xfrm flipH="1">
            <a:off x="1638669" y="3206798"/>
            <a:ext cx="1646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+ 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A'</a:t>
            </a:r>
            <a:r>
              <a:rPr lang="en-SG" sz="3200" dirty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C'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3" name="Rounded Rectangle 112"/>
          <p:cNvSpPr/>
          <p:nvPr/>
        </p:nvSpPr>
        <p:spPr>
          <a:xfrm rot="16200000">
            <a:off x="8464333" y="966197"/>
            <a:ext cx="527983" cy="273005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2"/>
          <p:cNvSpPr txBox="1">
            <a:spLocks noChangeArrowheads="1"/>
          </p:cNvSpPr>
          <p:nvPr/>
        </p:nvSpPr>
        <p:spPr>
          <a:xfrm flipH="1">
            <a:off x="2752897" y="3215922"/>
            <a:ext cx="208889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+ </a:t>
            </a:r>
            <a:r>
              <a:rPr lang="en-US" sz="3200" dirty="0">
                <a:solidFill>
                  <a:srgbClr val="006600"/>
                </a:solidFill>
                <a:latin typeface="+mn-lt"/>
              </a:rPr>
              <a:t>B'</a:t>
            </a:r>
            <a:r>
              <a:rPr lang="en-SG" sz="3200" dirty="0">
                <a:solidFill>
                  <a:srgbClr val="006600"/>
                </a:solidFill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6600"/>
                </a:solidFill>
                <a:latin typeface="+mn-lt"/>
              </a:rPr>
              <a:t>C'</a:t>
            </a:r>
            <a:r>
              <a:rPr lang="en-SG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D</a:t>
            </a:r>
            <a:endParaRPr lang="en-US" sz="3200" dirty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Rectangle 2"/>
          <p:cNvSpPr txBox="1">
            <a:spLocks noChangeArrowheads="1"/>
          </p:cNvSpPr>
          <p:nvPr/>
        </p:nvSpPr>
        <p:spPr>
          <a:xfrm flipH="1">
            <a:off x="1633176" y="3887511"/>
            <a:ext cx="1646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or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6" name="Rectangle 2"/>
          <p:cNvSpPr txBox="1">
            <a:spLocks noChangeArrowheads="1"/>
          </p:cNvSpPr>
          <p:nvPr/>
        </p:nvSpPr>
        <p:spPr>
          <a:xfrm flipH="1">
            <a:off x="655508" y="4610084"/>
            <a:ext cx="4152379" cy="5609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A'</a:t>
            </a:r>
            <a:r>
              <a:rPr lang="en-SG" sz="32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D' </a:t>
            </a:r>
            <a:r>
              <a:rPr lang="en-US" sz="3200" dirty="0">
                <a:latin typeface="+mn-lt"/>
              </a:rPr>
              <a:t>+ 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A'</a:t>
            </a:r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C'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sz="3200" dirty="0">
                <a:latin typeface="+mn-lt"/>
              </a:rPr>
              <a:t>+ </a:t>
            </a:r>
            <a:r>
              <a:rPr lang="en-US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SG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</a:t>
            </a:r>
            <a:r>
              <a:rPr lang="en-US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SG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D</a:t>
            </a:r>
            <a:endParaRPr lang="en-US" sz="3200" dirty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Slide Number Placeholder 1">
            <a:extLst>
              <a:ext uri="{FF2B5EF4-FFF2-40B4-BE49-F238E27FC236}">
                <a16:creationId xmlns:a16="http://schemas.microsoft.com/office/drawing/2014/main" id="{F1E229CE-697A-4A08-BF45-6D1441B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9</a:t>
            </a:fld>
            <a:endParaRPr lang="en-SG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7266797" y="2067272"/>
            <a:ext cx="2931590" cy="1303110"/>
            <a:chOff x="7266797" y="2067272"/>
            <a:chExt cx="2931590" cy="1303110"/>
          </a:xfrm>
        </p:grpSpPr>
        <p:sp>
          <p:nvSpPr>
            <p:cNvPr id="2" name="Left Bracket 1"/>
            <p:cNvSpPr/>
            <p:nvPr/>
          </p:nvSpPr>
          <p:spPr>
            <a:xfrm>
              <a:off x="9556676" y="2097451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Left Bracket 117"/>
            <p:cNvSpPr/>
            <p:nvPr/>
          </p:nvSpPr>
          <p:spPr>
            <a:xfrm flipH="1">
              <a:off x="7266797" y="2067272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43073" y="1969885"/>
            <a:ext cx="619617" cy="2936993"/>
            <a:chOff x="8043073" y="1969885"/>
            <a:chExt cx="619617" cy="2936993"/>
          </a:xfrm>
        </p:grpSpPr>
        <p:sp>
          <p:nvSpPr>
            <p:cNvPr id="119" name="Left Bracket 118"/>
            <p:cNvSpPr/>
            <p:nvPr/>
          </p:nvSpPr>
          <p:spPr>
            <a:xfrm rot="16200000">
              <a:off x="8032026" y="1980932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Left Bracket 119"/>
            <p:cNvSpPr/>
            <p:nvPr/>
          </p:nvSpPr>
          <p:spPr>
            <a:xfrm rot="5400000" flipV="1">
              <a:off x="8032026" y="4276214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Rectangle 2">
            <a:extLst>
              <a:ext uri="{FF2B5EF4-FFF2-40B4-BE49-F238E27FC236}">
                <a16:creationId xmlns:a16="http://schemas.microsoft.com/office/drawing/2014/main" id="{4E66CE3A-D000-4AEA-AEAE-A44099CDA79D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3548453" y="570986"/>
            <a:ext cx="7837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+mn-lt"/>
              </a:rPr>
              <a:t>T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 err="1">
                <a:latin typeface="+mn-lt"/>
              </a:rPr>
              <a:t>A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B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C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D</a:t>
            </a:r>
            <a:r>
              <a:rPr lang="en-US" sz="3200" dirty="0">
                <a:latin typeface="+mn-lt"/>
              </a:rPr>
              <a:t>) = </a:t>
            </a:r>
            <a:r>
              <a:rPr lang="en-US" sz="32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m(0,1,2,4,5,9) + X(6,11,14,15).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1" name="Rectangle 2">
            <a:extLst>
              <a:ext uri="{FF2B5EF4-FFF2-40B4-BE49-F238E27FC236}">
                <a16:creationId xmlns:a16="http://schemas.microsoft.com/office/drawing/2014/main" id="{2A421DBA-2080-4713-BD8C-C8972576E2B3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3549471" y="36313"/>
            <a:ext cx="8427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+mn-lt"/>
              </a:rPr>
              <a:t>T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 err="1">
                <a:latin typeface="+mn-lt"/>
              </a:rPr>
              <a:t>A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B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C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D</a:t>
            </a:r>
            <a:r>
              <a:rPr lang="en-US" sz="3200" dirty="0">
                <a:latin typeface="+mn-lt"/>
              </a:rPr>
              <a:t>) = </a:t>
            </a:r>
            <a:r>
              <a:rPr lang="en-US" sz="3200" dirty="0">
                <a:latin typeface="Symbol" panose="05050102010706020507" pitchFamily="18" charset="2"/>
              </a:rPr>
              <a:t>P</a:t>
            </a:r>
            <a:r>
              <a:rPr lang="en-US" sz="3200" dirty="0">
                <a:latin typeface="+mn-lt"/>
              </a:rPr>
              <a:t>M(3,7,8,10,12,13) </a:t>
            </a:r>
            <a:r>
              <a:rPr lang="en-SG" sz="3200" dirty="0"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+mn-lt"/>
              </a:rPr>
              <a:t> X(6,11,14,15).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552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/>
      <p:bldP spid="113" grpId="0" animBg="1"/>
      <p:bldP spid="114" grpId="0"/>
      <p:bldP spid="115" grpId="0"/>
      <p:bldP spid="116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4309</TotalTime>
  <Words>2096</Words>
  <Application>Microsoft Office PowerPoint</Application>
  <PresentationFormat>Widescreen</PresentationFormat>
  <Paragraphs>827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Wingdings</vt:lpstr>
      <vt:lpstr>Retrospect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Tan Tuck Choy</cp:lastModifiedBy>
  <cp:revision>411</cp:revision>
  <cp:lastPrinted>2019-04-10T00:56:38Z</cp:lastPrinted>
  <dcterms:created xsi:type="dcterms:W3CDTF">2015-03-28T05:22:46Z</dcterms:created>
  <dcterms:modified xsi:type="dcterms:W3CDTF">2023-08-23T13:29:20Z</dcterms:modified>
</cp:coreProperties>
</file>