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63" d="100"/>
          <a:sy n="63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4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ndesNeue Alt 2 Book" panose="00000500000000000000" pitchFamily="2" charset="0"/>
              </a:rPr>
              <a:t>Instruction Set Architecture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Bonus:</a:t>
            </a:r>
          </a:p>
          <a:p>
            <a:pPr>
              <a:buFontTx/>
              <a:buChar char="-"/>
            </a:pPr>
            <a:r>
              <a:rPr lang="en-SG"/>
              <a:t>What happens if we don't stipulate both classes existing?</a:t>
            </a:r>
          </a:p>
          <a:p>
            <a:pPr>
              <a:buFontTx/>
              <a:buChar char="-"/>
            </a:pPr>
            <a:r>
              <a:rPr lang="en-SG"/>
              <a:t>What happens if we don't need the encoding space to be fully utilized?</a:t>
            </a:r>
          </a:p>
        </p:txBody>
      </p:sp>
    </p:spTree>
    <p:extLst>
      <p:ext uri="{BB962C8B-B14F-4D97-AF65-F5344CB8AC3E}">
        <p14:creationId xmlns:p14="http://schemas.microsoft.com/office/powerpoint/2010/main" val="12244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minimum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1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minimum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56C555-0BD2-11E5-649A-41CA1B8738F5}"/>
              </a:ext>
            </a:extLst>
          </p:cNvPr>
          <p:cNvSpPr txBox="1"/>
          <p:nvPr/>
        </p:nvSpPr>
        <p:spPr>
          <a:xfrm>
            <a:off x="9146144" y="5750144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>
                <a:solidFill>
                  <a:srgbClr val="C00000"/>
                </a:solidFill>
                <a:latin typeface="AndesNeue Alt 2 Medium" panose="00000600000000000000" pitchFamily="2" charset="0"/>
              </a:rPr>
              <a:t>Answer: 95</a:t>
            </a:r>
          </a:p>
        </p:txBody>
      </p:sp>
    </p:spTree>
    <p:extLst>
      <p:ext uri="{BB962C8B-B14F-4D97-AF65-F5344CB8AC3E}">
        <p14:creationId xmlns:p14="http://schemas.microsoft.com/office/powerpoint/2010/main" val="393828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maximum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177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CAB9-5371-36AF-4508-C2B629F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Q4. Number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7A4-A951-20EF-F2E6-BBE379B3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An ISA has </a:t>
            </a:r>
            <a:r>
              <a:rPr lang="en-SG" u="sng"/>
              <a:t>16-bit instructions</a:t>
            </a:r>
            <a:r>
              <a:rPr lang="en-SG"/>
              <a:t> and </a:t>
            </a:r>
            <a:r>
              <a:rPr lang="en-SG" u="sng"/>
              <a:t>5-bit addresses</a:t>
            </a:r>
            <a:r>
              <a:rPr lang="en-SG"/>
              <a:t>; two classes of instructions: </a:t>
            </a:r>
            <a:r>
              <a:rPr lang="en-SG" u="sng"/>
              <a:t>A has one address</a:t>
            </a:r>
            <a:r>
              <a:rPr lang="en-SG"/>
              <a:t>; </a:t>
            </a:r>
            <a:r>
              <a:rPr lang="en-SG" u="sng"/>
              <a:t>B has two addresses</a:t>
            </a:r>
            <a:r>
              <a:rPr lang="en-SG"/>
              <a:t>.</a:t>
            </a:r>
          </a:p>
          <a:p>
            <a:pPr marL="0" indent="0">
              <a:buNone/>
            </a:pPr>
            <a:r>
              <a:rPr lang="en-SG"/>
              <a:t>Both classes exist, and encoding space is fully utilized.</a:t>
            </a:r>
          </a:p>
          <a:p>
            <a:pPr marL="0" indent="0">
              <a:buNone/>
            </a:pPr>
            <a:r>
              <a:rPr lang="en-SG"/>
              <a:t>(a) What is the maximum total number of instructions?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F6C4-F06B-CB8E-3AF8-BFE4E11678DF}"/>
              </a:ext>
            </a:extLst>
          </p:cNvPr>
          <p:cNvSpPr txBox="1"/>
          <p:nvPr/>
        </p:nvSpPr>
        <p:spPr>
          <a:xfrm>
            <a:off x="977344" y="4292222"/>
            <a:ext cx="624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A: </a:t>
            </a:r>
            <a:r>
              <a:rPr lang="en-SG" sz="3200" dirty="0" err="1">
                <a:latin typeface="AndesNeue Alt 2 Book" panose="00000500000000000000" pitchFamily="2" charset="0"/>
              </a:rPr>
              <a:t>ppppppppppp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7E29-EE2B-3EB1-D923-07CFC70F8CD9}"/>
              </a:ext>
            </a:extLst>
          </p:cNvPr>
          <p:cNvSpPr txBox="1"/>
          <p:nvPr/>
        </p:nvSpPr>
        <p:spPr>
          <a:xfrm>
            <a:off x="977344" y="4876997"/>
            <a:ext cx="659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AndesNeue Alt 2 Book" panose="00000500000000000000" pitchFamily="2" charset="0"/>
              </a:rPr>
              <a:t>Class B: </a:t>
            </a:r>
            <a:r>
              <a:rPr lang="en-SG" sz="3200" dirty="0" err="1">
                <a:latin typeface="AndesNeue Alt 2 Book" panose="00000500000000000000" pitchFamily="2" charset="0"/>
              </a:rPr>
              <a:t>qqqqqq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xxxxx</a:t>
            </a:r>
            <a:r>
              <a:rPr lang="en-SG" sz="3200" dirty="0">
                <a:latin typeface="AndesNeue Alt 2 Book" panose="00000500000000000000" pitchFamily="2" charset="0"/>
              </a:rPr>
              <a:t>    </a:t>
            </a:r>
            <a:r>
              <a:rPr lang="en-SG" sz="3200" dirty="0" err="1">
                <a:latin typeface="AndesNeue Alt 2 Book" panose="00000500000000000000" pitchFamily="2" charset="0"/>
              </a:rPr>
              <a:t>yyyyy</a:t>
            </a:r>
            <a:endParaRPr lang="en-SG" sz="3200" dirty="0">
              <a:latin typeface="AndesNeue Alt 2 Book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8C5C0B-3C8B-B88F-52C8-84DDD820EA54}"/>
              </a:ext>
            </a:extLst>
          </p:cNvPr>
          <p:cNvGrpSpPr/>
          <p:nvPr/>
        </p:nvGrpSpPr>
        <p:grpSpPr>
          <a:xfrm>
            <a:off x="2629429" y="3728995"/>
            <a:ext cx="3995882" cy="680636"/>
            <a:chOff x="2522749" y="2297168"/>
            <a:chExt cx="3995882" cy="68063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5DE518E-E8C1-54A1-0AB9-37FA17A89C8B}"/>
                </a:ext>
              </a:extLst>
            </p:cNvPr>
            <p:cNvSpPr/>
            <p:nvPr/>
          </p:nvSpPr>
          <p:spPr>
            <a:xfrm rot="16200000">
              <a:off x="3542738" y="1709639"/>
              <a:ext cx="248176" cy="2288154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890541-6908-DC8A-8431-7D98207062E7}"/>
                </a:ext>
              </a:extLst>
            </p:cNvPr>
            <p:cNvSpPr txBox="1"/>
            <p:nvPr/>
          </p:nvSpPr>
          <p:spPr>
            <a:xfrm>
              <a:off x="2546531" y="2313165"/>
              <a:ext cx="2288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11-bit opcode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F637E1F-B6A8-F1FC-2970-D4B3B1373630}"/>
                </a:ext>
              </a:extLst>
            </p:cNvPr>
            <p:cNvSpPr/>
            <p:nvPr/>
          </p:nvSpPr>
          <p:spPr>
            <a:xfrm rot="16200000">
              <a:off x="5587269" y="2345050"/>
              <a:ext cx="238877" cy="996933"/>
            </a:xfrm>
            <a:prstGeom prst="rightBrace">
              <a:avLst>
                <a:gd name="adj1" fmla="val 30555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atin typeface="AndesNeue Alt 2 Book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A1182-D90F-95F5-90D4-7EDC848C1825}"/>
                </a:ext>
              </a:extLst>
            </p:cNvPr>
            <p:cNvSpPr txBox="1"/>
            <p:nvPr/>
          </p:nvSpPr>
          <p:spPr>
            <a:xfrm>
              <a:off x="4894783" y="2297168"/>
              <a:ext cx="162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latin typeface="AndesNeue Alt 2 Book" panose="00000500000000000000" pitchFamily="2" charset="0"/>
                </a:rPr>
                <a:t>address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632C7E-E30B-83E0-1A7F-6B30D4F37041}"/>
              </a:ext>
            </a:extLst>
          </p:cNvPr>
          <p:cNvGrpSpPr/>
          <p:nvPr/>
        </p:nvGrpSpPr>
        <p:grpSpPr>
          <a:xfrm>
            <a:off x="2457148" y="5437661"/>
            <a:ext cx="4298221" cy="1055214"/>
            <a:chOff x="2222028" y="4005834"/>
            <a:chExt cx="4298221" cy="10552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AFDBA2-0E0B-3DFB-CAD5-F962504E2DE9}"/>
                </a:ext>
              </a:extLst>
            </p:cNvPr>
            <p:cNvGrpSpPr/>
            <p:nvPr/>
          </p:nvGrpSpPr>
          <p:grpSpPr>
            <a:xfrm>
              <a:off x="2222028" y="4230051"/>
              <a:ext cx="4298221" cy="830997"/>
              <a:chOff x="2222028" y="4230051"/>
              <a:chExt cx="4298221" cy="83099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89A9F7-0883-D13A-1392-6FEDEF093337}"/>
                  </a:ext>
                </a:extLst>
              </p:cNvPr>
              <p:cNvSpPr txBox="1"/>
              <p:nvPr/>
            </p:nvSpPr>
            <p:spPr>
              <a:xfrm>
                <a:off x="2222028" y="4230051"/>
                <a:ext cx="1474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6-bit opcode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ED885F-C52F-4946-20E2-2FE6412A9D5E}"/>
                  </a:ext>
                </a:extLst>
              </p:cNvPr>
              <p:cNvSpPr txBox="1"/>
              <p:nvPr/>
            </p:nvSpPr>
            <p:spPr>
              <a:xfrm>
                <a:off x="3696928" y="4230051"/>
                <a:ext cx="1465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B16C1E-4904-84FA-476C-FF7062CB5F45}"/>
                  </a:ext>
                </a:extLst>
              </p:cNvPr>
              <p:cNvSpPr txBox="1"/>
              <p:nvPr/>
            </p:nvSpPr>
            <p:spPr>
              <a:xfrm>
                <a:off x="5162231" y="4230051"/>
                <a:ext cx="135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latin typeface="AndesNeue Alt 2 Book" panose="00000500000000000000" pitchFamily="2" charset="0"/>
                  </a:rPr>
                  <a:t>address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459220-3A5A-2296-DEEA-72833856448B}"/>
                </a:ext>
              </a:extLst>
            </p:cNvPr>
            <p:cNvGrpSpPr/>
            <p:nvPr/>
          </p:nvGrpSpPr>
          <p:grpSpPr>
            <a:xfrm>
              <a:off x="2350469" y="4005834"/>
              <a:ext cx="3903213" cy="224219"/>
              <a:chOff x="2350469" y="4005834"/>
              <a:chExt cx="3903213" cy="224219"/>
            </a:xfrm>
          </p:grpSpPr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8EFB9348-C7D7-DBA5-6B40-D54EF6B45921}"/>
                  </a:ext>
                </a:extLst>
              </p:cNvPr>
              <p:cNvSpPr/>
              <p:nvPr/>
            </p:nvSpPr>
            <p:spPr>
              <a:xfrm rot="5400000" flipV="1">
                <a:off x="2832318" y="3523985"/>
                <a:ext cx="224219" cy="1187917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EE864B7-B808-0ABB-E4E6-B20F96F791EB}"/>
                  </a:ext>
                </a:extLst>
              </p:cNvPr>
              <p:cNvSpPr/>
              <p:nvPr/>
            </p:nvSpPr>
            <p:spPr>
              <a:xfrm rot="5400000" flipV="1">
                <a:off x="4323498" y="3661191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47DD1487-F4DB-B617-0744-4D140CA83478}"/>
                  </a:ext>
                </a:extLst>
              </p:cNvPr>
              <p:cNvSpPr/>
              <p:nvPr/>
            </p:nvSpPr>
            <p:spPr>
              <a:xfrm rot="5400000" flipV="1">
                <a:off x="5696877" y="3673247"/>
                <a:ext cx="212162" cy="901449"/>
              </a:xfrm>
              <a:prstGeom prst="rightBrace">
                <a:avLst>
                  <a:gd name="adj1" fmla="val 30555"/>
                  <a:gd name="adj2" fmla="val 5000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latin typeface="AndesNeue Alt 2 Book" panose="00000500000000000000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56C555-0BD2-11E5-649A-41CA1B8738F5}"/>
              </a:ext>
            </a:extLst>
          </p:cNvPr>
          <p:cNvSpPr txBox="1"/>
          <p:nvPr/>
        </p:nvSpPr>
        <p:spPr>
          <a:xfrm>
            <a:off x="8932790" y="5600322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>
                <a:solidFill>
                  <a:srgbClr val="C00000"/>
                </a:solidFill>
                <a:latin typeface="AndesNeue Alt 2 Medium" panose="00000600000000000000" pitchFamily="2" charset="0"/>
              </a:rPr>
              <a:t>Answer: 2017</a:t>
            </a:r>
          </a:p>
        </p:txBody>
      </p:sp>
    </p:spTree>
    <p:extLst>
      <p:ext uri="{BB962C8B-B14F-4D97-AF65-F5344CB8AC3E}">
        <p14:creationId xmlns:p14="http://schemas.microsoft.com/office/powerpoint/2010/main" val="33133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</a:t>
            </a:r>
            <a:r>
              <a:rPr lang="en-SG"/>
              <a:t>) Addressing modes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</a:t>
            </a:r>
            <a:r>
              <a:rPr lang="en-SG"/>
              <a:t>) Instruction Set Architecture Styles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</a:t>
            </a:r>
            <a:r>
              <a:rPr lang="en-SG"/>
              <a:t>) Counting instruction sizes in various ISAs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Q4</a:t>
            </a:r>
            <a:r>
              <a:rPr lang="en-SG"/>
              <a:t>) Number of instructions in an ISA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C346-42D5-F329-4ADA-D21EE7AB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1"/>
            <a:ext cx="10515600" cy="1325563"/>
          </a:xfrm>
        </p:spPr>
        <p:txBody>
          <a:bodyPr/>
          <a:lstStyle/>
          <a:p>
            <a:r>
              <a:rPr lang="en-SG"/>
              <a:t>Q1. Overview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797C05-0C3B-A6F1-D0B6-3E0044A13974}"/>
              </a:ext>
            </a:extLst>
          </p:cNvPr>
          <p:cNvGrpSpPr/>
          <p:nvPr/>
        </p:nvGrpSpPr>
        <p:grpSpPr>
          <a:xfrm>
            <a:off x="1938158" y="1128996"/>
            <a:ext cx="3501374" cy="2602773"/>
            <a:chOff x="4865298" y="142322"/>
            <a:chExt cx="3937215" cy="26027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763642-9B47-85F5-A4C5-BA6F25AD8592}"/>
                </a:ext>
              </a:extLst>
            </p:cNvPr>
            <p:cNvSpPr/>
            <p:nvPr/>
          </p:nvSpPr>
          <p:spPr>
            <a:xfrm>
              <a:off x="4977442" y="519479"/>
              <a:ext cx="3825071" cy="22256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ndesNeue Alt 2 Book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8042F3-B603-0B09-F00A-0708655F3778}"/>
                </a:ext>
              </a:extLst>
            </p:cNvPr>
            <p:cNvSpPr txBox="1"/>
            <p:nvPr/>
          </p:nvSpPr>
          <p:spPr>
            <a:xfrm>
              <a:off x="4865298" y="142322"/>
              <a:ext cx="183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latin typeface="AndesNeue Alt 2 Book" panose="00000500000000000000" pitchFamily="2" charset="0"/>
                </a:rPr>
                <a:t>Processor</a:t>
              </a:r>
              <a:endParaRPr lang="en-US" b="1" dirty="0">
                <a:latin typeface="AndesNeue Alt 2 Book" panose="00000500000000000000" pitchFamily="2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2B62C7-110C-CD0E-ED9F-B9E31B26B83D}"/>
                </a:ext>
              </a:extLst>
            </p:cNvPr>
            <p:cNvGrpSpPr/>
            <p:nvPr/>
          </p:nvGrpSpPr>
          <p:grpSpPr>
            <a:xfrm>
              <a:off x="5012649" y="594524"/>
              <a:ext cx="1759555" cy="2020833"/>
              <a:chOff x="5012649" y="1351754"/>
              <a:chExt cx="1759555" cy="202083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6E61AA-6B45-CBE9-C27B-010C2EFBD1C0}"/>
                  </a:ext>
                </a:extLst>
              </p:cNvPr>
              <p:cNvSpPr txBox="1"/>
              <p:nvPr/>
            </p:nvSpPr>
            <p:spPr>
              <a:xfrm>
                <a:off x="5504120" y="1366485"/>
                <a:ext cx="126808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100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FE17B5-2A23-2BFB-8039-ADB37F5639CF}"/>
                  </a:ext>
                </a:extLst>
              </p:cNvPr>
              <p:cNvSpPr txBox="1"/>
              <p:nvPr/>
            </p:nvSpPr>
            <p:spPr>
              <a:xfrm>
                <a:off x="5012649" y="1351754"/>
                <a:ext cx="5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$s0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DC6C0B-D6EF-7BC2-F62B-8C1CD3877E5A}"/>
                  </a:ext>
                </a:extLst>
              </p:cNvPr>
              <p:cNvSpPr txBox="1"/>
              <p:nvPr/>
            </p:nvSpPr>
            <p:spPr>
              <a:xfrm>
                <a:off x="5504120" y="1782806"/>
                <a:ext cx="126808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160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E582B07-9EB0-D7A5-5AF8-6F0A39CA6678}"/>
                  </a:ext>
                </a:extLst>
              </p:cNvPr>
              <p:cNvSpPr txBox="1"/>
              <p:nvPr/>
            </p:nvSpPr>
            <p:spPr>
              <a:xfrm>
                <a:off x="5046921" y="1768075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$s1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657DE2-A099-C114-84F9-76D8DD158627}"/>
                  </a:ext>
                </a:extLst>
              </p:cNvPr>
              <p:cNvSpPr txBox="1"/>
              <p:nvPr/>
            </p:nvSpPr>
            <p:spPr>
              <a:xfrm>
                <a:off x="5504120" y="2211376"/>
                <a:ext cx="126808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200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60DF9A-C8F1-F636-6114-0F2D1790D867}"/>
                  </a:ext>
                </a:extLst>
              </p:cNvPr>
              <p:cNvSpPr txBox="1"/>
              <p:nvPr/>
            </p:nvSpPr>
            <p:spPr>
              <a:xfrm>
                <a:off x="5046921" y="2196645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$s2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F4B13D-3C9A-6A58-7227-2CF765A5B067}"/>
                  </a:ext>
                </a:extLst>
              </p:cNvPr>
              <p:cNvSpPr txBox="1"/>
              <p:nvPr/>
            </p:nvSpPr>
            <p:spPr>
              <a:xfrm>
                <a:off x="5504120" y="2627296"/>
                <a:ext cx="126808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240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F94D0-0CE9-A0B5-1D0E-8C00B6C4801D}"/>
                  </a:ext>
                </a:extLst>
              </p:cNvPr>
              <p:cNvSpPr txBox="1"/>
              <p:nvPr/>
            </p:nvSpPr>
            <p:spPr>
              <a:xfrm>
                <a:off x="5046921" y="2612565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$s3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E690428-B052-9C90-A7EE-D28972A2B357}"/>
                  </a:ext>
                </a:extLst>
              </p:cNvPr>
              <p:cNvSpPr txBox="1"/>
              <p:nvPr/>
            </p:nvSpPr>
            <p:spPr>
              <a:xfrm>
                <a:off x="5504120" y="3064810"/>
                <a:ext cx="126808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300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987B57-466D-F295-F1F6-903069F44594}"/>
                  </a:ext>
                </a:extLst>
              </p:cNvPr>
              <p:cNvSpPr txBox="1"/>
              <p:nvPr/>
            </p:nvSpPr>
            <p:spPr>
              <a:xfrm>
                <a:off x="5046921" y="3050079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$s4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CB968C3-8850-CC7F-CB5D-9389825C117B}"/>
                </a:ext>
              </a:extLst>
            </p:cNvPr>
            <p:cNvGrpSpPr/>
            <p:nvPr/>
          </p:nvGrpSpPr>
          <p:grpSpPr>
            <a:xfrm>
              <a:off x="6972928" y="595059"/>
              <a:ext cx="1652045" cy="2020298"/>
              <a:chOff x="5282153" y="1352289"/>
              <a:chExt cx="1652045" cy="202029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3D3D29-50F2-D42F-64A4-1318C53BB6D5}"/>
                  </a:ext>
                </a:extLst>
              </p:cNvPr>
              <p:cNvSpPr txBox="1"/>
              <p:nvPr/>
            </p:nvSpPr>
            <p:spPr>
              <a:xfrm>
                <a:off x="5739351" y="1366485"/>
                <a:ext cx="119484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10000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BD47C9-3E9A-0101-298D-1DC9905798EC}"/>
                  </a:ext>
                </a:extLst>
              </p:cNvPr>
              <p:cNvSpPr txBox="1"/>
              <p:nvPr/>
            </p:nvSpPr>
            <p:spPr>
              <a:xfrm>
                <a:off x="5282153" y="1352289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$t0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4786555-3B64-18DC-EDF2-C758202B1641}"/>
                  </a:ext>
                </a:extLst>
              </p:cNvPr>
              <p:cNvSpPr txBox="1"/>
              <p:nvPr/>
            </p:nvSpPr>
            <p:spPr>
              <a:xfrm>
                <a:off x="5739352" y="1782806"/>
                <a:ext cx="119484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15000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FE3150-A23B-922D-45DF-19D645C378C5}"/>
                  </a:ext>
                </a:extLst>
              </p:cNvPr>
              <p:cNvSpPr txBox="1"/>
              <p:nvPr/>
            </p:nvSpPr>
            <p:spPr>
              <a:xfrm>
                <a:off x="5282153" y="1768610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$t1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1467DA-2F99-4C99-AA87-A064EB5E7183}"/>
                  </a:ext>
                </a:extLst>
              </p:cNvPr>
              <p:cNvSpPr txBox="1"/>
              <p:nvPr/>
            </p:nvSpPr>
            <p:spPr>
              <a:xfrm>
                <a:off x="5739352" y="2211376"/>
                <a:ext cx="119484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20000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3D7AFC-DAA5-33A7-901B-00BE5963BB1D}"/>
                  </a:ext>
                </a:extLst>
              </p:cNvPr>
              <p:cNvSpPr txBox="1"/>
              <p:nvPr/>
            </p:nvSpPr>
            <p:spPr>
              <a:xfrm>
                <a:off x="5282153" y="2197180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$t2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753A36-A92F-0274-9703-0C777C93174C}"/>
                  </a:ext>
                </a:extLst>
              </p:cNvPr>
              <p:cNvSpPr txBox="1"/>
              <p:nvPr/>
            </p:nvSpPr>
            <p:spPr>
              <a:xfrm>
                <a:off x="5739352" y="2627296"/>
                <a:ext cx="119484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25000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C100BA-84DE-90AA-DDF5-208DE79B1B95}"/>
                  </a:ext>
                </a:extLst>
              </p:cNvPr>
              <p:cNvSpPr txBox="1"/>
              <p:nvPr/>
            </p:nvSpPr>
            <p:spPr>
              <a:xfrm>
                <a:off x="5282153" y="2613100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$t3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257FE08-1D85-960E-30EC-BC8E480A7136}"/>
                  </a:ext>
                </a:extLst>
              </p:cNvPr>
              <p:cNvSpPr txBox="1"/>
              <p:nvPr/>
            </p:nvSpPr>
            <p:spPr>
              <a:xfrm>
                <a:off x="5739352" y="3064810"/>
                <a:ext cx="119484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30000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F5A60B-4261-51A7-ABEA-FA52FB138FA6}"/>
                  </a:ext>
                </a:extLst>
              </p:cNvPr>
              <p:cNvSpPr txBox="1"/>
              <p:nvPr/>
            </p:nvSpPr>
            <p:spPr>
              <a:xfrm>
                <a:off x="5282153" y="3050614"/>
                <a:ext cx="525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>
                    <a:latin typeface="AndesNeue Alt 2 Book" panose="00000500000000000000" pitchFamily="2" charset="0"/>
                  </a:rPr>
                  <a:t>$t4</a:t>
                </a:r>
                <a:endParaRPr lang="en-US" sz="1400" dirty="0">
                  <a:latin typeface="AndesNeue Alt 2 Book" panose="00000500000000000000" pitchFamily="2" charset="0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AA51673-6712-6C0B-4099-40587CD5AA98}"/>
              </a:ext>
            </a:extLst>
          </p:cNvPr>
          <p:cNvSpPr txBox="1"/>
          <p:nvPr/>
        </p:nvSpPr>
        <p:spPr>
          <a:xfrm>
            <a:off x="1517335" y="3840480"/>
            <a:ext cx="4343021" cy="273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876425" algn="l"/>
              </a:tabLst>
            </a:pPr>
            <a:r>
              <a:rPr lang="en-SG" sz="1600" dirty="0"/>
              <a:t>$s0 = 100	mem(100) = 1000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$s1 = 160	mem(160) = 1600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$s2 = 200	mem(200) = 2000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$s3 = 240	mem(240) = 2400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$s4 = 300	mem(300) = 3000</a:t>
            </a:r>
          </a:p>
          <a:p>
            <a:pPr>
              <a:tabLst>
                <a:tab pos="1876425" algn="l"/>
              </a:tabLst>
            </a:pPr>
            <a:endParaRPr lang="en-SG" sz="800" dirty="0"/>
          </a:p>
          <a:p>
            <a:pPr>
              <a:tabLst>
                <a:tab pos="1876425" algn="l"/>
              </a:tabLst>
            </a:pPr>
            <a:r>
              <a:rPr lang="en-SG" sz="1600" dirty="0"/>
              <a:t>$t0 = 10000	mem(10000) = 100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$t1 = 15000	mem(15000) = 150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$t2 = 20000	mem(20000) = 200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$t3 = 25000	mem(25000) = 250</a:t>
            </a:r>
          </a:p>
          <a:p>
            <a:pPr>
              <a:tabLst>
                <a:tab pos="1876425" algn="l"/>
              </a:tabLst>
            </a:pPr>
            <a:r>
              <a:rPr lang="en-SG" sz="1600" dirty="0"/>
              <a:t>$t4 = 30000	mem(30000) = 300</a:t>
            </a:r>
            <a:endParaRPr lang="en-US" sz="16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20A9C8-25C1-20B9-7FBB-9C43596F69DF}"/>
              </a:ext>
            </a:extLst>
          </p:cNvPr>
          <p:cNvGrpSpPr/>
          <p:nvPr/>
        </p:nvGrpSpPr>
        <p:grpSpPr>
          <a:xfrm>
            <a:off x="6510548" y="809702"/>
            <a:ext cx="4843252" cy="5760437"/>
            <a:chOff x="5618036" y="859797"/>
            <a:chExt cx="4843252" cy="57604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1B96702-597B-E480-8FBE-A7AAD777992A}"/>
                </a:ext>
              </a:extLst>
            </p:cNvPr>
            <p:cNvGrpSpPr/>
            <p:nvPr/>
          </p:nvGrpSpPr>
          <p:grpSpPr>
            <a:xfrm>
              <a:off x="7105613" y="859797"/>
              <a:ext cx="3355675" cy="5760437"/>
              <a:chOff x="4977442" y="427146"/>
              <a:chExt cx="3355675" cy="57604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2326B9-8974-E66F-E61B-3D772CE10CD7}"/>
                  </a:ext>
                </a:extLst>
              </p:cNvPr>
              <p:cNvSpPr/>
              <p:nvPr/>
            </p:nvSpPr>
            <p:spPr>
              <a:xfrm>
                <a:off x="4977442" y="903114"/>
                <a:ext cx="3355675" cy="52844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ndesNeue Alt 2 Book" panose="00000500000000000000" pitchFamily="2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465256-868F-E7DF-552D-C30AD96F05EC}"/>
                  </a:ext>
                </a:extLst>
              </p:cNvPr>
              <p:cNvSpPr txBox="1"/>
              <p:nvPr/>
            </p:nvSpPr>
            <p:spPr>
              <a:xfrm>
                <a:off x="5154981" y="427146"/>
                <a:ext cx="1837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>
                    <a:latin typeface="AndesNeue Alt 2 Book" panose="00000500000000000000" pitchFamily="2" charset="0"/>
                  </a:rPr>
                  <a:t>Memory</a:t>
                </a:r>
                <a:endParaRPr lang="en-US" sz="2400" b="1" dirty="0">
                  <a:latin typeface="AndesNeue Alt 2 Book" panose="00000500000000000000" pitchFamily="2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A2DB303-916B-8974-D9F1-EEED555A338C}"/>
                  </a:ext>
                </a:extLst>
              </p:cNvPr>
              <p:cNvGrpSpPr/>
              <p:nvPr/>
            </p:nvGrpSpPr>
            <p:grpSpPr>
              <a:xfrm>
                <a:off x="5142275" y="937971"/>
                <a:ext cx="2235931" cy="4913140"/>
                <a:chOff x="5142275" y="937971"/>
                <a:chExt cx="2235931" cy="491314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EB8AB-6F4D-9E60-A4C4-E9F97F41BB70}"/>
                    </a:ext>
                  </a:extLst>
                </p:cNvPr>
                <p:cNvSpPr txBox="1"/>
                <p:nvPr/>
              </p:nvSpPr>
              <p:spPr>
                <a:xfrm>
                  <a:off x="6123064" y="1237779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EDBC2A4-3FF2-5BF6-CAEE-F374BCC661F6}"/>
                    </a:ext>
                  </a:extLst>
                </p:cNvPr>
                <p:cNvSpPr txBox="1"/>
                <p:nvPr/>
              </p:nvSpPr>
              <p:spPr>
                <a:xfrm>
                  <a:off x="5584614" y="1562892"/>
                  <a:ext cx="525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100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9D83DE-1B1F-B28C-EFEC-DDD596F62B71}"/>
                    </a:ext>
                  </a:extLst>
                </p:cNvPr>
                <p:cNvSpPr txBox="1"/>
                <p:nvPr/>
              </p:nvSpPr>
              <p:spPr>
                <a:xfrm>
                  <a:off x="6123064" y="1559859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>
                      <a:latin typeface="AndesNeue Alt 2 Book" panose="00000500000000000000" pitchFamily="2" charset="0"/>
                    </a:rPr>
                    <a:t>1000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BE54410-98A8-118C-5DB0-29AF93E42FD5}"/>
                    </a:ext>
                  </a:extLst>
                </p:cNvPr>
                <p:cNvSpPr txBox="1"/>
                <p:nvPr/>
              </p:nvSpPr>
              <p:spPr>
                <a:xfrm>
                  <a:off x="6466664" y="1872948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D9B84EC-4DC8-7D08-5F18-DD429D18D181}"/>
                    </a:ext>
                  </a:extLst>
                </p:cNvPr>
                <p:cNvSpPr txBox="1"/>
                <p:nvPr/>
              </p:nvSpPr>
              <p:spPr>
                <a:xfrm>
                  <a:off x="6123064" y="2169612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>
                      <a:latin typeface="AndesNeue Alt 2 Book" panose="00000500000000000000" pitchFamily="2" charset="0"/>
                    </a:rPr>
                    <a:t>1600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C44967E-CD4A-8032-A5FF-22A606AA5842}"/>
                    </a:ext>
                  </a:extLst>
                </p:cNvPr>
                <p:cNvSpPr txBox="1"/>
                <p:nvPr/>
              </p:nvSpPr>
              <p:spPr>
                <a:xfrm>
                  <a:off x="6466664" y="2425556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2536B4D-9D73-BB2B-79C4-EB5FE268BECF}"/>
                    </a:ext>
                  </a:extLst>
                </p:cNvPr>
                <p:cNvSpPr txBox="1"/>
                <p:nvPr/>
              </p:nvSpPr>
              <p:spPr>
                <a:xfrm>
                  <a:off x="6123064" y="2735324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>
                      <a:latin typeface="AndesNeue Alt 2 Book" panose="00000500000000000000" pitchFamily="2" charset="0"/>
                    </a:rPr>
                    <a:t>2000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0A159D-2226-0CC6-B9C8-E4FE1232F9A8}"/>
                    </a:ext>
                  </a:extLst>
                </p:cNvPr>
                <p:cNvSpPr txBox="1"/>
                <p:nvPr/>
              </p:nvSpPr>
              <p:spPr>
                <a:xfrm>
                  <a:off x="6466664" y="2984564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E49C47-171D-E78E-E743-860BEC2B0AC1}"/>
                    </a:ext>
                  </a:extLst>
                </p:cNvPr>
                <p:cNvSpPr txBox="1"/>
                <p:nvPr/>
              </p:nvSpPr>
              <p:spPr>
                <a:xfrm>
                  <a:off x="6123064" y="3293680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>
                      <a:latin typeface="AndesNeue Alt 2 Book" panose="00000500000000000000" pitchFamily="2" charset="0"/>
                    </a:rPr>
                    <a:t>2400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E9B04B0-E668-7D1F-9789-552B932FF0CB}"/>
                    </a:ext>
                  </a:extLst>
                </p:cNvPr>
                <p:cNvSpPr txBox="1"/>
                <p:nvPr/>
              </p:nvSpPr>
              <p:spPr>
                <a:xfrm>
                  <a:off x="5584614" y="1218134"/>
                  <a:ext cx="525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96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0CAC0E-D885-D5AA-E32C-C33F57F337D9}"/>
                    </a:ext>
                  </a:extLst>
                </p:cNvPr>
                <p:cNvSpPr txBox="1"/>
                <p:nvPr/>
              </p:nvSpPr>
              <p:spPr>
                <a:xfrm>
                  <a:off x="5142275" y="937971"/>
                  <a:ext cx="99466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b="1" dirty="0">
                      <a:latin typeface="AndesNeue Alt 2 Book" panose="00000500000000000000" pitchFamily="2" charset="0"/>
                    </a:rPr>
                    <a:t>Address</a:t>
                  </a:r>
                  <a:endParaRPr lang="en-US" sz="1600" b="1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D3D95C-E537-182C-FFE8-C82F9C397E8A}"/>
                    </a:ext>
                  </a:extLst>
                </p:cNvPr>
                <p:cNvSpPr txBox="1"/>
                <p:nvPr/>
              </p:nvSpPr>
              <p:spPr>
                <a:xfrm>
                  <a:off x="5574816" y="2171269"/>
                  <a:ext cx="525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160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5B3878-6DAF-ED8D-579A-A3B8CC22740B}"/>
                    </a:ext>
                  </a:extLst>
                </p:cNvPr>
                <p:cNvSpPr txBox="1"/>
                <p:nvPr/>
              </p:nvSpPr>
              <p:spPr>
                <a:xfrm>
                  <a:off x="5452128" y="2735324"/>
                  <a:ext cx="6546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200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B9BADB-1C61-0084-2ACF-D09D09D1C79D}"/>
                    </a:ext>
                  </a:extLst>
                </p:cNvPr>
                <p:cNvSpPr txBox="1"/>
                <p:nvPr/>
              </p:nvSpPr>
              <p:spPr>
                <a:xfrm>
                  <a:off x="5459997" y="3293680"/>
                  <a:ext cx="6546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240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A7AD83F-ED12-A100-83D5-289C0CDCBDBF}"/>
                    </a:ext>
                  </a:extLst>
                </p:cNvPr>
                <p:cNvSpPr txBox="1"/>
                <p:nvPr/>
              </p:nvSpPr>
              <p:spPr>
                <a:xfrm>
                  <a:off x="6466664" y="3545349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D5E5DB-3FEC-8D4D-7458-7649EEF741EF}"/>
                    </a:ext>
                  </a:extLst>
                </p:cNvPr>
                <p:cNvSpPr txBox="1"/>
                <p:nvPr/>
              </p:nvSpPr>
              <p:spPr>
                <a:xfrm>
                  <a:off x="6148942" y="4056418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>
                      <a:latin typeface="AndesNeue Alt 2 Book" panose="00000500000000000000" pitchFamily="2" charset="0"/>
                    </a:rPr>
                    <a:t>100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7BD27-6A3D-0B2F-422B-E3DE65069A3A}"/>
                    </a:ext>
                  </a:extLst>
                </p:cNvPr>
                <p:cNvSpPr txBox="1"/>
                <p:nvPr/>
              </p:nvSpPr>
              <p:spPr>
                <a:xfrm>
                  <a:off x="6492542" y="4314720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91CFC4-8CC5-554E-A0AE-5786F2D5875B}"/>
                    </a:ext>
                  </a:extLst>
                </p:cNvPr>
                <p:cNvSpPr txBox="1"/>
                <p:nvPr/>
              </p:nvSpPr>
              <p:spPr>
                <a:xfrm>
                  <a:off x="6148942" y="4631032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>
                      <a:latin typeface="AndesNeue Alt 2 Book" panose="00000500000000000000" pitchFamily="2" charset="0"/>
                    </a:rPr>
                    <a:t>150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33F29A6-F879-3965-E5DC-745CFBC49B8B}"/>
                    </a:ext>
                  </a:extLst>
                </p:cNvPr>
                <p:cNvSpPr txBox="1"/>
                <p:nvPr/>
              </p:nvSpPr>
              <p:spPr>
                <a:xfrm>
                  <a:off x="6492542" y="4901177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208619-53CF-0699-E265-7CAC07BE4806}"/>
                    </a:ext>
                  </a:extLst>
                </p:cNvPr>
                <p:cNvSpPr txBox="1"/>
                <p:nvPr/>
              </p:nvSpPr>
              <p:spPr>
                <a:xfrm>
                  <a:off x="6148942" y="5232879"/>
                  <a:ext cx="122926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>
                      <a:latin typeface="AndesNeue Alt 2 Book" panose="00000500000000000000" pitchFamily="2" charset="0"/>
                    </a:rPr>
                    <a:t>200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209FEB-762B-1895-EA0C-685DAE0F64C1}"/>
                    </a:ext>
                  </a:extLst>
                </p:cNvPr>
                <p:cNvSpPr txBox="1"/>
                <p:nvPr/>
              </p:nvSpPr>
              <p:spPr>
                <a:xfrm>
                  <a:off x="5299924" y="4057016"/>
                  <a:ext cx="840568" cy="337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10000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68F10-7748-B0FD-60FB-DD9085ADA51C}"/>
                    </a:ext>
                  </a:extLst>
                </p:cNvPr>
                <p:cNvSpPr txBox="1"/>
                <p:nvPr/>
              </p:nvSpPr>
              <p:spPr>
                <a:xfrm>
                  <a:off x="5299924" y="4628654"/>
                  <a:ext cx="8490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15000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6BFFC56-FC83-1E66-0ED6-02B98FFEE296}"/>
                    </a:ext>
                  </a:extLst>
                </p:cNvPr>
                <p:cNvSpPr txBox="1"/>
                <p:nvPr/>
              </p:nvSpPr>
              <p:spPr>
                <a:xfrm>
                  <a:off x="5299924" y="5220117"/>
                  <a:ext cx="8664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SG" sz="1600" dirty="0">
                      <a:latin typeface="AndesNeue Alt 2 Book" panose="00000500000000000000" pitchFamily="2" charset="0"/>
                    </a:rPr>
                    <a:t>20000</a:t>
                  </a:r>
                  <a:endParaRPr lang="en-US" sz="1600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3BCEAC6-A0A8-7106-EFB4-345258474FB0}"/>
                    </a:ext>
                  </a:extLst>
                </p:cNvPr>
                <p:cNvSpPr txBox="1"/>
                <p:nvPr/>
              </p:nvSpPr>
              <p:spPr>
                <a:xfrm>
                  <a:off x="6471849" y="3757967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967550D-896E-DF0B-A74E-6AA37CAF0C4A}"/>
                    </a:ext>
                  </a:extLst>
                </p:cNvPr>
                <p:cNvSpPr txBox="1"/>
                <p:nvPr/>
              </p:nvSpPr>
              <p:spPr>
                <a:xfrm>
                  <a:off x="6509415" y="5481779"/>
                  <a:ext cx="525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dirty="0">
                      <a:latin typeface="AndesNeue Alt 2 Book" panose="00000500000000000000" pitchFamily="2" charset="0"/>
                    </a:rPr>
                    <a:t>:</a:t>
                  </a:r>
                  <a:endParaRPr lang="en-US" dirty="0">
                    <a:latin typeface="AndesNeue Alt 2 Book" panose="00000500000000000000" pitchFamily="2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1C3D90B-6146-FF7B-D83C-1180DEFB8E13}"/>
                    </a:ext>
                  </a:extLst>
                </p:cNvPr>
                <p:cNvSpPr txBox="1"/>
                <p:nvPr/>
              </p:nvSpPr>
              <p:spPr>
                <a:xfrm>
                  <a:off x="6385936" y="950472"/>
                  <a:ext cx="7831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b="1" dirty="0">
                      <a:latin typeface="AndesNeue Alt 2 Book" panose="00000500000000000000" pitchFamily="2" charset="0"/>
                    </a:rPr>
                    <a:t>Data</a:t>
                  </a:r>
                  <a:endParaRPr lang="en-US" sz="1600" b="1" dirty="0">
                    <a:latin typeface="AndesNeue Alt 2 Book" panose="00000500000000000000" pitchFamily="2" charset="0"/>
                  </a:endParaRP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EBDFE4-B70C-3DC2-8EC9-8F3807DABFD3}"/>
                </a:ext>
              </a:extLst>
            </p:cNvPr>
            <p:cNvGrpSpPr/>
            <p:nvPr/>
          </p:nvGrpSpPr>
          <p:grpSpPr>
            <a:xfrm>
              <a:off x="5618036" y="1712141"/>
              <a:ext cx="2188657" cy="646331"/>
              <a:chOff x="5896580" y="934785"/>
              <a:chExt cx="2188657" cy="646331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5EDA96E-B186-4C6D-8A00-FEA8789A4DCA}"/>
                  </a:ext>
                </a:extLst>
              </p:cNvPr>
              <p:cNvCxnSpPr/>
              <p:nvPr/>
            </p:nvCxnSpPr>
            <p:spPr>
              <a:xfrm flipV="1">
                <a:off x="7380842" y="1068203"/>
                <a:ext cx="704395" cy="729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95BD689-919E-5A96-1975-EA222F934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842" y="1295091"/>
                <a:ext cx="704395" cy="6273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E3F4AB8-08F6-91F7-07B3-2EDFC0B99874}"/>
                  </a:ext>
                </a:extLst>
              </p:cNvPr>
              <p:cNvSpPr txBox="1"/>
              <p:nvPr/>
            </p:nvSpPr>
            <p:spPr>
              <a:xfrm>
                <a:off x="5896580" y="934785"/>
                <a:ext cx="1581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C00000"/>
                    </a:solidFill>
                    <a:latin typeface="AndesNeue Alt 2 Book" panose="00000500000000000000" pitchFamily="2" charset="0"/>
                  </a:rPr>
                  <a:t>A word is 4 bytes in MIPS.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3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5B9D-369E-1FE3-88F2-EF98325B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Q1. 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F9C9-0008-931E-D519-BABCFB8C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7DD3-B70E-845E-11A8-DE6553C641ED}"/>
              </a:ext>
            </a:extLst>
          </p:cNvPr>
          <p:cNvSpPr txBox="1"/>
          <p:nvPr/>
        </p:nvSpPr>
        <p:spPr>
          <a:xfrm>
            <a:off x="7809873" y="1824990"/>
            <a:ext cx="381772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$s0 = 100	mem(100) = 1000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$s1 = 160	mem(160) = 1600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$s2 = 200	mem(200) = 2000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$s3 = 240	mem(240) = 2400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$s4 = 300	mem(300) = 3000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019B4E-E903-857F-6457-3ED4CE8C0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7206"/>
              </p:ext>
            </p:extLst>
          </p:nvPr>
        </p:nvGraphicFramePr>
        <p:xfrm>
          <a:off x="838200" y="1824990"/>
          <a:ext cx="6665591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57">
                  <a:extLst>
                    <a:ext uri="{9D8B030D-6E8A-4147-A177-3AD203B41FA5}">
                      <a16:colId xmlns:a16="http://schemas.microsoft.com/office/drawing/2014/main" val="3066929701"/>
                    </a:ext>
                  </a:extLst>
                </a:gridCol>
                <a:gridCol w="1793629">
                  <a:extLst>
                    <a:ext uri="{9D8B030D-6E8A-4147-A177-3AD203B41FA5}">
                      <a16:colId xmlns:a16="http://schemas.microsoft.com/office/drawing/2014/main" val="2730410427"/>
                    </a:ext>
                  </a:extLst>
                </a:gridCol>
                <a:gridCol w="2767296">
                  <a:extLst>
                    <a:ext uri="{9D8B030D-6E8A-4147-A177-3AD203B41FA5}">
                      <a16:colId xmlns:a16="http://schemas.microsoft.com/office/drawing/2014/main" val="3544283578"/>
                    </a:ext>
                  </a:extLst>
                </a:gridCol>
                <a:gridCol w="1488209">
                  <a:extLst>
                    <a:ext uri="{9D8B030D-6E8A-4147-A177-3AD203B41FA5}">
                      <a16:colId xmlns:a16="http://schemas.microsoft.com/office/drawing/2014/main" val="1002515967"/>
                    </a:ext>
                  </a:extLst>
                </a:gridCol>
              </a:tblGrid>
              <a:tr h="60015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Operand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Target Memory 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Content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(a)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$t1</a:t>
                      </a:r>
                    </a:p>
                    <a:p>
                      <a:r>
                        <a:rPr lang="en-SG" sz="2000" dirty="0"/>
                        <a:t>$t2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Not applicable</a:t>
                      </a:r>
                    </a:p>
                    <a:p>
                      <a:r>
                        <a:rPr lang="en-SG" sz="2000" dirty="0"/>
                        <a:t>Not applicable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15000</a:t>
                      </a:r>
                    </a:p>
                    <a:p>
                      <a:r>
                        <a:rPr lang="en-SG" sz="2000" dirty="0"/>
                        <a:t>20000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(b)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$s2</a:t>
                      </a:r>
                    </a:p>
                    <a:p>
                      <a:r>
                        <a:rPr lang="en-SG" sz="2000" dirty="0"/>
                        <a:t>100($zero)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3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(c)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$t4</a:t>
                      </a:r>
                    </a:p>
                    <a:p>
                      <a:r>
                        <a:rPr lang="en-SG" sz="2000" dirty="0"/>
                        <a:t>40($s2)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(d)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$s3</a:t>
                      </a:r>
                    </a:p>
                    <a:p>
                      <a:r>
                        <a:rPr lang="en-SG" sz="2000" dirty="0"/>
                        <a:t>200($zero)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$t3</a:t>
                      </a:r>
                    </a:p>
                    <a:p>
                      <a:r>
                        <a:rPr lang="en-SG" sz="2000" dirty="0"/>
                        <a:t>$zero($t1)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8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dirty="0"/>
                        <a:t>(f)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$s1</a:t>
                      </a:r>
                    </a:p>
                    <a:p>
                      <a:r>
                        <a:rPr lang="en-SG" sz="2000" dirty="0"/>
                        <a:t>140($s1)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355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14B0D0-CEDD-D9AB-F072-CA1DB0622FE0}"/>
              </a:ext>
            </a:extLst>
          </p:cNvPr>
          <p:cNvSpPr txBox="1"/>
          <p:nvPr/>
        </p:nvSpPr>
        <p:spPr>
          <a:xfrm>
            <a:off x="7809872" y="4252653"/>
            <a:ext cx="381772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$t0 = 10000	mem(10000) = 100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$t1 = 15000	mem(15000) = 150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$t2 = 20000	mem(20000) = 200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$t3 = 25000	mem(25000) = 250</a:t>
            </a:r>
          </a:p>
          <a:p>
            <a:pPr>
              <a:spcAft>
                <a:spcPts val="1200"/>
              </a:spcAft>
              <a:tabLst>
                <a:tab pos="1608138" algn="l"/>
              </a:tabLst>
            </a:pPr>
            <a:r>
              <a:rPr lang="en-SG" dirty="0"/>
              <a:t>$t4 = 30000	mem(30000) = 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512F-4452-BCD4-E513-DC75D51B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ISA Styles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4E090-95B7-7EC7-77E1-DC10814B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0788"/>
              </p:ext>
            </p:extLst>
          </p:nvPr>
        </p:nvGraphicFramePr>
        <p:xfrm>
          <a:off x="2336569" y="1371600"/>
          <a:ext cx="9291550" cy="5196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421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762651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2933666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2904812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12928"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Stack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Accumulator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Memory-Memory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Register-Register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push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pop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load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store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 @src1, @src2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load $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reg</a:t>
                      </a:r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 @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baseline="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$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 $src1, $src2</a:t>
                      </a:r>
                    </a:p>
                    <a:p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store $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reg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 @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3113"/>
                  </a:ext>
                </a:extLst>
              </a:tr>
              <a:tr h="3598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US" sz="1700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load @a1</a:t>
                      </a:r>
                    </a:p>
                    <a:p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add</a:t>
                      </a:r>
                      <a:r>
                        <a:rPr lang="en-SG" sz="1700" baseline="0" dirty="0">
                          <a:latin typeface="AndesNeue Alt 2 Book" panose="00000500000000000000" pitchFamily="2" charset="0"/>
                        </a:rPr>
                        <a:t> @a2</a:t>
                      </a:r>
                      <a:endParaRPr lang="en-US" sz="1700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add @a0,</a:t>
                      </a:r>
                      <a:r>
                        <a:rPr lang="en-SG" sz="1700" baseline="0" dirty="0">
                          <a:latin typeface="AndesNeue Alt 2 Book" panose="00000500000000000000" pitchFamily="2" charset="0"/>
                        </a:rPr>
                        <a:t> @a1, @a2</a:t>
                      </a: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endParaRPr lang="en-US" sz="1700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load $r1, @a1</a:t>
                      </a:r>
                      <a:endParaRPr lang="en-US" sz="1700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76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EFB16E-D9A1-C6F2-01EE-E7D388819D5C}"/>
              </a:ext>
            </a:extLst>
          </p:cNvPr>
          <p:cNvSpPr txBox="1"/>
          <p:nvPr/>
        </p:nvSpPr>
        <p:spPr>
          <a:xfrm>
            <a:off x="563881" y="3252400"/>
            <a:ext cx="15769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000" dirty="0"/>
              <a:t>a0 = a1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a1 = a0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a2 = a0 + a1;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9D8B7D-3954-EF17-1FE0-6F0580C373C1}"/>
              </a:ext>
            </a:extLst>
          </p:cNvPr>
          <p:cNvGrpSpPr/>
          <p:nvPr/>
        </p:nvGrpSpPr>
        <p:grpSpPr>
          <a:xfrm>
            <a:off x="580322" y="1690688"/>
            <a:ext cx="1560476" cy="786384"/>
            <a:chOff x="478222" y="626902"/>
            <a:chExt cx="1560476" cy="7863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3C48F-EFE2-9F3C-8409-0BED034311D5}"/>
                </a:ext>
              </a:extLst>
            </p:cNvPr>
            <p:cNvSpPr txBox="1"/>
            <p:nvPr/>
          </p:nvSpPr>
          <p:spPr>
            <a:xfrm>
              <a:off x="478222" y="705400"/>
              <a:ext cx="1390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AndesNeue Alt 2 Medium" panose="00000600000000000000" pitchFamily="2" charset="0"/>
                </a:rPr>
                <a:t>Instruction set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ABDDCAC5-9EB3-7E8B-AAE6-001E03372C8D}"/>
                </a:ext>
              </a:extLst>
            </p:cNvPr>
            <p:cNvSpPr/>
            <p:nvPr/>
          </p:nvSpPr>
          <p:spPr>
            <a:xfrm>
              <a:off x="1798539" y="626902"/>
              <a:ext cx="240159" cy="786384"/>
            </a:xfrm>
            <a:prstGeom prst="leftBrace">
              <a:avLst>
                <a:gd name="adj1" fmla="val 49330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99040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512F-4452-BCD4-E513-DC75D51B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Q2. ISA Styles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4E090-95B7-7EC7-77E1-DC10814B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8997"/>
              </p:ext>
            </p:extLst>
          </p:nvPr>
        </p:nvGraphicFramePr>
        <p:xfrm>
          <a:off x="2336569" y="1371600"/>
          <a:ext cx="9291550" cy="4838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421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762651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2933666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2904812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12928"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Stack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Accumulator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Memory-Memory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Register-Register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push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pop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load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store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 @src1, @src2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load $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reg</a:t>
                      </a:r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 @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baseline="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$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 $src1, $src2</a:t>
                      </a:r>
                    </a:p>
                    <a:p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store $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reg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 @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3113"/>
                  </a:ext>
                </a:extLst>
              </a:tr>
              <a:tr h="3598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latin typeface="AndesNeue Alt 2 Book" panose="00000500000000000000" pitchFamily="2" charset="0"/>
                        </a:rPr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latin typeface="AndesNeue Alt 2 Book" panose="00000500000000000000" pitchFamily="2" charset="0"/>
                        </a:rPr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latin typeface="AndesNeue Alt 2 Book" panose="00000500000000000000" pitchFamily="2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pop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pop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@a0</a:t>
                      </a:r>
                      <a:endParaRPr lang="en-SG" sz="170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pop @a2</a:t>
                      </a: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load @a1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add</a:t>
                      </a:r>
                      <a:r>
                        <a:rPr lang="en-SG" sz="1700" baseline="0" dirty="0">
                          <a:latin typeface="AndesNeue Alt 2 Book" panose="00000500000000000000" pitchFamily="2" charset="0"/>
                        </a:rPr>
                        <a:t>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@a2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add @a0,</a:t>
                      </a:r>
                      <a:r>
                        <a:rPr lang="en-SG" sz="1700" baseline="0" dirty="0">
                          <a:latin typeface="AndesNeue Alt 2 Book" panose="00000500000000000000" pitchFamily="2" charset="0"/>
                        </a:rPr>
                        <a:t> @a1, @a2</a:t>
                      </a: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@a1, @a0,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@a2, @a0, @a1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load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load $r2.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$r0, $r1,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$r0,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$r1, $r0,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$r2, $r0, $r1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$r2, @a2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76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EFB16E-D9A1-C6F2-01EE-E7D388819D5C}"/>
              </a:ext>
            </a:extLst>
          </p:cNvPr>
          <p:cNvSpPr txBox="1"/>
          <p:nvPr/>
        </p:nvSpPr>
        <p:spPr>
          <a:xfrm>
            <a:off x="563881" y="3252400"/>
            <a:ext cx="15769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</a:tabLst>
            </a:pPr>
            <a:r>
              <a:rPr lang="en-SG" sz="2000" dirty="0"/>
              <a:t>a0 = a1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a1 = a0 + a2;</a:t>
            </a:r>
          </a:p>
          <a:p>
            <a:pPr>
              <a:tabLst>
                <a:tab pos="1431925" algn="l"/>
              </a:tabLst>
            </a:pPr>
            <a:r>
              <a:rPr lang="en-SG" sz="2000" dirty="0"/>
              <a:t>a2 = a0 + a1;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9D8B7D-3954-EF17-1FE0-6F0580C373C1}"/>
              </a:ext>
            </a:extLst>
          </p:cNvPr>
          <p:cNvGrpSpPr/>
          <p:nvPr/>
        </p:nvGrpSpPr>
        <p:grpSpPr>
          <a:xfrm>
            <a:off x="580322" y="1690688"/>
            <a:ext cx="1560476" cy="786384"/>
            <a:chOff x="478222" y="626902"/>
            <a:chExt cx="1560476" cy="7863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33C48F-EFE2-9F3C-8409-0BED034311D5}"/>
                </a:ext>
              </a:extLst>
            </p:cNvPr>
            <p:cNvSpPr txBox="1"/>
            <p:nvPr/>
          </p:nvSpPr>
          <p:spPr>
            <a:xfrm>
              <a:off x="478222" y="705400"/>
              <a:ext cx="1390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latin typeface="AndesNeue Alt 2 Medium" panose="00000600000000000000" pitchFamily="2" charset="0"/>
                </a:rPr>
                <a:t>Instruction set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ABDDCAC5-9EB3-7E8B-AAE6-001E03372C8D}"/>
                </a:ext>
              </a:extLst>
            </p:cNvPr>
            <p:cNvSpPr/>
            <p:nvPr/>
          </p:nvSpPr>
          <p:spPr>
            <a:xfrm>
              <a:off x="1798539" y="626902"/>
              <a:ext cx="240159" cy="786384"/>
            </a:xfrm>
            <a:prstGeom prst="leftBrace">
              <a:avLst>
                <a:gd name="adj1" fmla="val 49330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9636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71B-137A-E2DE-426A-9B52370C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Counting instruction set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C2D1-ECB9-A0D0-3553-7FE631D6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/>
          <a:lstStyle/>
          <a:p>
            <a:r>
              <a:rPr lang="en-SG"/>
              <a:t>Things to note:</a:t>
            </a:r>
          </a:p>
          <a:p>
            <a:pPr lvl="1"/>
            <a:r>
              <a:rPr lang="en-SG"/>
              <a:t>3 bits for opcode</a:t>
            </a:r>
          </a:p>
          <a:p>
            <a:pPr lvl="1"/>
            <a:r>
              <a:rPr lang="en-SG"/>
              <a:t>128 bytes of addressable memory</a:t>
            </a:r>
          </a:p>
          <a:p>
            <a:pPr lvl="2"/>
            <a:r>
              <a:rPr lang="en-SG"/>
              <a:t>Byte-addressing: we don't need to care about non-byte-aligned accesses</a:t>
            </a:r>
          </a:p>
          <a:p>
            <a:pPr lvl="2"/>
            <a:r>
              <a:rPr lang="en-SG"/>
              <a:t>7 bits needed (0-127) to represent each byte</a:t>
            </a:r>
          </a:p>
          <a:p>
            <a:pPr lvl="1"/>
            <a:r>
              <a:rPr lang="en-SG"/>
              <a:t>Fixed length instruction format	</a:t>
            </a:r>
          </a:p>
          <a:p>
            <a:pPr lvl="2"/>
            <a:r>
              <a:rPr lang="en-SG"/>
              <a:t>Every instruction have the same length</a:t>
            </a:r>
          </a:p>
          <a:p>
            <a:pPr lvl="1"/>
            <a:r>
              <a:rPr lang="en-SG"/>
              <a:t>5 general-purpose registers</a:t>
            </a:r>
          </a:p>
          <a:p>
            <a:pPr lvl="2"/>
            <a:r>
              <a:rPr lang="en-SG"/>
              <a:t>3 bits needed to represent the registers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BE839-FDB8-F863-F530-DBD9D3A198AA}"/>
              </a:ext>
            </a:extLst>
          </p:cNvPr>
          <p:cNvSpPr txBox="1"/>
          <p:nvPr/>
        </p:nvSpPr>
        <p:spPr>
          <a:xfrm>
            <a:off x="7391400" y="1690688"/>
            <a:ext cx="2026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Stack</a:t>
            </a:r>
          </a:p>
          <a:p>
            <a:r>
              <a:rPr lang="en-SG">
                <a:latin typeface="AndesNeue Alt 2 Book" panose="00000500000000000000" pitchFamily="2" charset="0"/>
              </a:rPr>
              <a:t>push @src</a:t>
            </a:r>
          </a:p>
          <a:p>
            <a:r>
              <a:rPr lang="en-SG">
                <a:latin typeface="AndesNeue Alt 2 Book" panose="00000500000000000000" pitchFamily="2" charset="0"/>
              </a:rPr>
              <a:t>pop @dest</a:t>
            </a:r>
          </a:p>
          <a:p>
            <a:r>
              <a:rPr lang="en-SG">
                <a:latin typeface="AndesNeue Alt 2 Book" panose="00000500000000000000" pitchFamily="2" charset="0"/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FF678-7A43-9FE0-FB31-793FC7FF53B9}"/>
              </a:ext>
            </a:extLst>
          </p:cNvPr>
          <p:cNvSpPr txBox="1"/>
          <p:nvPr/>
        </p:nvSpPr>
        <p:spPr>
          <a:xfrm>
            <a:off x="7391400" y="2891017"/>
            <a:ext cx="2026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Accumulator</a:t>
            </a:r>
          </a:p>
          <a:p>
            <a:r>
              <a:rPr lang="en-SG">
                <a:latin typeface="AndesNeue Alt 2 Book" panose="00000500000000000000" pitchFamily="2" charset="0"/>
              </a:rPr>
              <a:t>load @src</a:t>
            </a:r>
          </a:p>
          <a:p>
            <a:r>
              <a:rPr lang="en-SG">
                <a:latin typeface="AndesNeue Alt 2 Book" panose="00000500000000000000" pitchFamily="2" charset="0"/>
              </a:rPr>
              <a:t>add @src</a:t>
            </a:r>
          </a:p>
          <a:p>
            <a:r>
              <a:rPr lang="en-SG">
                <a:latin typeface="AndesNeue Alt 2 Book" panose="00000500000000000000" pitchFamily="2" charset="0"/>
              </a:rPr>
              <a:t>store @dest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81428-520B-6C83-DDBC-B8FF3AE5AE3B}"/>
              </a:ext>
            </a:extLst>
          </p:cNvPr>
          <p:cNvSpPr txBox="1"/>
          <p:nvPr/>
        </p:nvSpPr>
        <p:spPr>
          <a:xfrm>
            <a:off x="7391400" y="4091346"/>
            <a:ext cx="20269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Mem-Mem</a:t>
            </a:r>
          </a:p>
          <a:p>
            <a:r>
              <a:rPr lang="en-SG">
                <a:latin typeface="AndesNeue Alt 2 Book" panose="00000500000000000000" pitchFamily="2" charset="0"/>
              </a:rPr>
              <a:t>add @d, @s1, @s2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97D2E-8880-62E6-DD28-467438A0F6EB}"/>
              </a:ext>
            </a:extLst>
          </p:cNvPr>
          <p:cNvSpPr txBox="1"/>
          <p:nvPr/>
        </p:nvSpPr>
        <p:spPr>
          <a:xfrm>
            <a:off x="7391400" y="4737677"/>
            <a:ext cx="2026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Reg-Reg</a:t>
            </a:r>
          </a:p>
          <a:p>
            <a:r>
              <a:rPr lang="en-SG">
                <a:latin typeface="AndesNeue Alt 2 Book" panose="00000500000000000000" pitchFamily="2" charset="0"/>
              </a:rPr>
              <a:t>load $reg, @src</a:t>
            </a:r>
          </a:p>
          <a:p>
            <a:r>
              <a:rPr lang="en-SG">
                <a:latin typeface="AndesNeue Alt 2 Book" panose="00000500000000000000" pitchFamily="2" charset="0"/>
              </a:rPr>
              <a:t>add $d, $s1, $s2</a:t>
            </a:r>
          </a:p>
          <a:p>
            <a:r>
              <a:rPr lang="en-SG">
                <a:latin typeface="AndesNeue Alt 2 Book" panose="00000500000000000000" pitchFamily="2" charset="0"/>
              </a:rPr>
              <a:t>store $reg, @dest</a:t>
            </a:r>
          </a:p>
        </p:txBody>
      </p:sp>
    </p:spTree>
    <p:extLst>
      <p:ext uri="{BB962C8B-B14F-4D97-AF65-F5344CB8AC3E}">
        <p14:creationId xmlns:p14="http://schemas.microsoft.com/office/powerpoint/2010/main" val="40205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71B-137A-E2DE-426A-9B52370C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Q3. Counting instruction set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C2D1-ECB9-A0D0-3553-7FE631D6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/>
          <a:lstStyle/>
          <a:p>
            <a:r>
              <a:rPr lang="en-SG"/>
              <a:t>Note on word size:</a:t>
            </a:r>
          </a:p>
          <a:p>
            <a:pPr lvl="1"/>
            <a:r>
              <a:rPr lang="en-SG"/>
              <a:t>We use powers of two for word-size</a:t>
            </a:r>
          </a:p>
          <a:p>
            <a:pPr lvl="1"/>
            <a:r>
              <a:rPr lang="en-SG"/>
              <a:t>This makes life easy :D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BE839-FDB8-F863-F530-DBD9D3A198AA}"/>
              </a:ext>
            </a:extLst>
          </p:cNvPr>
          <p:cNvSpPr txBox="1"/>
          <p:nvPr/>
        </p:nvSpPr>
        <p:spPr>
          <a:xfrm>
            <a:off x="7391400" y="1690688"/>
            <a:ext cx="2026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Stack</a:t>
            </a:r>
          </a:p>
          <a:p>
            <a:r>
              <a:rPr lang="en-SG">
                <a:latin typeface="AndesNeue Alt 2 Book" panose="00000500000000000000" pitchFamily="2" charset="0"/>
              </a:rPr>
              <a:t>push @src</a:t>
            </a:r>
          </a:p>
          <a:p>
            <a:r>
              <a:rPr lang="en-SG">
                <a:latin typeface="AndesNeue Alt 2 Book" panose="00000500000000000000" pitchFamily="2" charset="0"/>
              </a:rPr>
              <a:t>pop @dest</a:t>
            </a:r>
          </a:p>
          <a:p>
            <a:r>
              <a:rPr lang="en-SG">
                <a:latin typeface="AndesNeue Alt 2 Book" panose="00000500000000000000" pitchFamily="2" charset="0"/>
              </a:rPr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FF678-7A43-9FE0-FB31-793FC7FF53B9}"/>
              </a:ext>
            </a:extLst>
          </p:cNvPr>
          <p:cNvSpPr txBox="1"/>
          <p:nvPr/>
        </p:nvSpPr>
        <p:spPr>
          <a:xfrm>
            <a:off x="7391400" y="2891017"/>
            <a:ext cx="2026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Accumulator</a:t>
            </a:r>
          </a:p>
          <a:p>
            <a:r>
              <a:rPr lang="en-SG">
                <a:latin typeface="AndesNeue Alt 2 Book" panose="00000500000000000000" pitchFamily="2" charset="0"/>
              </a:rPr>
              <a:t>load @src</a:t>
            </a:r>
          </a:p>
          <a:p>
            <a:r>
              <a:rPr lang="en-SG">
                <a:latin typeface="AndesNeue Alt 2 Book" panose="00000500000000000000" pitchFamily="2" charset="0"/>
              </a:rPr>
              <a:t>add @src</a:t>
            </a:r>
          </a:p>
          <a:p>
            <a:r>
              <a:rPr lang="en-SG">
                <a:latin typeface="AndesNeue Alt 2 Book" panose="00000500000000000000" pitchFamily="2" charset="0"/>
              </a:rPr>
              <a:t>store @dest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81428-520B-6C83-DDBC-B8FF3AE5AE3B}"/>
              </a:ext>
            </a:extLst>
          </p:cNvPr>
          <p:cNvSpPr txBox="1"/>
          <p:nvPr/>
        </p:nvSpPr>
        <p:spPr>
          <a:xfrm>
            <a:off x="7391400" y="4091346"/>
            <a:ext cx="20269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Mem-Mem</a:t>
            </a:r>
          </a:p>
          <a:p>
            <a:r>
              <a:rPr lang="en-SG">
                <a:latin typeface="AndesNeue Alt 2 Book" panose="00000500000000000000" pitchFamily="2" charset="0"/>
              </a:rPr>
              <a:t>add @d, @s1, @s2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97D2E-8880-62E6-DD28-467438A0F6EB}"/>
              </a:ext>
            </a:extLst>
          </p:cNvPr>
          <p:cNvSpPr txBox="1"/>
          <p:nvPr/>
        </p:nvSpPr>
        <p:spPr>
          <a:xfrm>
            <a:off x="7391400" y="4737677"/>
            <a:ext cx="2026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u="sng">
                <a:latin typeface="AndesNeue Alt 2 Medium" panose="00000600000000000000" pitchFamily="2" charset="0"/>
              </a:rPr>
              <a:t>Reg-Reg</a:t>
            </a:r>
          </a:p>
          <a:p>
            <a:r>
              <a:rPr lang="en-SG">
                <a:latin typeface="AndesNeue Alt 2 Book" panose="00000500000000000000" pitchFamily="2" charset="0"/>
              </a:rPr>
              <a:t>load $reg, @src</a:t>
            </a:r>
          </a:p>
          <a:p>
            <a:r>
              <a:rPr lang="en-SG">
                <a:latin typeface="AndesNeue Alt 2 Book" panose="00000500000000000000" pitchFamily="2" charset="0"/>
              </a:rPr>
              <a:t>add $d, $s1, $s2</a:t>
            </a:r>
          </a:p>
          <a:p>
            <a:r>
              <a:rPr lang="en-SG">
                <a:latin typeface="AndesNeue Alt 2 Book" panose="00000500000000000000" pitchFamily="2" charset="0"/>
              </a:rPr>
              <a:t>store $reg, @dest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7BDBF4-46DF-5B07-E1D9-24A560C2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1734"/>
              </p:ext>
            </p:extLst>
          </p:nvPr>
        </p:nvGraphicFramePr>
        <p:xfrm>
          <a:off x="838200" y="3813342"/>
          <a:ext cx="5921985" cy="21192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3995">
                  <a:extLst>
                    <a:ext uri="{9D8B030D-6E8A-4147-A177-3AD203B41FA5}">
                      <a16:colId xmlns:a16="http://schemas.microsoft.com/office/drawing/2014/main" val="2482515055"/>
                    </a:ext>
                  </a:extLst>
                </a:gridCol>
                <a:gridCol w="1973995">
                  <a:extLst>
                    <a:ext uri="{9D8B030D-6E8A-4147-A177-3AD203B41FA5}">
                      <a16:colId xmlns:a16="http://schemas.microsoft.com/office/drawing/2014/main" val="3622014825"/>
                    </a:ext>
                  </a:extLst>
                </a:gridCol>
                <a:gridCol w="1973995">
                  <a:extLst>
                    <a:ext uri="{9D8B030D-6E8A-4147-A177-3AD203B41FA5}">
                      <a16:colId xmlns:a16="http://schemas.microsoft.com/office/drawing/2014/main" val="1639723182"/>
                    </a:ext>
                  </a:extLst>
                </a:gridCol>
              </a:tblGrid>
              <a:tr h="600554"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strike="noStrike" dirty="0">
                          <a:solidFill>
                            <a:schemeClr val="tx1"/>
                          </a:solidFill>
                          <a:latin typeface="AndesNeue Alt 2 Medium" panose="00000600000000000000" pitchFamily="2" charset="0"/>
                        </a:rPr>
                        <a:t>#bits for longest instructions</a:t>
                      </a:r>
                      <a:endParaRPr lang="en-US" sz="1800" b="0" strike="noStrike" dirty="0">
                        <a:solidFill>
                          <a:schemeClr val="tx1"/>
                        </a:solidFill>
                        <a:latin typeface="AndesNeue Alt 2 Medium" panose="00000600000000000000" pitchFamily="2" charset="0"/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strike="noStrike" dirty="0">
                          <a:solidFill>
                            <a:schemeClr val="tx1"/>
                          </a:solidFill>
                          <a:latin typeface="AndesNeue Alt 2 Medium" panose="00000600000000000000" pitchFamily="2" charset="0"/>
                        </a:rPr>
                        <a:t>#bytes for each instruction</a:t>
                      </a:r>
                      <a:endParaRPr lang="en-US" sz="1800" b="0" strike="noStrike" dirty="0">
                        <a:solidFill>
                          <a:schemeClr val="tx1"/>
                        </a:solidFill>
                        <a:latin typeface="AndesNeue Alt 2 Medium" panose="00000600000000000000" pitchFamily="2" charset="0"/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11767"/>
                  </a:ext>
                </a:extLst>
              </a:tr>
              <a:tr h="371146">
                <a:tc>
                  <a:txBody>
                    <a:bodyPr/>
                    <a:lstStyle/>
                    <a:p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Stack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10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2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18963"/>
                  </a:ext>
                </a:extLst>
              </a:tr>
              <a:tr h="371146">
                <a:tc>
                  <a:txBody>
                    <a:bodyPr/>
                    <a:lstStyle/>
                    <a:p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Accumulator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10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2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75446"/>
                  </a:ext>
                </a:extLst>
              </a:tr>
              <a:tr h="371146">
                <a:tc>
                  <a:txBody>
                    <a:bodyPr/>
                    <a:lstStyle/>
                    <a:p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Memory-Memory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>
                          <a:latin typeface="AndesNeue Alt 2 Book" panose="00000500000000000000" pitchFamily="2" charset="0"/>
                        </a:rPr>
                        <a:t>24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strike="noStrike" dirty="0">
                          <a:latin typeface="AndesNeue Alt 2 Book" panose="00000500000000000000" pitchFamily="2" charset="0"/>
                        </a:rPr>
                        <a:t>4</a:t>
                      </a:r>
                      <a:endParaRPr lang="en-US" sz="1800" b="1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01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800" strike="noStrike" dirty="0">
                          <a:latin typeface="AndesNeue Alt 2 Book" panose="00000500000000000000" pitchFamily="2" charset="0"/>
                        </a:rPr>
                        <a:t>Register-Register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>
                          <a:latin typeface="AndesNeue Alt 2 Book" panose="00000500000000000000" pitchFamily="2" charset="0"/>
                        </a:rPr>
                        <a:t>13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>
                          <a:latin typeface="AndesNeue Alt 2 Book" panose="00000500000000000000" pitchFamily="2" charset="0"/>
                        </a:rPr>
                        <a:t>2</a:t>
                      </a:r>
                      <a:endParaRPr lang="en-US" sz="18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512F-4452-BCD4-E513-DC75D51B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Q3b. Counting instruction set sizes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4E090-95B7-7EC7-77E1-DC10814B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57537"/>
              </p:ext>
            </p:extLst>
          </p:nvPr>
        </p:nvGraphicFramePr>
        <p:xfrm>
          <a:off x="2748049" y="1417320"/>
          <a:ext cx="9291550" cy="48387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421">
                  <a:extLst>
                    <a:ext uri="{9D8B030D-6E8A-4147-A177-3AD203B41FA5}">
                      <a16:colId xmlns:a16="http://schemas.microsoft.com/office/drawing/2014/main" val="2245804446"/>
                    </a:ext>
                  </a:extLst>
                </a:gridCol>
                <a:gridCol w="1762651">
                  <a:extLst>
                    <a:ext uri="{9D8B030D-6E8A-4147-A177-3AD203B41FA5}">
                      <a16:colId xmlns:a16="http://schemas.microsoft.com/office/drawing/2014/main" val="2881973200"/>
                    </a:ext>
                  </a:extLst>
                </a:gridCol>
                <a:gridCol w="2933666">
                  <a:extLst>
                    <a:ext uri="{9D8B030D-6E8A-4147-A177-3AD203B41FA5}">
                      <a16:colId xmlns:a16="http://schemas.microsoft.com/office/drawing/2014/main" val="2265568376"/>
                    </a:ext>
                  </a:extLst>
                </a:gridCol>
                <a:gridCol w="2904812">
                  <a:extLst>
                    <a:ext uri="{9D8B030D-6E8A-4147-A177-3AD203B41FA5}">
                      <a16:colId xmlns:a16="http://schemas.microsoft.com/office/drawing/2014/main" val="1490232400"/>
                    </a:ext>
                  </a:extLst>
                </a:gridCol>
              </a:tblGrid>
              <a:tr h="312928"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Stack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Accumulator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Memory-Memory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chemeClr val="tx1"/>
                          </a:solidFill>
                          <a:latin typeface="AndesNeue Alt 2 Book" panose="00000500000000000000" pitchFamily="2" charset="0"/>
                        </a:rPr>
                        <a:t>Register-Register</a:t>
                      </a:r>
                      <a:endParaRPr lang="en-US" sz="1700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13285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push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pop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load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store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@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 @src1, @src2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load $</a:t>
                      </a:r>
                      <a:r>
                        <a:rPr lang="en-SG" sz="170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reg</a:t>
                      </a:r>
                      <a:r>
                        <a:rPr lang="en-SG" sz="170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 @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src</a:t>
                      </a:r>
                      <a:endParaRPr lang="en-SG" sz="1700" baseline="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  <a:p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add $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 $src1, $src2</a:t>
                      </a:r>
                    </a:p>
                    <a:p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store $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reg</a:t>
                      </a:r>
                      <a:r>
                        <a:rPr lang="en-SG" sz="1700" baseline="0" dirty="0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, @</a:t>
                      </a:r>
                      <a:r>
                        <a:rPr lang="en-SG" sz="1700" baseline="0" dirty="0" err="1">
                          <a:solidFill>
                            <a:srgbClr val="0033CC"/>
                          </a:solidFill>
                          <a:latin typeface="AndesNeue Alt 2 Book" panose="00000500000000000000" pitchFamily="2" charset="0"/>
                        </a:rPr>
                        <a:t>dest</a:t>
                      </a:r>
                      <a:endParaRPr lang="en-US" sz="1700" dirty="0">
                        <a:solidFill>
                          <a:srgbClr val="0033CC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3113"/>
                  </a:ext>
                </a:extLst>
              </a:tr>
              <a:tr h="3598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latin typeface="AndesNeue Alt 2 Book" panose="00000500000000000000" pitchFamily="2" charset="0"/>
                        </a:rPr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latin typeface="AndesNeue Alt 2 Book" panose="00000500000000000000" pitchFamily="2" charset="0"/>
                        </a:rPr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latin typeface="AndesNeue Alt 2 Book" panose="00000500000000000000" pitchFamily="2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pop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pop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@a0</a:t>
                      </a:r>
                      <a:endParaRPr lang="en-SG" sz="170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push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pop @a2</a:t>
                      </a: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load @a1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add</a:t>
                      </a:r>
                      <a:r>
                        <a:rPr lang="en-SG" sz="1700" baseline="0" dirty="0">
                          <a:latin typeface="AndesNeue Alt 2 Book" panose="00000500000000000000" pitchFamily="2" charset="0"/>
                        </a:rPr>
                        <a:t>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@a2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add @a0,</a:t>
                      </a:r>
                      <a:r>
                        <a:rPr lang="en-SG" sz="1700" baseline="0" dirty="0">
                          <a:latin typeface="AndesNeue Alt 2 Book" panose="00000500000000000000" pitchFamily="2" charset="0"/>
                        </a:rPr>
                        <a:t> @a1, @a2</a:t>
                      </a:r>
                      <a:endParaRPr lang="en-SG" sz="1700" dirty="0">
                        <a:latin typeface="AndesNeue Alt 2 Book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@a1, @a0,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@a2, @a0, @a1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SG" sz="1700" dirty="0">
                          <a:latin typeface="AndesNeue Alt 2 Book" panose="00000500000000000000" pitchFamily="2" charset="0"/>
                        </a:rPr>
                        <a:t>load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load $r2. @a2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$r0, $r1,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$r0, @a0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$r1, $r0, $r2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$r1, @a1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add $r2, $r0, $r1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dirty="0">
                          <a:solidFill>
                            <a:srgbClr val="C00000"/>
                          </a:solidFill>
                          <a:latin typeface="AndesNeue Alt 2 Book" panose="00000500000000000000" pitchFamily="2" charset="0"/>
                        </a:rPr>
                        <a:t>store $r2, @a2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760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B126BA-E378-4839-A1BC-36D7443A6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67384"/>
              </p:ext>
            </p:extLst>
          </p:nvPr>
        </p:nvGraphicFramePr>
        <p:xfrm>
          <a:off x="373000" y="2910840"/>
          <a:ext cx="2146450" cy="2164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485">
                  <a:extLst>
                    <a:ext uri="{9D8B030D-6E8A-4147-A177-3AD203B41FA5}">
                      <a16:colId xmlns:a16="http://schemas.microsoft.com/office/drawing/2014/main" val="3026251089"/>
                    </a:ext>
                  </a:extLst>
                </a:gridCol>
                <a:gridCol w="1082965">
                  <a:extLst>
                    <a:ext uri="{9D8B030D-6E8A-4147-A177-3AD203B41FA5}">
                      <a16:colId xmlns:a16="http://schemas.microsoft.com/office/drawing/2014/main" val="4284873998"/>
                    </a:ext>
                  </a:extLst>
                </a:gridCol>
              </a:tblGrid>
              <a:tr h="518312">
                <a:tc>
                  <a:txBody>
                    <a:bodyPr/>
                    <a:lstStyle/>
                    <a:p>
                      <a:endParaRPr lang="en-US" sz="1400" strike="noStrike" dirty="0">
                        <a:solidFill>
                          <a:schemeClr val="tx1"/>
                        </a:solidFill>
                        <a:latin typeface="AndesNeue Alt 2 Book" panose="00000500000000000000" pitchFamily="2" charset="0"/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strike="noStrike" dirty="0">
                          <a:solidFill>
                            <a:schemeClr val="tx1"/>
                          </a:solidFill>
                          <a:latin typeface="AndesNeue Alt 2 Medium" panose="00000600000000000000" pitchFamily="2" charset="0"/>
                        </a:rPr>
                        <a:t>#</a:t>
                      </a:r>
                      <a:r>
                        <a:rPr lang="en-SG" sz="1400" b="0" strike="noStrike">
                          <a:solidFill>
                            <a:schemeClr val="tx1"/>
                          </a:solidFill>
                          <a:latin typeface="AndesNeue Alt 2 Medium" panose="00000600000000000000" pitchFamily="2" charset="0"/>
                        </a:rPr>
                        <a:t>bytes per </a:t>
                      </a:r>
                      <a:r>
                        <a:rPr lang="en-SG" sz="1400" b="0" strike="noStrike" dirty="0">
                          <a:solidFill>
                            <a:schemeClr val="tx1"/>
                          </a:solidFill>
                          <a:latin typeface="AndesNeue Alt 2 Medium" panose="00000600000000000000" pitchFamily="2" charset="0"/>
                        </a:rPr>
                        <a:t>instruction</a:t>
                      </a:r>
                      <a:endParaRPr lang="en-US" sz="1400" b="0" strike="noStrike" dirty="0">
                        <a:solidFill>
                          <a:schemeClr val="tx1"/>
                        </a:solidFill>
                        <a:latin typeface="AndesNeue Alt 2 Medium" panose="00000600000000000000" pitchFamily="2" charset="0"/>
                      </a:endParaRPr>
                    </a:p>
                  </a:txBody>
                  <a:tcPr>
                    <a:solidFill>
                      <a:srgbClr val="95F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97887"/>
                  </a:ext>
                </a:extLst>
              </a:tr>
              <a:tr h="304889">
                <a:tc>
                  <a:txBody>
                    <a:bodyPr/>
                    <a:lstStyle/>
                    <a:p>
                      <a:r>
                        <a:rPr lang="en-SG" sz="1400" strike="noStrike" dirty="0">
                          <a:latin typeface="AndesNeue Alt 2 Book" panose="00000500000000000000" pitchFamily="2" charset="0"/>
                        </a:rPr>
                        <a:t>Stack</a:t>
                      </a:r>
                      <a:endParaRPr lang="en-US" sz="14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strike="noStrike" dirty="0">
                          <a:latin typeface="AndesNeue Alt 2 Book" panose="00000500000000000000" pitchFamily="2" charset="0"/>
                        </a:rPr>
                        <a:t>2</a:t>
                      </a:r>
                      <a:endParaRPr lang="en-US" sz="14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30094"/>
                  </a:ext>
                </a:extLst>
              </a:tr>
              <a:tr h="304889">
                <a:tc>
                  <a:txBody>
                    <a:bodyPr/>
                    <a:lstStyle/>
                    <a:p>
                      <a:r>
                        <a:rPr lang="en-SG" sz="1400" strike="noStrike">
                          <a:latin typeface="AndesNeue Alt 2 Book" panose="00000500000000000000" pitchFamily="2" charset="0"/>
                        </a:rPr>
                        <a:t>Acc.</a:t>
                      </a:r>
                      <a:endParaRPr lang="en-US" sz="14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strike="noStrike" dirty="0">
                          <a:latin typeface="AndesNeue Alt 2 Book" panose="00000500000000000000" pitchFamily="2" charset="0"/>
                        </a:rPr>
                        <a:t>2</a:t>
                      </a:r>
                      <a:endParaRPr lang="en-US" sz="14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46266"/>
                  </a:ext>
                </a:extLst>
              </a:tr>
              <a:tr h="518312">
                <a:tc>
                  <a:txBody>
                    <a:bodyPr/>
                    <a:lstStyle/>
                    <a:p>
                      <a:r>
                        <a:rPr lang="en-SG" sz="1400" strike="noStrike" dirty="0">
                          <a:latin typeface="AndesNeue Alt 2 Book" panose="00000500000000000000" pitchFamily="2" charset="0"/>
                        </a:rPr>
                        <a:t>Memory-Memory</a:t>
                      </a:r>
                      <a:endParaRPr lang="en-US" sz="14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strike="noStrike" dirty="0">
                          <a:latin typeface="AndesNeue Alt 2 Book" panose="00000500000000000000" pitchFamily="2" charset="0"/>
                        </a:rPr>
                        <a:t>4</a:t>
                      </a:r>
                      <a:endParaRPr lang="en-US" sz="1400" b="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3842"/>
                  </a:ext>
                </a:extLst>
              </a:tr>
              <a:tr h="518312">
                <a:tc>
                  <a:txBody>
                    <a:bodyPr/>
                    <a:lstStyle/>
                    <a:p>
                      <a:r>
                        <a:rPr lang="en-SG" sz="1400" strike="noStrike" dirty="0">
                          <a:latin typeface="AndesNeue Alt 2 Book" panose="00000500000000000000" pitchFamily="2" charset="0"/>
                        </a:rPr>
                        <a:t>Register-Register</a:t>
                      </a:r>
                      <a:endParaRPr lang="en-US" sz="14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>
                          <a:latin typeface="AndesNeue Alt 2 Book" panose="00000500000000000000" pitchFamily="2" charset="0"/>
                        </a:rPr>
                        <a:t>2</a:t>
                      </a:r>
                      <a:endParaRPr lang="en-US" sz="1400" strike="noStrike" dirty="0">
                        <a:latin typeface="AndesNeue Alt 2 Book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8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1529</Words>
  <Application>Microsoft Office PowerPoint</Application>
  <PresentationFormat>Widescreen</PresentationFormat>
  <Paragraphs>368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AndesNeue Alt 2 Book</vt:lpstr>
      <vt:lpstr>AndesNeue Alt 2 Medium</vt:lpstr>
      <vt:lpstr>Aptos</vt:lpstr>
      <vt:lpstr>Arial</vt:lpstr>
      <vt:lpstr>Office Theme</vt:lpstr>
      <vt:lpstr>CS2100 Tutorial 4</vt:lpstr>
      <vt:lpstr>Overview</vt:lpstr>
      <vt:lpstr>Q1. Overview</vt:lpstr>
      <vt:lpstr>Q1. Addressing modes</vt:lpstr>
      <vt:lpstr>Q2. ISA Styles </vt:lpstr>
      <vt:lpstr>Q2. ISA Styles </vt:lpstr>
      <vt:lpstr>Q3. Counting instruction set sizes</vt:lpstr>
      <vt:lpstr>Q3. Counting instruction set sizes</vt:lpstr>
      <vt:lpstr>Q3b. Counting instruction set sizes</vt:lpstr>
      <vt:lpstr>Q4. Number of Instructions</vt:lpstr>
      <vt:lpstr>Q4. Number of Instructions</vt:lpstr>
      <vt:lpstr>Q4. Number of Instructions</vt:lpstr>
      <vt:lpstr>Q4. Number of Instructions</vt:lpstr>
      <vt:lpstr>Q4. Number of Instructions</vt:lpstr>
      <vt:lpstr>End of Tutorial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19</cp:revision>
  <dcterms:created xsi:type="dcterms:W3CDTF">2024-08-24T12:49:29Z</dcterms:created>
  <dcterms:modified xsi:type="dcterms:W3CDTF">2024-09-05T08:55:47Z</dcterms:modified>
</cp:coreProperties>
</file>