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9" r:id="rId3"/>
    <p:sldId id="290" r:id="rId4"/>
    <p:sldId id="291" r:id="rId5"/>
    <p:sldId id="292" r:id="rId6"/>
    <p:sldId id="294" r:id="rId7"/>
    <p:sldId id="295" r:id="rId8"/>
    <p:sldId id="293" r:id="rId9"/>
    <p:sldId id="296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9" r:id="rId18"/>
    <p:sldId id="305" r:id="rId19"/>
    <p:sldId id="306" r:id="rId20"/>
    <p:sldId id="307" r:id="rId21"/>
    <p:sldId id="308" r:id="rId22"/>
    <p:sldId id="310" r:id="rId23"/>
    <p:sldId id="298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9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1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2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 </a:t>
            </a:r>
            <a:r>
              <a:rPr lang="en-US">
                <a:latin typeface="AndesNeue Alt 2 Book" panose="00000500000000000000" pitchFamily="2" charset="0"/>
              </a:rPr>
              <a:t>and MIPS</a:t>
            </a:r>
            <a:br>
              <a:rPr lang="en-US">
                <a:latin typeface="AndesNeue Alt 2 Book" panose="00000500000000000000" pitchFamily="2" charset="0"/>
              </a:rPr>
            </a:br>
            <a:br>
              <a:rPr lang="en-US">
                <a:latin typeface="AndesNeue Alt 2 Book" panose="00000500000000000000" pitchFamily="2" charset="0"/>
              </a:rPr>
            </a:br>
            <a:endParaRPr lang="en-US">
              <a:latin typeface="AndesNeue Alt 2 Book" panose="00000500000000000000" pitchFamily="2" charset="0"/>
            </a:endParaRP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(Any question before class just come forward; class starts on :05)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>
                <a:solidFill>
                  <a:srgbClr val="C00000"/>
                </a:solidFill>
              </a:rPr>
              <a:t>Take the MIPS sheet in front</a:t>
            </a:r>
            <a:endParaRPr lang="en-US" dirty="0">
              <a:solidFill>
                <a:srgbClr val="C00000"/>
              </a:solidFill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1. Get bits 1, 3, 7 from b/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</a:t>
            </a:r>
            <a:r>
              <a:rPr lang="en-SG"/>
              <a:t>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	= …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17850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69307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2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1. Get bits 1, 3, 7 from b/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</a:t>
            </a:r>
            <a:r>
              <a:rPr lang="en-SG"/>
              <a:t>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 0 1 0 0 0 1 0 1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	= …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</a:p>
          <a:p>
            <a:pPr marL="0" indent="0">
              <a:buNone/>
            </a:pP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 $t0, $s1, 0b0000 0000 1000 1010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83DCF-D3BD-320C-47BE-AB85802F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17850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D10C6E-0D4D-A5B3-BF28-5244A13ED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69307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FC6EB8-8C72-2E2B-D425-B8F2B1FAE85D}"/>
              </a:ext>
            </a:extLst>
          </p:cNvPr>
          <p:cNvCxnSpPr/>
          <p:nvPr/>
        </p:nvCxnSpPr>
        <p:spPr>
          <a:xfrm>
            <a:off x="768485" y="3647872"/>
            <a:ext cx="66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B469E-4B3E-769F-9285-0B115C0C7D92}"/>
              </a:ext>
            </a:extLst>
          </p:cNvPr>
          <p:cNvSpPr txBox="1"/>
          <p:nvPr/>
        </p:nvSpPr>
        <p:spPr>
          <a:xfrm>
            <a:off x="6864495" y="32785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10654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2. </a:t>
            </a:r>
            <a:r>
              <a:rPr lang="en-SG"/>
              <a:t>Remove bits 1, 3, 7 from a/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</a:t>
            </a: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 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 	= …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22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2. </a:t>
            </a:r>
            <a:r>
              <a:rPr lang="en-SG"/>
              <a:t>Remove bits 1, 3, 7 from a/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</a:t>
            </a:r>
            <a:r>
              <a:rPr lang="en-SG"/>
              <a:t> 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 	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mask/$t1	= … 1 0 1 1 1 0 1 0 1 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 		= …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Note that the mask has 1s all the way to the MSB – we get the same problem as Q2a; solution is the same (lui followed by ori)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</a:p>
          <a:p>
            <a:pPr marL="0" indent="0">
              <a:buNone/>
            </a:pP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5406F-9F1C-417C-D942-B513D00BA0FE}"/>
              </a:ext>
            </a:extLst>
          </p:cNvPr>
          <p:cNvCxnSpPr/>
          <p:nvPr/>
        </p:nvCxnSpPr>
        <p:spPr>
          <a:xfrm>
            <a:off x="768485" y="3647872"/>
            <a:ext cx="66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397106-020F-01F0-7270-FDBD1F35B4C2}"/>
              </a:ext>
            </a:extLst>
          </p:cNvPr>
          <p:cNvSpPr txBox="1"/>
          <p:nvPr/>
        </p:nvSpPr>
        <p:spPr>
          <a:xfrm>
            <a:off x="6864495" y="32785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020A5-834B-926C-9BBC-E014B204D572}"/>
              </a:ext>
            </a:extLst>
          </p:cNvPr>
          <p:cNvSpPr txBox="1"/>
          <p:nvPr/>
        </p:nvSpPr>
        <p:spPr>
          <a:xfrm>
            <a:off x="838200" y="547011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$t1, 0b1111111111111111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$t1, $t1, 0b1111111101110101	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 $s0, $s0, $t1</a:t>
            </a:r>
          </a:p>
        </p:txBody>
      </p:sp>
    </p:spTree>
    <p:extLst>
      <p:ext uri="{BB962C8B-B14F-4D97-AF65-F5344CB8AC3E}">
        <p14:creationId xmlns:p14="http://schemas.microsoft.com/office/powerpoint/2010/main" val="121672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3. </a:t>
            </a:r>
            <a:r>
              <a:rPr lang="en-SG"/>
              <a:t>The result is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OR $s0</a:t>
            </a:r>
          </a:p>
          <a:p>
            <a:pPr marL="0" indent="0">
              <a:buNone/>
            </a:pP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Final answer: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F020A5-834B-926C-9BBC-E014B204D572}"/>
              </a:ext>
            </a:extLst>
          </p:cNvPr>
          <p:cNvSpPr txBox="1"/>
          <p:nvPr/>
        </p:nvSpPr>
        <p:spPr>
          <a:xfrm>
            <a:off x="838200" y="3359217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 $t0, $s1, 0b0000 0000 1000 1010</a:t>
            </a:r>
            <a:endParaRPr lang="fr-FR" sz="18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 $t1, 0b1111111111111111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 $t1, $t1, 0b1111111101110101	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  $s0, $s0, $t1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   $s0, $s0, $t0</a:t>
            </a:r>
          </a:p>
        </p:txBody>
      </p:sp>
    </p:spTree>
    <p:extLst>
      <p:ext uri="{BB962C8B-B14F-4D97-AF65-F5344CB8AC3E}">
        <p14:creationId xmlns:p14="http://schemas.microsoft.com/office/powerpoint/2010/main" val="251804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Make bits 2, 4, and 8 of c the inverse of bits 1, 3, and 7 of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Thought process:</a:t>
            </a:r>
          </a:p>
          <a:p>
            <a:pPr>
              <a:buFontTx/>
              <a:buChar char="-"/>
            </a:pPr>
            <a:r>
              <a:rPr lang="en-SG"/>
              <a:t>If we can isolate bits 1, 3, and 7 of b to $t0</a:t>
            </a:r>
            <a:br>
              <a:rPr lang="en-SG"/>
            </a:br>
            <a:r>
              <a:rPr lang="en-SG"/>
              <a:t>and we move that into bits 2, 4, and 8,</a:t>
            </a:r>
            <a:br>
              <a:rPr lang="en-SG"/>
            </a:br>
            <a:r>
              <a:rPr lang="en-SG"/>
              <a:t>and we can invert it,</a:t>
            </a:r>
            <a:br>
              <a:rPr lang="en-SG"/>
            </a:br>
            <a:r>
              <a:rPr lang="en-SG"/>
              <a:t>this reduces to question 2b)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9C2B-87B2-1A80-597F-C2925C2EFF3B}"/>
              </a:ext>
            </a:extLst>
          </p:cNvPr>
          <p:cNvSpPr txBox="1"/>
          <p:nvPr/>
        </p:nvSpPr>
        <p:spPr>
          <a:xfrm>
            <a:off x="6350540" y="4976634"/>
            <a:ext cx="50032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 “reduces to” means that we have converted a (usually harder) problem into another (usually solved) problem.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You’ll see a lot of these in theoretical CS courses.</a:t>
            </a:r>
          </a:p>
        </p:txBody>
      </p:sp>
    </p:spTree>
    <p:extLst>
      <p:ext uri="{BB962C8B-B14F-4D97-AF65-F5344CB8AC3E}">
        <p14:creationId xmlns:p14="http://schemas.microsoft.com/office/powerpoint/2010/main" val="252368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Make bits 2, 4, and 8 of c the inverse of bits 1, 3, and 7 of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Step-by-step thought process: </a:t>
            </a:r>
          </a:p>
          <a:p>
            <a:pPr marL="514350" indent="-514350">
              <a:buAutoNum type="arabicPeriod"/>
            </a:pPr>
            <a:r>
              <a:rPr lang="en-SG"/>
              <a:t>Isolate bits 1, 3, and 7 of b/$s1 to $t0</a:t>
            </a:r>
          </a:p>
          <a:p>
            <a:pPr marL="514350" indent="-514350">
              <a:buAutoNum type="arabicPeriod"/>
            </a:pPr>
            <a:r>
              <a:rPr lang="en-SG"/>
              <a:t>Flip all bits</a:t>
            </a:r>
          </a:p>
          <a:p>
            <a:pPr marL="514350" indent="-514350">
              <a:buAutoNum type="arabicPeriod"/>
            </a:pPr>
            <a:r>
              <a:rPr lang="en-SG"/>
              <a:t>Shift one position left</a:t>
            </a:r>
          </a:p>
          <a:p>
            <a:pPr marL="514350" indent="-514350">
              <a:buAutoNum type="arabicPeriod"/>
            </a:pPr>
            <a:r>
              <a:rPr lang="en-SG"/>
              <a:t>Clear bits 2, 4, and 8 of c/$s2</a:t>
            </a:r>
          </a:p>
          <a:p>
            <a:pPr marL="514350" indent="-514350">
              <a:buAutoNum type="arabicPeriod"/>
            </a:pPr>
            <a:r>
              <a:rPr lang="en-SG"/>
              <a:t>Answer is $t0 OR $s2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DCD0-7869-145E-C07C-637035D8FFEA}"/>
              </a:ext>
            </a:extLst>
          </p:cNvPr>
          <p:cNvSpPr txBox="1"/>
          <p:nvPr/>
        </p:nvSpPr>
        <p:spPr>
          <a:xfrm>
            <a:off x="7762672" y="2568102"/>
            <a:ext cx="35911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Note:</a:t>
            </a:r>
            <a:br>
              <a:rPr lang="en-SG"/>
            </a:br>
            <a:r>
              <a:rPr lang="en-SG"/>
              <a:t>Again, multiple valid answers. This slide does not give the same instructions as in the answer sheet as you will see later</a:t>
            </a:r>
          </a:p>
        </p:txBody>
      </p:sp>
    </p:spTree>
    <p:extLst>
      <p:ext uri="{BB962C8B-B14F-4D97-AF65-F5344CB8AC3E}">
        <p14:creationId xmlns:p14="http://schemas.microsoft.com/office/powerpoint/2010/main" val="364886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Make bits 2, 4, and 8 of c the inverse of bits 1, 3, and 7 of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Prof's process:</a:t>
            </a:r>
          </a:p>
          <a:p>
            <a:pPr marL="514350" indent="-514350">
              <a:buAutoNum type="arabicPeriod"/>
            </a:pPr>
            <a:r>
              <a:rPr lang="en-SG"/>
              <a:t>Flip bits 1, 3, and 7</a:t>
            </a:r>
          </a:p>
          <a:p>
            <a:pPr marL="514350" indent="-514350">
              <a:buAutoNum type="arabicPeriod"/>
            </a:pPr>
            <a:r>
              <a:rPr lang="en-SG"/>
              <a:t>Get bits 1, 3, and 7</a:t>
            </a:r>
          </a:p>
          <a:p>
            <a:pPr marL="514350" indent="-514350">
              <a:buAutoNum type="arabicPeriod"/>
            </a:pPr>
            <a:r>
              <a:rPr lang="en-SG"/>
              <a:t>Shift one position left</a:t>
            </a:r>
          </a:p>
          <a:p>
            <a:pPr marL="514350" indent="-514350">
              <a:buAutoNum type="arabicPeriod"/>
            </a:pPr>
            <a:r>
              <a:rPr lang="en-SG"/>
              <a:t>Clear bits 2, 4, and 8 of c/$s2</a:t>
            </a:r>
          </a:p>
          <a:p>
            <a:pPr marL="514350" indent="-514350">
              <a:buAutoNum type="arabicPeriod"/>
            </a:pPr>
            <a:r>
              <a:rPr lang="en-SG"/>
              <a:t>OR to get the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13CE0-1DBD-B8B3-3FCF-E97CD8F90F06}"/>
              </a:ext>
            </a:extLst>
          </p:cNvPr>
          <p:cNvSpPr txBox="1"/>
          <p:nvPr/>
        </p:nvSpPr>
        <p:spPr>
          <a:xfrm>
            <a:off x="6540102" y="3201075"/>
            <a:ext cx="413114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886200" algn="l"/>
              </a:tabLst>
            </a:pP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xori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s1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0b10001010</a:t>
            </a:r>
            <a:endParaRPr lang="en-US" sz="14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 err="1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</a:t>
            </a:r>
            <a:r>
              <a:rPr lang="en-US" sz="1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</a:t>
            </a:r>
            <a:r>
              <a:rPr lang="en-US" sz="1400" dirty="0" err="1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0b10001010</a:t>
            </a:r>
            <a:endParaRPr lang="en-US" sz="1400" dirty="0">
              <a:solidFill>
                <a:srgbClr val="7030A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US" sz="1400" dirty="0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$</a:t>
            </a:r>
            <a:r>
              <a:rPr lang="en-US" sz="1400" dirty="0" err="1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1</a:t>
            </a: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$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0b1111111111111111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$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0b1111111011101011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   $</a:t>
            </a:r>
            <a:r>
              <a:rPr lang="en-US" sz="1400" dirty="0" err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s2</a:t>
            </a:r>
            <a:r>
              <a:rPr lang="en-US" sz="1400" dirty="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s2</a:t>
            </a:r>
            <a:r>
              <a:rPr lang="en-US" sz="1400" dirty="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endParaRPr lang="en-US" sz="1400" dirty="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      $</a:t>
            </a:r>
            <a:r>
              <a:rPr lang="en-US" sz="1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s2</a:t>
            </a:r>
            <a:r>
              <a:rPr lang="en-US" sz="1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s2</a:t>
            </a:r>
            <a:r>
              <a:rPr lang="en-US" sz="1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6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SG"/>
              <a:t>c = a +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$s2, $s0, $s1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5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b) d = a + b – c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$s3, $s0, $s1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$s3, $s3, $s2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23FD7-6B03-B25D-2C6E-438325DDB8F9}"/>
              </a:ext>
            </a:extLst>
          </p:cNvPr>
          <p:cNvSpPr txBox="1"/>
          <p:nvPr/>
        </p:nvSpPr>
        <p:spPr>
          <a:xfrm>
            <a:off x="838200" y="3839386"/>
            <a:ext cx="34565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To think about: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Why do we not need to zero $s3?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4C40E-E057-20BA-4050-FD937015324E}"/>
              </a:ext>
            </a:extLst>
          </p:cNvPr>
          <p:cNvSpPr txBox="1"/>
          <p:nvPr/>
        </p:nvSpPr>
        <p:spPr>
          <a:xfrm>
            <a:off x="838199" y="4559098"/>
            <a:ext cx="34565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To think about: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What operation(s) zeroes a register?</a:t>
            </a:r>
          </a:p>
        </p:txBody>
      </p:sp>
    </p:spTree>
    <p:extLst>
      <p:ext uri="{BB962C8B-B14F-4D97-AF65-F5344CB8AC3E}">
        <p14:creationId xmlns:p14="http://schemas.microsoft.com/office/powerpoint/2010/main" val="359693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Q1) C bitwise operations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Q2) MIPS bitwise operations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Q3) MIPS Arithmetic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Q4) MIPS Tracing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c = 2b + a – 2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	$s2, $s1, $s1     (alt: sll $s2, $s1, 1)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$t0, $s0, -2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$s2, $s2, $t0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BC95B-F9EE-1426-8461-056E100A1679}"/>
              </a:ext>
            </a:extLst>
          </p:cNvPr>
          <p:cNvSpPr txBox="1"/>
          <p:nvPr/>
        </p:nvSpPr>
        <p:spPr>
          <a:xfrm>
            <a:off x="935476" y="4491139"/>
            <a:ext cx="81015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Bonus: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Why does this not work?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  $s2, $s0, 1	# c = a/2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$s2, $s2, $s1	# c = a/2 + b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$s2, $s2, -1	# c = a/2 + b -1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 $s2, $1, 1	# c = (a/2 + b – 1) * 2</a:t>
            </a:r>
          </a:p>
        </p:txBody>
      </p:sp>
    </p:spTree>
    <p:extLst>
      <p:ext uri="{BB962C8B-B14F-4D97-AF65-F5344CB8AC3E}">
        <p14:creationId xmlns:p14="http://schemas.microsoft.com/office/powerpoint/2010/main" val="201820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d) 6a + 3 (b - 2c) = 3(2(a - c) + b)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$t0, $s0, $s2	# t0 = a – c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$t0, $t0, 1		# t0 = 2(a – c)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$t0, $t0, $s1	# t0 = 2(a - c) + b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$t1, $t0, 2		# t1 = 4(2(a - c) + b)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$s3, $t1, $t0	# d = 3(2(a – c) + 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3A23F-4E0C-0FF0-47C3-99C05FB8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A1879-EAE3-0601-C8B5-9CD7638C0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Attendance taking</a:t>
            </a:r>
          </a:p>
        </p:txBody>
      </p:sp>
    </p:spTree>
    <p:extLst>
      <p:ext uri="{BB962C8B-B14F-4D97-AF65-F5344CB8AC3E}">
        <p14:creationId xmlns:p14="http://schemas.microsoft.com/office/powerpoint/2010/main" val="206416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6F83-C640-5B2F-A171-69D02CFB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MIPS Tracing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827D-78DA-F586-776D-9DFBCD3A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In-class tracing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F088ADB-D3CE-7021-F8E9-3C55C18B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35744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$t0, $s0, $zero</a:t>
            </a:r>
            <a:r>
              <a:rPr lang="en-US" sz="1600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0x8000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: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$t2, $t0, 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xor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$s0, $s0, $t1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s:</a:t>
            </a: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$t0, 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lp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e: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19EB67-1D01-ADDF-83DD-145FA7507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0885"/>
              </p:ext>
            </p:extLst>
          </p:nvPr>
        </p:nvGraphicFramePr>
        <p:xfrm>
          <a:off x="8559259" y="124777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1/0 (flipped)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33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Q1: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Couple of bitwise operations that you should know:</a:t>
            </a:r>
          </a:p>
          <a:p>
            <a:r>
              <a:rPr lang="en-SG"/>
              <a:t>bitwise OR 				|</a:t>
            </a:r>
          </a:p>
          <a:p>
            <a:r>
              <a:rPr lang="en-SG"/>
              <a:t>bitwise AND				&amp;</a:t>
            </a:r>
          </a:p>
          <a:p>
            <a:r>
              <a:rPr lang="en-SG"/>
              <a:t>bitwise XOR				^</a:t>
            </a:r>
          </a:p>
          <a:p>
            <a:r>
              <a:rPr lang="en-SG"/>
              <a:t>bitwise NOT / 1s complement	~</a:t>
            </a:r>
          </a:p>
          <a:p>
            <a:r>
              <a:rPr lang="en-SG"/>
              <a:t>left-shift					&lt;&lt;</a:t>
            </a:r>
          </a:p>
          <a:p>
            <a:r>
              <a:rPr lang="en-SG"/>
              <a:t>right-shift					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74448-439A-47B9-6675-E9CFD844EFC4}"/>
              </a:ext>
            </a:extLst>
          </p:cNvPr>
          <p:cNvSpPr txBox="1"/>
          <p:nvPr/>
        </p:nvSpPr>
        <p:spPr>
          <a:xfrm>
            <a:off x="7461116" y="2383277"/>
            <a:ext cx="3114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In-class:</a:t>
            </a:r>
          </a:p>
          <a:p>
            <a:r>
              <a:rPr lang="en-SG">
                <a:latin typeface="AndesNeue Alt 2 Book" panose="00000500000000000000" pitchFamily="2" charset="0"/>
              </a:rPr>
              <a:t>using a = 5	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00000101</a:t>
            </a:r>
          </a:p>
          <a:p>
            <a:r>
              <a:rPr lang="en-SG">
                <a:latin typeface="AndesNeue Alt 2 Book" panose="00000500000000000000" pitchFamily="2" charset="0"/>
              </a:rPr>
              <a:t>and b = 22 	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00010110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CEF8E-8518-15B7-7B49-4FEC18C1A02C}"/>
              </a:ext>
            </a:extLst>
          </p:cNvPr>
          <p:cNvSpPr txBox="1"/>
          <p:nvPr/>
        </p:nvSpPr>
        <p:spPr>
          <a:xfrm>
            <a:off x="7508944" y="4369216"/>
            <a:ext cx="30188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 that left-shift also effectively multiplies by 2;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the opposite for right-shift.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Usually more efficient than normal multiplication!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094-BF7C-EFA9-6452-2228FCC8C38F}"/>
              </a:ext>
            </a:extLst>
          </p:cNvPr>
          <p:cNvSpPr txBox="1"/>
          <p:nvPr/>
        </p:nvSpPr>
        <p:spPr>
          <a:xfrm>
            <a:off x="838200" y="5846544"/>
            <a:ext cx="48184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Bonus: check out the difference between logical and arithmetic shift (not in syllabus)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2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The conditional operator ? : is a shorthand to if-else</a:t>
            </a:r>
          </a:p>
          <a:p>
            <a:pPr marL="0" indent="0">
              <a:buNone/>
            </a:pPr>
            <a:r>
              <a:rPr lang="en-SG"/>
              <a:t>	condition ? true-part : false-part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Equivalent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BCA6A-93A7-3B47-7ADE-AC332FFB4474}"/>
              </a:ext>
            </a:extLst>
          </p:cNvPr>
          <p:cNvSpPr txBox="1"/>
          <p:nvPr/>
        </p:nvSpPr>
        <p:spPr>
          <a:xfrm>
            <a:off x="1011677" y="4027251"/>
            <a:ext cx="23054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(a &lt; 5) {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b = 10;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else {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b = 15;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12FD0-CA2C-B31A-6024-D4C75092FACE}"/>
              </a:ext>
            </a:extLst>
          </p:cNvPr>
          <p:cNvSpPr txBox="1"/>
          <p:nvPr/>
        </p:nvSpPr>
        <p:spPr>
          <a:xfrm>
            <a:off x="3490609" y="4027251"/>
            <a:ext cx="34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(a &lt; 5) ? 10 : 15;</a:t>
            </a:r>
          </a:p>
        </p:txBody>
      </p:sp>
    </p:spTree>
    <p:extLst>
      <p:ext uri="{BB962C8B-B14F-4D97-AF65-F5344CB8AC3E}">
        <p14:creationId xmlns:p14="http://schemas.microsoft.com/office/powerpoint/2010/main" val="25065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a. Set bits 2, 8, 9, 14, and 16 of b to 1. Leave all other bits unchanged.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Note: a register contains a 32-bit value, so b could look like this: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001100000111000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1011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00100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and we want to change it to</a:t>
            </a:r>
            <a:endParaRPr lang="en-US" sz="28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001100000111000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1011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00100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(Note: MSB is bit 31, on left, “upper” bits)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Step-by-step thought process:</a:t>
            </a:r>
          </a:p>
          <a:p>
            <a:pPr marL="0" indent="0">
              <a:buNone/>
            </a:pPr>
            <a:r>
              <a:rPr lang="en-SG" sz="2400"/>
              <a:t>Q: What do we need to change a bit to 1, regardless of the previous value?</a:t>
            </a:r>
          </a:p>
          <a:p>
            <a:pPr marL="0" indent="0">
              <a:buNone/>
            </a:pPr>
            <a:r>
              <a:rPr lang="en-SG" sz="2400"/>
              <a:t>A: Easiest way is to use OR; and OR the bit with 1</a:t>
            </a:r>
          </a:p>
          <a:p>
            <a:pPr>
              <a:buFontTx/>
              <a:buChar char="-"/>
            </a:pP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166B3-B9A1-8766-7EDC-E45DCD65A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77320"/>
              </p:ext>
            </p:extLst>
          </p:nvPr>
        </p:nvGraphicFramePr>
        <p:xfrm>
          <a:off x="961958" y="3412771"/>
          <a:ext cx="27929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973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93097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930973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4459B6-D546-B3B1-601C-FCDEEA66ED23}"/>
              </a:ext>
            </a:extLst>
          </p:cNvPr>
          <p:cNvSpPr txBox="1"/>
          <p:nvPr/>
        </p:nvSpPr>
        <p:spPr>
          <a:xfrm>
            <a:off x="3998068" y="3429000"/>
            <a:ext cx="7231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Intermediate solution:</a:t>
            </a:r>
          </a:p>
          <a:p>
            <a:r>
              <a:rPr lang="en-US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 $s1, $s1, 0b00000000000000010100001100000100</a:t>
            </a:r>
          </a:p>
          <a:p>
            <a:endParaRPr lang="en-US">
              <a:latin typeface="AndesNeue Alt 2 Book" panose="00000500000000000000" pitchFamily="2" charset="0"/>
            </a:endParaRPr>
          </a:p>
          <a:p>
            <a:r>
              <a:rPr lang="en-US" sz="1800">
                <a:latin typeface="AndesNeue Alt 2 Book" panose="00000500000000000000" pitchFamily="2" charset="0"/>
              </a:rPr>
              <a:t>Problem: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ndesNeue Alt 2 Book" panose="00000500000000000000" pitchFamily="2" charset="0"/>
              </a:rPr>
              <a:t>(Hint: see the immediate value / last operand)</a:t>
            </a:r>
          </a:p>
          <a:p>
            <a:r>
              <a:rPr lang="en-US" sz="1800">
                <a:latin typeface="AndesNeue Alt 2 Book" panose="00000500000000000000" pitchFamily="2" charset="0"/>
              </a:rPr>
              <a:t>Solution:</a:t>
            </a:r>
          </a:p>
          <a:p>
            <a:r>
              <a:rPr lang="en-US" sz="1800">
                <a:latin typeface="AndesNeue Alt 2 Book" panose="00000500000000000000" pitchFamily="2" charset="0"/>
              </a:rPr>
              <a:t>Load it up to a 32-bit register</a:t>
            </a:r>
          </a:p>
        </p:txBody>
      </p:sp>
    </p:spTree>
    <p:extLst>
      <p:ext uri="{BB962C8B-B14F-4D97-AF65-F5344CB8AC3E}">
        <p14:creationId xmlns:p14="http://schemas.microsoft.com/office/powerpoint/2010/main" val="322610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/>
              <a:t>Loading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0000 0000 0000 0001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US" sz="2000">
                <a:solidFill>
                  <a:srgbClr val="0070C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0100 0011 0000 0100</a:t>
            </a:r>
            <a:r>
              <a:rPr lang="en-SG" sz="2000"/>
              <a:t> </a:t>
            </a:r>
            <a:r>
              <a:rPr lang="en-SG" sz="2400"/>
              <a:t>into 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$t0:</a:t>
            </a:r>
            <a:r>
              <a:rPr lang="en-SG" sz="2000"/>
              <a:t> </a:t>
            </a:r>
            <a:endParaRPr lang="en-SG" sz="2400"/>
          </a:p>
          <a:p>
            <a:pPr marL="0" indent="0">
              <a:buNone/>
            </a:pPr>
            <a:r>
              <a:rPr lang="en-SG" sz="2400"/>
              <a:t>Since we can only use 16 bits of imm value, we load the upper 16 bits with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$t0, </a:t>
            </a:r>
            <a:r>
              <a:rPr lang="en-SG" sz="2000">
                <a:solidFill>
                  <a:schemeClr val="accent2">
                    <a:lumMod val="7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/>
              <a:t>(Note: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r>
              <a:rPr lang="en-SG" sz="2400"/>
              <a:t> also clears the bottom 16 bits)</a:t>
            </a:r>
            <a:br>
              <a:rPr lang="en-SG" sz="2400"/>
            </a:br>
            <a:r>
              <a:rPr lang="en-SG" sz="1050"/>
              <a:t> </a:t>
            </a:r>
            <a:endParaRPr lang="en-SG" sz="2400"/>
          </a:p>
          <a:p>
            <a:pPr marL="0" indent="0">
              <a:buNone/>
            </a:pPr>
            <a:r>
              <a:rPr lang="en-SG" sz="2400"/>
              <a:t>Then we load the bottom 16 bits using ori</a:t>
            </a: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$t0, $t0, 0b</a:t>
            </a:r>
            <a:r>
              <a:rPr lang="en-US" sz="2000">
                <a:solidFill>
                  <a:srgbClr val="0070C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0100 0011 0000 0100</a:t>
            </a:r>
            <a:endParaRPr lang="en-SG"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1050"/>
          </a:p>
          <a:p>
            <a:pPr marL="0" indent="0">
              <a:buNone/>
            </a:pPr>
            <a:r>
              <a:rPr lang="en-SG" sz="2400"/>
              <a:t>Finally we can call or between $s1 (b) and $t0</a:t>
            </a: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US" sz="2400"/>
              <a:t> 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  $s1, $s1, $t0 </a:t>
            </a:r>
            <a:endParaRPr lang="en-SG"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buFontTx/>
              <a:buChar char="-"/>
            </a:pP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3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b) </a:t>
            </a:r>
            <a:r>
              <a:rPr lang="en-US"/>
              <a:t>Copy over bits 1, 3 and 7 of b into a, without changing any other bits of 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SG"/>
              <a:t>Example, if initially: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 = …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…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/>
              <a:t>We want the final result to be: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 = …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03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Step-by-step thought process:</a:t>
            </a:r>
          </a:p>
          <a:p>
            <a:pPr marL="514350" indent="-514350">
              <a:buAutoNum type="arabicPeriod"/>
            </a:pPr>
            <a:r>
              <a:rPr lang="en-SG"/>
              <a:t>Get bits 1, 3, 7 from b 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514350" indent="-514350">
              <a:buAutoNum type="arabicPeriod"/>
            </a:pPr>
            <a:r>
              <a:rPr lang="en-SG"/>
              <a:t>Clear bits 1, 3, 7 from a</a:t>
            </a:r>
          </a:p>
          <a:p>
            <a:pPr marL="514350" indent="-514350">
              <a:buAutoNum type="arabicPeriod"/>
            </a:pPr>
            <a:r>
              <a:rPr lang="en-SG"/>
              <a:t>The result is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OR $s0</a:t>
            </a:r>
          </a:p>
          <a:p>
            <a:pPr marL="514350" indent="-514350">
              <a:buAutoNum type="arabicPeriod"/>
            </a:pPr>
            <a:endParaRPr lang="en-SG"/>
          </a:p>
          <a:p>
            <a:pPr marL="0" indent="0">
              <a:buNone/>
            </a:pPr>
            <a:r>
              <a:rPr lang="en-SG"/>
              <a:t>Note: there are other ways to solve this question.</a:t>
            </a:r>
          </a:p>
          <a:p>
            <a:pPr marL="0" indent="0">
              <a:buNone/>
            </a:pPr>
            <a:r>
              <a:rPr lang="en-SG"/>
              <a:t>Exam question usually asks for the shortest possible answer, so any other 5-instruction correct answer gets full marks.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139EC1-E7C5-41BE-47F3-C4B5614F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62374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BB4E16-24D6-CB16-3D61-095BE5BCD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56332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7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2136</Words>
  <Application>Microsoft Office PowerPoint</Application>
  <PresentationFormat>Widescreen</PresentationFormat>
  <Paragraphs>365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AndesNeue Alt 2 Book</vt:lpstr>
      <vt:lpstr>AndesNeue Alt 2 Medium</vt:lpstr>
      <vt:lpstr>Aptos</vt:lpstr>
      <vt:lpstr>Arial</vt:lpstr>
      <vt:lpstr>Iosevka Extended</vt:lpstr>
      <vt:lpstr>Office Theme</vt:lpstr>
      <vt:lpstr>CS2100 Tutorial 2</vt:lpstr>
      <vt:lpstr>Overview</vt:lpstr>
      <vt:lpstr>Q1: Bitwise Operations</vt:lpstr>
      <vt:lpstr>Q1: Ternary Operator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Q3. MIPS Arithmetic</vt:lpstr>
      <vt:lpstr>Q3. MIPS Arithmetic</vt:lpstr>
      <vt:lpstr>Q3. MIPS Arithmetic</vt:lpstr>
      <vt:lpstr>Q3. MIPS Arithmetic</vt:lpstr>
      <vt:lpstr>Break</vt:lpstr>
      <vt:lpstr>Q4. MIPS Tracing </vt:lpstr>
      <vt:lpstr>End of Tutorial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16</cp:revision>
  <dcterms:created xsi:type="dcterms:W3CDTF">2024-08-24T12:49:29Z</dcterms:created>
  <dcterms:modified xsi:type="dcterms:W3CDTF">2024-09-06T08:46:35Z</dcterms:modified>
</cp:coreProperties>
</file>