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89" r:id="rId3"/>
    <p:sldId id="309" r:id="rId4"/>
    <p:sldId id="645" r:id="rId5"/>
    <p:sldId id="290" r:id="rId6"/>
    <p:sldId id="310" r:id="rId7"/>
    <p:sldId id="291" r:id="rId8"/>
    <p:sldId id="311" r:id="rId9"/>
    <p:sldId id="313" r:id="rId10"/>
    <p:sldId id="312" r:id="rId11"/>
    <p:sldId id="314" r:id="rId12"/>
    <p:sldId id="315" r:id="rId13"/>
    <p:sldId id="316" r:id="rId14"/>
    <p:sldId id="292" r:id="rId15"/>
    <p:sldId id="317" r:id="rId16"/>
    <p:sldId id="318" r:id="rId17"/>
    <p:sldId id="320" r:id="rId18"/>
    <p:sldId id="319" r:id="rId19"/>
    <p:sldId id="321" r:id="rId20"/>
    <p:sldId id="322" r:id="rId21"/>
    <p:sldId id="324" r:id="rId22"/>
    <p:sldId id="323" r:id="rId23"/>
    <p:sldId id="325" r:id="rId24"/>
    <p:sldId id="327" r:id="rId25"/>
    <p:sldId id="328" r:id="rId26"/>
    <p:sldId id="326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644" r:id="rId36"/>
    <p:sldId id="628" r:id="rId37"/>
    <p:sldId id="640" r:id="rId38"/>
    <p:sldId id="641" r:id="rId39"/>
    <p:sldId id="288" r:id="rId40"/>
    <p:sldId id="642" r:id="rId41"/>
    <p:sldId id="64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  <a:srgbClr val="0AA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8" autoAdjust="0"/>
    <p:restoredTop sz="88861" autoAdjust="0"/>
  </p:normalViewPr>
  <p:slideViewPr>
    <p:cSldViewPr snapToGrid="0">
      <p:cViewPr varScale="1">
        <p:scale>
          <a:sx n="98" d="100"/>
          <a:sy n="98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2102-26BC-4ECA-9243-6BB9B8BC366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5EEA-D671-4453-97C7-AF6A67BC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27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60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87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41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3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78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26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42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05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85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57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26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2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48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058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29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40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850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76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023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44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793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073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758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1315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92149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6748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19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01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43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83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51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1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doreleebrant/TA-2425S1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mailto:theo@comp.nus.edu.s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cs.google.com/forms/d/e/1FAIpQLScJpX-bDTsPgGmmCrmmpR6HCTdLU7UbOCno523ZJkSPUFd4VQ/viewform" TargetMode="External"/><Relationship Id="rId4" Type="http://schemas.openxmlformats.org/officeDocument/2006/relationships/hyperlink" Target="https://nus.campuslabs.com/engage/event/10352925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mysoc.nus.edu.sg/~newac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CS2100 </a:t>
            </a:r>
            <a:r>
              <a:rPr lang="en-US">
                <a:latin typeface="AndesNeue Alt 2 Medium" panose="00000600000000000000" pitchFamily="2" charset="0"/>
                <a:ea typeface="Source Sans Pro" panose="020B0503030403020204" pitchFamily="34" charset="0"/>
              </a:rPr>
              <a:t>Tutorial 3</a:t>
            </a:r>
            <a:endParaRPr lang="en-US" dirty="0">
              <a:latin typeface="AndesNeue Alt 2 Medium" panose="00000600000000000000" pitchFamily="2" charset="0"/>
              <a:ea typeface="Source Sans Pro" panose="020B05030304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ndesNeue Alt 2 Book" panose="00000500000000000000" pitchFamily="2" charset="0"/>
              </a:rPr>
              <a:t>MIPS</a:t>
            </a:r>
            <a:br>
              <a:rPr lang="en-US" dirty="0">
                <a:latin typeface="AndesNeue Alt 2 Book" panose="00000500000000000000" pitchFamily="2" charset="0"/>
              </a:rPr>
            </a:br>
            <a:br>
              <a:rPr lang="en-US" dirty="0">
                <a:latin typeface="AndesNeue Alt 2 Book" panose="00000500000000000000" pitchFamily="2" charset="0"/>
              </a:rPr>
            </a:br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Slides by Theodore, adapted from Prof. Aaron’s slides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E52C-8E11-DD7A-188B-B78D563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Q1. C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MIPS</a:t>
            </a:r>
            <a:endParaRPr lang="en-SG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1631347-2000-10A8-76F1-2852CC363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124833"/>
              </p:ext>
            </p:extLst>
          </p:nvPr>
        </p:nvGraphicFramePr>
        <p:xfrm>
          <a:off x="4069081" y="793115"/>
          <a:ext cx="795528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947800966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876811016"/>
                    </a:ext>
                  </a:extLst>
                </a:gridCol>
                <a:gridCol w="3413761">
                  <a:extLst>
                    <a:ext uri="{9D8B030D-6E8A-4147-A177-3AD203B41FA5}">
                      <a16:colId xmlns:a16="http://schemas.microsoft.com/office/drawing/2014/main" val="18087599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$zero, 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 = 0</a:t>
                      </a:r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4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$s5, 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 = size –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277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1178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slt  $t0, $s0,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(lo &lt; hi)?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974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$t0,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(lo &gt;= hi)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02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$s3,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(match == 0)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158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$t1, $s4, $s0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1539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$t2, 0($t1)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$t2 =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053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$t3, $s4,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2346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$t4, 0($t3)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$t4 =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79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$t2, $t4,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compare str[lo], str[hi]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856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0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6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  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can also be “j endW”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113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$s0,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lo++</a:t>
                      </a:r>
                      <a:endParaRPr lang="en-SG" sz="1600" b="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22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$s1, -1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hi--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974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endW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3696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7424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733710E-1B52-C2C4-5BCD-F27DF8719ECD}"/>
              </a:ext>
            </a:extLst>
          </p:cNvPr>
          <p:cNvSpPr txBox="1"/>
          <p:nvPr/>
        </p:nvSpPr>
        <p:spPr>
          <a:xfrm>
            <a:off x="560928" y="2891452"/>
            <a:ext cx="37854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 = size-1;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1;</a:t>
            </a:r>
          </a:p>
          <a:p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while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((lo &lt; hi) &amp;&amp; matched) {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if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[lo] != 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[hi])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0;</a:t>
            </a:r>
            <a:endParaRPr lang="en-US" sz="12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</a:t>
            </a:r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else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{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lo++;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hi--;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         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5FF5017E-54F1-5B08-3C82-C939E9924BBB}"/>
              </a:ext>
            </a:extLst>
          </p:cNvPr>
          <p:cNvSpPr txBox="1"/>
          <p:nvPr/>
        </p:nvSpPr>
        <p:spPr>
          <a:xfrm>
            <a:off x="8534400" y="6014760"/>
            <a:ext cx="3657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ndesNeue Alt 2 Medium" panose="00000600000000000000" pitchFamily="2" charset="0"/>
              </a:rPr>
              <a:t>Variable </a:t>
            </a:r>
            <a:r>
              <a:rPr lang="en-US" sz="1600">
                <a:latin typeface="AndesNeue Alt 2 Medium" panose="00000600000000000000" pitchFamily="2" charset="0"/>
              </a:rPr>
              <a:t>mappings: </a:t>
            </a:r>
            <a:r>
              <a:rPr lang="en-US" sz="1600">
                <a:latin typeface="AndesNeue Alt 2 Book" panose="00000500000000000000" pitchFamily="2" charset="0"/>
              </a:rPr>
              <a:t>lo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s0; hi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s1; matched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s3;</a:t>
            </a:r>
          </a:p>
          <a:p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 size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028C46-A5AB-5C1C-F2F1-03281FA4CE3C}"/>
              </a:ext>
            </a:extLst>
          </p:cNvPr>
          <p:cNvSpPr/>
          <p:nvPr/>
        </p:nvSpPr>
        <p:spPr>
          <a:xfrm>
            <a:off x="5013960" y="1753305"/>
            <a:ext cx="6339840" cy="685096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AB966-A0B4-5B26-9D95-D5EC99BB53EF}"/>
              </a:ext>
            </a:extLst>
          </p:cNvPr>
          <p:cNvSpPr txBox="1"/>
          <p:nvPr/>
        </p:nvSpPr>
        <p:spPr>
          <a:xfrm>
            <a:off x="8046484" y="1383973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latin typeface="AndesNeue Alt 2 Medium" panose="00000600000000000000" pitchFamily="2" charset="0"/>
              </a:rPr>
              <a:t>Note 1: </a:t>
            </a:r>
            <a:r>
              <a:rPr lang="en-US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blt</a:t>
            </a:r>
            <a:r>
              <a:rPr lang="en-US">
                <a:latin typeface="AndesNeue Alt 2 Medium" panose="00000600000000000000" pitchFamily="2" charset="0"/>
              </a:rPr>
              <a:t> pseudo-instruction</a:t>
            </a:r>
            <a:endParaRPr lang="en-SG">
              <a:latin typeface="AndesNeue Alt 2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82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E52C-8E11-DD7A-188B-B78D563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Q1. C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MIPS</a:t>
            </a:r>
            <a:endParaRPr lang="en-SG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1631347-2000-10A8-76F1-2852CC363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904628"/>
              </p:ext>
            </p:extLst>
          </p:nvPr>
        </p:nvGraphicFramePr>
        <p:xfrm>
          <a:off x="4069081" y="793115"/>
          <a:ext cx="795528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947800966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876811016"/>
                    </a:ext>
                  </a:extLst>
                </a:gridCol>
                <a:gridCol w="3413761">
                  <a:extLst>
                    <a:ext uri="{9D8B030D-6E8A-4147-A177-3AD203B41FA5}">
                      <a16:colId xmlns:a16="http://schemas.microsoft.com/office/drawing/2014/main" val="18087599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$zero, 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 = 0</a:t>
                      </a:r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4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$s5, 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 = size –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277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1178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slt  $t0, $s0,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(lo &lt; hi)?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974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$t0,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(lo &gt;= hi)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02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$s3,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(match == 0)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158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$t1, $s4, $s0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1539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$t2, 0($t1)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$t2 =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053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$t3, $s4,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2346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$t4, 0($t3)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$t4 =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79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$t2, $t4,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compare str[lo], str[hi]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856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0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6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  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can also be “j endW”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113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$s0,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lo++</a:t>
                      </a:r>
                      <a:endParaRPr lang="en-SG" sz="1600" b="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22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$s1, -1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hi--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974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endW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3696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7424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733710E-1B52-C2C4-5BCD-F27DF8719ECD}"/>
              </a:ext>
            </a:extLst>
          </p:cNvPr>
          <p:cNvSpPr txBox="1"/>
          <p:nvPr/>
        </p:nvSpPr>
        <p:spPr>
          <a:xfrm>
            <a:off x="560928" y="2891452"/>
            <a:ext cx="37854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 = size-1;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1;</a:t>
            </a:r>
          </a:p>
          <a:p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while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((lo &lt; hi) &amp;&amp; matched) {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if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[lo] != 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[hi])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0;</a:t>
            </a:r>
            <a:endParaRPr lang="en-US" sz="12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</a:t>
            </a:r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else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{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lo++;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hi--;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         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5FF5017E-54F1-5B08-3C82-C939E9924BBB}"/>
              </a:ext>
            </a:extLst>
          </p:cNvPr>
          <p:cNvSpPr txBox="1"/>
          <p:nvPr/>
        </p:nvSpPr>
        <p:spPr>
          <a:xfrm>
            <a:off x="8534400" y="6014760"/>
            <a:ext cx="3657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ndesNeue Alt 2 Medium" panose="00000600000000000000" pitchFamily="2" charset="0"/>
              </a:rPr>
              <a:t>Variable </a:t>
            </a:r>
            <a:r>
              <a:rPr lang="en-US" sz="1600">
                <a:latin typeface="AndesNeue Alt 2 Medium" panose="00000600000000000000" pitchFamily="2" charset="0"/>
              </a:rPr>
              <a:t>mappings: </a:t>
            </a:r>
            <a:r>
              <a:rPr lang="en-US" sz="1600">
                <a:latin typeface="AndesNeue Alt 2 Book" panose="00000500000000000000" pitchFamily="2" charset="0"/>
              </a:rPr>
              <a:t>lo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s0; hi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s1; matched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s3;</a:t>
            </a:r>
          </a:p>
          <a:p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 size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028C46-A5AB-5C1C-F2F1-03281FA4CE3C}"/>
              </a:ext>
            </a:extLst>
          </p:cNvPr>
          <p:cNvSpPr/>
          <p:nvPr/>
        </p:nvSpPr>
        <p:spPr>
          <a:xfrm>
            <a:off x="5015437" y="2791281"/>
            <a:ext cx="6339840" cy="685096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AB966-A0B4-5B26-9D95-D5EC99BB53EF}"/>
              </a:ext>
            </a:extLst>
          </p:cNvPr>
          <p:cNvSpPr txBox="1"/>
          <p:nvPr/>
        </p:nvSpPr>
        <p:spPr>
          <a:xfrm>
            <a:off x="9226295" y="2405881"/>
            <a:ext cx="21275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>
                <a:latin typeface="AndesNeue Alt 2 Medium" panose="00000600000000000000" pitchFamily="2" charset="0"/>
              </a:rPr>
              <a:t>Note 2: how to load</a:t>
            </a:r>
            <a:endParaRPr lang="en-SG">
              <a:latin typeface="AndesNeue Alt 2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0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E52C-8E11-DD7A-188B-B78D563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Q1. C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MIPS</a:t>
            </a:r>
            <a:endParaRPr lang="en-SG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1631347-2000-10A8-76F1-2852CC363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212323"/>
              </p:ext>
            </p:extLst>
          </p:nvPr>
        </p:nvGraphicFramePr>
        <p:xfrm>
          <a:off x="4069081" y="793115"/>
          <a:ext cx="795528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947800966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876811016"/>
                    </a:ext>
                  </a:extLst>
                </a:gridCol>
                <a:gridCol w="3413761">
                  <a:extLst>
                    <a:ext uri="{9D8B030D-6E8A-4147-A177-3AD203B41FA5}">
                      <a16:colId xmlns:a16="http://schemas.microsoft.com/office/drawing/2014/main" val="18087599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$zero, 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 = 0</a:t>
                      </a:r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4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$s5, 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 = size –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277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1178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slt  $t0, $s0,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(lo &lt; hi)?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974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$t0,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(lo &gt;= hi)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02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$s3,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(match == 0)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158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$t1, $s4, $s0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1539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$t2, 0($t1)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$t2 =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053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$t3, $s4,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2346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$t4, 0($t3)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$t4 =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79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$t2, $t4,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compare str[lo], str[hi]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856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0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6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  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can also be “j endW”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113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$s0,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lo++</a:t>
                      </a:r>
                      <a:endParaRPr lang="en-SG" sz="1600" b="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22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$s1, -1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hi--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974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endW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3696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7424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733710E-1B52-C2C4-5BCD-F27DF8719ECD}"/>
              </a:ext>
            </a:extLst>
          </p:cNvPr>
          <p:cNvSpPr txBox="1"/>
          <p:nvPr/>
        </p:nvSpPr>
        <p:spPr>
          <a:xfrm>
            <a:off x="560928" y="2891452"/>
            <a:ext cx="37854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 = size-1;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1;</a:t>
            </a:r>
          </a:p>
          <a:p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while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((lo &lt; hi) &amp;&amp; matched) {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if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[lo] != 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[hi])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0;</a:t>
            </a:r>
            <a:endParaRPr lang="en-US" sz="12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</a:t>
            </a:r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else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{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lo++;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hi--;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         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5FF5017E-54F1-5B08-3C82-C939E9924BBB}"/>
              </a:ext>
            </a:extLst>
          </p:cNvPr>
          <p:cNvSpPr txBox="1"/>
          <p:nvPr/>
        </p:nvSpPr>
        <p:spPr>
          <a:xfrm>
            <a:off x="8534400" y="6014760"/>
            <a:ext cx="3657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ndesNeue Alt 2 Medium" panose="00000600000000000000" pitchFamily="2" charset="0"/>
              </a:rPr>
              <a:t>Variable </a:t>
            </a:r>
            <a:r>
              <a:rPr lang="en-US" sz="1600">
                <a:latin typeface="AndesNeue Alt 2 Medium" panose="00000600000000000000" pitchFamily="2" charset="0"/>
              </a:rPr>
              <a:t>mappings: </a:t>
            </a:r>
            <a:r>
              <a:rPr lang="en-US" sz="1600">
                <a:latin typeface="AndesNeue Alt 2 Book" panose="00000500000000000000" pitchFamily="2" charset="0"/>
              </a:rPr>
              <a:t>lo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s0; hi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s1; matched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s3;</a:t>
            </a:r>
          </a:p>
          <a:p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 size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028C46-A5AB-5C1C-F2F1-03281FA4CE3C}"/>
              </a:ext>
            </a:extLst>
          </p:cNvPr>
          <p:cNvSpPr/>
          <p:nvPr/>
        </p:nvSpPr>
        <p:spPr>
          <a:xfrm>
            <a:off x="5015437" y="2791281"/>
            <a:ext cx="6339840" cy="685096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AB966-A0B4-5B26-9D95-D5EC99BB53EF}"/>
              </a:ext>
            </a:extLst>
          </p:cNvPr>
          <p:cNvSpPr txBox="1"/>
          <p:nvPr/>
        </p:nvSpPr>
        <p:spPr>
          <a:xfrm>
            <a:off x="9660708" y="2405881"/>
            <a:ext cx="16930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>
                <a:latin typeface="AndesNeue Alt 2 Medium" panose="00000600000000000000" pitchFamily="2" charset="0"/>
              </a:rPr>
              <a:t>Note 3: lb vs lw</a:t>
            </a:r>
            <a:endParaRPr lang="en-SG">
              <a:latin typeface="AndesNeue Alt 2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2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E52C-8E11-DD7A-188B-B78D563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Q1b. </a:t>
            </a:r>
            <a:endParaRPr lang="en-SG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1631347-2000-10A8-76F1-2852CC363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711584"/>
              </p:ext>
            </p:extLst>
          </p:nvPr>
        </p:nvGraphicFramePr>
        <p:xfrm>
          <a:off x="1356361" y="730498"/>
          <a:ext cx="795528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947800966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876811016"/>
                    </a:ext>
                  </a:extLst>
                </a:gridCol>
                <a:gridCol w="3413761">
                  <a:extLst>
                    <a:ext uri="{9D8B030D-6E8A-4147-A177-3AD203B41FA5}">
                      <a16:colId xmlns:a16="http://schemas.microsoft.com/office/drawing/2014/main" val="18087599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$zero, 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4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$s5, 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277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1178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slt  $t0, $s0,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(lo &lt; hi)?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974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$t0,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(lo &gt;= hi)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02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$s3,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(match == 0)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158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$t1, $s4, $s0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1539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$t2, 0($t1)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$t2 =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053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$t3, $s4,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2346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$t4, 0($t3)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$t4 =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79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$t2, $t4,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compare str[lo], str[hi]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856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0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6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  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can also be “j endW”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113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$s0,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lo++</a:t>
                      </a:r>
                      <a:endParaRPr lang="en-SG" sz="1600" b="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22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$s1, -1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hi--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974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endW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3696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74243"/>
                  </a:ext>
                </a:extLst>
              </a:tr>
            </a:tbl>
          </a:graphicData>
        </a:graphic>
      </p:graphicFrame>
      <p:sp>
        <p:nvSpPr>
          <p:cNvPr id="22" name="TextBox 4">
            <a:extLst>
              <a:ext uri="{FF2B5EF4-FFF2-40B4-BE49-F238E27FC236}">
                <a16:creationId xmlns:a16="http://schemas.microsoft.com/office/drawing/2014/main" id="{5FF5017E-54F1-5B08-3C82-C939E9924BBB}"/>
              </a:ext>
            </a:extLst>
          </p:cNvPr>
          <p:cNvSpPr txBox="1"/>
          <p:nvPr/>
        </p:nvSpPr>
        <p:spPr>
          <a:xfrm>
            <a:off x="8534400" y="6014760"/>
            <a:ext cx="3657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ndesNeue Alt 2 Medium" panose="00000600000000000000" pitchFamily="2" charset="0"/>
              </a:rPr>
              <a:t>Variable </a:t>
            </a:r>
            <a:r>
              <a:rPr lang="en-US" sz="1600">
                <a:latin typeface="AndesNeue Alt 2 Medium" panose="00000600000000000000" pitchFamily="2" charset="0"/>
              </a:rPr>
              <a:t>mappings: </a:t>
            </a:r>
            <a:r>
              <a:rPr lang="en-US" sz="1600">
                <a:latin typeface="AndesNeue Alt 2 Book" panose="00000500000000000000" pitchFamily="2" charset="0"/>
              </a:rPr>
              <a:t>lo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s0; hi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s1; matched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s3;</a:t>
            </a:r>
          </a:p>
          <a:p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 size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$s5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208545-05F8-B629-C292-94173333EE1B}"/>
              </a:ext>
            </a:extLst>
          </p:cNvPr>
          <p:cNvCxnSpPr>
            <a:cxnSpLocks/>
          </p:cNvCxnSpPr>
          <p:nvPr/>
        </p:nvCxnSpPr>
        <p:spPr>
          <a:xfrm>
            <a:off x="2423160" y="1874520"/>
            <a:ext cx="513969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AA73D2-7B16-6017-6C81-AD38950DE83F}"/>
              </a:ext>
            </a:extLst>
          </p:cNvPr>
          <p:cNvCxnSpPr>
            <a:cxnSpLocks/>
          </p:cNvCxnSpPr>
          <p:nvPr/>
        </p:nvCxnSpPr>
        <p:spPr>
          <a:xfrm>
            <a:off x="2423160" y="2910840"/>
            <a:ext cx="58445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F260DA-3262-068C-A75D-2D7C41B856A1}"/>
              </a:ext>
            </a:extLst>
          </p:cNvPr>
          <p:cNvCxnSpPr>
            <a:cxnSpLocks/>
          </p:cNvCxnSpPr>
          <p:nvPr/>
        </p:nvCxnSpPr>
        <p:spPr>
          <a:xfrm>
            <a:off x="2423160" y="3581400"/>
            <a:ext cx="58445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5104D-27CE-D918-7981-5E653B925ABE}"/>
              </a:ext>
            </a:extLst>
          </p:cNvPr>
          <p:cNvCxnSpPr>
            <a:cxnSpLocks/>
          </p:cNvCxnSpPr>
          <p:nvPr/>
        </p:nvCxnSpPr>
        <p:spPr>
          <a:xfrm>
            <a:off x="2423160" y="5257800"/>
            <a:ext cx="431146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4722EA-5480-8798-E316-84D682079202}"/>
              </a:ext>
            </a:extLst>
          </p:cNvPr>
          <p:cNvCxnSpPr>
            <a:cxnSpLocks/>
          </p:cNvCxnSpPr>
          <p:nvPr/>
        </p:nvCxnSpPr>
        <p:spPr>
          <a:xfrm>
            <a:off x="2423160" y="5593080"/>
            <a:ext cx="431146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D5838A-1A21-1029-19E0-A17575334B38}"/>
              </a:ext>
            </a:extLst>
          </p:cNvPr>
          <p:cNvSpPr txBox="1"/>
          <p:nvPr/>
        </p:nvSpPr>
        <p:spPr>
          <a:xfrm>
            <a:off x="5935981" y="462618"/>
            <a:ext cx="498348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  $t1, $s4, $s0 </a:t>
            </a:r>
            <a:r>
              <a:rPr lang="en-US" sz="12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 </a:t>
            </a:r>
            <a:r>
              <a:rPr lang="en-US" sz="1200" dirty="0" err="1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addr</a:t>
            </a:r>
            <a:r>
              <a:rPr lang="en-US" sz="12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. of str[lo]</a:t>
            </a:r>
            <a:endParaRPr lang="en-US" sz="14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US" sz="16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  $t3, $s4, $s1 </a:t>
            </a:r>
            <a:r>
              <a:rPr lang="en-US" sz="12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 </a:t>
            </a:r>
            <a:r>
              <a:rPr lang="en-US" sz="1200" dirty="0" err="1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addr</a:t>
            </a:r>
            <a:r>
              <a:rPr lang="en-US" sz="12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. of str[</a:t>
            </a:r>
            <a:r>
              <a:rPr lang="en-US" sz="120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hi]</a:t>
            </a:r>
          </a:p>
          <a:p>
            <a:r>
              <a:rPr lang="en-US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  $t0, $t1, $t3 </a:t>
            </a:r>
            <a:r>
              <a:rPr lang="en-US" sz="120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 compare lo and hi addr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8B7FDF-1926-6FE8-D387-BF4BC20D3F5F}"/>
              </a:ext>
            </a:extLst>
          </p:cNvPr>
          <p:cNvCxnSpPr>
            <a:cxnSpLocks/>
          </p:cNvCxnSpPr>
          <p:nvPr/>
        </p:nvCxnSpPr>
        <p:spPr>
          <a:xfrm flipV="1">
            <a:off x="7562850" y="1293615"/>
            <a:ext cx="864871" cy="5809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9ED7B9-B842-A65F-FF6D-D83446E8D018}"/>
              </a:ext>
            </a:extLst>
          </p:cNvPr>
          <p:cNvSpPr txBox="1"/>
          <p:nvPr/>
        </p:nvSpPr>
        <p:spPr>
          <a:xfrm>
            <a:off x="7113436" y="5090162"/>
            <a:ext cx="4741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$t1, $t1, 1  </a:t>
            </a:r>
            <a:r>
              <a:rPr lang="en-US" sz="14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 lo </a:t>
            </a:r>
            <a:r>
              <a:rPr lang="en-US" sz="1400" dirty="0" err="1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addr</a:t>
            </a:r>
            <a:r>
              <a:rPr lang="en-US" sz="14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increment</a:t>
            </a:r>
          </a:p>
          <a:p>
            <a:r>
              <a:rPr lang="en-US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$t3, $t3, -1 </a:t>
            </a:r>
            <a:r>
              <a:rPr lang="en-US" sz="14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 hi </a:t>
            </a:r>
            <a:r>
              <a:rPr lang="en-US" sz="1400" dirty="0" err="1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addr</a:t>
            </a:r>
            <a:r>
              <a:rPr lang="en-US" sz="14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decrement</a:t>
            </a:r>
            <a:endParaRPr lang="en-US" sz="16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9E2671-2E30-B1F8-B984-AF88FB08A909}"/>
              </a:ext>
            </a:extLst>
          </p:cNvPr>
          <p:cNvCxnSpPr>
            <a:cxnSpLocks/>
          </p:cNvCxnSpPr>
          <p:nvPr/>
        </p:nvCxnSpPr>
        <p:spPr>
          <a:xfrm flipV="1">
            <a:off x="6734629" y="5257800"/>
            <a:ext cx="371474" cy="3273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44B371-DEB5-009B-D622-772ACE4D1D78}"/>
              </a:ext>
            </a:extLst>
          </p:cNvPr>
          <p:cNvCxnSpPr/>
          <p:nvPr/>
        </p:nvCxnSpPr>
        <p:spPr>
          <a:xfrm>
            <a:off x="6734629" y="5257800"/>
            <a:ext cx="185737" cy="1555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Prelude to 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Remember and distinguish between R/I/J instructions!</a:t>
            </a:r>
          </a:p>
          <a:p>
            <a:pPr lvl="1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R-format instructions: operations using 3 registers OR shifts</a:t>
            </a:r>
          </a:p>
          <a:p>
            <a:pPr lvl="2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Example: add, and, slt, sll</a:t>
            </a:r>
          </a:p>
          <a:p>
            <a:pPr lvl="1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I-format instructions: operations using 2 register and an imm value</a:t>
            </a:r>
          </a:p>
          <a:p>
            <a:pPr lvl="2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Example: addi, beq, lw, sw</a:t>
            </a:r>
          </a:p>
          <a:p>
            <a:pPr lvl="1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J-format instruction: jump instructions</a:t>
            </a:r>
          </a:p>
          <a:p>
            <a:pPr lvl="2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Example: j, jal</a:t>
            </a:r>
          </a:p>
          <a:p>
            <a:pPr lvl="1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Other formats not in syllabus</a:t>
            </a:r>
          </a:p>
          <a:p>
            <a:pPr lvl="2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See reference data: there's FI/FR-formats for floats</a:t>
            </a:r>
          </a:p>
          <a:p>
            <a:pPr lvl="2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Assessments can have custom instruction formats!</a:t>
            </a:r>
            <a:endParaRPr lang="en-SG"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06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Prelude to 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Be careful about the ordering!</a:t>
            </a:r>
          </a:p>
          <a:p>
            <a:pPr marL="0" indent="0">
              <a:buNone/>
            </a:pPr>
            <a:endParaRPr lang="en-US" sz="105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Instruction:</a:t>
            </a: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		$t0,		$t1,		$t2</a:t>
            </a:r>
          </a:p>
          <a:p>
            <a:pPr marL="0" indent="0">
              <a:buNone/>
            </a:pPr>
            <a:r>
              <a:rPr lang="en-US" sz="2000">
                <a:ea typeface="Iosevka Extended" panose="02000509030000000004" pitchFamily="49" charset="0"/>
                <a:cs typeface="Iosevka Extended" panose="02000509030000000004" pitchFamily="49" charset="0"/>
              </a:rPr>
              <a:t>(opcode 0, funct 20</a:t>
            </a:r>
            <a:r>
              <a:rPr lang="en-US" sz="2000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  <a:r>
              <a:rPr lang="en-US" sz="2000">
                <a:ea typeface="Iosevka Extended" panose="02000509030000000004" pitchFamily="49" charset="0"/>
                <a:cs typeface="Iosevka Extended" panose="02000509030000000004" pitchFamily="49" charset="0"/>
              </a:rPr>
              <a:t>)      rd (dest)	              rs (source)             rt (target)</a:t>
            </a:r>
          </a:p>
          <a:p>
            <a:pPr marL="0" indent="0">
              <a:buNone/>
            </a:pPr>
            <a:endParaRPr lang="en-US" sz="140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MIPS Reference Sheet:</a:t>
            </a:r>
          </a:p>
          <a:p>
            <a:pPr marL="0" indent="0">
              <a:buNone/>
            </a:pPr>
            <a:endParaRPr lang="en-SG"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AFB35-2D78-6139-8FC5-CC7A40E70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19" y="5428007"/>
            <a:ext cx="9573961" cy="790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7A785D-D7DB-E11A-D1BC-22E71C30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014" y="4948067"/>
            <a:ext cx="261974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15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 $s1, $zero, 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04C706-5F31-02BA-9406-C1DE244535B7}"/>
              </a:ext>
            </a:extLst>
          </p:cNvPr>
          <p:cNvGrpSpPr>
            <a:grpSpLocks noChangeAspect="1"/>
          </p:cNvGrpSpPr>
          <p:nvPr/>
        </p:nvGrpSpPr>
        <p:grpSpPr>
          <a:xfrm>
            <a:off x="5047343" y="1732257"/>
            <a:ext cx="6955971" cy="1251257"/>
            <a:chOff x="838200" y="4688114"/>
            <a:chExt cx="10033000" cy="18047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6E574A-0C6B-BD3F-33E9-95477D664AE3}"/>
                </a:ext>
              </a:extLst>
            </p:cNvPr>
            <p:cNvGrpSpPr/>
            <p:nvPr/>
          </p:nvGrpSpPr>
          <p:grpSpPr>
            <a:xfrm>
              <a:off x="951151" y="4823213"/>
              <a:ext cx="9802593" cy="1591908"/>
              <a:chOff x="631836" y="3383156"/>
              <a:chExt cx="9802593" cy="159190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9095B50-4791-F6E0-C184-A2DDA7157D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836" y="4498748"/>
                <a:ext cx="9593014" cy="476316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CE29FC4-FBA6-486C-3516-BE69C70E9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36" y="3383156"/>
                <a:ext cx="9802593" cy="1105054"/>
              </a:xfrm>
              <a:prstGeom prst="rect">
                <a:avLst/>
              </a:prstGeom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93E8AB-BA18-C5B7-1E98-878D9951DBF1}"/>
                </a:ext>
              </a:extLst>
            </p:cNvPr>
            <p:cNvSpPr/>
            <p:nvPr/>
          </p:nvSpPr>
          <p:spPr>
            <a:xfrm>
              <a:off x="838200" y="4688114"/>
              <a:ext cx="10033000" cy="1804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316" y="3325574"/>
            <a:ext cx="6056998" cy="17164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3890A6-8244-D8DD-2906-C80D87A19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22" y="3325574"/>
            <a:ext cx="5415499" cy="334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06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 $s1, $zero, 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04C706-5F31-02BA-9406-C1DE244535B7}"/>
              </a:ext>
            </a:extLst>
          </p:cNvPr>
          <p:cNvGrpSpPr>
            <a:grpSpLocks noChangeAspect="1"/>
          </p:cNvGrpSpPr>
          <p:nvPr/>
        </p:nvGrpSpPr>
        <p:grpSpPr>
          <a:xfrm>
            <a:off x="5946316" y="1732258"/>
            <a:ext cx="6056998" cy="1089548"/>
            <a:chOff x="838200" y="4688114"/>
            <a:chExt cx="10033000" cy="18047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6E574A-0C6B-BD3F-33E9-95477D664AE3}"/>
                </a:ext>
              </a:extLst>
            </p:cNvPr>
            <p:cNvGrpSpPr/>
            <p:nvPr/>
          </p:nvGrpSpPr>
          <p:grpSpPr>
            <a:xfrm>
              <a:off x="951151" y="4823213"/>
              <a:ext cx="9802593" cy="1591908"/>
              <a:chOff x="631836" y="3383156"/>
              <a:chExt cx="9802593" cy="159190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9095B50-4791-F6E0-C184-A2DDA7157D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836" y="4498748"/>
                <a:ext cx="9593014" cy="476316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CE29FC4-FBA6-486C-3516-BE69C70E9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36" y="3383156"/>
                <a:ext cx="9802593" cy="1105054"/>
              </a:xfrm>
              <a:prstGeom prst="rect">
                <a:avLst/>
              </a:prstGeom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93E8AB-BA18-C5B7-1E98-878D9951DBF1}"/>
                </a:ext>
              </a:extLst>
            </p:cNvPr>
            <p:cNvSpPr/>
            <p:nvPr/>
          </p:nvSpPr>
          <p:spPr>
            <a:xfrm>
              <a:off x="838200" y="4688114"/>
              <a:ext cx="10033000" cy="1804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316" y="3325574"/>
            <a:ext cx="6056998" cy="17164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3890A6-8244-D8DD-2906-C80D87A19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22" y="3325574"/>
            <a:ext cx="5415499" cy="33424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CB8955-008A-B8DB-F630-C0D38675CF18}"/>
              </a:ext>
            </a:extLst>
          </p:cNvPr>
          <p:cNvSpPr/>
          <p:nvPr/>
        </p:nvSpPr>
        <p:spPr>
          <a:xfrm>
            <a:off x="662940" y="5128260"/>
            <a:ext cx="5013960" cy="35052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4DEBF9-491F-794B-CE9C-7204A4644AC8}"/>
              </a:ext>
            </a:extLst>
          </p:cNvPr>
          <p:cNvSpPr/>
          <p:nvPr/>
        </p:nvSpPr>
        <p:spPr>
          <a:xfrm>
            <a:off x="662940" y="3916755"/>
            <a:ext cx="5013960" cy="35052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AAC30-EDA3-CE35-E44E-B167F12915AB}"/>
              </a:ext>
            </a:extLst>
          </p:cNvPr>
          <p:cNvSpPr txBox="1"/>
          <p:nvPr/>
        </p:nvSpPr>
        <p:spPr>
          <a:xfrm>
            <a:off x="904565" y="2670602"/>
            <a:ext cx="3493264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= $s1 = $(16+1) = $17</a:t>
            </a:r>
          </a:p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= $zero = $0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139BD-06A4-DA52-1449-B72A17B3584D}"/>
              </a:ext>
            </a:extLst>
          </p:cNvPr>
          <p:cNvSpPr txBox="1"/>
          <p:nvPr/>
        </p:nvSpPr>
        <p:spPr>
          <a:xfrm>
            <a:off x="2069160" y="2212499"/>
            <a:ext cx="37689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rs     SignExtImm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134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 $s1, $zero, 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04C706-5F31-02BA-9406-C1DE244535B7}"/>
              </a:ext>
            </a:extLst>
          </p:cNvPr>
          <p:cNvGrpSpPr>
            <a:grpSpLocks noChangeAspect="1"/>
          </p:cNvGrpSpPr>
          <p:nvPr/>
        </p:nvGrpSpPr>
        <p:grpSpPr>
          <a:xfrm>
            <a:off x="5946316" y="1732258"/>
            <a:ext cx="6056998" cy="1089548"/>
            <a:chOff x="838200" y="4688114"/>
            <a:chExt cx="10033000" cy="18047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6E574A-0C6B-BD3F-33E9-95477D664AE3}"/>
                </a:ext>
              </a:extLst>
            </p:cNvPr>
            <p:cNvGrpSpPr/>
            <p:nvPr/>
          </p:nvGrpSpPr>
          <p:grpSpPr>
            <a:xfrm>
              <a:off x="951151" y="4823213"/>
              <a:ext cx="9802593" cy="1591908"/>
              <a:chOff x="631836" y="3383156"/>
              <a:chExt cx="9802593" cy="159190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9095B50-4791-F6E0-C184-A2DDA7157D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836" y="4498748"/>
                <a:ext cx="9593014" cy="476316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CE29FC4-FBA6-486C-3516-BE69C70E9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36" y="3383156"/>
                <a:ext cx="9802593" cy="1105054"/>
              </a:xfrm>
              <a:prstGeom prst="rect">
                <a:avLst/>
              </a:prstGeom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93E8AB-BA18-C5B7-1E98-878D9951DBF1}"/>
                </a:ext>
              </a:extLst>
            </p:cNvPr>
            <p:cNvSpPr/>
            <p:nvPr/>
          </p:nvSpPr>
          <p:spPr>
            <a:xfrm>
              <a:off x="838200" y="4688114"/>
              <a:ext cx="10033000" cy="1804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316" y="3325574"/>
            <a:ext cx="6056998" cy="17164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3890A6-8244-D8DD-2906-C80D87A19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22" y="3325574"/>
            <a:ext cx="5415499" cy="33424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B74668-C02C-BF2D-EF05-3473E5B32654}"/>
              </a:ext>
            </a:extLst>
          </p:cNvPr>
          <p:cNvSpPr/>
          <p:nvPr/>
        </p:nvSpPr>
        <p:spPr>
          <a:xfrm>
            <a:off x="6210451" y="4008534"/>
            <a:ext cx="571142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AAC30-EDA3-CE35-E44E-B167F12915AB}"/>
              </a:ext>
            </a:extLst>
          </p:cNvPr>
          <p:cNvSpPr txBox="1"/>
          <p:nvPr/>
        </p:nvSpPr>
        <p:spPr>
          <a:xfrm>
            <a:off x="904565" y="2670602"/>
            <a:ext cx="34932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= $s1 = $(16+1) = $17</a:t>
            </a:r>
          </a:p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= $zero = $0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139BD-06A4-DA52-1449-B72A17B3584D}"/>
              </a:ext>
            </a:extLst>
          </p:cNvPr>
          <p:cNvSpPr txBox="1"/>
          <p:nvPr/>
        </p:nvSpPr>
        <p:spPr>
          <a:xfrm>
            <a:off x="2069160" y="2212499"/>
            <a:ext cx="37689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rs     SignExtImm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45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 $s1, $zero, 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04C706-5F31-02BA-9406-C1DE244535B7}"/>
              </a:ext>
            </a:extLst>
          </p:cNvPr>
          <p:cNvGrpSpPr>
            <a:grpSpLocks noChangeAspect="1"/>
          </p:cNvGrpSpPr>
          <p:nvPr/>
        </p:nvGrpSpPr>
        <p:grpSpPr>
          <a:xfrm>
            <a:off x="5946316" y="1732258"/>
            <a:ext cx="6056998" cy="1089548"/>
            <a:chOff x="838200" y="4688114"/>
            <a:chExt cx="10033000" cy="18047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6E574A-0C6B-BD3F-33E9-95477D664AE3}"/>
                </a:ext>
              </a:extLst>
            </p:cNvPr>
            <p:cNvGrpSpPr/>
            <p:nvPr/>
          </p:nvGrpSpPr>
          <p:grpSpPr>
            <a:xfrm>
              <a:off x="951151" y="4823213"/>
              <a:ext cx="9802593" cy="1591908"/>
              <a:chOff x="631836" y="3383156"/>
              <a:chExt cx="9802593" cy="159190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9095B50-4791-F6E0-C184-A2DDA7157D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836" y="4498748"/>
                <a:ext cx="9593014" cy="476316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CE29FC4-FBA6-486C-3516-BE69C70E9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36" y="3383156"/>
                <a:ext cx="9802593" cy="1105054"/>
              </a:xfrm>
              <a:prstGeom prst="rect">
                <a:avLst/>
              </a:prstGeom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93E8AB-BA18-C5B7-1E98-878D9951DBF1}"/>
                </a:ext>
              </a:extLst>
            </p:cNvPr>
            <p:cNvSpPr/>
            <p:nvPr/>
          </p:nvSpPr>
          <p:spPr>
            <a:xfrm>
              <a:off x="838200" y="4688114"/>
              <a:ext cx="10033000" cy="1804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316" y="3325574"/>
            <a:ext cx="6056998" cy="17164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3890A6-8244-D8DD-2906-C80D87A19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22" y="3325574"/>
            <a:ext cx="5415499" cy="3342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AAC30-EDA3-CE35-E44E-B167F12915AB}"/>
              </a:ext>
            </a:extLst>
          </p:cNvPr>
          <p:cNvSpPr txBox="1"/>
          <p:nvPr/>
        </p:nvSpPr>
        <p:spPr>
          <a:xfrm>
            <a:off x="904565" y="2670602"/>
            <a:ext cx="34932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= $s1 = $(16+1) = $17</a:t>
            </a:r>
          </a:p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= $zero = $0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139BD-06A4-DA52-1449-B72A17B3584D}"/>
              </a:ext>
            </a:extLst>
          </p:cNvPr>
          <p:cNvSpPr txBox="1"/>
          <p:nvPr/>
        </p:nvSpPr>
        <p:spPr>
          <a:xfrm>
            <a:off x="2069160" y="2212499"/>
            <a:ext cx="37689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rs     SignExtImm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EF3F9-EAF1-EEE0-1ED1-6542A1B9E4A5}"/>
              </a:ext>
            </a:extLst>
          </p:cNvPr>
          <p:cNvSpPr txBox="1"/>
          <p:nvPr/>
        </p:nvSpPr>
        <p:spPr>
          <a:xfrm>
            <a:off x="6361081" y="5877268"/>
            <a:ext cx="5792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Ans:(2011 0000)</a:t>
            </a:r>
            <a:r>
              <a:rPr lang="en-US" sz="3200" b="1" baseline="-250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  <a:endParaRPr lang="en-US" sz="3200" b="1" baseline="-25000" dirty="0">
              <a:solidFill>
                <a:srgbClr val="C000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1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Q1) C to MIPS translation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Q2) MIPS instruction encoding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Q3) Completing MIPS code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Q4) </a:t>
            </a:r>
            <a:r>
              <a:rPr lang="en-SG"/>
              <a:t>MIPS Tracing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Bonus (look on your own): Next steps for 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9059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First, check the opcode (first 6 bits), which is 000100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 = 4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  <a:endParaRPr lang="en-SG" baseline="-25000"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6056998" cy="1716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1" y="2309115"/>
            <a:ext cx="156194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3BFADD-029F-7797-2AB8-958570ABAAA6}"/>
              </a:ext>
            </a:extLst>
          </p:cNvPr>
          <p:cNvSpPr/>
          <p:nvPr/>
        </p:nvSpPr>
        <p:spPr>
          <a:xfrm>
            <a:off x="952727" y="4201415"/>
            <a:ext cx="1409474" cy="165125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7440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Second, check the Reference Sheet for opcode 4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.</a:t>
            </a:r>
          </a:p>
          <a:p>
            <a:pPr marL="0" indent="0">
              <a:buNone/>
            </a:pPr>
            <a:endParaRPr lang="en-US" baseline="-2500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 baseline="-2500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 baseline="-2500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 baseline="-2500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Now we know it's a beq instruction with I-format.</a:t>
            </a:r>
            <a:endParaRPr lang="en-SG"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1" y="2309115"/>
            <a:ext cx="156194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7ABA54-85A3-19D6-FA25-2D3364AE2E1E}"/>
              </a:ext>
            </a:extLst>
          </p:cNvPr>
          <p:cNvGrpSpPr/>
          <p:nvPr/>
        </p:nvGrpSpPr>
        <p:grpSpPr>
          <a:xfrm>
            <a:off x="942516" y="4001294"/>
            <a:ext cx="6056998" cy="1348581"/>
            <a:chOff x="2961816" y="3947318"/>
            <a:chExt cx="6056998" cy="134858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B9C4E0A-7C46-690F-710E-A106EEAD6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1816" y="4739411"/>
              <a:ext cx="5988646" cy="432393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2235699-92A0-7C65-27E3-560B635218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61816" y="3947318"/>
              <a:ext cx="6056998" cy="1348581"/>
              <a:chOff x="838200" y="4688112"/>
              <a:chExt cx="10033000" cy="223383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6E0736D-A926-8850-6C1A-D098451D5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150" y="4823213"/>
                <a:ext cx="9802594" cy="1105055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F7836A5-CF04-550F-4495-3F5513403575}"/>
                  </a:ext>
                </a:extLst>
              </p:cNvPr>
              <p:cNvSpPr/>
              <p:nvPr/>
            </p:nvSpPr>
            <p:spPr>
              <a:xfrm>
                <a:off x="838200" y="4688112"/>
                <a:ext cx="10033000" cy="22338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0464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950" y="3429000"/>
            <a:ext cx="6056998" cy="1716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2" y="2313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412A5-61A1-906C-1B6F-EE788BF9CF8B}"/>
              </a:ext>
            </a:extLst>
          </p:cNvPr>
          <p:cNvSpPr/>
          <p:nvPr/>
        </p:nvSpPr>
        <p:spPr>
          <a:xfrm>
            <a:off x="3271839" y="2314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B2D38-15EE-C701-F2AB-5DE59E72E2EE}"/>
              </a:ext>
            </a:extLst>
          </p:cNvPr>
          <p:cNvSpPr/>
          <p:nvPr/>
        </p:nvSpPr>
        <p:spPr>
          <a:xfrm>
            <a:off x="4548189" y="2315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D23D3-5337-3A96-59E1-63B186D17E4C}"/>
              </a:ext>
            </a:extLst>
          </p:cNvPr>
          <p:cNvSpPr/>
          <p:nvPr/>
        </p:nvSpPr>
        <p:spPr>
          <a:xfrm>
            <a:off x="5981700" y="2313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0663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opcode  000100 = 4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      01000 = 8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00000 = 0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immediate 0100 = 2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950" y="3429000"/>
            <a:ext cx="6056998" cy="1716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2" y="2313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412A5-61A1-906C-1B6F-EE788BF9CF8B}"/>
              </a:ext>
            </a:extLst>
          </p:cNvPr>
          <p:cNvSpPr/>
          <p:nvPr/>
        </p:nvSpPr>
        <p:spPr>
          <a:xfrm>
            <a:off x="3271839" y="2314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B2D38-15EE-C701-F2AB-5DE59E72E2EE}"/>
              </a:ext>
            </a:extLst>
          </p:cNvPr>
          <p:cNvSpPr/>
          <p:nvPr/>
        </p:nvSpPr>
        <p:spPr>
          <a:xfrm>
            <a:off x="4548189" y="2315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D23D3-5337-3A96-59E1-63B186D17E4C}"/>
              </a:ext>
            </a:extLst>
          </p:cNvPr>
          <p:cNvSpPr/>
          <p:nvPr/>
        </p:nvSpPr>
        <p:spPr>
          <a:xfrm>
            <a:off x="5981700" y="2313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8783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opcode  000100 = 4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      01000 = 8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00000 = 0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immediate 0100 = 2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$8 is $t0; $0 is $zero, and the immediate value is +2.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950" y="3429000"/>
            <a:ext cx="6056998" cy="1716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2" y="2313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412A5-61A1-906C-1B6F-EE788BF9CF8B}"/>
              </a:ext>
            </a:extLst>
          </p:cNvPr>
          <p:cNvSpPr/>
          <p:nvPr/>
        </p:nvSpPr>
        <p:spPr>
          <a:xfrm>
            <a:off x="3271839" y="2314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B2D38-15EE-C701-F2AB-5DE59E72E2EE}"/>
              </a:ext>
            </a:extLst>
          </p:cNvPr>
          <p:cNvSpPr/>
          <p:nvPr/>
        </p:nvSpPr>
        <p:spPr>
          <a:xfrm>
            <a:off x="4548189" y="2315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D23D3-5337-3A96-59E1-63B186D17E4C}"/>
              </a:ext>
            </a:extLst>
          </p:cNvPr>
          <p:cNvSpPr/>
          <p:nvPr/>
        </p:nvSpPr>
        <p:spPr>
          <a:xfrm>
            <a:off x="5981700" y="2313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5050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opcode   --&gt; beq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      --&gt; $t0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--&gt; $zero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immediate --&gt; +2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2" y="2313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412A5-61A1-906C-1B6F-EE788BF9CF8B}"/>
              </a:ext>
            </a:extLst>
          </p:cNvPr>
          <p:cNvSpPr/>
          <p:nvPr/>
        </p:nvSpPr>
        <p:spPr>
          <a:xfrm>
            <a:off x="3271839" y="2314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B2D38-15EE-C701-F2AB-5DE59E72E2EE}"/>
              </a:ext>
            </a:extLst>
          </p:cNvPr>
          <p:cNvSpPr/>
          <p:nvPr/>
        </p:nvSpPr>
        <p:spPr>
          <a:xfrm>
            <a:off x="4548189" y="2315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D23D3-5337-3A96-59E1-63B186D17E4C}"/>
              </a:ext>
            </a:extLst>
          </p:cNvPr>
          <p:cNvSpPr/>
          <p:nvPr/>
        </p:nvSpPr>
        <p:spPr>
          <a:xfrm>
            <a:off x="5981700" y="2313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7019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opcode   --&gt; beq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      --&gt; $t0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--&gt; $zero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immediate --&gt; +2</a:t>
            </a:r>
          </a:p>
          <a:p>
            <a:pPr marL="0" indent="0">
              <a:buNone/>
            </a:pPr>
            <a:endParaRPr lang="en-US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Ans: beq $t0, $zero, exit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2" y="2313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412A5-61A1-906C-1B6F-EE788BF9CF8B}"/>
              </a:ext>
            </a:extLst>
          </p:cNvPr>
          <p:cNvSpPr/>
          <p:nvPr/>
        </p:nvSpPr>
        <p:spPr>
          <a:xfrm>
            <a:off x="3271839" y="2314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B2D38-15EE-C701-F2AB-5DE59E72E2EE}"/>
              </a:ext>
            </a:extLst>
          </p:cNvPr>
          <p:cNvSpPr/>
          <p:nvPr/>
        </p:nvSpPr>
        <p:spPr>
          <a:xfrm>
            <a:off x="4548189" y="2315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D23D3-5337-3A96-59E1-63B186D17E4C}"/>
              </a:ext>
            </a:extLst>
          </p:cNvPr>
          <p:cNvSpPr/>
          <p:nvPr/>
        </p:nvSpPr>
        <p:spPr>
          <a:xfrm>
            <a:off x="5981700" y="2313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670F978-997B-5C49-817B-AA03D71FB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566160"/>
              </p:ext>
            </p:extLst>
          </p:nvPr>
        </p:nvGraphicFramePr>
        <p:xfrm>
          <a:off x="6917987" y="3136693"/>
          <a:ext cx="4435813" cy="2176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958">
                  <a:extLst>
                    <a:ext uri="{9D8B030D-6E8A-4147-A177-3AD203B41FA5}">
                      <a16:colId xmlns:a16="http://schemas.microsoft.com/office/drawing/2014/main" val="2959064186"/>
                    </a:ext>
                  </a:extLst>
                </a:gridCol>
                <a:gridCol w="3219855">
                  <a:extLst>
                    <a:ext uri="{9D8B030D-6E8A-4147-A177-3AD203B41FA5}">
                      <a16:colId xmlns:a16="http://schemas.microsoft.com/office/drawing/2014/main" val="1505941137"/>
                    </a:ext>
                  </a:extLst>
                </a:gridCol>
              </a:tblGrid>
              <a:tr h="3628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MIPS code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95487"/>
                  </a:ext>
                </a:extLst>
              </a:tr>
              <a:tr h="296134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     </a:t>
                      </a:r>
                      <a:r>
                        <a:rPr lang="en-US" sz="12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</a:t>
                      </a:r>
                      <a:r>
                        <a:rPr lang="en-US" sz="1200" baseline="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$s1, $zero, 0</a:t>
                      </a:r>
                      <a:endParaRPr lang="en-US" sz="110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42740"/>
                  </a:ext>
                </a:extLst>
              </a:tr>
              <a:tr h="1496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0x00084042</a:t>
                      </a:r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 </a:t>
                      </a:r>
                      <a:r>
                        <a:rPr lang="en-US" sz="12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srl</a:t>
                      </a:r>
                      <a:r>
                        <a:rPr lang="en-US" sz="1200" baseline="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 $t0, $t0, 1</a:t>
                      </a:r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9398"/>
                  </a:ext>
                </a:extLst>
              </a:tr>
              <a:tr h="2242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0x11000002</a:t>
                      </a:r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852321"/>
                  </a:ext>
                </a:extLst>
              </a:tr>
              <a:tr h="132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0x22310001</a:t>
                      </a:r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31094"/>
                  </a:ext>
                </a:extLst>
              </a:tr>
              <a:tr h="296134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     j    </a:t>
                      </a:r>
                      <a:r>
                        <a:rPr lang="en-US" sz="120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0503"/>
                  </a:ext>
                </a:extLst>
              </a:tr>
              <a:tr h="33733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17506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C9F04C3-1D36-3935-1D10-26895FFFACBE}"/>
              </a:ext>
            </a:extLst>
          </p:cNvPr>
          <p:cNvGrpSpPr/>
          <p:nvPr/>
        </p:nvGrpSpPr>
        <p:grpSpPr>
          <a:xfrm>
            <a:off x="5322650" y="4413938"/>
            <a:ext cx="1595337" cy="369332"/>
            <a:chOff x="5204298" y="5525311"/>
            <a:chExt cx="159533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CA724-F00A-FADA-08A2-526357E5279A}"/>
                </a:ext>
              </a:extLst>
            </p:cNvPr>
            <p:cNvSpPr txBox="1"/>
            <p:nvPr/>
          </p:nvSpPr>
          <p:spPr>
            <a:xfrm>
              <a:off x="5204298" y="5525311"/>
              <a:ext cx="1235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ndesNeue Alt 2 Book" panose="00000500000000000000" pitchFamily="2" charset="0"/>
                </a:rPr>
                <a:t>Next instr.</a:t>
              </a:r>
              <a:endParaRPr lang="en-SG" dirty="0">
                <a:latin typeface="AndesNeue Alt 2 Book" panose="00000500000000000000" pitchFamily="2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26053C0-A29D-1206-17D6-F1830BDF5112}"/>
                </a:ext>
              </a:extLst>
            </p:cNvPr>
            <p:cNvCxnSpPr/>
            <p:nvPr/>
          </p:nvCxnSpPr>
          <p:spPr>
            <a:xfrm>
              <a:off x="6342434" y="5680953"/>
              <a:ext cx="457201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AE3BB68-391A-E36C-69BE-FD340ACE06F1}"/>
              </a:ext>
            </a:extLst>
          </p:cNvPr>
          <p:cNvSpPr txBox="1"/>
          <p:nvPr/>
        </p:nvSpPr>
        <p:spPr>
          <a:xfrm>
            <a:off x="5915497" y="4836844"/>
            <a:ext cx="112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+2 instr.</a:t>
            </a:r>
            <a:endParaRPr lang="en-SG" dirty="0">
              <a:latin typeface="AndesNeue Alt 2 Book" panose="00000500000000000000" pitchFamily="2" charset="0"/>
            </a:endParaRPr>
          </a:p>
        </p:txBody>
      </p:sp>
      <p:sp>
        <p:nvSpPr>
          <p:cNvPr id="13" name="Freeform 29">
            <a:extLst>
              <a:ext uri="{FF2B5EF4-FFF2-40B4-BE49-F238E27FC236}">
                <a16:creationId xmlns:a16="http://schemas.microsoft.com/office/drawing/2014/main" id="{7A4885A4-6ADF-418D-2540-D443224710F6}"/>
              </a:ext>
            </a:extLst>
          </p:cNvPr>
          <p:cNvSpPr/>
          <p:nvPr/>
        </p:nvSpPr>
        <p:spPr>
          <a:xfrm>
            <a:off x="6854596" y="4578379"/>
            <a:ext cx="126781" cy="282102"/>
          </a:xfrm>
          <a:custGeom>
            <a:avLst/>
            <a:gdLst>
              <a:gd name="connsiteX0" fmla="*/ 97598 w 126781"/>
              <a:gd name="connsiteY0" fmla="*/ 0 h 282102"/>
              <a:gd name="connsiteX1" fmla="*/ 321 w 126781"/>
              <a:gd name="connsiteY1" fmla="*/ 136187 h 282102"/>
              <a:gd name="connsiteX2" fmla="*/ 126781 w 126781"/>
              <a:gd name="connsiteY2" fmla="*/ 282102 h 28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781" h="282102">
                <a:moveTo>
                  <a:pt x="97598" y="0"/>
                </a:moveTo>
                <a:cubicBezTo>
                  <a:pt x="46527" y="44585"/>
                  <a:pt x="-4543" y="89170"/>
                  <a:pt x="321" y="136187"/>
                </a:cubicBezTo>
                <a:cubicBezTo>
                  <a:pt x="5185" y="183204"/>
                  <a:pt x="65983" y="232653"/>
                  <a:pt x="126781" y="282102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8407B5BE-4EAB-2CE7-09ED-6360A8E0563E}"/>
              </a:ext>
            </a:extLst>
          </p:cNvPr>
          <p:cNvSpPr/>
          <p:nvPr/>
        </p:nvSpPr>
        <p:spPr>
          <a:xfrm>
            <a:off x="6854596" y="4860481"/>
            <a:ext cx="126781" cy="282102"/>
          </a:xfrm>
          <a:custGeom>
            <a:avLst/>
            <a:gdLst>
              <a:gd name="connsiteX0" fmla="*/ 97598 w 126781"/>
              <a:gd name="connsiteY0" fmla="*/ 0 h 282102"/>
              <a:gd name="connsiteX1" fmla="*/ 321 w 126781"/>
              <a:gd name="connsiteY1" fmla="*/ 136187 h 282102"/>
              <a:gd name="connsiteX2" fmla="*/ 126781 w 126781"/>
              <a:gd name="connsiteY2" fmla="*/ 282102 h 28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781" h="282102">
                <a:moveTo>
                  <a:pt x="97598" y="0"/>
                </a:moveTo>
                <a:cubicBezTo>
                  <a:pt x="46527" y="44585"/>
                  <a:pt x="-4543" y="89170"/>
                  <a:pt x="321" y="136187"/>
                </a:cubicBezTo>
                <a:cubicBezTo>
                  <a:pt x="5185" y="183204"/>
                  <a:pt x="65983" y="232653"/>
                  <a:pt x="126781" y="282102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441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0x22310001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0010 0010 0011 0001 0000 0000 0000 0001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opcode 010000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 = 8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</a:p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This means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 instruction, I-format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1" y="2309115"/>
            <a:ext cx="156194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6748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0x22310001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0010 0010 0011 0001 0000 0000 0000 0001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opcode 010000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 = 8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</a:p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This means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 instruction, I-format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0b 0010 0010 0011 0001 0000 0000 0000 0001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opcode rs    rt     imm (SignExtImm)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1" y="2309115"/>
            <a:ext cx="156194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E5579-816B-B20E-83BA-246667F31906}"/>
              </a:ext>
            </a:extLst>
          </p:cNvPr>
          <p:cNvSpPr/>
          <p:nvPr/>
        </p:nvSpPr>
        <p:spPr>
          <a:xfrm>
            <a:off x="1545016" y="4345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901B10-7460-1978-7AB7-7094D1CB89AE}"/>
              </a:ext>
            </a:extLst>
          </p:cNvPr>
          <p:cNvSpPr/>
          <p:nvPr/>
        </p:nvSpPr>
        <p:spPr>
          <a:xfrm>
            <a:off x="3083153" y="4346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379E7B-32D4-44C9-5893-A2C0714B3544}"/>
              </a:ext>
            </a:extLst>
          </p:cNvPr>
          <p:cNvSpPr/>
          <p:nvPr/>
        </p:nvSpPr>
        <p:spPr>
          <a:xfrm>
            <a:off x="4359503" y="4347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A40BB5-6F36-004E-90FE-7ED0248B8753}"/>
              </a:ext>
            </a:extLst>
          </p:cNvPr>
          <p:cNvSpPr/>
          <p:nvPr/>
        </p:nvSpPr>
        <p:spPr>
          <a:xfrm>
            <a:off x="5793014" y="4345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82ACC-13BF-BE7A-E103-44FA4AD52B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544" b="31435"/>
          <a:stretch/>
        </p:blipFill>
        <p:spPr>
          <a:xfrm>
            <a:off x="732871" y="5663147"/>
            <a:ext cx="8529614" cy="65314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0A81596-2D81-F1BF-B7D5-51ADC1555B55}"/>
              </a:ext>
            </a:extLst>
          </p:cNvPr>
          <p:cNvGrpSpPr>
            <a:grpSpLocks noChangeAspect="1"/>
          </p:cNvGrpSpPr>
          <p:nvPr/>
        </p:nvGrpSpPr>
        <p:grpSpPr>
          <a:xfrm>
            <a:off x="5867853" y="2786141"/>
            <a:ext cx="6056998" cy="1089548"/>
            <a:chOff x="838200" y="4688114"/>
            <a:chExt cx="10033000" cy="18047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FD738B-8B63-BC99-27BA-7EEDCF882135}"/>
                </a:ext>
              </a:extLst>
            </p:cNvPr>
            <p:cNvGrpSpPr/>
            <p:nvPr/>
          </p:nvGrpSpPr>
          <p:grpSpPr>
            <a:xfrm>
              <a:off x="951151" y="4823213"/>
              <a:ext cx="9802593" cy="1591908"/>
              <a:chOff x="631836" y="3383156"/>
              <a:chExt cx="9802593" cy="159190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4629610-1769-4104-405C-CFA717731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36" y="4498748"/>
                <a:ext cx="9593014" cy="476316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128C9D7-04DD-5C46-0591-A172E2B31B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1836" y="3383156"/>
                <a:ext cx="9802593" cy="1105054"/>
              </a:xfrm>
              <a:prstGeom prst="rect">
                <a:avLst/>
              </a:prstGeom>
            </p:spPr>
          </p:pic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BE007D-2551-6254-F25D-08ED7E9A2125}"/>
                </a:ext>
              </a:extLst>
            </p:cNvPr>
            <p:cNvSpPr/>
            <p:nvPr/>
          </p:nvSpPr>
          <p:spPr>
            <a:xfrm>
              <a:off x="838200" y="4688114"/>
              <a:ext cx="10033000" cy="1804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139822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0x22310001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0010 0010 0011 0001 0000 0000 0000 0001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opcode 010000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 = 8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</a:p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This means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 instruction, I-format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0b 0010 0010 0011 0001 0000 0000 0000 0001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opcode rs    rt     imm (SignExtImm)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8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17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</a:t>
            </a:r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17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</a:t>
            </a:r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  $s1   $s1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1" y="2309115"/>
            <a:ext cx="156194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E5579-816B-B20E-83BA-246667F31906}"/>
              </a:ext>
            </a:extLst>
          </p:cNvPr>
          <p:cNvSpPr/>
          <p:nvPr/>
        </p:nvSpPr>
        <p:spPr>
          <a:xfrm>
            <a:off x="1545016" y="4345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901B10-7460-1978-7AB7-7094D1CB89AE}"/>
              </a:ext>
            </a:extLst>
          </p:cNvPr>
          <p:cNvSpPr/>
          <p:nvPr/>
        </p:nvSpPr>
        <p:spPr>
          <a:xfrm>
            <a:off x="3083153" y="4346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379E7B-32D4-44C9-5893-A2C0714B3544}"/>
              </a:ext>
            </a:extLst>
          </p:cNvPr>
          <p:cNvSpPr/>
          <p:nvPr/>
        </p:nvSpPr>
        <p:spPr>
          <a:xfrm>
            <a:off x="4359503" y="4347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A40BB5-6F36-004E-90FE-7ED0248B8753}"/>
              </a:ext>
            </a:extLst>
          </p:cNvPr>
          <p:cNvSpPr/>
          <p:nvPr/>
        </p:nvSpPr>
        <p:spPr>
          <a:xfrm>
            <a:off x="5793014" y="4345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077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E4EF-520C-01C9-DDB8-651A8BD2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stuff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BD529-A529-DC3E-B553-C04740C9A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question: </a:t>
            </a:r>
          </a:p>
          <a:p>
            <a:pPr lvl="1"/>
            <a:r>
              <a:rPr lang="en-US" dirty="0"/>
              <a:t>do on your own, discuss in Canvas, ask me </a:t>
            </a:r>
            <a:r>
              <a:rPr lang="en-US"/>
              <a:t>if anything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MIPS Sheet</a:t>
            </a:r>
          </a:p>
          <a:p>
            <a:pPr lvl="1"/>
            <a:r>
              <a:rPr lang="en-US" dirty="0"/>
              <a:t>take one (</a:t>
            </a:r>
            <a:r>
              <a:rPr lang="en-US"/>
              <a:t>in-front) if you haven't last week</a:t>
            </a:r>
          </a:p>
          <a:p>
            <a:pPr lvl="1"/>
            <a:r>
              <a:rPr lang="en-US"/>
              <a:t>would </a:t>
            </a:r>
            <a:r>
              <a:rPr lang="en-US" dirty="0"/>
              <a:t>be useful until exam time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3288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0x22310001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0010 0010 0011 0001 0000 0000 0000 0001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opcode 010000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 = 8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</a:p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This means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 instruction, I-format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0b 0010 0010 0011 0001 0000 0000 0000 0001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opcode rs    rt     imm (SignExtImm)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8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17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</a:t>
            </a:r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17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</a:t>
            </a:r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  $s1   $s1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1" y="2309115"/>
            <a:ext cx="156194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E5579-816B-B20E-83BA-246667F31906}"/>
              </a:ext>
            </a:extLst>
          </p:cNvPr>
          <p:cNvSpPr/>
          <p:nvPr/>
        </p:nvSpPr>
        <p:spPr>
          <a:xfrm>
            <a:off x="1545016" y="4345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901B10-7460-1978-7AB7-7094D1CB89AE}"/>
              </a:ext>
            </a:extLst>
          </p:cNvPr>
          <p:cNvSpPr/>
          <p:nvPr/>
        </p:nvSpPr>
        <p:spPr>
          <a:xfrm>
            <a:off x="3083153" y="4346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379E7B-32D4-44C9-5893-A2C0714B3544}"/>
              </a:ext>
            </a:extLst>
          </p:cNvPr>
          <p:cNvSpPr/>
          <p:nvPr/>
        </p:nvSpPr>
        <p:spPr>
          <a:xfrm>
            <a:off x="4359503" y="4347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A40BB5-6F36-004E-90FE-7ED0248B8753}"/>
              </a:ext>
            </a:extLst>
          </p:cNvPr>
          <p:cNvSpPr/>
          <p:nvPr/>
        </p:nvSpPr>
        <p:spPr>
          <a:xfrm>
            <a:off x="5793014" y="4345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360FFB-E79A-E900-63AD-02103EC39C47}"/>
              </a:ext>
            </a:extLst>
          </p:cNvPr>
          <p:cNvSpPr txBox="1"/>
          <p:nvPr/>
        </p:nvSpPr>
        <p:spPr>
          <a:xfrm>
            <a:off x="7082971" y="5349634"/>
            <a:ext cx="45574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Answer:</a:t>
            </a:r>
            <a:br>
              <a:rPr lang="en-US" sz="2800" b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 sz="2800" b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 $s1, $s1,  1</a:t>
            </a:r>
          </a:p>
          <a:p>
            <a:pPr algn="r"/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inst  rt  rs  imm </a:t>
            </a:r>
            <a:endParaRPr lang="en-SG" sz="2800">
              <a:solidFill>
                <a:schemeClr val="bg1">
                  <a:lumMod val="65000"/>
                </a:schemeClr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074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 loop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We first try to find</a:t>
            </a:r>
            <a:b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the address of where</a:t>
            </a:r>
            <a:b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we want to jump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0x00400028 + 4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0x0040002C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77FB49-022D-1DD5-1A0E-A35696BFFBA8}"/>
              </a:ext>
            </a:extLst>
          </p:cNvPr>
          <p:cNvGrpSpPr>
            <a:grpSpLocks noChangeAspect="1"/>
          </p:cNvGrpSpPr>
          <p:nvPr/>
        </p:nvGrpSpPr>
        <p:grpSpPr>
          <a:xfrm>
            <a:off x="4441371" y="1690688"/>
            <a:ext cx="7228114" cy="1300211"/>
            <a:chOff x="1497888" y="1308066"/>
            <a:chExt cx="9663597" cy="17383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5D65E74-9F42-BDE3-CB89-C87BD8034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9115" y="2502558"/>
              <a:ext cx="9385804" cy="444096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1BAC69-36C9-FA4C-7536-61ADF62768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97888" y="1308066"/>
              <a:ext cx="9663597" cy="1738312"/>
              <a:chOff x="838200" y="4688114"/>
              <a:chExt cx="10033000" cy="180476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D6E1BE2-70DB-018D-CAC4-5B41555869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151" y="4823213"/>
                <a:ext cx="9802593" cy="1105054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9E9B2B7-5B8E-8F12-3524-FCA71CAF71EF}"/>
                  </a:ext>
                </a:extLst>
              </p:cNvPr>
              <p:cNvSpPr/>
              <p:nvPr/>
            </p:nvSpPr>
            <p:spPr>
              <a:xfrm>
                <a:off x="838200" y="4688114"/>
                <a:ext cx="10033000" cy="1804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82F7BE4-936F-D6C6-D228-42612B3CE6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66" t="70513" r="-1066" b="2466"/>
          <a:stretch/>
        </p:blipFill>
        <p:spPr>
          <a:xfrm>
            <a:off x="4252685" y="3125836"/>
            <a:ext cx="7738485" cy="592563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7AE3E79-5A0E-6470-01BF-08CD14091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004186"/>
              </p:ext>
            </p:extLst>
          </p:nvPr>
        </p:nvGraphicFramePr>
        <p:xfrm>
          <a:off x="7131340" y="3780875"/>
          <a:ext cx="4538145" cy="247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2372">
                  <a:extLst>
                    <a:ext uri="{9D8B030D-6E8A-4147-A177-3AD203B41FA5}">
                      <a16:colId xmlns:a16="http://schemas.microsoft.com/office/drawing/2014/main" val="1505941137"/>
                    </a:ext>
                  </a:extLst>
                </a:gridCol>
                <a:gridCol w="1385773">
                  <a:extLst>
                    <a:ext uri="{9D8B030D-6E8A-4147-A177-3AD203B41FA5}">
                      <a16:colId xmlns:a16="http://schemas.microsoft.com/office/drawing/2014/main" val="2878367451"/>
                    </a:ext>
                  </a:extLst>
                </a:gridCol>
              </a:tblGrid>
              <a:tr h="3825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MIPS code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95487"/>
                  </a:ext>
                </a:extLst>
              </a:tr>
              <a:tr h="32131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     </a:t>
                      </a:r>
                      <a:r>
                        <a:rPr lang="en-US" sz="16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</a:t>
                      </a:r>
                      <a:r>
                        <a:rPr lang="en-US" sz="1600" baseline="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</a:t>
                      </a:r>
                      <a:r>
                        <a:rPr lang="en-US" sz="160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$s1, $zero, 0</a:t>
                      </a:r>
                      <a:endParaRPr lang="en-US" sz="140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0x00400028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42740"/>
                  </a:ext>
                </a:extLst>
              </a:tr>
              <a:tr h="32131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 </a:t>
                      </a:r>
                      <a:r>
                        <a:rPr lang="en-US" sz="16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srl</a:t>
                      </a:r>
                      <a:r>
                        <a:rPr lang="en-US" sz="1600" baseline="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 $t0, $t0, 1</a:t>
                      </a:r>
                      <a:endParaRPr lang="en-US" sz="16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C000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?</a:t>
                      </a:r>
                      <a:endParaRPr lang="en-US" sz="1600" dirty="0">
                        <a:solidFill>
                          <a:srgbClr val="C000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9398"/>
                  </a:ext>
                </a:extLst>
              </a:tr>
              <a:tr h="353443">
                <a:tc>
                  <a:txBody>
                    <a:bodyPr/>
                    <a:lstStyle/>
                    <a:p>
                      <a:endParaRPr lang="en-US" sz="18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852321"/>
                  </a:ext>
                </a:extLst>
              </a:tr>
              <a:tr h="353443">
                <a:tc>
                  <a:txBody>
                    <a:bodyPr/>
                    <a:lstStyle/>
                    <a:p>
                      <a:endParaRPr lang="en-US" sz="18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31094"/>
                  </a:ext>
                </a:extLst>
              </a:tr>
              <a:tr h="32131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     j    </a:t>
                      </a:r>
                      <a:r>
                        <a:rPr lang="en-US" sz="160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0503"/>
                  </a:ext>
                </a:extLst>
              </a:tr>
              <a:tr h="35560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17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39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 loop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We first try to find</a:t>
            </a:r>
            <a:b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the address of where</a:t>
            </a:r>
            <a:b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we want to jump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0x0040002C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0000 </a:t>
            </a:r>
            <a:r>
              <a:rPr lang="en-US" b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0000 0100 0000 0000 0000 0010 11</a:t>
            </a: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Iosevka Extended" panose="02000509030000000004" pitchFamily="49" charset="0"/>
                <a:cs typeface="Iosevka Extended" panose="02000509030000000004" pitchFamily="49" charset="0"/>
              </a:rPr>
              <a:t>As everything is word-aligned, we remove the last 2 bits;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Iosevka Extended" panose="02000509030000000004" pitchFamily="49" charset="0"/>
                <a:cs typeface="Iosevka Extended" panose="02000509030000000004" pitchFamily="49" charset="0"/>
              </a:rPr>
              <a:t>To make it fit, we need to also throw away the first 4 bits.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77FB49-022D-1DD5-1A0E-A35696BFFBA8}"/>
              </a:ext>
            </a:extLst>
          </p:cNvPr>
          <p:cNvGrpSpPr>
            <a:grpSpLocks noChangeAspect="1"/>
          </p:cNvGrpSpPr>
          <p:nvPr/>
        </p:nvGrpSpPr>
        <p:grpSpPr>
          <a:xfrm>
            <a:off x="4441371" y="1690688"/>
            <a:ext cx="7228114" cy="1300211"/>
            <a:chOff x="1497888" y="1308066"/>
            <a:chExt cx="9663597" cy="17383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5D65E74-9F42-BDE3-CB89-C87BD8034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9115" y="2502558"/>
              <a:ext cx="9385804" cy="444096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1BAC69-36C9-FA4C-7536-61ADF62768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97888" y="1308066"/>
              <a:ext cx="9663597" cy="1738312"/>
              <a:chOff x="838200" y="4688114"/>
              <a:chExt cx="10033000" cy="180476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D6E1BE2-70DB-018D-CAC4-5B41555869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151" y="4823213"/>
                <a:ext cx="9802593" cy="1105054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9E9B2B7-5B8E-8F12-3524-FCA71CAF71EF}"/>
                  </a:ext>
                </a:extLst>
              </p:cNvPr>
              <p:cNvSpPr/>
              <p:nvPr/>
            </p:nvSpPr>
            <p:spPr>
              <a:xfrm>
                <a:off x="838200" y="4688114"/>
                <a:ext cx="10033000" cy="1804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82F7BE4-936F-D6C6-D228-42612B3CE6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66" t="70513" r="-1066" b="2466"/>
          <a:stretch/>
        </p:blipFill>
        <p:spPr>
          <a:xfrm>
            <a:off x="4252685" y="3125836"/>
            <a:ext cx="7738485" cy="59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42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 loop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We first try to find</a:t>
            </a:r>
            <a:b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the address of where</a:t>
            </a:r>
            <a:b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we want to jump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0x0040002C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0000 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0000 0100 0000 0000 0000 0010 11</a:t>
            </a: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Iosevka Extended" panose="02000509030000000004" pitchFamily="49" charset="0"/>
                <a:cs typeface="Iosevka Extended" panose="02000509030000000004" pitchFamily="49" charset="0"/>
              </a:rPr>
              <a:t>As everything is word-aligned, we remove the last 2 bits;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Iosevka Extended" panose="02000509030000000004" pitchFamily="49" charset="0"/>
                <a:cs typeface="Iosevka Extended" panose="02000509030000000004" pitchFamily="49" charset="0"/>
              </a:rPr>
              <a:t>To make it fit, we need to also throw away the first 4 bits.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77FB49-022D-1DD5-1A0E-A35696BFFBA8}"/>
              </a:ext>
            </a:extLst>
          </p:cNvPr>
          <p:cNvGrpSpPr>
            <a:grpSpLocks noChangeAspect="1"/>
          </p:cNvGrpSpPr>
          <p:nvPr/>
        </p:nvGrpSpPr>
        <p:grpSpPr>
          <a:xfrm>
            <a:off x="4441371" y="1690688"/>
            <a:ext cx="7228114" cy="1300211"/>
            <a:chOff x="1497888" y="1308066"/>
            <a:chExt cx="9663597" cy="17383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5D65E74-9F42-BDE3-CB89-C87BD8034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9115" y="2502558"/>
              <a:ext cx="9385804" cy="444096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1BAC69-36C9-FA4C-7536-61ADF62768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97888" y="1308066"/>
              <a:ext cx="9663597" cy="1738312"/>
              <a:chOff x="838200" y="4688114"/>
              <a:chExt cx="10033000" cy="180476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D6E1BE2-70DB-018D-CAC4-5B41555869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151" y="4823213"/>
                <a:ext cx="9802593" cy="1105054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9E9B2B7-5B8E-8F12-3524-FCA71CAF71EF}"/>
                  </a:ext>
                </a:extLst>
              </p:cNvPr>
              <p:cNvSpPr/>
              <p:nvPr/>
            </p:nvSpPr>
            <p:spPr>
              <a:xfrm>
                <a:off x="838200" y="4688114"/>
                <a:ext cx="10033000" cy="1804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82F7BE4-936F-D6C6-D228-42612B3CE6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66" t="70513" r="-1066" b="2466"/>
          <a:stretch/>
        </p:blipFill>
        <p:spPr>
          <a:xfrm>
            <a:off x="4252685" y="3125836"/>
            <a:ext cx="7738485" cy="592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2380C7-5901-7572-F9F6-50E24D134F90}"/>
              </a:ext>
            </a:extLst>
          </p:cNvPr>
          <p:cNvSpPr txBox="1"/>
          <p:nvPr/>
        </p:nvSpPr>
        <p:spPr>
          <a:xfrm>
            <a:off x="4908827" y="3768896"/>
            <a:ext cx="676365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Answer: </a:t>
            </a:r>
            <a:br>
              <a:rPr lang="en-US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000010 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000001000000000000000010</a:t>
            </a:r>
          </a:p>
          <a:p>
            <a:r>
              <a:rPr lang="en-US" sz="20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0000 1000 0001 0000 0000 0000 0000 1011</a:t>
            </a:r>
          </a:p>
          <a:p>
            <a:r>
              <a:rPr lang="en-US" sz="2000" b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    8    1    0    0    0    0    B</a:t>
            </a:r>
            <a:endParaRPr lang="en-SG" sz="2000" b="1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098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b) Give a simple mathematic expression for the relationship between $s1 and $t0</a:t>
            </a:r>
            <a:endParaRPr lang="en-SG"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ECDA21-4FC1-B7CE-AAC9-D880957784A9}"/>
              </a:ext>
            </a:extLst>
          </p:cNvPr>
          <p:cNvSpPr txBox="1"/>
          <p:nvPr/>
        </p:nvSpPr>
        <p:spPr>
          <a:xfrm>
            <a:off x="838200" y="3245025"/>
            <a:ext cx="5292787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</a:t>
            </a:r>
            <a:r>
              <a:rPr lang="en-US" sz="24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$zero, 0</a:t>
            </a:r>
          </a:p>
          <a:p>
            <a:r>
              <a:rPr lang="en-US" sz="2400" dirty="0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 </a:t>
            </a:r>
            <a:r>
              <a:rPr lang="en-US" sz="24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srl</a:t>
            </a:r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$t0, $t0, 1</a:t>
            </a:r>
          </a:p>
          <a:p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</a:t>
            </a:r>
            <a:r>
              <a:rPr lang="en-US" sz="24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$t0, $zero, </a:t>
            </a:r>
            <a:r>
              <a:rPr lang="en-US" sz="2400" dirty="0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exit</a:t>
            </a:r>
          </a:p>
          <a:p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</a:t>
            </a:r>
            <a:r>
              <a:rPr lang="en-US" sz="24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$s1, 1</a:t>
            </a:r>
          </a:p>
          <a:p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j    </a:t>
            </a:r>
            <a:r>
              <a:rPr lang="en-US" sz="2400" dirty="0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</a:p>
          <a:p>
            <a:r>
              <a:rPr lang="en-US" sz="2400" dirty="0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exit:</a:t>
            </a:r>
            <a:endParaRPr lang="en-SG" sz="2400" dirty="0">
              <a:solidFill>
                <a:srgbClr val="7030A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693E8-6497-2E77-E5E6-38E8CA7B57E8}"/>
                  </a:ext>
                </a:extLst>
              </p:cNvPr>
              <p:cNvSpPr txBox="1"/>
              <p:nvPr/>
            </p:nvSpPr>
            <p:spPr>
              <a:xfrm>
                <a:off x="6913593" y="4106799"/>
                <a:ext cx="3657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($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0)</m:t>
                          </m:r>
                        </m:e>
                      </m:d>
                    </m:oMath>
                  </m:oMathPara>
                </a14:m>
                <a:endParaRPr lang="en-SG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693E8-6497-2E77-E5E6-38E8CA7B5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593" y="4106799"/>
                <a:ext cx="36576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44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C4444C-9625-9FBC-6E10-DE5EBAFB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Break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3098BC-20E9-5249-5CEA-DA05EAD6B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Take attendance :)</a:t>
            </a:r>
          </a:p>
        </p:txBody>
      </p:sp>
    </p:spTree>
    <p:extLst>
      <p:ext uri="{BB962C8B-B14F-4D97-AF65-F5344CB8AC3E}">
        <p14:creationId xmlns:p14="http://schemas.microsoft.com/office/powerpoint/2010/main" val="1178500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36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19513" y="57069"/>
            <a:ext cx="1039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</a:t>
            </a:r>
            <a:r>
              <a:rPr lang="en-SG" sz="2800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235699" y="580289"/>
            <a:ext cx="1281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Binary search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699" y="1489379"/>
            <a:ext cx="1728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</a:t>
            </a:r>
          </a:p>
          <a:p>
            <a:r>
              <a:rPr lang="en-US" b="1" dirty="0"/>
              <a:t>mappings:</a:t>
            </a:r>
            <a:r>
              <a:rPr lang="en-US" dirty="0"/>
              <a:t> </a:t>
            </a:r>
          </a:p>
          <a:p>
            <a:r>
              <a:rPr lang="en-US" dirty="0" err="1"/>
              <a:t>addr</a:t>
            </a:r>
            <a:r>
              <a:rPr lang="en-US" dirty="0"/>
              <a:t>. of </a:t>
            </a:r>
          </a:p>
          <a:p>
            <a:r>
              <a:rPr lang="en-US" dirty="0"/>
              <a:t>array[0] </a:t>
            </a:r>
            <a:r>
              <a:rPr lang="en-US" dirty="0">
                <a:sym typeface="Wingdings" panose="05000000000000000000" pitchFamily="2" charset="2"/>
              </a:rPr>
              <a:t> $s0; </a:t>
            </a:r>
          </a:p>
          <a:p>
            <a:r>
              <a:rPr lang="en-US" dirty="0">
                <a:sym typeface="Wingdings" panose="05000000000000000000" pitchFamily="2" charset="2"/>
              </a:rPr>
              <a:t>target  $s1;</a:t>
            </a:r>
          </a:p>
          <a:p>
            <a:r>
              <a:rPr lang="en-US" dirty="0">
                <a:sym typeface="Wingdings" panose="05000000000000000000" pitchFamily="2" charset="2"/>
              </a:rPr>
              <a:t>lo  $s2; </a:t>
            </a:r>
          </a:p>
          <a:p>
            <a:r>
              <a:rPr lang="en-US" dirty="0">
                <a:sym typeface="Wingdings" panose="05000000000000000000" pitchFamily="2" charset="2"/>
              </a:rPr>
              <a:t>hi  $s3; </a:t>
            </a:r>
          </a:p>
          <a:p>
            <a:r>
              <a:rPr lang="en-US" dirty="0">
                <a:sym typeface="Wingdings" panose="05000000000000000000" pitchFamily="2" charset="2"/>
              </a:rPr>
              <a:t>mid  $s4; </a:t>
            </a:r>
          </a:p>
          <a:p>
            <a:r>
              <a:rPr lang="en-US" dirty="0" err="1">
                <a:sym typeface="Wingdings" panose="05000000000000000000" pitchFamily="2" charset="2"/>
              </a:rPr>
              <a:t>ans</a:t>
            </a:r>
            <a:r>
              <a:rPr lang="en-US" dirty="0">
                <a:sym typeface="Wingdings" panose="05000000000000000000" pitchFamily="2" charset="2"/>
              </a:rPr>
              <a:t>  $s5.</a:t>
            </a:r>
            <a:endParaRPr lang="en-SG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89840" y="0"/>
          <a:ext cx="8481404" cy="650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6177">
                  <a:extLst>
                    <a:ext uri="{9D8B030D-6E8A-4147-A177-3AD203B41FA5}">
                      <a16:colId xmlns:a16="http://schemas.microsoft.com/office/drawing/2014/main" val="756095798"/>
                    </a:ext>
                  </a:extLst>
                </a:gridCol>
                <a:gridCol w="3385227">
                  <a:extLst>
                    <a:ext uri="{9D8B030D-6E8A-4147-A177-3AD203B41FA5}">
                      <a16:colId xmlns:a16="http://schemas.microsoft.com/office/drawing/2014/main" val="256387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MIPS code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8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$t9,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bne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while (lo &lt;= hi) {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6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add 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$s3</a:t>
                      </a:r>
                    </a:p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[ 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baseline="0" dirty="0"/>
                        <a:t>     mid = (lo + hi)/2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9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sll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$t0,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add  $t0, $s0, $t0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[ 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     t0 = mid*4</a:t>
                      </a:r>
                    </a:p>
                    <a:p>
                      <a:r>
                        <a:rPr lang="en-US" baseline="0" dirty="0"/>
                        <a:t>#      t0 = &amp;array[mid] in bytes</a:t>
                      </a:r>
                    </a:p>
                    <a:p>
                      <a:r>
                        <a:rPr lang="en-US" baseline="0" dirty="0"/>
                        <a:t>#      t1 = array[mid]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9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$s1, $t1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if (target &lt; array[mid])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6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$s4, -1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      hi = mid</a:t>
                      </a:r>
                      <a:r>
                        <a:rPr lang="en-US" baseline="0" dirty="0"/>
                        <a:t> –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bigger: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[                         ]</a:t>
                      </a:r>
                    </a:p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[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else</a:t>
                      </a:r>
                      <a:r>
                        <a:rPr lang="en-US" baseline="0" dirty="0"/>
                        <a:t> if (target &gt; array[mid])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$s4, 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;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     lo = mid + 1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equal:   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add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$s5, $s4, $zero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[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     else {  </a:t>
                      </a:r>
                      <a:r>
                        <a:rPr lang="en-US" baseline="0" dirty="0" err="1"/>
                        <a:t>ans</a:t>
                      </a:r>
                      <a:r>
                        <a:rPr lang="en-US" baseline="0" dirty="0"/>
                        <a:t> = mid; break; }</a:t>
                      </a:r>
                    </a:p>
                    <a:p>
                      <a:r>
                        <a:rPr lang="en-SG" baseline="0" dirty="0"/>
                        <a:t> 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1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[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#} // end of while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4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end: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14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964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37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235699" y="580289"/>
            <a:ext cx="1281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Binary search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699" y="1489379"/>
            <a:ext cx="1728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</a:t>
            </a:r>
          </a:p>
          <a:p>
            <a:r>
              <a:rPr lang="en-US" b="1" dirty="0"/>
              <a:t>mappings:</a:t>
            </a:r>
            <a:r>
              <a:rPr lang="en-US" dirty="0"/>
              <a:t> </a:t>
            </a:r>
          </a:p>
          <a:p>
            <a:r>
              <a:rPr lang="en-US" dirty="0" err="1"/>
              <a:t>addr</a:t>
            </a:r>
            <a:r>
              <a:rPr lang="en-US" dirty="0"/>
              <a:t>. of </a:t>
            </a:r>
          </a:p>
          <a:p>
            <a:r>
              <a:rPr lang="en-US" dirty="0"/>
              <a:t>array[0] </a:t>
            </a:r>
            <a:r>
              <a:rPr lang="en-US" dirty="0">
                <a:sym typeface="Wingdings" panose="05000000000000000000" pitchFamily="2" charset="2"/>
              </a:rPr>
              <a:t> $s0; </a:t>
            </a:r>
          </a:p>
          <a:p>
            <a:r>
              <a:rPr lang="en-US" dirty="0">
                <a:sym typeface="Wingdings" panose="05000000000000000000" pitchFamily="2" charset="2"/>
              </a:rPr>
              <a:t>target  $s1;</a:t>
            </a:r>
          </a:p>
          <a:p>
            <a:r>
              <a:rPr lang="en-US" dirty="0">
                <a:sym typeface="Wingdings" panose="05000000000000000000" pitchFamily="2" charset="2"/>
              </a:rPr>
              <a:t>lo  $s2; </a:t>
            </a:r>
          </a:p>
          <a:p>
            <a:r>
              <a:rPr lang="en-US" dirty="0">
                <a:sym typeface="Wingdings" panose="05000000000000000000" pitchFamily="2" charset="2"/>
              </a:rPr>
              <a:t>hi  $s3; </a:t>
            </a:r>
          </a:p>
          <a:p>
            <a:r>
              <a:rPr lang="en-US" dirty="0">
                <a:sym typeface="Wingdings" panose="05000000000000000000" pitchFamily="2" charset="2"/>
              </a:rPr>
              <a:t>mid  $s4; </a:t>
            </a:r>
          </a:p>
          <a:p>
            <a:r>
              <a:rPr lang="en-US" dirty="0" err="1">
                <a:sym typeface="Wingdings" panose="05000000000000000000" pitchFamily="2" charset="2"/>
              </a:rPr>
              <a:t>ans</a:t>
            </a:r>
            <a:r>
              <a:rPr lang="en-US" dirty="0">
                <a:sym typeface="Wingdings" panose="05000000000000000000" pitchFamily="2" charset="2"/>
              </a:rPr>
              <a:t>  $s5.</a:t>
            </a:r>
            <a:endParaRPr lang="en-S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89840" y="0"/>
          <a:ext cx="8481404" cy="650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6177">
                  <a:extLst>
                    <a:ext uri="{9D8B030D-6E8A-4147-A177-3AD203B41FA5}">
                      <a16:colId xmlns:a16="http://schemas.microsoft.com/office/drawing/2014/main" val="756095798"/>
                    </a:ext>
                  </a:extLst>
                </a:gridCol>
                <a:gridCol w="3385227">
                  <a:extLst>
                    <a:ext uri="{9D8B030D-6E8A-4147-A177-3AD203B41FA5}">
                      <a16:colId xmlns:a16="http://schemas.microsoft.com/office/drawing/2014/main" val="256387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MIPS code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8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$t9,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bne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while (lo &lt;= hi) {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6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add 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$s3</a:t>
                      </a:r>
                    </a:p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[ 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baseline="0" dirty="0"/>
                        <a:t>     mid = (lo + hi)/2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9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sll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$t0,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add  $t0, $s0, $t0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[ 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     t0 = mid*4</a:t>
                      </a:r>
                    </a:p>
                    <a:p>
                      <a:r>
                        <a:rPr lang="en-US" baseline="0" dirty="0"/>
                        <a:t>#      t0 = &amp;array[mid] in bytes</a:t>
                      </a:r>
                    </a:p>
                    <a:p>
                      <a:r>
                        <a:rPr lang="en-US" baseline="0" dirty="0"/>
                        <a:t>#      t1 = array[mid]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9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$s1, $t1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if (target &lt; array[mid])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6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$s4, -1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      hi = mid</a:t>
                      </a:r>
                      <a:r>
                        <a:rPr lang="en-US" baseline="0" dirty="0"/>
                        <a:t> –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bigger: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[                         ]</a:t>
                      </a:r>
                    </a:p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[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else</a:t>
                      </a:r>
                      <a:r>
                        <a:rPr lang="en-US" baseline="0" dirty="0"/>
                        <a:t> if (target &gt; array[mid])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$s4, 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;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     lo = mid + 1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equal:   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add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$s5, $s4, $zero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[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     else {  </a:t>
                      </a:r>
                      <a:r>
                        <a:rPr lang="en-US" baseline="0" dirty="0" err="1"/>
                        <a:t>ans</a:t>
                      </a:r>
                      <a:r>
                        <a:rPr lang="en-US" baseline="0" dirty="0"/>
                        <a:t> = mid; break; }</a:t>
                      </a:r>
                    </a:p>
                    <a:p>
                      <a:r>
                        <a:rPr lang="en-SG" baseline="0" dirty="0"/>
                        <a:t> 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1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[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#} // end of while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4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end: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1419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01018" y="1304713"/>
            <a:ext cx="324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srl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 $s4, $s4, 1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1018" y="2215870"/>
            <a:ext cx="324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lw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  $t1, 0($t0)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1018" y="3817691"/>
            <a:ext cx="324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slt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 $t9, $t1, $s1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1018" y="4124696"/>
            <a:ext cx="324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beq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 $t9, $zero, equal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55742" y="5419512"/>
            <a:ext cx="32952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j    end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55742" y="5778830"/>
            <a:ext cx="32952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j    loop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AD202-6197-4BFF-91AF-8CB23A7A1377}"/>
              </a:ext>
            </a:extLst>
          </p:cNvPr>
          <p:cNvSpPr txBox="1"/>
          <p:nvPr/>
        </p:nvSpPr>
        <p:spPr>
          <a:xfrm>
            <a:off x="119513" y="57069"/>
            <a:ext cx="1039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</a:t>
            </a:r>
            <a:r>
              <a:rPr lang="en-SG" sz="2800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76209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19513" y="57069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20465" y="155643"/>
          <a:ext cx="5895901" cy="650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8567">
                  <a:extLst>
                    <a:ext uri="{9D8B030D-6E8A-4147-A177-3AD203B41FA5}">
                      <a16:colId xmlns:a16="http://schemas.microsoft.com/office/drawing/2014/main" val="756095798"/>
                    </a:ext>
                  </a:extLst>
                </a:gridCol>
                <a:gridCol w="1397334">
                  <a:extLst>
                    <a:ext uri="{9D8B030D-6E8A-4147-A177-3AD203B41FA5}">
                      <a16:colId xmlns:a16="http://schemas.microsoft.com/office/drawing/2014/main" val="256387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MIPS code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8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$t9,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bne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0xFFFFFF00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6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add 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srl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$s4, $s4, 1</a:t>
                      </a:r>
                      <a:endParaRPr lang="en-SG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9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sll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$t0,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add  $t0, $s0, $t0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lw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 $t1, 0($t0)</a:t>
                      </a:r>
                      <a:endParaRPr lang="en-SG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9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$s1, $t1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6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$s4, -1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bigger: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$t9, $t1, $s1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$t9, $zero, equal</a:t>
                      </a:r>
                      <a:endParaRPr lang="en-SG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$s4, 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;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equal:  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add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$s5, $s4, $zero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j    end</a:t>
                      </a:r>
                      <a:endParaRPr lang="en-SG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1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j    loop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4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end: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14199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184843" y="322235"/>
            <a:ext cx="6519257" cy="1015663"/>
            <a:chOff x="5184843" y="322235"/>
            <a:chExt cx="6519257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7001091" y="322235"/>
              <a:ext cx="47030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ndesNeue Alt 2 Book" panose="00000500000000000000" pitchFamily="2" charset="0"/>
                </a:rPr>
                <a:t>(b) What is the immediate value in decimal for the “</a:t>
              </a:r>
              <a:r>
                <a:rPr lang="en-US" sz="2000" dirty="0" err="1">
                  <a:latin typeface="AndesNeue Alt 2 Book" panose="00000500000000000000" pitchFamily="2" charset="0"/>
                </a:rPr>
                <a:t>bne</a:t>
              </a:r>
              <a:r>
                <a:rPr lang="en-US" sz="2000" dirty="0">
                  <a:latin typeface="AndesNeue Alt 2 Book" panose="00000500000000000000" pitchFamily="2" charset="0"/>
                </a:rPr>
                <a:t> $t9, $zero, end” instruction?</a:t>
              </a:r>
              <a:endParaRPr lang="en-SG" sz="2000" dirty="0">
                <a:latin typeface="AndesNeue Alt 2 Book" panose="00000500000000000000" pitchFamily="2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5184843" y="865762"/>
              <a:ext cx="1816248" cy="1361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199924" y="1257312"/>
            <a:ext cx="417316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desNeue Alt 2 Book" panose="00000500000000000000" pitchFamily="2" charset="0"/>
              </a:rPr>
              <a:t>end: is 16 instructions away from </a:t>
            </a:r>
            <a:r>
              <a:rPr lang="en-US" sz="1600" dirty="0" err="1">
                <a:latin typeface="AndesNeue Alt 2 Book" panose="00000500000000000000" pitchFamily="2" charset="0"/>
              </a:rPr>
              <a:t>bne’s</a:t>
            </a:r>
            <a:r>
              <a:rPr lang="en-US" sz="1600" dirty="0">
                <a:latin typeface="AndesNeue Alt 2 Book" panose="00000500000000000000" pitchFamily="2" charset="0"/>
              </a:rPr>
              <a:t> next instruction (add $s4, $2, $s3), so the immediate value is </a:t>
            </a:r>
            <a:r>
              <a:rPr lang="en-US" sz="1600" b="1" dirty="0">
                <a:solidFill>
                  <a:srgbClr val="C00000"/>
                </a:solidFill>
                <a:latin typeface="AndesNeue Alt 2 Book" panose="00000500000000000000" pitchFamily="2" charset="0"/>
              </a:rPr>
              <a:t>16</a:t>
            </a:r>
            <a:r>
              <a:rPr lang="en-US" sz="1600" dirty="0">
                <a:latin typeface="AndesNeue Alt 2 Book" panose="00000500000000000000" pitchFamily="2" charset="0"/>
              </a:rPr>
              <a:t>.</a:t>
            </a:r>
            <a:endParaRPr lang="en-SG" sz="1600" dirty="0">
              <a:latin typeface="AndesNeue Alt 2 Book" panose="00000500000000000000" pitchFamily="2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367721" y="2046584"/>
            <a:ext cx="6828815" cy="1756931"/>
            <a:chOff x="4367721" y="2046584"/>
            <a:chExt cx="6828815" cy="1756931"/>
          </a:xfrm>
        </p:grpSpPr>
        <p:sp>
          <p:nvSpPr>
            <p:cNvPr id="19" name="TextBox 18"/>
            <p:cNvSpPr txBox="1"/>
            <p:nvPr/>
          </p:nvSpPr>
          <p:spPr>
            <a:xfrm>
              <a:off x="6977914" y="2046584"/>
              <a:ext cx="421862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ndesNeue Alt 2 Book" panose="00000500000000000000" pitchFamily="2" charset="0"/>
                </a:rPr>
                <a:t>(c) If the first instruction is at address 0xFFFFFF00, what is the hexadecimal representation of this “j </a:t>
              </a:r>
              <a:r>
                <a:rPr lang="en-US" sz="2000" dirty="0" err="1">
                  <a:latin typeface="AndesNeue Alt 2 Book" panose="00000500000000000000" pitchFamily="2" charset="0"/>
                </a:rPr>
                <a:t>lpEnd</a:t>
              </a:r>
              <a:r>
                <a:rPr lang="en-US" sz="2000" dirty="0">
                  <a:latin typeface="AndesNeue Alt 2 Book" panose="00000500000000000000" pitchFamily="2" charset="0"/>
                </a:rPr>
                <a:t>”?</a:t>
              </a:r>
              <a:endParaRPr lang="en-SG" sz="2000" dirty="0">
                <a:latin typeface="AndesNeue Alt 2 Book" panose="00000500000000000000" pitchFamily="2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4367721" y="3062247"/>
              <a:ext cx="2633370" cy="74126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199924" y="3307752"/>
            <a:ext cx="4480999" cy="1877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desNeue Alt 2 Book" panose="00000500000000000000" pitchFamily="2" charset="0"/>
              </a:rPr>
              <a:t>Address at </a:t>
            </a:r>
            <a:r>
              <a:rPr lang="en-US" sz="1600" dirty="0" err="1">
                <a:latin typeface="AndesNeue Alt 2 Book" panose="00000500000000000000" pitchFamily="2" charset="0"/>
              </a:rPr>
              <a:t>lpEnd</a:t>
            </a:r>
            <a:r>
              <a:rPr lang="en-US" sz="1600" dirty="0">
                <a:latin typeface="AndesNeue Alt 2 Book" panose="00000500000000000000" pitchFamily="2" charset="0"/>
              </a:rPr>
              <a:t>: is 0xFFFFFF00 + (17</a:t>
            </a:r>
            <a:r>
              <a:rPr lang="en-US" sz="1600" baseline="-25000" dirty="0">
                <a:latin typeface="AndesNeue Alt 2 Book" panose="00000500000000000000" pitchFamily="2" charset="0"/>
              </a:rPr>
              <a:t>10</a:t>
            </a:r>
            <a:r>
              <a:rPr lang="en-US" sz="1600" dirty="0">
                <a:latin typeface="AndesNeue Alt 2 Book" panose="00000500000000000000" pitchFamily="2" charset="0"/>
              </a:rPr>
              <a:t>×4) =0xFFFFFF44.</a:t>
            </a:r>
          </a:p>
          <a:p>
            <a:r>
              <a:rPr lang="en-US" sz="1600" dirty="0">
                <a:latin typeface="AndesNeue Alt 2 Book" panose="00000500000000000000" pitchFamily="2" charset="0"/>
              </a:rPr>
              <a:t>Removing the first 4 bits and last 2 bits, we put this into the immediate field. Opcode of j is 000010. Hence,</a:t>
            </a:r>
          </a:p>
          <a:p>
            <a:r>
              <a:rPr lang="en-US" sz="1600" dirty="0">
                <a:latin typeface="AndesNeue Alt 2 Book" panose="00000500000000000000" pitchFamily="2" charset="0"/>
              </a:rPr>
              <a:t>000010 1111 1111 1111 1111 1111 0100 01</a:t>
            </a:r>
          </a:p>
          <a:p>
            <a:r>
              <a:rPr lang="en-US" sz="1600" dirty="0">
                <a:latin typeface="AndesNeue Alt 2 Book" panose="00000500000000000000" pitchFamily="2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AndesNeue Alt 2 Book" panose="00000500000000000000" pitchFamily="2" charset="0"/>
              </a:rPr>
              <a:t>0x0BFFFFD1 </a:t>
            </a:r>
            <a:endParaRPr lang="en-SG" sz="1600" b="1" dirty="0">
              <a:solidFill>
                <a:srgbClr val="C00000"/>
              </a:solidFill>
              <a:latin typeface="AndesNeue Alt 2 Book" panose="00000500000000000000" pitchFamily="2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968417" y="5122546"/>
            <a:ext cx="7735684" cy="833173"/>
            <a:chOff x="3757171" y="2046585"/>
            <a:chExt cx="7957695" cy="833173"/>
          </a:xfrm>
        </p:grpSpPr>
        <p:sp>
          <p:nvSpPr>
            <p:cNvPr id="30" name="TextBox 29"/>
            <p:cNvSpPr txBox="1"/>
            <p:nvPr/>
          </p:nvSpPr>
          <p:spPr>
            <a:xfrm>
              <a:off x="6789846" y="2171872"/>
              <a:ext cx="49250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ndesNeue Alt 2 Book" panose="00000500000000000000" pitchFamily="2" charset="0"/>
                </a:rPr>
                <a:t>(d) Is the encoding of the second “j </a:t>
              </a:r>
              <a:r>
                <a:rPr lang="en-US" sz="2000" dirty="0" err="1">
                  <a:latin typeface="AndesNeue Alt 2 Book" panose="00000500000000000000" pitchFamily="2" charset="0"/>
                </a:rPr>
                <a:t>lpEnd</a:t>
              </a:r>
              <a:r>
                <a:rPr lang="en-US" sz="2000" dirty="0">
                  <a:latin typeface="AndesNeue Alt 2 Book" panose="00000500000000000000" pitchFamily="2" charset="0"/>
                </a:rPr>
                <a:t>” different from part (c)?</a:t>
              </a:r>
              <a:endParaRPr lang="en-SG" sz="2000" dirty="0">
                <a:latin typeface="AndesNeue Alt 2 Book" panose="00000500000000000000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 flipV="1">
              <a:off x="3757171" y="2046585"/>
              <a:ext cx="3032675" cy="37358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199924" y="5967838"/>
            <a:ext cx="392051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desNeue Alt 2 Book" panose="00000500000000000000" pitchFamily="2" charset="0"/>
              </a:rPr>
              <a:t>Same encoding. The two j instructions jump to the same address.</a:t>
            </a:r>
            <a:endParaRPr lang="en-SG" sz="1600" dirty="0">
              <a:latin typeface="AndesNeue Alt 2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0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3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</a:t>
            </a:r>
            <a:r>
              <a:rPr lang="en-US"/>
              <a:t>Tutorial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Slides uploaded on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theodoreleebrant</a:t>
            </a:r>
            <a:r>
              <a:rPr lang="en-US" dirty="0">
                <a:hlinkClick r:id="rId3"/>
              </a:rPr>
              <a:t>/TA-2425S1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Anonymous feedback: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bit.ly/feedback-</a:t>
            </a:r>
            <a:r>
              <a:rPr lang="en-US" dirty="0" err="1">
                <a:hlinkClick r:id="rId5"/>
              </a:rPr>
              <a:t>theodore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(or scan on the right)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377561-E0D1-C0C2-E43D-0F9A8816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29" y="2565400"/>
            <a:ext cx="34290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E19E4-0AC7-0440-7EAA-BF7B627376B0}"/>
              </a:ext>
            </a:extLst>
          </p:cNvPr>
          <p:cNvSpPr txBox="1"/>
          <p:nvPr/>
        </p:nvSpPr>
        <p:spPr>
          <a:xfrm>
            <a:off x="0" y="648866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(Also reminder for me to take attendance)</a:t>
            </a:r>
          </a:p>
        </p:txBody>
      </p:sp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E4EF-520C-01C9-DDB8-651A8BD2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Promotion: "Debugging with GDB" talk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B55DCB-529D-F18B-08CD-3F22CF8F8D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96895" y="1969189"/>
            <a:ext cx="4064209" cy="4064209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F727A-97CF-4D5B-0C03-88BC6E41B2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AndesNeue Alt 2 Medium" panose="00000600000000000000" pitchFamily="2" charset="0"/>
              </a:rPr>
              <a:t>RSVP: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/>
              <a:t>NUS: </a:t>
            </a:r>
            <a:r>
              <a:rPr lang="en-US" sz="1400">
                <a:hlinkClick r:id="rId4"/>
              </a:rPr>
              <a:t>https://nus.campuslabs.com/engage/event/10352925</a:t>
            </a:r>
            <a:r>
              <a:rPr lang="en-US" sz="140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/>
              <a:t>Non-NUS: </a:t>
            </a:r>
            <a:r>
              <a:rPr lang="en-US" sz="1200">
                <a:hlinkClick r:id="rId5"/>
              </a:rPr>
              <a:t>https://docs.google.com/forms/d/e/1FAIpQLScJpX-bDTsPgGmmCrmmpR6HCTdLU7UbOCno523ZJkSPUFd4VQ/viewform</a:t>
            </a:r>
            <a:r>
              <a:rPr lang="en-US" sz="120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/>
              <a:t>Ever wondered how to incorporate debugging with GDB into your C programming workflow? Had a hard time learning to use GDB to debug your application? In this workshop, we will be learning to use GDB to effectively debug our application.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AndesNeue Alt 2 Medium" panose="00000600000000000000" pitchFamily="2" charset="0"/>
              </a:rPr>
              <a:t>Requirements:</a:t>
            </a:r>
            <a:br>
              <a:rPr lang="en-US" sz="1400"/>
            </a:br>
            <a:r>
              <a:rPr lang="en-US" sz="1400"/>
              <a:t>If you’re using macOS or Linux, you’re all set!</a:t>
            </a:r>
            <a:br>
              <a:rPr lang="en-US" sz="1400"/>
            </a:br>
            <a:r>
              <a:rPr lang="en-US" sz="1400"/>
              <a:t>Windows users: You can install Windows Subsystem for Linux (WSL) or run Ubuntu in VirtualBox.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AndesNeue Alt 2 Medium" panose="00000600000000000000" pitchFamily="2" charset="0"/>
              </a:rPr>
              <a:t>Speaker Profile:</a:t>
            </a:r>
            <a:br>
              <a:rPr lang="en-US" sz="1400"/>
            </a:br>
            <a:r>
              <a:rPr lang="en-US" sz="1400"/>
              <a:t>NUS Greyhats are an information security interest group based in the National University of Singapore. They play CTFs and organize weekly meetups they call Security Wednesdays!</a:t>
            </a:r>
          </a:p>
        </p:txBody>
      </p:sp>
    </p:spTree>
    <p:extLst>
      <p:ext uri="{BB962C8B-B14F-4D97-AF65-F5344CB8AC3E}">
        <p14:creationId xmlns:p14="http://schemas.microsoft.com/office/powerpoint/2010/main" val="38683062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BB57-40D7-8E15-1C22-16D90BCA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Bonus: Where to go for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9ECB-13E1-5BC3-C325-623F1FFF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Look at your standard header files</a:t>
            </a:r>
          </a:p>
          <a:p>
            <a:pPr lvl="1"/>
            <a:r>
              <a:rPr lang="en-SG"/>
              <a:t>There are more than just stdio.h</a:t>
            </a:r>
          </a:p>
          <a:p>
            <a:r>
              <a:rPr lang="en-SG"/>
              <a:t>struct and typedef</a:t>
            </a:r>
          </a:p>
          <a:p>
            <a:r>
              <a:rPr lang="en-SG"/>
              <a:t>Making your own data structures!</a:t>
            </a:r>
          </a:p>
          <a:p>
            <a:pPr lvl="1"/>
            <a:r>
              <a:rPr lang="en-SG"/>
              <a:t>Really. No linked list, no dictionaries; you need it you make it</a:t>
            </a:r>
          </a:p>
          <a:p>
            <a:r>
              <a:rPr lang="en-SG"/>
              <a:t>Dynamic memory allocation / malloc + free</a:t>
            </a:r>
          </a:p>
          <a:p>
            <a:pPr lvl="1"/>
            <a:r>
              <a:rPr lang="en-SG"/>
              <a:t>Valgrind to check for memory leaks</a:t>
            </a:r>
          </a:p>
          <a:p>
            <a:endParaRPr lang="en-SG"/>
          </a:p>
          <a:p>
            <a:endParaRPr lang="en-SG"/>
          </a:p>
          <a:p>
            <a:pPr lvl="1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7171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BB57-40D7-8E15-1C22-16D90BCA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Bonus: MySoC stuffs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9ECB-13E1-5BC3-C325-623F1FFF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>
                <a:hlinkClick r:id="rId2"/>
              </a:rPr>
              <a:t>https://mysoc.nus.edu.sg/~newacct</a:t>
            </a:r>
            <a:r>
              <a:rPr lang="en-SG"/>
              <a:t> to make a new account</a:t>
            </a:r>
          </a:p>
          <a:p>
            <a:endParaRPr lang="en-SG"/>
          </a:p>
          <a:p>
            <a:r>
              <a:rPr lang="en-SG"/>
              <a:t>Access to Compute Cluster, SoC email, UNIX servers</a:t>
            </a:r>
          </a:p>
          <a:p>
            <a:endParaRPr lang="en-SG"/>
          </a:p>
          <a:p>
            <a:r>
              <a:rPr lang="en-SG"/>
              <a:t>Free printing quota per month (50 pages + 50 pages overdraft)</a:t>
            </a:r>
          </a:p>
          <a:p>
            <a:pPr lvl="1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880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1E23-0694-7E1A-2845-26BCE1A6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Prelude to Q1: C’s “short-circuit eval”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3E32-1B51-D5B5-F1D6-011FB432E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(If you took CS1101S, this should be familiar to you!)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Q: What’s the result of evaluating the following in C: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AEFDF-9245-4A04-B62A-711A245C0BA2}"/>
              </a:ext>
            </a:extLst>
          </p:cNvPr>
          <p:cNvSpPr txBox="1"/>
          <p:nvPr/>
        </p:nvSpPr>
        <p:spPr>
          <a:xfrm>
            <a:off x="1371600" y="3876378"/>
            <a:ext cx="420624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if (1 &gt; 2 &amp;&amp; 5/0 &gt; 3) {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print(“aye”);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print(“nay”);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}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79157-3381-8F39-C5B7-3FBD1F91423D}"/>
              </a:ext>
            </a:extLst>
          </p:cNvPr>
          <p:cNvSpPr txBox="1"/>
          <p:nvPr/>
        </p:nvSpPr>
        <p:spPr>
          <a:xfrm>
            <a:off x="6469380" y="4153376"/>
            <a:ext cx="420624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lphaUcParenR"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Compile Error</a:t>
            </a:r>
          </a:p>
          <a:p>
            <a:pPr marL="342900" indent="-342900">
              <a:buAutoNum type="alphaUcParenR"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Segmentation fault</a:t>
            </a:r>
          </a:p>
          <a:p>
            <a:pPr marL="342900" indent="-342900">
              <a:buAutoNum type="alphaUcParenR"/>
            </a:pP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“aye”</a:t>
            </a:r>
          </a:p>
          <a:p>
            <a:pPr marL="342900" indent="-342900">
              <a:buAutoNum type="alphaUcParenR"/>
            </a:pP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“nay”</a:t>
            </a:r>
          </a:p>
          <a:p>
            <a:pPr marL="342900" indent="-342900">
              <a:buAutoNum type="alphaUcParenR"/>
            </a:pP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91722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1E23-0694-7E1A-2845-26BCE1A6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Prelude to Q1: C’s “short-circuit eval”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3E32-1B51-D5B5-F1D6-011FB432E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(If you took CS1101S, this should be familiar to you!)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Q: If we switched the order of the operands…?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AEFDF-9245-4A04-B62A-711A245C0BA2}"/>
              </a:ext>
            </a:extLst>
          </p:cNvPr>
          <p:cNvSpPr txBox="1"/>
          <p:nvPr/>
        </p:nvSpPr>
        <p:spPr>
          <a:xfrm>
            <a:off x="1371600" y="3876378"/>
            <a:ext cx="420624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if (5/0 &gt; 3 &amp;&amp; 1 &gt; 2) {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print(“aye”);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print(“nay”);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}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79157-3381-8F39-C5B7-3FBD1F91423D}"/>
              </a:ext>
            </a:extLst>
          </p:cNvPr>
          <p:cNvSpPr txBox="1"/>
          <p:nvPr/>
        </p:nvSpPr>
        <p:spPr>
          <a:xfrm>
            <a:off x="6469380" y="4153376"/>
            <a:ext cx="420624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lphaUcParenR"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Compile Error</a:t>
            </a:r>
          </a:p>
          <a:p>
            <a:pPr marL="342900" indent="-342900">
              <a:buAutoNum type="alphaUcParenR"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Segmentation fault</a:t>
            </a:r>
          </a:p>
          <a:p>
            <a:pPr marL="342900" indent="-342900">
              <a:buAutoNum type="alphaUcParenR"/>
            </a:pP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“aye”</a:t>
            </a:r>
          </a:p>
          <a:p>
            <a:pPr marL="342900" indent="-342900">
              <a:buAutoNum type="alphaUcParenR"/>
            </a:pP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“nay”</a:t>
            </a:r>
          </a:p>
          <a:p>
            <a:pPr marL="342900" indent="-342900">
              <a:buAutoNum type="alphaUcParenR"/>
            </a:pP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47073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1E23-0694-7E1A-2845-26BCE1A6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Q1: C to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3E32-1B51-D5B5-F1D6-011FB432E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char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str[size] = { ... }; 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// some string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int 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lo, hi, matched; 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// matched = 1 (palindrome);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                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// matched = 0 (not palindrome)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// Translate to MIPS from this point onwards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 = 0;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 = size-1;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1; 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// assume this is a palindrome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while 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((lo &lt; hi) &amp;&amp; matched) {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if 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(str[lo] != str[hi])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	matched = 0; 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// found a mismatch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else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{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	lo++;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	hi--;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375F6B64-9F04-5D0B-FCA9-65AB61F7A468}"/>
              </a:ext>
            </a:extLst>
          </p:cNvPr>
          <p:cNvSpPr txBox="1"/>
          <p:nvPr/>
        </p:nvSpPr>
        <p:spPr>
          <a:xfrm>
            <a:off x="7940756" y="4237971"/>
            <a:ext cx="3413044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ndesNeue Alt 2 Medium" panose="00000600000000000000" pitchFamily="2" charset="0"/>
              </a:rPr>
              <a:t>Variable mappings:</a:t>
            </a:r>
          </a:p>
          <a:p>
            <a:pPr marL="109538"/>
            <a:r>
              <a:rPr lang="en-US" sz="2000" dirty="0">
                <a:latin typeface="AndesNeue Alt 2 Book" panose="00000500000000000000" pitchFamily="2" charset="0"/>
              </a:rPr>
              <a:t>lo </a:t>
            </a:r>
            <a:r>
              <a:rPr lang="en-US" sz="20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$s0;</a:t>
            </a:r>
          </a:p>
          <a:p>
            <a:pPr marL="109538"/>
            <a:r>
              <a:rPr lang="en-US" sz="2000" dirty="0">
                <a:latin typeface="AndesNeue Alt 2 Book" panose="00000500000000000000" pitchFamily="2" charset="0"/>
                <a:sym typeface="Wingdings" panose="05000000000000000000" pitchFamily="2" charset="2"/>
              </a:rPr>
              <a:t>hi  $s1;</a:t>
            </a:r>
          </a:p>
          <a:p>
            <a:pPr marL="109538"/>
            <a:r>
              <a:rPr lang="en-US" sz="2000" dirty="0">
                <a:latin typeface="AndesNeue Alt 2 Book" panose="00000500000000000000" pitchFamily="2" charset="0"/>
                <a:sym typeface="Wingdings" panose="05000000000000000000" pitchFamily="2" charset="2"/>
              </a:rPr>
              <a:t>matched  $s3;</a:t>
            </a:r>
          </a:p>
          <a:p>
            <a:pPr marL="109538"/>
            <a:r>
              <a:rPr lang="en-US" sz="2000" dirty="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</a:t>
            </a:r>
          </a:p>
          <a:p>
            <a:pPr marL="109538"/>
            <a:r>
              <a:rPr lang="en-US" sz="2000" dirty="0">
                <a:latin typeface="AndesNeue Alt 2 Book" panose="00000500000000000000" pitchFamily="2" charset="0"/>
                <a:sym typeface="Wingdings" panose="05000000000000000000" pitchFamily="2" charset="2"/>
              </a:rPr>
              <a:t>size  $s5</a:t>
            </a:r>
          </a:p>
        </p:txBody>
      </p:sp>
    </p:spTree>
    <p:extLst>
      <p:ext uri="{BB962C8B-B14F-4D97-AF65-F5344CB8AC3E}">
        <p14:creationId xmlns:p14="http://schemas.microsoft.com/office/powerpoint/2010/main" val="25065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E52C-8E11-DD7A-188B-B78D563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Q1. C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MIPS</a:t>
            </a:r>
            <a:endParaRPr lang="en-SG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1631347-2000-10A8-76F1-2852CC363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713291"/>
              </p:ext>
            </p:extLst>
          </p:nvPr>
        </p:nvGraphicFramePr>
        <p:xfrm>
          <a:off x="4069081" y="793115"/>
          <a:ext cx="795528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947800966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876811016"/>
                    </a:ext>
                  </a:extLst>
                </a:gridCol>
                <a:gridCol w="3413761">
                  <a:extLst>
                    <a:ext uri="{9D8B030D-6E8A-4147-A177-3AD203B41FA5}">
                      <a16:colId xmlns:a16="http://schemas.microsoft.com/office/drawing/2014/main" val="18087599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$zero, 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 = 0</a:t>
                      </a:r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4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$s5, 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 = size –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277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1178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slt  $t0, $s0,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(lo &lt; hi)?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974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$t0,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(lo &gt;= hi)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02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$s3,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(match == 0)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158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$t1, $s4, $s0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1539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$t2, 0($t1)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$t2 =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053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$t3, $s4,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2346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$t4, 0($t3)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$t4 =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79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$t2, $t4,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compare str[lo], str[hi]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856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0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6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  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can also be “j endW”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113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$s0,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lo++</a:t>
                      </a:r>
                      <a:endParaRPr lang="en-SG" sz="1600" b="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22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$s1, -1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hi--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974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endW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3696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7424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733710E-1B52-C2C4-5BCD-F27DF8719ECD}"/>
              </a:ext>
            </a:extLst>
          </p:cNvPr>
          <p:cNvSpPr txBox="1"/>
          <p:nvPr/>
        </p:nvSpPr>
        <p:spPr>
          <a:xfrm>
            <a:off x="439008" y="2891452"/>
            <a:ext cx="37854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 = size-1;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1;</a:t>
            </a:r>
          </a:p>
          <a:p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while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((lo &lt; hi) &amp;&amp; matched) {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if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[lo] != 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[hi])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0;</a:t>
            </a:r>
            <a:endParaRPr lang="en-US" sz="12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</a:t>
            </a:r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else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{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lo++;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hi--;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         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5FF5017E-54F1-5B08-3C82-C939E9924BBB}"/>
              </a:ext>
            </a:extLst>
          </p:cNvPr>
          <p:cNvSpPr txBox="1"/>
          <p:nvPr/>
        </p:nvSpPr>
        <p:spPr>
          <a:xfrm>
            <a:off x="8534400" y="6014760"/>
            <a:ext cx="3657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ndesNeue Alt 2 Medium" panose="00000600000000000000" pitchFamily="2" charset="0"/>
              </a:rPr>
              <a:t>Variable </a:t>
            </a:r>
            <a:r>
              <a:rPr lang="en-US" sz="1600">
                <a:latin typeface="AndesNeue Alt 2 Medium" panose="00000600000000000000" pitchFamily="2" charset="0"/>
              </a:rPr>
              <a:t>mappings: </a:t>
            </a:r>
            <a:r>
              <a:rPr lang="en-US" sz="1600">
                <a:latin typeface="AndesNeue Alt 2 Book" panose="00000500000000000000" pitchFamily="2" charset="0"/>
              </a:rPr>
              <a:t>lo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s0; hi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s1; matched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s3;</a:t>
            </a:r>
          </a:p>
          <a:p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 size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$s5</a:t>
            </a:r>
          </a:p>
        </p:txBody>
      </p:sp>
    </p:spTree>
    <p:extLst>
      <p:ext uri="{BB962C8B-B14F-4D97-AF65-F5344CB8AC3E}">
        <p14:creationId xmlns:p14="http://schemas.microsoft.com/office/powerpoint/2010/main" val="99221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E52C-8E11-DD7A-188B-B78D563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Q1. C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MIPS</a:t>
            </a:r>
            <a:endParaRPr lang="en-SG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1631347-2000-10A8-76F1-2852CC363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364242"/>
              </p:ext>
            </p:extLst>
          </p:nvPr>
        </p:nvGraphicFramePr>
        <p:xfrm>
          <a:off x="4069081" y="793115"/>
          <a:ext cx="795528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947800966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876811016"/>
                    </a:ext>
                  </a:extLst>
                </a:gridCol>
                <a:gridCol w="3413761">
                  <a:extLst>
                    <a:ext uri="{9D8B030D-6E8A-4147-A177-3AD203B41FA5}">
                      <a16:colId xmlns:a16="http://schemas.microsoft.com/office/drawing/2014/main" val="18087599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$zero, 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 = 0</a:t>
                      </a:r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4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$s5, 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 = size –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277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1178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slt  $t0, $s0,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(lo &lt; hi)?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974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$t0,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(lo &gt;= hi)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02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$s3,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(match == 0)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158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$t1, $s4, $s0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1539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$t2, 0($t1)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$t2 =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053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$t3, $s4,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2346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$t4, 0($t3)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$t4 =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79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$t2, $t4,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compare str[lo], str[hi]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856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0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6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  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can also be “j endW”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113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$s0,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lo++</a:t>
                      </a:r>
                      <a:endParaRPr lang="en-SG" sz="1600" b="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22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$s1, -1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hi--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974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endW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3696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7424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733710E-1B52-C2C4-5BCD-F27DF8719ECD}"/>
              </a:ext>
            </a:extLst>
          </p:cNvPr>
          <p:cNvSpPr txBox="1"/>
          <p:nvPr/>
        </p:nvSpPr>
        <p:spPr>
          <a:xfrm>
            <a:off x="439008" y="2891452"/>
            <a:ext cx="37854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 = size-1;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1;</a:t>
            </a:r>
          </a:p>
          <a:p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while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((lo &lt; hi) &amp;&amp; matched) {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if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[lo] != 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[hi])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0;</a:t>
            </a:r>
            <a:endParaRPr lang="en-US" sz="12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else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{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lo++;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hi--;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         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5FF5017E-54F1-5B08-3C82-C939E9924BBB}"/>
              </a:ext>
            </a:extLst>
          </p:cNvPr>
          <p:cNvSpPr txBox="1"/>
          <p:nvPr/>
        </p:nvSpPr>
        <p:spPr>
          <a:xfrm>
            <a:off x="8534400" y="6014760"/>
            <a:ext cx="3657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ndesNeue Alt 2 Medium" panose="00000600000000000000" pitchFamily="2" charset="0"/>
              </a:rPr>
              <a:t>Variable </a:t>
            </a:r>
            <a:r>
              <a:rPr lang="en-US" sz="1600">
                <a:latin typeface="AndesNeue Alt 2 Medium" panose="00000600000000000000" pitchFamily="2" charset="0"/>
              </a:rPr>
              <a:t>mappings: </a:t>
            </a:r>
            <a:r>
              <a:rPr lang="en-US" sz="1600">
                <a:latin typeface="AndesNeue Alt 2 Book" panose="00000500000000000000" pitchFamily="2" charset="0"/>
              </a:rPr>
              <a:t>lo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s0; hi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s1; matched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s3;</a:t>
            </a:r>
          </a:p>
          <a:p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 size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BB4B31-D2C0-1887-3E54-55AAAD5455D0}"/>
              </a:ext>
            </a:extLst>
          </p:cNvPr>
          <p:cNvSpPr/>
          <p:nvPr/>
        </p:nvSpPr>
        <p:spPr>
          <a:xfrm>
            <a:off x="5097780" y="761682"/>
            <a:ext cx="2933700" cy="10020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164C34-3A5D-C6B0-2A34-C8AE12EB7F79}"/>
              </a:ext>
            </a:extLst>
          </p:cNvPr>
          <p:cNvSpPr/>
          <p:nvPr/>
        </p:nvSpPr>
        <p:spPr>
          <a:xfrm>
            <a:off x="5097780" y="1795147"/>
            <a:ext cx="2933700" cy="10020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F52EBE-BB64-175C-8BFC-4DEF4F3F5DBC}"/>
              </a:ext>
            </a:extLst>
          </p:cNvPr>
          <p:cNvSpPr/>
          <p:nvPr/>
        </p:nvSpPr>
        <p:spPr>
          <a:xfrm>
            <a:off x="5097780" y="2828611"/>
            <a:ext cx="2933700" cy="6575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F50A8-ACC5-87D0-C071-3747BE207E10}"/>
              </a:ext>
            </a:extLst>
          </p:cNvPr>
          <p:cNvSpPr/>
          <p:nvPr/>
        </p:nvSpPr>
        <p:spPr>
          <a:xfrm>
            <a:off x="5097780" y="3486151"/>
            <a:ext cx="2933700" cy="685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DC5C9B-C6A0-F36F-3DF2-F57560BE9506}"/>
              </a:ext>
            </a:extLst>
          </p:cNvPr>
          <p:cNvSpPr/>
          <p:nvPr/>
        </p:nvSpPr>
        <p:spPr>
          <a:xfrm>
            <a:off x="5097780" y="4479927"/>
            <a:ext cx="2933700" cy="65404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00B0F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D77307-6443-7931-036E-191C4AC791B9}"/>
              </a:ext>
            </a:extLst>
          </p:cNvPr>
          <p:cNvSpPr/>
          <p:nvPr/>
        </p:nvSpPr>
        <p:spPr>
          <a:xfrm>
            <a:off x="5097780" y="5165727"/>
            <a:ext cx="2933700" cy="93059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351C25-1D8A-A114-7420-03ED2A48CC1C}"/>
              </a:ext>
            </a:extLst>
          </p:cNvPr>
          <p:cNvSpPr/>
          <p:nvPr/>
        </p:nvSpPr>
        <p:spPr>
          <a:xfrm>
            <a:off x="439007" y="2891452"/>
            <a:ext cx="3190017" cy="2136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6329D3-E483-AFC2-AF12-AC6E38C487B9}"/>
              </a:ext>
            </a:extLst>
          </p:cNvPr>
          <p:cNvSpPr/>
          <p:nvPr/>
        </p:nvSpPr>
        <p:spPr>
          <a:xfrm>
            <a:off x="1034417" y="3114010"/>
            <a:ext cx="2104072" cy="18878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6490E4-FE69-2B01-F593-CBBF1D5B8072}"/>
              </a:ext>
            </a:extLst>
          </p:cNvPr>
          <p:cNvSpPr/>
          <p:nvPr/>
        </p:nvSpPr>
        <p:spPr>
          <a:xfrm>
            <a:off x="1066800" y="3311654"/>
            <a:ext cx="661988" cy="18878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B7909E-963E-60B5-4CCE-2B9281F1F331}"/>
              </a:ext>
            </a:extLst>
          </p:cNvPr>
          <p:cNvSpPr/>
          <p:nvPr/>
        </p:nvSpPr>
        <p:spPr>
          <a:xfrm>
            <a:off x="2095499" y="3304891"/>
            <a:ext cx="661988" cy="18878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750B2C-2BFF-84D2-C15E-217D0793711E}"/>
              </a:ext>
            </a:extLst>
          </p:cNvPr>
          <p:cNvSpPr/>
          <p:nvPr/>
        </p:nvSpPr>
        <p:spPr>
          <a:xfrm>
            <a:off x="5097780" y="4203384"/>
            <a:ext cx="2933700" cy="240981"/>
          </a:xfrm>
          <a:prstGeom prst="rect">
            <a:avLst/>
          </a:prstGeom>
          <a:noFill/>
          <a:ln w="38100">
            <a:solidFill>
              <a:srgbClr val="0AA6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4901F5-D98A-567D-A2A4-11EFC9DDF59A}"/>
              </a:ext>
            </a:extLst>
          </p:cNvPr>
          <p:cNvSpPr/>
          <p:nvPr/>
        </p:nvSpPr>
        <p:spPr>
          <a:xfrm>
            <a:off x="1814750" y="3309273"/>
            <a:ext cx="226219" cy="188784"/>
          </a:xfrm>
          <a:prstGeom prst="rect">
            <a:avLst/>
          </a:prstGeom>
          <a:noFill/>
          <a:ln w="19050">
            <a:solidFill>
              <a:srgbClr val="0AA6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1FA132-AD62-3058-F5F4-A3C505D606CA}"/>
              </a:ext>
            </a:extLst>
          </p:cNvPr>
          <p:cNvSpPr/>
          <p:nvPr/>
        </p:nvSpPr>
        <p:spPr>
          <a:xfrm>
            <a:off x="2897979" y="3311654"/>
            <a:ext cx="1171102" cy="18878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AE87EB-EAC9-918C-B7A7-EBA0B4440B62}"/>
              </a:ext>
            </a:extLst>
          </p:cNvPr>
          <p:cNvSpPr/>
          <p:nvPr/>
        </p:nvSpPr>
        <p:spPr>
          <a:xfrm>
            <a:off x="1290204" y="3506917"/>
            <a:ext cx="1171102" cy="18878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1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5642</TotalTime>
  <Words>4471</Words>
  <Application>Microsoft Office PowerPoint</Application>
  <PresentationFormat>Widescreen</PresentationFormat>
  <Paragraphs>719</Paragraphs>
  <Slides>41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AndesNeue Alt 2 Book</vt:lpstr>
      <vt:lpstr>AndesNeue Alt 2 Medium</vt:lpstr>
      <vt:lpstr>Aptos</vt:lpstr>
      <vt:lpstr>Arial</vt:lpstr>
      <vt:lpstr>Cambria Math</vt:lpstr>
      <vt:lpstr>Iosevka Extended</vt:lpstr>
      <vt:lpstr>Lucida Console</vt:lpstr>
      <vt:lpstr>Wingdings</vt:lpstr>
      <vt:lpstr>Office Theme</vt:lpstr>
      <vt:lpstr>CS2100 Tutorial 3</vt:lpstr>
      <vt:lpstr>Overview</vt:lpstr>
      <vt:lpstr>Admin stuff</vt:lpstr>
      <vt:lpstr>Promotion: "Debugging with GDB" talk</vt:lpstr>
      <vt:lpstr>Prelude to Q1: C’s “short-circuit eval”</vt:lpstr>
      <vt:lpstr>Prelude to Q1: C’s “short-circuit eval”</vt:lpstr>
      <vt:lpstr>Q1: C to MIPS</vt:lpstr>
      <vt:lpstr>Q1. C  MIPS</vt:lpstr>
      <vt:lpstr>Q1. C  MIPS</vt:lpstr>
      <vt:lpstr>Q1. C  MIPS</vt:lpstr>
      <vt:lpstr>Q1. C  MIPS</vt:lpstr>
      <vt:lpstr>Q1. C  MIPS</vt:lpstr>
      <vt:lpstr>Q1b. </vt:lpstr>
      <vt:lpstr>Prelude to Q2: MIPS Instruction Encoding</vt:lpstr>
      <vt:lpstr>Prelude to 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Break</vt:lpstr>
      <vt:lpstr>PowerPoint Presentation</vt:lpstr>
      <vt:lpstr>PowerPoint Presentation</vt:lpstr>
      <vt:lpstr>PowerPoint Presentation</vt:lpstr>
      <vt:lpstr>End of Tutorial 3</vt:lpstr>
      <vt:lpstr>Bonus: Where to go for C</vt:lpstr>
      <vt:lpstr>Bonus: MySoC stuffs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19</cp:revision>
  <dcterms:created xsi:type="dcterms:W3CDTF">2024-08-24T12:49:29Z</dcterms:created>
  <dcterms:modified xsi:type="dcterms:W3CDTF">2024-09-08T11:31:51Z</dcterms:modified>
</cp:coreProperties>
</file>