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9" r:id="rId3"/>
    <p:sldId id="309" r:id="rId4"/>
    <p:sldId id="290" r:id="rId5"/>
    <p:sldId id="310" r:id="rId6"/>
    <p:sldId id="291" r:id="rId7"/>
    <p:sldId id="311" r:id="rId8"/>
    <p:sldId id="313" r:id="rId9"/>
    <p:sldId id="312" r:id="rId10"/>
    <p:sldId id="314" r:id="rId11"/>
    <p:sldId id="315" r:id="rId12"/>
    <p:sldId id="316" r:id="rId13"/>
    <p:sldId id="292" r:id="rId14"/>
    <p:sldId id="317" r:id="rId15"/>
    <p:sldId id="318" r:id="rId16"/>
    <p:sldId id="320" r:id="rId17"/>
    <p:sldId id="319" r:id="rId18"/>
    <p:sldId id="321" r:id="rId19"/>
    <p:sldId id="322" r:id="rId20"/>
    <p:sldId id="324" r:id="rId21"/>
    <p:sldId id="323" r:id="rId22"/>
    <p:sldId id="325" r:id="rId23"/>
    <p:sldId id="327" r:id="rId24"/>
    <p:sldId id="328" r:id="rId25"/>
    <p:sldId id="326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628" r:id="rId35"/>
    <p:sldId id="640" r:id="rId36"/>
    <p:sldId id="641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>
        <p:scale>
          <a:sx n="66" d="100"/>
          <a:sy n="66" d="100"/>
        </p:scale>
        <p:origin x="25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9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7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5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5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9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8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9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5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2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4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7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1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14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48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1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esNeue Alt 2 Book" panose="00000500000000000000" pitchFamily="2" charset="0"/>
              </a:rPr>
              <a:t>MIPS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904628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226295" y="2405881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2: how to load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0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1232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660708" y="2405881"/>
            <a:ext cx="1693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3: lb vs lw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2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Q1b. 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711584"/>
              </p:ext>
            </p:extLst>
          </p:nvPr>
        </p:nvGraphicFramePr>
        <p:xfrm>
          <a:off x="1356361" y="730498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208545-05F8-B629-C292-94173333EE1B}"/>
              </a:ext>
            </a:extLst>
          </p:cNvPr>
          <p:cNvCxnSpPr>
            <a:cxnSpLocks/>
          </p:cNvCxnSpPr>
          <p:nvPr/>
        </p:nvCxnSpPr>
        <p:spPr>
          <a:xfrm>
            <a:off x="2423160" y="1874520"/>
            <a:ext cx="51396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AA73D2-7B16-6017-6C81-AD38950DE83F}"/>
              </a:ext>
            </a:extLst>
          </p:cNvPr>
          <p:cNvCxnSpPr>
            <a:cxnSpLocks/>
          </p:cNvCxnSpPr>
          <p:nvPr/>
        </p:nvCxnSpPr>
        <p:spPr>
          <a:xfrm>
            <a:off x="2423160" y="291084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260DA-3262-068C-A75D-2D7C41B856A1}"/>
              </a:ext>
            </a:extLst>
          </p:cNvPr>
          <p:cNvCxnSpPr>
            <a:cxnSpLocks/>
          </p:cNvCxnSpPr>
          <p:nvPr/>
        </p:nvCxnSpPr>
        <p:spPr>
          <a:xfrm>
            <a:off x="2423160" y="358140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5104D-27CE-D918-7981-5E653B925ABE}"/>
              </a:ext>
            </a:extLst>
          </p:cNvPr>
          <p:cNvCxnSpPr>
            <a:cxnSpLocks/>
          </p:cNvCxnSpPr>
          <p:nvPr/>
        </p:nvCxnSpPr>
        <p:spPr>
          <a:xfrm>
            <a:off x="2423160" y="525780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4722EA-5480-8798-E316-84D682079202}"/>
              </a:ext>
            </a:extLst>
          </p:cNvPr>
          <p:cNvCxnSpPr>
            <a:cxnSpLocks/>
          </p:cNvCxnSpPr>
          <p:nvPr/>
        </p:nvCxnSpPr>
        <p:spPr>
          <a:xfrm>
            <a:off x="2423160" y="559308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5838A-1A21-1029-19E0-A17575334B38}"/>
              </a:ext>
            </a:extLst>
          </p:cNvPr>
          <p:cNvSpPr txBox="1"/>
          <p:nvPr/>
        </p:nvSpPr>
        <p:spPr>
          <a:xfrm>
            <a:off x="5935981" y="462618"/>
            <a:ext cx="49834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$t1, $s4, $s0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str[lo]</a:t>
            </a:r>
            <a:endParaRPr lang="en-US" sz="14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$t3, $s4, $s1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hi]</a:t>
            </a:r>
          </a:p>
          <a:p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 $t0, $t1, $t3 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compare lo and hi addr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B7FDF-1926-6FE8-D387-BF4BC20D3F5F}"/>
              </a:ext>
            </a:extLst>
          </p:cNvPr>
          <p:cNvCxnSpPr>
            <a:cxnSpLocks/>
          </p:cNvCxnSpPr>
          <p:nvPr/>
        </p:nvCxnSpPr>
        <p:spPr>
          <a:xfrm flipV="1">
            <a:off x="7562850" y="1293615"/>
            <a:ext cx="864871" cy="580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ED7B9-B842-A65F-FF6D-D83446E8D018}"/>
              </a:ext>
            </a:extLst>
          </p:cNvPr>
          <p:cNvSpPr txBox="1"/>
          <p:nvPr/>
        </p:nvSpPr>
        <p:spPr>
          <a:xfrm>
            <a:off x="7113436" y="5090162"/>
            <a:ext cx="474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$t1, $t1, 1 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lo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increment</a:t>
            </a:r>
          </a:p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$t3, $t3, -1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hi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decrement</a:t>
            </a:r>
            <a:endParaRPr lang="en-US" sz="16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9E2671-2E30-B1F8-B984-AF88FB08A909}"/>
              </a:ext>
            </a:extLst>
          </p:cNvPr>
          <p:cNvCxnSpPr>
            <a:cxnSpLocks/>
          </p:cNvCxnSpPr>
          <p:nvPr/>
        </p:nvCxnSpPr>
        <p:spPr>
          <a:xfrm flipV="1">
            <a:off x="6734629" y="5257800"/>
            <a:ext cx="371474" cy="3273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44B371-DEB5-009B-D622-772ACE4D1D78}"/>
              </a:ext>
            </a:extLst>
          </p:cNvPr>
          <p:cNvCxnSpPr/>
          <p:nvPr/>
        </p:nvCxnSpPr>
        <p:spPr>
          <a:xfrm>
            <a:off x="6734629" y="5257800"/>
            <a:ext cx="185737" cy="1555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Remember and distinguish between R/I/J instructions!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R-format instructions: operations using 3 registers OR shifts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add, and, slt, sll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I-format instructions: operations using 2 register and an imm value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addi, beq, lw, sw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J-format instruction: jump instructions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j, jal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Other formats not in syllabus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See reference data: there's FI/FR-formats for floats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Assessments can have custom instruction formats!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Be careful about the ordering!</a:t>
            </a:r>
          </a:p>
          <a:p>
            <a:pPr marL="0" indent="0">
              <a:buNone/>
            </a:pPr>
            <a:endParaRPr lang="en-US" sz="105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Instruction:</a:t>
            </a: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		$t0,		$t1,		$t2</a:t>
            </a:r>
          </a:p>
          <a:p>
            <a:pPr marL="0" indent="0">
              <a:buNone/>
            </a:pP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(opcode 0, funct 20</a:t>
            </a:r>
            <a:r>
              <a:rPr lang="en-US" sz="2000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)      rd (dest)	              rs (source)             rt (target)</a:t>
            </a:r>
          </a:p>
          <a:p>
            <a:pPr marL="0" indent="0">
              <a:buNone/>
            </a:pPr>
            <a:endParaRPr lang="en-US" sz="14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MIPS Reference Sheet:</a:t>
            </a:r>
          </a:p>
          <a:p>
            <a:pPr marL="0" indent="0">
              <a:buNone/>
            </a:pP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AFB35-2D78-6139-8FC5-CC7A40E7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19" y="5428007"/>
            <a:ext cx="9573961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A785D-D7DB-E11A-D1BC-22E71C30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014" y="4948067"/>
            <a:ext cx="2619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1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047343" y="1732257"/>
            <a:ext cx="6955971" cy="1251257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CB8955-008A-B8DB-F630-C0D38675CF18}"/>
              </a:ext>
            </a:extLst>
          </p:cNvPr>
          <p:cNvSpPr/>
          <p:nvPr/>
        </p:nvSpPr>
        <p:spPr>
          <a:xfrm>
            <a:off x="662940" y="5128260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DEBF9-491F-794B-CE9C-7204A4644AC8}"/>
              </a:ext>
            </a:extLst>
          </p:cNvPr>
          <p:cNvSpPr/>
          <p:nvPr/>
        </p:nvSpPr>
        <p:spPr>
          <a:xfrm>
            <a:off x="662940" y="3916755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3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74668-C02C-BF2D-EF05-3473E5B32654}"/>
              </a:ext>
            </a:extLst>
          </p:cNvPr>
          <p:cNvSpPr/>
          <p:nvPr/>
        </p:nvSpPr>
        <p:spPr>
          <a:xfrm>
            <a:off x="6210451" y="4008534"/>
            <a:ext cx="571142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EF3F9-EAF1-EEE0-1ED1-6542A1B9E4A5}"/>
              </a:ext>
            </a:extLst>
          </p:cNvPr>
          <p:cNvSpPr txBox="1"/>
          <p:nvPr/>
        </p:nvSpPr>
        <p:spPr>
          <a:xfrm>
            <a:off x="6361081" y="5877268"/>
            <a:ext cx="579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Ans:(2011 0000)</a:t>
            </a:r>
            <a:r>
              <a:rPr lang="en-US" sz="3200" b="1" baseline="-25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US" sz="3200" b="1" baseline="-25000" dirty="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First, check the opcode (first 6 bits), which is 000100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SG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BFADD-029F-7797-2AB8-958570ABAAA6}"/>
              </a:ext>
            </a:extLst>
          </p:cNvPr>
          <p:cNvSpPr/>
          <p:nvPr/>
        </p:nvSpPr>
        <p:spPr>
          <a:xfrm>
            <a:off x="952727" y="4201415"/>
            <a:ext cx="1409474" cy="16512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44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Q1) C to MIPS translation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MIPS instruction encoding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Completing MIPS code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Q4) MIPS Tracing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Second, check the Reference Sheet for opcode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.</a:t>
            </a: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Now we know it's a beq instruction with I-format.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ABA54-85A3-19D6-FA25-2D3364AE2E1E}"/>
              </a:ext>
            </a:extLst>
          </p:cNvPr>
          <p:cNvGrpSpPr/>
          <p:nvPr/>
        </p:nvGrpSpPr>
        <p:grpSpPr>
          <a:xfrm>
            <a:off x="942516" y="4001294"/>
            <a:ext cx="6056998" cy="1348581"/>
            <a:chOff x="2961816" y="3947318"/>
            <a:chExt cx="6056998" cy="13485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9C4E0A-7C46-690F-710E-A106EEAD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816" y="4739411"/>
              <a:ext cx="5988646" cy="43239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235699-92A0-7C65-27E3-560B63521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1816" y="3947318"/>
              <a:ext cx="6056998" cy="1348581"/>
              <a:chOff x="838200" y="4688112"/>
              <a:chExt cx="10033000" cy="223383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6E0736D-A926-8850-6C1A-D098451D5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0" y="4823213"/>
                <a:ext cx="9802594" cy="110505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7836A5-CF04-550F-4495-3F5513403575}"/>
                  </a:ext>
                </a:extLst>
              </p:cNvPr>
              <p:cNvSpPr/>
              <p:nvPr/>
            </p:nvSpPr>
            <p:spPr>
              <a:xfrm>
                <a:off x="838200" y="4688112"/>
                <a:ext cx="10033000" cy="2233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464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66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78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$8 is $t0; $0 is $zero, and the immediate value is +2.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05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01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 beq $t0, $zero, exit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70F978-997B-5C49-817B-AA03D71FB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66160"/>
              </p:ext>
            </p:extLst>
          </p:nvPr>
        </p:nvGraphicFramePr>
        <p:xfrm>
          <a:off x="6917987" y="3136693"/>
          <a:ext cx="4435813" cy="217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8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321985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1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0x00084042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0x11000002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0x22310001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9F04C3-1D36-3935-1D10-26895FFFACBE}"/>
              </a:ext>
            </a:extLst>
          </p:cNvPr>
          <p:cNvGrpSpPr/>
          <p:nvPr/>
        </p:nvGrpSpPr>
        <p:grpSpPr>
          <a:xfrm>
            <a:off x="5322650" y="4413938"/>
            <a:ext cx="1595337" cy="369332"/>
            <a:chOff x="5204298" y="5525311"/>
            <a:chExt cx="159533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CA724-F00A-FADA-08A2-526357E5279A}"/>
                </a:ext>
              </a:extLst>
            </p:cNvPr>
            <p:cNvSpPr txBox="1"/>
            <p:nvPr/>
          </p:nvSpPr>
          <p:spPr>
            <a:xfrm>
              <a:off x="5204298" y="5525311"/>
              <a:ext cx="123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desNeue Alt 2 Book" panose="00000500000000000000" pitchFamily="2" charset="0"/>
                </a:rPr>
                <a:t>Next instr.</a:t>
              </a:r>
              <a:endParaRPr lang="en-SG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6053C0-A29D-1206-17D6-F1830BDF5112}"/>
                </a:ext>
              </a:extLst>
            </p:cNvPr>
            <p:cNvCxnSpPr/>
            <p:nvPr/>
          </p:nvCxnSpPr>
          <p:spPr>
            <a:xfrm>
              <a:off x="6342434" y="5680953"/>
              <a:ext cx="45720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3BB68-391A-E36C-69BE-FD340ACE06F1}"/>
              </a:ext>
            </a:extLst>
          </p:cNvPr>
          <p:cNvSpPr txBox="1"/>
          <p:nvPr/>
        </p:nvSpPr>
        <p:spPr>
          <a:xfrm>
            <a:off x="5915497" y="4836844"/>
            <a:ext cx="112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+2 instr.</a:t>
            </a:r>
            <a:endParaRPr lang="en-SG" dirty="0">
              <a:latin typeface="AndesNeue Alt 2 Book" panose="00000500000000000000" pitchFamily="2" charset="0"/>
            </a:endParaRPr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7A4885A4-6ADF-418D-2540-D443224710F6}"/>
              </a:ext>
            </a:extLst>
          </p:cNvPr>
          <p:cNvSpPr/>
          <p:nvPr/>
        </p:nvSpPr>
        <p:spPr>
          <a:xfrm>
            <a:off x="6854596" y="4578379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407B5BE-4EAB-2CE7-09ED-6360A8E0563E}"/>
              </a:ext>
            </a:extLst>
          </p:cNvPr>
          <p:cNvSpPr/>
          <p:nvPr/>
        </p:nvSpPr>
        <p:spPr>
          <a:xfrm>
            <a:off x="6854596" y="4860481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4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74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2ACC-13BF-BE7A-E103-44FA4AD5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44" b="31435"/>
          <a:stretch/>
        </p:blipFill>
        <p:spPr>
          <a:xfrm>
            <a:off x="732871" y="5663147"/>
            <a:ext cx="8529614" cy="6531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A81596-2D81-F1BF-B7D5-51ADC1555B55}"/>
              </a:ext>
            </a:extLst>
          </p:cNvPr>
          <p:cNvGrpSpPr>
            <a:grpSpLocks noChangeAspect="1"/>
          </p:cNvGrpSpPr>
          <p:nvPr/>
        </p:nvGrpSpPr>
        <p:grpSpPr>
          <a:xfrm>
            <a:off x="5867853" y="2786141"/>
            <a:ext cx="6056998" cy="1089548"/>
            <a:chOff x="838200" y="4688114"/>
            <a:chExt cx="10033000" cy="18047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FD738B-8B63-BC99-27BA-7EEDCF882135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4629610-1769-4104-405C-CFA717731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128C9D7-04DD-5C46-0591-A172E2B31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BE007D-2551-6254-F25D-08ED7E9A2125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982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77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60FFB-E79A-E900-63AD-02103EC39C47}"/>
              </a:ext>
            </a:extLst>
          </p:cNvPr>
          <p:cNvSpPr txBox="1"/>
          <p:nvPr/>
        </p:nvSpPr>
        <p:spPr>
          <a:xfrm>
            <a:off x="7082971" y="5349634"/>
            <a:ext cx="4557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  <a:b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$s1,  1</a:t>
            </a:r>
          </a:p>
          <a:p>
            <a:pPr algn="r"/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inst  rt  rs  imm </a:t>
            </a:r>
            <a:endParaRPr lang="en-SG" sz="2800">
              <a:solidFill>
                <a:schemeClr val="bg1">
                  <a:lumMod val="65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E4EF-520C-01C9-DDB8-651A8BD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stuff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D529-A529-DC3E-B553-C04740C9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question: </a:t>
            </a:r>
          </a:p>
          <a:p>
            <a:pPr lvl="1"/>
            <a:r>
              <a:rPr lang="en-US" dirty="0"/>
              <a:t>do on your own, discuss in Canvas, ask me if anything</a:t>
            </a:r>
          </a:p>
          <a:p>
            <a:r>
              <a:rPr lang="en-US" dirty="0"/>
              <a:t>MIPS Sheet</a:t>
            </a:r>
          </a:p>
          <a:p>
            <a:pPr lvl="1"/>
            <a:r>
              <a:rPr lang="en-US" dirty="0"/>
              <a:t>take one (in-front), would be useful until exam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3288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0x00400028 + 4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AE3E79-5A0E-6470-01BF-08CD1409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04186"/>
              </p:ext>
            </p:extLst>
          </p:nvPr>
        </p:nvGraphicFramePr>
        <p:xfrm>
          <a:off x="7131340" y="3780875"/>
          <a:ext cx="4538145" cy="247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72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  <a:gridCol w="1385773">
                  <a:extLst>
                    <a:ext uri="{9D8B030D-6E8A-4147-A177-3AD203B41FA5}">
                      <a16:colId xmlns:a16="http://schemas.microsoft.com/office/drawing/2014/main" val="2878367451"/>
                    </a:ext>
                  </a:extLst>
                </a:gridCol>
              </a:tblGrid>
              <a:tr h="382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4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0x00400028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6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C000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?</a:t>
                      </a:r>
                      <a:endParaRPr lang="en-US" sz="1600" dirty="0">
                        <a:solidFill>
                          <a:srgbClr val="C000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55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380C7-5901-7572-F9F6-50E24D134F90}"/>
              </a:ext>
            </a:extLst>
          </p:cNvPr>
          <p:cNvSpPr txBox="1"/>
          <p:nvPr/>
        </p:nvSpPr>
        <p:spPr>
          <a:xfrm>
            <a:off x="4908827" y="3768896"/>
            <a:ext cx="676365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b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000010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000001000000000000000010</a:t>
            </a:r>
          </a:p>
          <a:p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0000 1000 0001 0000 0000 0000 0000 1011</a:t>
            </a:r>
          </a:p>
          <a:p>
            <a:r>
              <a:rPr lang="en-US" sz="20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    8    1    0    0    0    0    B</a:t>
            </a:r>
            <a:endParaRPr lang="en-SG" sz="20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98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b) Give a simple mathematic expression for the relationship between $s1 and $t0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CDA21-4FC1-B7CE-AAC9-D880957784A9}"/>
              </a:ext>
            </a:extLst>
          </p:cNvPr>
          <p:cNvSpPr txBox="1"/>
          <p:nvPr/>
        </p:nvSpPr>
        <p:spPr>
          <a:xfrm>
            <a:off x="838200" y="3245025"/>
            <a:ext cx="52927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$zero, 0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$t0,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$zero,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$s1,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j   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exit:</a:t>
            </a:r>
            <a:endParaRPr lang="en-SG" sz="2400" dirty="0">
              <a:solidFill>
                <a:srgbClr val="7030A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/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($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</m:d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4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1018" y="1304713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srl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$s4, $s4, 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018" y="2215870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lw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 $t1, 0($t0)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1018" y="3817691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slt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$t1, $s1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018" y="4124696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$zero, equal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5742" y="5419512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end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5742" y="5778830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loop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AD202-6197-4BFF-91AF-8CB23A7A1377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620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0465" y="155643"/>
          <a:ext cx="589590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56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1397334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0xFFFFFF00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$s4, $s4, 1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add  $t0, $s0, $t0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$t1, 0($t0)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$t1, $s1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$zero, equal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end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loop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184843" y="322235"/>
            <a:ext cx="6519257" cy="707886"/>
            <a:chOff x="5184843" y="322235"/>
            <a:chExt cx="6519257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7001091" y="322235"/>
              <a:ext cx="4703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(b) What is the immediate value in decimal for the “</a:t>
              </a:r>
              <a:r>
                <a:rPr lang="en-US" sz="2000" dirty="0" err="1"/>
                <a:t>bne</a:t>
              </a:r>
              <a:r>
                <a:rPr lang="en-US" sz="2000" dirty="0"/>
                <a:t> $t9, $zero, end” instruction?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184843" y="865762"/>
              <a:ext cx="1816248" cy="136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353841" y="999717"/>
            <a:ext cx="41731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end: is 16 instructions away from </a:t>
            </a:r>
            <a:r>
              <a:rPr lang="en-US" dirty="0" err="1"/>
              <a:t>bne’s</a:t>
            </a:r>
            <a:r>
              <a:rPr lang="en-US" dirty="0"/>
              <a:t> next instruction (add $s4, $2, $s3), so the immediate value is </a:t>
            </a:r>
            <a:r>
              <a:rPr lang="en-US" b="1" dirty="0">
                <a:solidFill>
                  <a:srgbClr val="C00000"/>
                </a:solidFill>
              </a:rPr>
              <a:t>16</a:t>
            </a:r>
            <a:r>
              <a:rPr lang="en-US" dirty="0"/>
              <a:t>.</a:t>
            </a:r>
            <a:endParaRPr lang="en-SG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67721" y="2046584"/>
            <a:ext cx="6828815" cy="1756931"/>
            <a:chOff x="4367721" y="2046584"/>
            <a:chExt cx="6828815" cy="1756931"/>
          </a:xfrm>
        </p:grpSpPr>
        <p:sp>
          <p:nvSpPr>
            <p:cNvPr id="19" name="TextBox 18"/>
            <p:cNvSpPr txBox="1"/>
            <p:nvPr/>
          </p:nvSpPr>
          <p:spPr>
            <a:xfrm>
              <a:off x="6977914" y="2046584"/>
              <a:ext cx="42186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(c) If the first instruction is at address 0xFFFFFF00, what is the hexadecimal representation of this “j </a:t>
              </a:r>
              <a:r>
                <a:rPr lang="en-US" sz="2000" dirty="0" err="1"/>
                <a:t>lpEnd</a:t>
              </a:r>
              <a:r>
                <a:rPr lang="en-US" sz="2000" dirty="0"/>
                <a:t>”?</a:t>
              </a:r>
              <a:endParaRPr lang="en-SG" sz="2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367721" y="3062247"/>
              <a:ext cx="2633370" cy="7412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223101" y="3063047"/>
            <a:ext cx="448099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Address at </a:t>
            </a:r>
            <a:r>
              <a:rPr lang="en-US" dirty="0" err="1"/>
              <a:t>lpEnd</a:t>
            </a:r>
            <a:r>
              <a:rPr lang="en-US" dirty="0"/>
              <a:t>: is 0xFFFFFF00 + (17</a:t>
            </a:r>
            <a:r>
              <a:rPr lang="en-US" baseline="-25000" dirty="0"/>
              <a:t>10</a:t>
            </a:r>
            <a:r>
              <a:rPr lang="en-US" dirty="0"/>
              <a:t>×4) =0xFFFFFF44.</a:t>
            </a:r>
          </a:p>
          <a:p>
            <a:r>
              <a:rPr lang="en-US" dirty="0"/>
              <a:t>Removing the first 4 bits and last 2 bits, we put this into the immediate field. Opcode of j is 000010. Hence,</a:t>
            </a:r>
          </a:p>
          <a:p>
            <a:r>
              <a:rPr lang="en-US" dirty="0"/>
              <a:t>000010 1111 1111 1111 1111 1111 0100 01</a:t>
            </a:r>
          </a:p>
          <a:p>
            <a:r>
              <a:rPr lang="en-US" dirty="0"/>
              <a:t>= </a:t>
            </a:r>
            <a:r>
              <a:rPr lang="en-US" b="1" dirty="0">
                <a:solidFill>
                  <a:srgbClr val="C00000"/>
                </a:solidFill>
              </a:rPr>
              <a:t>0x0BFFFFD1 </a:t>
            </a:r>
            <a:endParaRPr lang="en-SG" b="1" dirty="0">
              <a:solidFill>
                <a:srgbClr val="C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68417" y="5122546"/>
            <a:ext cx="7735684" cy="833173"/>
            <a:chOff x="3757171" y="2046585"/>
            <a:chExt cx="7957695" cy="833173"/>
          </a:xfrm>
        </p:grpSpPr>
        <p:sp>
          <p:nvSpPr>
            <p:cNvPr id="30" name="TextBox 29"/>
            <p:cNvSpPr txBox="1"/>
            <p:nvPr/>
          </p:nvSpPr>
          <p:spPr>
            <a:xfrm>
              <a:off x="6789846" y="2171872"/>
              <a:ext cx="4925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(d) Is the encoding of the second “j </a:t>
              </a:r>
              <a:r>
                <a:rPr lang="en-US" sz="2000" dirty="0" err="1"/>
                <a:t>lpEnd</a:t>
              </a:r>
              <a:r>
                <a:rPr lang="en-US" sz="2000" dirty="0"/>
                <a:t>” different from part (c)?</a:t>
              </a:r>
              <a:endParaRPr lang="en-SG" sz="20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3757171" y="2046585"/>
              <a:ext cx="3032675" cy="3735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353841" y="5962257"/>
            <a:ext cx="39205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encoding. The two j instructions jump to the same address.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8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What’s the result of evaluating the following in C: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(1 &gt; 2 &amp;&amp; 5/0 &gt; 3)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1722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If we switched the order of the operands…?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(5/0 &gt; 3 &amp;&amp; 1 &gt; 2)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7073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Q1: C to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char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str[size] = { ... };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some string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lo, hi, matched;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1 (palindrome);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             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0 (not palindrome)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Translate to MIPS from this point onwards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= 0;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assume this is a palindrome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((lo &lt; hi) &amp;&amp; matched)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(str[lo] != str[hi])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matched = 0;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found a mismatch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lo++;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hi--;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75F6B64-9F04-5D0B-FCA9-65AB61F7A468}"/>
              </a:ext>
            </a:extLst>
          </p:cNvPr>
          <p:cNvSpPr txBox="1"/>
          <p:nvPr/>
        </p:nvSpPr>
        <p:spPr>
          <a:xfrm>
            <a:off x="7940756" y="4237971"/>
            <a:ext cx="34130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ndesNeue Alt 2 Medium" panose="00000600000000000000" pitchFamily="2" charset="0"/>
              </a:rPr>
              <a:t>Variable mappings: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</a:rPr>
              <a:t>lo </a:t>
            </a:r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$s0;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hi  $s1;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matched  $s3;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size  $s5</a:t>
            </a:r>
          </a:p>
        </p:txBody>
      </p:sp>
    </p:spTree>
    <p:extLst>
      <p:ext uri="{BB962C8B-B14F-4D97-AF65-F5344CB8AC3E}">
        <p14:creationId xmlns:p14="http://schemas.microsoft.com/office/powerpoint/2010/main" val="25065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713291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</p:spTree>
    <p:extLst>
      <p:ext uri="{BB962C8B-B14F-4D97-AF65-F5344CB8AC3E}">
        <p14:creationId xmlns:p14="http://schemas.microsoft.com/office/powerpoint/2010/main" val="99221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64242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B4B31-D2C0-1887-3E54-55AAAD5455D0}"/>
              </a:ext>
            </a:extLst>
          </p:cNvPr>
          <p:cNvSpPr/>
          <p:nvPr/>
        </p:nvSpPr>
        <p:spPr>
          <a:xfrm>
            <a:off x="5097780" y="761682"/>
            <a:ext cx="2933700" cy="10020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164C34-3A5D-C6B0-2A34-C8AE12EB7F79}"/>
              </a:ext>
            </a:extLst>
          </p:cNvPr>
          <p:cNvSpPr/>
          <p:nvPr/>
        </p:nvSpPr>
        <p:spPr>
          <a:xfrm>
            <a:off x="5097780" y="1795147"/>
            <a:ext cx="2933700" cy="10020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52EBE-BB64-175C-8BFC-4DEF4F3F5DBC}"/>
              </a:ext>
            </a:extLst>
          </p:cNvPr>
          <p:cNvSpPr/>
          <p:nvPr/>
        </p:nvSpPr>
        <p:spPr>
          <a:xfrm>
            <a:off x="5097780" y="2828611"/>
            <a:ext cx="2933700" cy="6575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F50A8-ACC5-87D0-C071-3747BE207E10}"/>
              </a:ext>
            </a:extLst>
          </p:cNvPr>
          <p:cNvSpPr/>
          <p:nvPr/>
        </p:nvSpPr>
        <p:spPr>
          <a:xfrm>
            <a:off x="5097780" y="3486151"/>
            <a:ext cx="29337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C5C9B-C6A0-F36F-3DF2-F57560BE9506}"/>
              </a:ext>
            </a:extLst>
          </p:cNvPr>
          <p:cNvSpPr/>
          <p:nvPr/>
        </p:nvSpPr>
        <p:spPr>
          <a:xfrm>
            <a:off x="5097780" y="4479927"/>
            <a:ext cx="2933700" cy="6540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77307-6443-7931-036E-191C4AC791B9}"/>
              </a:ext>
            </a:extLst>
          </p:cNvPr>
          <p:cNvSpPr/>
          <p:nvPr/>
        </p:nvSpPr>
        <p:spPr>
          <a:xfrm>
            <a:off x="5097780" y="5165727"/>
            <a:ext cx="2933700" cy="93059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51C25-1D8A-A114-7420-03ED2A48CC1C}"/>
              </a:ext>
            </a:extLst>
          </p:cNvPr>
          <p:cNvSpPr/>
          <p:nvPr/>
        </p:nvSpPr>
        <p:spPr>
          <a:xfrm>
            <a:off x="439007" y="2891452"/>
            <a:ext cx="3190017" cy="2136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29D3-E483-AFC2-AF12-AC6E38C487B9}"/>
              </a:ext>
            </a:extLst>
          </p:cNvPr>
          <p:cNvSpPr/>
          <p:nvPr/>
        </p:nvSpPr>
        <p:spPr>
          <a:xfrm>
            <a:off x="1034417" y="3114010"/>
            <a:ext cx="2104072" cy="1887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490E4-FE69-2B01-F593-CBBF1D5B8072}"/>
              </a:ext>
            </a:extLst>
          </p:cNvPr>
          <p:cNvSpPr/>
          <p:nvPr/>
        </p:nvSpPr>
        <p:spPr>
          <a:xfrm>
            <a:off x="1066800" y="3311654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7909E-963E-60B5-4CCE-2B9281F1F331}"/>
              </a:ext>
            </a:extLst>
          </p:cNvPr>
          <p:cNvSpPr/>
          <p:nvPr/>
        </p:nvSpPr>
        <p:spPr>
          <a:xfrm>
            <a:off x="2095499" y="3304891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50B2C-2BFF-84D2-C15E-217D0793711E}"/>
              </a:ext>
            </a:extLst>
          </p:cNvPr>
          <p:cNvSpPr/>
          <p:nvPr/>
        </p:nvSpPr>
        <p:spPr>
          <a:xfrm>
            <a:off x="5097780" y="4203384"/>
            <a:ext cx="2933700" cy="240981"/>
          </a:xfrm>
          <a:prstGeom prst="rect">
            <a:avLst/>
          </a:prstGeom>
          <a:noFill/>
          <a:ln w="3810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901F5-D98A-567D-A2A4-11EFC9DDF59A}"/>
              </a:ext>
            </a:extLst>
          </p:cNvPr>
          <p:cNvSpPr/>
          <p:nvPr/>
        </p:nvSpPr>
        <p:spPr>
          <a:xfrm>
            <a:off x="1814750" y="3309273"/>
            <a:ext cx="226219" cy="188784"/>
          </a:xfrm>
          <a:prstGeom prst="rect">
            <a:avLst/>
          </a:prstGeom>
          <a:noFill/>
          <a:ln w="1905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1FA132-AD62-3058-F5F4-A3C505D606CA}"/>
              </a:ext>
            </a:extLst>
          </p:cNvPr>
          <p:cNvSpPr/>
          <p:nvPr/>
        </p:nvSpPr>
        <p:spPr>
          <a:xfrm>
            <a:off x="2897979" y="3311654"/>
            <a:ext cx="1171102" cy="1887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E87EB-EAC9-918C-B7A7-EBA0B4440B62}"/>
              </a:ext>
            </a:extLst>
          </p:cNvPr>
          <p:cNvSpPr/>
          <p:nvPr/>
        </p:nvSpPr>
        <p:spPr>
          <a:xfrm>
            <a:off x="1290204" y="3506917"/>
            <a:ext cx="1171102" cy="1887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6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12483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3960" y="1753305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8046484" y="1383973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1: </a:t>
            </a:r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</a:t>
            </a:r>
            <a:r>
              <a:rPr lang="en-US">
                <a:latin typeface="AndesNeue Alt 2 Medium" panose="00000600000000000000" pitchFamily="2" charset="0"/>
              </a:rPr>
              <a:t> pseudo-instruction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4195</Words>
  <Application>Microsoft Office PowerPoint</Application>
  <PresentationFormat>Widescreen</PresentationFormat>
  <Paragraphs>687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AndesNeue Alt 2 Book</vt:lpstr>
      <vt:lpstr>AndesNeue Alt 2 Medium</vt:lpstr>
      <vt:lpstr>Aptos</vt:lpstr>
      <vt:lpstr>Arial</vt:lpstr>
      <vt:lpstr>Cambria Math</vt:lpstr>
      <vt:lpstr>Iosevka Extended</vt:lpstr>
      <vt:lpstr>Lucida Console</vt:lpstr>
      <vt:lpstr>Wingdings</vt:lpstr>
      <vt:lpstr>Office Theme</vt:lpstr>
      <vt:lpstr>CS2100 Tutorial 2</vt:lpstr>
      <vt:lpstr>Overview</vt:lpstr>
      <vt:lpstr>Admin stuff</vt:lpstr>
      <vt:lpstr>Prelude to Q1: C’s “short-circuit eval”</vt:lpstr>
      <vt:lpstr>Prelude to Q1: C’s “short-circuit eval”</vt:lpstr>
      <vt:lpstr>Q1: C to MIPS</vt:lpstr>
      <vt:lpstr>Q1. C  MIPS</vt:lpstr>
      <vt:lpstr>Q1. C  MIPS</vt:lpstr>
      <vt:lpstr>Q1. C  MIPS</vt:lpstr>
      <vt:lpstr>Q1. C  MIPS</vt:lpstr>
      <vt:lpstr>Q1. C  MIPS</vt:lpstr>
      <vt:lpstr>Q1b. </vt:lpstr>
      <vt:lpstr>Prelude to Q2: MIPS Instruction Encoding</vt:lpstr>
      <vt:lpstr>Prelude to 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PowerPoint Presentation</vt:lpstr>
      <vt:lpstr>PowerPoint Presentation</vt:lpstr>
      <vt:lpstr>PowerPoint Presentation</vt:lpstr>
      <vt:lpstr>End of Tutorial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14</cp:revision>
  <dcterms:created xsi:type="dcterms:W3CDTF">2024-08-24T12:49:29Z</dcterms:created>
  <dcterms:modified xsi:type="dcterms:W3CDTF">2024-09-05T03:37:29Z</dcterms:modified>
</cp:coreProperties>
</file>