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71" r:id="rId3"/>
    <p:sldId id="289" r:id="rId4"/>
    <p:sldId id="67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1" r:id="rId19"/>
    <p:sldId id="304" r:id="rId20"/>
    <p:sldId id="305" r:id="rId21"/>
    <p:sldId id="306" r:id="rId22"/>
    <p:sldId id="307" r:id="rId23"/>
    <p:sldId id="308" r:id="rId24"/>
    <p:sldId id="309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8" d="100"/>
          <a:sy n="68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28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77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8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03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69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52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994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63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17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9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8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375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20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311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57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27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0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52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62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6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Pipelining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24509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5046" y="175936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8483" y="1245094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561609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31929" y="4083763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24509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713913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312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406640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877435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532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4445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406640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64" y="484321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5456" y="1844822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83180" y="4223201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9207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120" y="26198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04072" y="780428"/>
          <a:ext cx="9277481" cy="45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5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562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66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138226" y="261987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68071" y="1927044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68071" y="4903765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4055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455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67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7280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29845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827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68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Q2b.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1535563"/>
            <a:ext cx="27559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27559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66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432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5023" y="846533"/>
          <a:ext cx="10893857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64746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4736361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074915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350130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5670169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5973052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  <p:sp>
        <p:nvSpPr>
          <p:cNvPr id="9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829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0" y="43592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5023" y="846533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374394" y="43579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9103" y="1417051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1713402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1996935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335489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2643896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2937230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245637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538971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3847378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155785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464192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074915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347084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5665159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5976200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1734834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  <p:sp>
        <p:nvSpPr>
          <p:cNvPr id="13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809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390956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15023" y="801563"/>
          <a:ext cx="10893857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390826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Blank timing chart.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8622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19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D730B-9A2E-43D0-9AFF-12A4CEC9026C}"/>
              </a:ext>
            </a:extLst>
          </p:cNvPr>
          <p:cNvSpPr txBox="1"/>
          <p:nvPr/>
        </p:nvSpPr>
        <p:spPr>
          <a:xfrm>
            <a:off x="7063278" y="852491"/>
            <a:ext cx="401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$s0: base address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$s1: base address of array </a:t>
            </a:r>
            <a:r>
              <a:rPr lang="en-US" sz="2400" i="1" dirty="0"/>
              <a:t>B</a:t>
            </a:r>
          </a:p>
          <a:p>
            <a:r>
              <a:rPr lang="en-US" sz="2400" dirty="0"/>
              <a:t>$s2: size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$s5: </a:t>
            </a:r>
            <a:r>
              <a:rPr lang="en-US" sz="2400" i="1" dirty="0"/>
              <a:t>count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13553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20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cycles in an ideal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0309" y="1349115"/>
            <a:ext cx="37925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16 + (5 – 1) = 20</a:t>
            </a:r>
          </a:p>
        </p:txBody>
      </p:sp>
    </p:spTree>
    <p:extLst>
      <p:ext uri="{BB962C8B-B14F-4D97-AF65-F5344CB8AC3E}">
        <p14:creationId xmlns:p14="http://schemas.microsoft.com/office/powerpoint/2010/main" val="2737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21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forwarding and branch decision at MEM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3" name="Rectangle 2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0" name="Rectangle 9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2" name="Rectangle 11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16" name="Rectangle 15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18" name="Rectangle 17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22" name="Rectangle 2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24" name="Rectangle 23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28" name="Rectangle 27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Total: +24</a:t>
            </a:r>
          </a:p>
        </p:txBody>
      </p:sp>
    </p:spTree>
    <p:extLst>
      <p:ext uri="{BB962C8B-B14F-4D97-AF65-F5344CB8AC3E}">
        <p14:creationId xmlns:p14="http://schemas.microsoft.com/office/powerpoint/2010/main" val="2238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22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forwarding and branch decision at ID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11" name="Rectangle 10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7" name="Rectangle 16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23" name="Rectangle 22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32" name="Rectangle 3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35" name="Rectangle 34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41" name="Rectangle 40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Total: +20</a:t>
            </a:r>
          </a:p>
        </p:txBody>
      </p:sp>
    </p:spTree>
    <p:extLst>
      <p:ext uri="{BB962C8B-B14F-4D97-AF65-F5344CB8AC3E}">
        <p14:creationId xmlns:p14="http://schemas.microsoft.com/office/powerpoint/2010/main" val="378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23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101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forwarding 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Total: +4</a:t>
            </a:r>
          </a:p>
        </p:txBody>
      </p:sp>
    </p:spTree>
    <p:extLst>
      <p:ext uri="{BB962C8B-B14F-4D97-AF65-F5344CB8AC3E}">
        <p14:creationId xmlns:p14="http://schemas.microsoft.com/office/powerpoint/2010/main" val="36531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24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99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forwarding 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reduce the additional delay cycles?</a:t>
            </a:r>
            <a:endParaRPr lang="en-SG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063279" y="2037430"/>
            <a:ext cx="433260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One answer (other answers possible):</a:t>
            </a:r>
          </a:p>
          <a:p>
            <a:endParaRPr lang="en-US" sz="2400" dirty="0"/>
          </a:p>
          <a:p>
            <a:r>
              <a:rPr lang="en-US" sz="2400" dirty="0"/>
              <a:t>Move </a:t>
            </a:r>
            <a:r>
              <a:rPr lang="en-US" sz="2400" dirty="0" err="1"/>
              <a:t>I14</a:t>
            </a:r>
            <a:r>
              <a:rPr lang="en-US" sz="2400" dirty="0"/>
              <a:t> (</a:t>
            </a:r>
            <a:r>
              <a:rPr lang="en-US" sz="2400" dirty="0" err="1"/>
              <a:t>addi</a:t>
            </a:r>
            <a:r>
              <a:rPr lang="en-US" sz="2400" dirty="0"/>
              <a:t> $</a:t>
            </a:r>
            <a:r>
              <a:rPr lang="en-US" sz="2400" dirty="0" err="1"/>
              <a:t>s5</a:t>
            </a:r>
            <a:r>
              <a:rPr lang="en-US" sz="2400" dirty="0"/>
              <a:t>, $</a:t>
            </a:r>
            <a:r>
              <a:rPr lang="en-US" sz="2400" dirty="0" err="1"/>
              <a:t>s5</a:t>
            </a:r>
            <a:r>
              <a:rPr lang="en-US" sz="2400" dirty="0"/>
              <a:t>, 1) to between </a:t>
            </a:r>
            <a:r>
              <a:rPr lang="en-US" sz="2400" dirty="0" err="1"/>
              <a:t>I11</a:t>
            </a:r>
            <a:r>
              <a:rPr lang="en-US" sz="2400" dirty="0"/>
              <a:t> (</a:t>
            </a:r>
            <a:r>
              <a:rPr lang="en-US" sz="2400" dirty="0" err="1"/>
              <a:t>lw</a:t>
            </a:r>
            <a:r>
              <a:rPr lang="en-US" sz="2400" dirty="0"/>
              <a:t> $</a:t>
            </a:r>
            <a:r>
              <a:rPr lang="en-US" sz="2400" dirty="0" err="1"/>
              <a:t>s4</a:t>
            </a:r>
            <a:r>
              <a:rPr lang="en-US" sz="2400" dirty="0"/>
              <a:t>, 0($</a:t>
            </a:r>
            <a:r>
              <a:rPr lang="en-US" sz="2400" dirty="0" err="1"/>
              <a:t>t4</a:t>
            </a:r>
            <a:r>
              <a:rPr lang="en-US" sz="2400" dirty="0"/>
              <a:t>)) and </a:t>
            </a:r>
            <a:r>
              <a:rPr lang="en-US" sz="2400" dirty="0" err="1"/>
              <a:t>I12</a:t>
            </a:r>
            <a:r>
              <a:rPr lang="en-US" sz="2400" dirty="0"/>
              <a:t> (sub $</a:t>
            </a:r>
            <a:r>
              <a:rPr lang="en-US" sz="2400" dirty="0" err="1"/>
              <a:t>s3</a:t>
            </a:r>
            <a:r>
              <a:rPr lang="en-US" sz="2400" dirty="0"/>
              <a:t>, $</a:t>
            </a:r>
            <a:r>
              <a:rPr lang="en-US" sz="2400" dirty="0" err="1"/>
              <a:t>s3</a:t>
            </a:r>
            <a:r>
              <a:rPr lang="en-US" sz="2400" dirty="0"/>
              <a:t>, $</a:t>
            </a:r>
            <a:r>
              <a:rPr lang="en-US" sz="2400" dirty="0" err="1"/>
              <a:t>s5</a:t>
            </a:r>
            <a:r>
              <a:rPr lang="en-US" sz="2400" dirty="0"/>
              <a:t>) to remove the 1 cycle delay at </a:t>
            </a:r>
            <a:r>
              <a:rPr lang="en-US" sz="2400" dirty="0" err="1"/>
              <a:t>I12</a:t>
            </a:r>
            <a:r>
              <a:rPr lang="en-US" sz="2400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11255" y="4343400"/>
            <a:ext cx="4363585" cy="794681"/>
            <a:chOff x="1911255" y="4343400"/>
            <a:chExt cx="4363585" cy="794681"/>
          </a:xfrm>
        </p:grpSpPr>
        <p:sp>
          <p:nvSpPr>
            <p:cNvPr id="11" name="Rectangle 10"/>
            <p:cNvSpPr/>
            <p:nvPr/>
          </p:nvSpPr>
          <p:spPr>
            <a:xfrm>
              <a:off x="2135465" y="489284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1911255" y="4343400"/>
              <a:ext cx="338650" cy="673768"/>
            </a:xfrm>
            <a:custGeom>
              <a:avLst/>
              <a:gdLst>
                <a:gd name="connsiteX0" fmla="*/ 230366 w 338650"/>
                <a:gd name="connsiteY0" fmla="*/ 673768 h 673768"/>
                <a:gd name="connsiteX1" fmla="*/ 1766 w 338650"/>
                <a:gd name="connsiteY1" fmla="*/ 372979 h 673768"/>
                <a:gd name="connsiteX2" fmla="*/ 338650 w 338650"/>
                <a:gd name="connsiteY2" fmla="*/ 0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650" h="673768">
                  <a:moveTo>
                    <a:pt x="230366" y="673768"/>
                  </a:moveTo>
                  <a:cubicBezTo>
                    <a:pt x="107042" y="579521"/>
                    <a:pt x="-16281" y="485274"/>
                    <a:pt x="1766" y="372979"/>
                  </a:cubicBezTo>
                  <a:cubicBezTo>
                    <a:pt x="19813" y="260684"/>
                    <a:pt x="179231" y="130342"/>
                    <a:pt x="33865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0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38656" y="1124054"/>
            <a:ext cx="9034272" cy="47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$s0 contains a 32-bit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$s1 contains a non-zero 8-bit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      at the right most (least significant) byte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	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8990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7334" y="1410053"/>
          <a:ext cx="11747905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687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570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9582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321" y="28906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687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570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9582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419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419" y="35724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785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266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31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959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8859" y="40601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838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020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82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5803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3838" y="45935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204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5087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803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556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0555" y="564750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87839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23480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5912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393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20 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942" y="5090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148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95953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1929" y="1477979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9895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1415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5953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Blank timing chart for </a:t>
            </a:r>
            <a:r>
              <a:rPr lang="en-SG" sz="2400" dirty="0" err="1"/>
              <a:t>Q1b</a:t>
            </a:r>
            <a:r>
              <a:rPr lang="en-SG" sz="2400" dirty="0"/>
              <a:t>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9576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" y="1056869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Q1b.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31929" y="1597721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056869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2752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0716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094" y="236765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7947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048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0716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094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1931" y="271584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5004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40716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094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1931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4818" y="3130893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4104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4772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150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481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8088" y="356294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7928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8596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797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91244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1912" y="392298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8596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797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1244" y="435502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81912" y="4355029"/>
            <a:ext cx="53564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96200" y="4355029"/>
            <a:ext cx="498365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191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3776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315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6424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57092" y="5508712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9732" y="2346510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14  cycles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70635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013" y="475035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1401" y="4750359"/>
            <a:ext cx="4918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81445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50760" y="4750359"/>
            <a:ext cx="51312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3847" y="512953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401" y="5129535"/>
            <a:ext cx="519831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96200" y="5129535"/>
            <a:ext cx="45593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7163" y="5129535"/>
            <a:ext cx="556717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63880" y="5129535"/>
            <a:ext cx="493212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5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7670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900" y="2571460"/>
            <a:ext cx="14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?</a:t>
            </a:r>
            <a:endParaRPr lang="en-US" sz="66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91687-711D-4782-936A-E7E9EE60C48C}"/>
              </a:ext>
            </a:extLst>
          </p:cNvPr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D9A0-84AA-44F1-8E12-93EACD3DECF2}"/>
              </a:ext>
            </a:extLst>
          </p:cNvPr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973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142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36428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12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17029" y="32076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24384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1300" y="23368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59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 animBg="1"/>
      <p:bldP spid="40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4133</Words>
  <Application>Microsoft Office PowerPoint</Application>
  <PresentationFormat>Widescreen</PresentationFormat>
  <Paragraphs>1079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AndesNeue Alt 2 Book</vt:lpstr>
      <vt:lpstr>AndesNeue Alt 2 Medium</vt:lpstr>
      <vt:lpstr>Arial</vt:lpstr>
      <vt:lpstr>Calibri</vt:lpstr>
      <vt:lpstr>Courier New</vt:lpstr>
      <vt:lpstr>Symbol</vt:lpstr>
      <vt:lpstr>Office Theme</vt:lpstr>
      <vt:lpstr>CS2100 Tutorial 10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23</cp:revision>
  <dcterms:created xsi:type="dcterms:W3CDTF">2024-08-24T12:49:29Z</dcterms:created>
  <dcterms:modified xsi:type="dcterms:W3CDTF">2024-09-09T15:11:38Z</dcterms:modified>
</cp:coreProperties>
</file>