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71" r:id="rId3"/>
    <p:sldId id="289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672" r:id="rId14"/>
    <p:sldId id="673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AA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8" autoAdjust="0"/>
    <p:restoredTop sz="88861" autoAdjust="0"/>
  </p:normalViewPr>
  <p:slideViewPr>
    <p:cSldViewPr snapToGrid="0">
      <p:cViewPr varScale="1">
        <p:scale>
          <a:sx n="61" d="100"/>
          <a:sy n="61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56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557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786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0681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148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28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32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256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90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ue.nus.edu.s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doreleebrant/TA-2425S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bit.ly/feedback-theodore" TargetMode="External"/><Relationship Id="rId4" Type="http://schemas.openxmlformats.org/officeDocument/2006/relationships/hyperlink" Target="mailto:theo@comp.nus.edu.s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CS2100 Tutorial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Cache</a:t>
            </a:r>
          </a:p>
          <a:p>
            <a:endParaRPr lang="en-US" dirty="0"/>
          </a:p>
          <a:p>
            <a:r>
              <a:rPr lang="en-US" dirty="0">
                <a:latin typeface="AndesNeue Alt 2 Book" panose="00000500000000000000" pitchFamily="2" charset="0"/>
              </a:rPr>
              <a:t>While waiting, do fill the end-of-</a:t>
            </a:r>
            <a:r>
              <a:rPr lang="en-US" dirty="0" err="1">
                <a:latin typeface="AndesNeue Alt 2 Book" panose="00000500000000000000" pitchFamily="2" charset="0"/>
              </a:rPr>
              <a:t>sem</a:t>
            </a:r>
            <a:r>
              <a:rPr lang="en-US" dirty="0">
                <a:latin typeface="AndesNeue Alt 2 Book" panose="00000500000000000000" pitchFamily="2" charset="0"/>
              </a:rPr>
              <a:t> feedback</a:t>
            </a:r>
          </a:p>
          <a:p>
            <a:r>
              <a:rPr lang="en-US" dirty="0">
                <a:latin typeface="AndesNeue Alt 2 Book" panose="00000500000000000000" pitchFamily="2" charset="0"/>
                <a:hlinkClick r:id="rId2"/>
              </a:rPr>
              <a:t>https://blue.nus.edu.sg</a:t>
            </a:r>
            <a:r>
              <a:rPr lang="en-US" dirty="0">
                <a:latin typeface="AndesNeue Alt 2 Book" panose="00000500000000000000" pitchFamily="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Slides by Theodore, adapted from Prof.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91721" y="342257"/>
            <a:ext cx="426719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First iteration: </a:t>
            </a:r>
            <a:r>
              <a:rPr lang="en-US" sz="2000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1719" y="811543"/>
            <a:ext cx="426719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Subsequent iteration: </a:t>
            </a:r>
            <a:r>
              <a:rPr lang="en-US" sz="2000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4 blocks, each 8 bytes</a:t>
            </a:r>
          </a:p>
          <a:p>
            <a:pPr marL="457200" indent="-457200">
              <a:buFont typeface="Wingdings" panose="05000000000000000000" pitchFamily="2" charset="2"/>
              <a:buAutoNum type="alphaLcParenBoth" startAt="3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 startAt="3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4330" y="2266854"/>
          <a:ext cx="40580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57030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5883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4447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2234" y="2282118"/>
            <a:ext cx="1685365" cy="338554"/>
            <a:chOff x="1972234" y="2282118"/>
            <a:chExt cx="1685365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1972234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832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67888" y="2650786"/>
            <a:ext cx="1676400" cy="338554"/>
            <a:chOff x="1967888" y="2650786"/>
            <a:chExt cx="16764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196788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501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2234" y="3013894"/>
            <a:ext cx="1685365" cy="338554"/>
            <a:chOff x="1972234" y="3013894"/>
            <a:chExt cx="1685365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1972234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8328" y="301389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81199" y="3374495"/>
            <a:ext cx="1676400" cy="338554"/>
            <a:chOff x="1981199" y="3374495"/>
            <a:chExt cx="1676400" cy="338554"/>
          </a:xfrm>
        </p:grpSpPr>
        <p:sp>
          <p:nvSpPr>
            <p:cNvPr id="22" name="TextBox 21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32718" y="2273883"/>
            <a:ext cx="1685365" cy="338554"/>
            <a:chOff x="2232718" y="2273883"/>
            <a:chExt cx="1685365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232718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8812" y="2273883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84148" y="2650786"/>
            <a:ext cx="1676400" cy="338554"/>
            <a:chOff x="2284148" y="2650786"/>
            <a:chExt cx="1676400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2284148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21277" y="265078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898229" y="2081890"/>
            <a:ext cx="1685365" cy="338554"/>
            <a:chOff x="12192000" y="4505209"/>
            <a:chExt cx="1685365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12192000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438094" y="4505209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85999" y="3374495"/>
            <a:ext cx="1676400" cy="338554"/>
            <a:chOff x="2285999" y="3374495"/>
            <a:chExt cx="16764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59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231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28047" y="2271522"/>
            <a:ext cx="1685365" cy="338554"/>
            <a:chOff x="2528047" y="2271522"/>
            <a:chExt cx="1685365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528047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74141" y="2271522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2876214" y="3375726"/>
            <a:ext cx="1676400" cy="338554"/>
            <a:chOff x="2876214" y="3375726"/>
            <a:chExt cx="1676400" cy="338554"/>
          </a:xfrm>
        </p:grpSpPr>
        <p:sp>
          <p:nvSpPr>
            <p:cNvPr id="34" name="TextBox 33"/>
            <p:cNvSpPr txBox="1"/>
            <p:nvPr/>
          </p:nvSpPr>
          <p:spPr>
            <a:xfrm>
              <a:off x="2876214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3343" y="3375726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3958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5483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958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5483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958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05483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958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05483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958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05483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05483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58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5483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958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05483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958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5483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958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5483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958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5483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958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005483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048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14447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9060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104210" y="2361030"/>
            <a:ext cx="1430377" cy="161955"/>
            <a:chOff x="2104210" y="2361030"/>
            <a:chExt cx="1430377" cy="161955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2090900" y="2747029"/>
            <a:ext cx="1430377" cy="161955"/>
            <a:chOff x="2104210" y="2361030"/>
            <a:chExt cx="1430377" cy="16195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104704" y="3456499"/>
            <a:ext cx="1430377" cy="161955"/>
            <a:chOff x="2104210" y="2361030"/>
            <a:chExt cx="1430377" cy="161955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389092" y="2362932"/>
            <a:ext cx="1430377" cy="161955"/>
            <a:chOff x="2104210" y="2361030"/>
            <a:chExt cx="1430377" cy="161955"/>
          </a:xfrm>
        </p:grpSpPr>
        <p:cxnSp>
          <p:nvCxnSpPr>
            <p:cNvPr id="91" name="Straight Connector 90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2433393" y="3456499"/>
            <a:ext cx="1430377" cy="161955"/>
            <a:chOff x="2104210" y="2361030"/>
            <a:chExt cx="1430377" cy="161955"/>
          </a:xfrm>
        </p:grpSpPr>
        <p:cxnSp>
          <p:nvCxnSpPr>
            <p:cNvPr id="94" name="Straight Connector 93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652262" y="2367159"/>
            <a:ext cx="1430377" cy="161955"/>
            <a:chOff x="2104210" y="2361030"/>
            <a:chExt cx="1430377" cy="161955"/>
          </a:xfrm>
        </p:grpSpPr>
        <p:cxnSp>
          <p:nvCxnSpPr>
            <p:cNvPr id="97" name="Straight Connector 9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9527012" y="2025825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8861196" y="1631053"/>
            <a:ext cx="251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583254" y="233909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583254" y="262343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583254" y="29514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583254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583254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583254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583254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583254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583254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583254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583254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192853" y="234078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92853" y="262339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192853" y="295571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192853" y="326457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92853" y="355580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92853" y="3869283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192853" y="417459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192853" y="448294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192853" y="477653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192853" y="506096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192853" y="538900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2608728" y="3381363"/>
            <a:ext cx="1676400" cy="338554"/>
            <a:chOff x="1981199" y="3374495"/>
            <a:chExt cx="1676400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1981199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218328" y="337449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738192" y="3451017"/>
            <a:ext cx="1430377" cy="161955"/>
            <a:chOff x="2104210" y="2361030"/>
            <a:chExt cx="1430377" cy="161955"/>
          </a:xfrm>
        </p:grpSpPr>
        <p:cxnSp>
          <p:nvCxnSpPr>
            <p:cNvPr id="127" name="Straight Connector 126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2913207" y="2366667"/>
            <a:ext cx="1430377" cy="161955"/>
            <a:chOff x="2104210" y="2361030"/>
            <a:chExt cx="1430377" cy="161955"/>
          </a:xfrm>
        </p:grpSpPr>
        <p:cxnSp>
          <p:nvCxnSpPr>
            <p:cNvPr id="130" name="Straight Connector 129"/>
            <p:cNvCxnSpPr/>
            <p:nvPr/>
          </p:nvCxnSpPr>
          <p:spPr>
            <a:xfrm flipV="1">
              <a:off x="2104210" y="2361030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341339" y="2374812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816449" y="2282118"/>
            <a:ext cx="1676400" cy="338554"/>
            <a:chOff x="2816449" y="2282118"/>
            <a:chExt cx="1676400" cy="338554"/>
          </a:xfrm>
        </p:grpSpPr>
        <p:sp>
          <p:nvSpPr>
            <p:cNvPr id="135" name="TextBox 134"/>
            <p:cNvSpPr txBox="1"/>
            <p:nvPr/>
          </p:nvSpPr>
          <p:spPr>
            <a:xfrm>
              <a:off x="2816449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053578" y="2282118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569648" y="4023171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6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6 + (7 × 9) = </a:t>
            </a:r>
            <a:r>
              <a:rPr lang="en-US" sz="32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13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196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64-character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5"/>
            </a:pPr>
            <a:r>
              <a:rPr lang="en-SG" sz="2400" dirty="0"/>
              <a:t>Final content of data cache</a:t>
            </a:r>
          </a:p>
          <a:p>
            <a:pPr marL="457200" indent="-457200">
              <a:buAutoNum type="alphaLcParenBoth" startAt="5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569648" y="4023171"/>
            <a:ext cx="5903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each block, first character is a miss, the remaining 7 characters accessed are hits.</a:t>
            </a:r>
          </a:p>
          <a:p>
            <a:r>
              <a:rPr lang="en-US" sz="3200" dirty="0"/>
              <a:t>Total % hits = 7/8= </a:t>
            </a:r>
            <a:r>
              <a:rPr lang="en-US" sz="3200" b="1" dirty="0">
                <a:solidFill>
                  <a:srgbClr val="C00000"/>
                </a:solidFill>
              </a:rPr>
              <a:t>87.5%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s[63]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s[62]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s[61]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s[63], s[1], s[62], …, s[31], s[32]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048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1" name="Straight Connector 210"/>
          <p:cNvCxnSpPr/>
          <p:nvPr/>
        </p:nvCxnSpPr>
        <p:spPr>
          <a:xfrm flipV="1">
            <a:off x="2168161" y="348722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326679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3266790" y="349175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4326865" y="3480488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4326864" y="310581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3110752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3144469" y="3075133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s[48..55]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4185014" y="3067201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s[16..23]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04543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s[40..47]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5256096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s[24..31]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275625" y="3063355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s[32..39]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9039474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s[55]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046595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42206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6058163" y="280905"/>
            <a:ext cx="5142965" cy="482885"/>
            <a:chOff x="6058163" y="280905"/>
            <a:chExt cx="5142965" cy="482885"/>
          </a:xfrm>
        </p:grpSpPr>
        <p:grpSp>
          <p:nvGrpSpPr>
            <p:cNvPr id="240" name="Group 239"/>
            <p:cNvGrpSpPr/>
            <p:nvPr/>
          </p:nvGrpSpPr>
          <p:grpSpPr>
            <a:xfrm>
              <a:off x="6058163" y="531208"/>
              <a:ext cx="5090628" cy="232582"/>
              <a:chOff x="6058163" y="531208"/>
              <a:chExt cx="5090628" cy="2325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5816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9459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33103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67471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603047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239483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875919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512355" y="531208"/>
                <a:ext cx="636436" cy="2325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6058163" y="28833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65503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26975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98145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526016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72579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822417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60018" y="28090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6346707" y="763790"/>
            <a:ext cx="4486599" cy="206594"/>
            <a:chOff x="6346707" y="763790"/>
            <a:chExt cx="4486599" cy="206594"/>
          </a:xfrm>
        </p:grpSpPr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6346707" y="970384"/>
              <a:ext cx="44838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346707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10833306" y="763790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046661" y="126087"/>
            <a:ext cx="3107916" cy="303121"/>
            <a:chOff x="7046661" y="126087"/>
            <a:chExt cx="3107916" cy="303121"/>
          </a:xfrm>
        </p:grpSpPr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7046661" y="142551"/>
              <a:ext cx="31079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046661" y="142551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10154577" y="126087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7691534" y="763790"/>
            <a:ext cx="1872560" cy="122618"/>
            <a:chOff x="7691534" y="763790"/>
            <a:chExt cx="1872560" cy="122618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91534" y="886408"/>
              <a:ext cx="187256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697755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9564094" y="763790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8280170" y="223977"/>
            <a:ext cx="634752" cy="291621"/>
            <a:chOff x="8280170" y="223977"/>
            <a:chExt cx="634752" cy="291621"/>
          </a:xfrm>
        </p:grpSpPr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8280170" y="223977"/>
              <a:ext cx="634752" cy="8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>
              <a:off x="8280275" y="225239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8914922" y="231168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6306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18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1" y="555051"/>
            <a:ext cx="9394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8 bytes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String is 72-character long and is a palindrome; first character at </a:t>
            </a:r>
            <a:r>
              <a:rPr lang="en-SG" sz="2400" dirty="0">
                <a:solidFill>
                  <a:srgbClr val="FF0000"/>
                </a:solidFill>
              </a:rPr>
              <a:t>0x1000</a:t>
            </a:r>
          </a:p>
          <a:p>
            <a:pPr marL="457200" indent="-457200">
              <a:buFont typeface="Wingdings" panose="05000000000000000000" pitchFamily="2" charset="2"/>
              <a:buAutoNum type="alphaLcParenBoth" startAt="7"/>
            </a:pPr>
            <a:r>
              <a:rPr lang="en-SG" sz="2400" dirty="0"/>
              <a:t>Hit rate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5365" y="3082337"/>
          <a:ext cx="69990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398928" y="5744330"/>
            <a:ext cx="5903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Only 7 hits in the last examined block s[32..39]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7/72 = </a:t>
            </a:r>
            <a:r>
              <a:rPr lang="en-US" sz="3200" b="1" dirty="0">
                <a:solidFill>
                  <a:schemeClr val="bg1"/>
                </a:solidFill>
              </a:rPr>
              <a:t>9.72%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6742468" y="1429791"/>
            <a:ext cx="4088105" cy="976753"/>
            <a:chOff x="6742468" y="1429791"/>
            <a:chExt cx="4088105" cy="976753"/>
          </a:xfrm>
        </p:grpSpPr>
        <p:sp>
          <p:nvSpPr>
            <p:cNvPr id="161" name="TextBox 160"/>
            <p:cNvSpPr txBox="1"/>
            <p:nvPr/>
          </p:nvSpPr>
          <p:spPr>
            <a:xfrm>
              <a:off x="6742468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s[0]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259251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s[71]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6808895" y="1724142"/>
              <a:ext cx="3889449" cy="400569"/>
              <a:chOff x="6920341" y="4243608"/>
              <a:chExt cx="3889449" cy="400569"/>
            </a:xfrm>
          </p:grpSpPr>
          <p:sp>
            <p:nvSpPr>
              <p:cNvPr id="164" name="TextBox 163"/>
              <p:cNvSpPr txBox="1"/>
              <p:nvPr/>
            </p:nvSpPr>
            <p:spPr>
              <a:xfrm>
                <a:off x="8579211" y="4244067"/>
                <a:ext cx="5509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6920341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72" name="TextBox 17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9150920" y="4243608"/>
                <a:ext cx="1658870" cy="400569"/>
                <a:chOff x="6920341" y="4244067"/>
                <a:chExt cx="1658870" cy="400569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6920341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Y</a:t>
                  </a: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7252034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D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7583727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</a:t>
                  </a: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7915825" y="4244067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E</a:t>
                  </a: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8247518" y="4244526"/>
                  <a:ext cx="3316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R</a:t>
                  </a: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9915143" y="2098767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s[70]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046661" y="2098767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s[1]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14413" y="1429791"/>
              <a:ext cx="5195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s[2]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583255" y="1429791"/>
              <a:ext cx="5713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s[69]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675259" y="2482172"/>
            <a:ext cx="5585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Access pattern: s[0], s[71], s[1], s[70], …, s[35], s[36] </a:t>
            </a:r>
          </a:p>
        </p:txBody>
      </p:sp>
      <p:graphicFrame>
        <p:nvGraphicFramePr>
          <p:cNvPr id="192" name="Table 191"/>
          <p:cNvGraphicFramePr>
            <a:graphicFrameLocks noGrp="1"/>
          </p:cNvGraphicFramePr>
          <p:nvPr/>
        </p:nvGraphicFramePr>
        <p:xfrm>
          <a:off x="8224141" y="2979201"/>
          <a:ext cx="1275982" cy="3657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0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3" name="TextBox 192"/>
          <p:cNvSpPr txBox="1"/>
          <p:nvPr/>
        </p:nvSpPr>
        <p:spPr>
          <a:xfrm>
            <a:off x="8246066" y="329874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s[0]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969159" y="329676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039670" y="308463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246066" y="360651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s[71]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969159" y="36045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570315" y="329676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0x1000 </a:t>
            </a:r>
            <a:r>
              <a:rPr lang="en-US" sz="1400" dirty="0">
                <a:sym typeface="Wingdings" panose="05000000000000000000" pitchFamily="2" charset="2"/>
              </a:rPr>
              <a:t> block 0</a:t>
            </a:r>
            <a:endParaRPr lang="en-US" sz="1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570315" y="3604536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0x1047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0!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039670" y="345653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69648" y="2080574"/>
            <a:ext cx="4316110" cy="679886"/>
            <a:chOff x="569648" y="2080574"/>
            <a:chExt cx="4316110" cy="679886"/>
          </a:xfrm>
        </p:grpSpPr>
        <p:sp>
          <p:nvSpPr>
            <p:cNvPr id="79" name="TextBox 78"/>
            <p:cNvSpPr txBox="1"/>
            <p:nvPr/>
          </p:nvSpPr>
          <p:spPr>
            <a:xfrm>
              <a:off x="569648" y="2391128"/>
              <a:ext cx="24514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21105" y="2391128"/>
              <a:ext cx="6589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bit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80010" y="2391128"/>
              <a:ext cx="12057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 bits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69463" y="2080574"/>
              <a:ext cx="1205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tag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895600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index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825684" y="208057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offset</a:t>
              </a: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246066" y="3914296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s[1]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8969159" y="391231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8246066" y="422028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s[70]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969159" y="42182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268700" y="4500224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cxnSp>
        <p:nvCxnSpPr>
          <p:cNvPr id="219" name="Straight Connector 218"/>
          <p:cNvCxnSpPr/>
          <p:nvPr/>
        </p:nvCxnSpPr>
        <p:spPr>
          <a:xfrm flipV="1">
            <a:off x="2168161" y="3113745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8246066" y="4809983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s[8]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8969159" y="480800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8253187" y="5114289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s[63]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8969159" y="511230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8268700" y="5986031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038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20314" y="3071014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s[0..7]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3032706" y="3097087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852975" y="3103900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14073" y="3081316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s[64..71]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37013" y="4803754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0x1008 </a:t>
            </a:r>
            <a:r>
              <a:rPr lang="en-US" sz="1400" dirty="0">
                <a:sym typeface="Wingdings" panose="05000000000000000000" pitchFamily="2" charset="2"/>
              </a:rPr>
              <a:t> block 1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9537013" y="5088430"/>
            <a:ext cx="2256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Addr</a:t>
            </a:r>
            <a:r>
              <a:rPr lang="en-US" sz="1400" dirty="0"/>
              <a:t> 0x103F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block 1!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161992" y="3514479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895600" y="3434959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45353" y="5440327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s[9]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968446" y="543834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995416" y="3521821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730652" y="34343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s[8..15]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258012" y="5746312"/>
            <a:ext cx="609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s[62]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73984" y="574433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844359" y="3472003"/>
            <a:ext cx="826437" cy="2921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529848" y="3441850"/>
            <a:ext cx="107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s[56..63]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09714" y="5126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363363" y="3887066"/>
            <a:ext cx="6683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Data that go into cache block 0: </a:t>
            </a:r>
            <a:r>
              <a:rPr lang="en-SG" sz="2400" dirty="0"/>
              <a:t>s[0..7], s[64..71], s[16..23], s[48..55], s[32..39]</a:t>
            </a:r>
          </a:p>
          <a:p>
            <a:r>
              <a:rPr lang="en-SG" sz="2400" dirty="0">
                <a:solidFill>
                  <a:schemeClr val="accent6">
                    <a:lumMod val="50000"/>
                  </a:schemeClr>
                </a:solidFill>
              </a:rPr>
              <a:t>Data that go into cache block 1: </a:t>
            </a:r>
            <a:r>
              <a:rPr lang="en-SG" sz="2400" dirty="0"/>
              <a:t>s[8..15], s[56..63], s[24..31], s[40..47]</a:t>
            </a:r>
          </a:p>
          <a:p>
            <a:r>
              <a:rPr lang="en-SG" sz="2400" dirty="0"/>
              <a:t>This is known as </a:t>
            </a:r>
            <a:r>
              <a:rPr lang="en-SG" sz="2400" b="1" dirty="0">
                <a:solidFill>
                  <a:srgbClr val="C00000"/>
                </a:solidFill>
              </a:rPr>
              <a:t>cache thrashing</a:t>
            </a:r>
            <a:r>
              <a:rPr lang="en-SG" sz="2400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104842" y="268395"/>
            <a:ext cx="5769782" cy="482885"/>
            <a:chOff x="6104842" y="268395"/>
            <a:chExt cx="5769782" cy="482885"/>
          </a:xfrm>
        </p:grpSpPr>
        <p:sp>
          <p:nvSpPr>
            <p:cNvPr id="90" name="Rectangle 89"/>
            <p:cNvSpPr/>
            <p:nvPr/>
          </p:nvSpPr>
          <p:spPr>
            <a:xfrm>
              <a:off x="610484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74127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7771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014150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649726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286162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922598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0559034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104842" y="275826"/>
              <a:ext cx="62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s[0..7]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171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s[8..15]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31643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s[16..23]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94482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s[24..31]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72695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s[32..39]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9219258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s[40..47]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9869096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s[48..55]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506697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s[56..63]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1185851" y="518698"/>
              <a:ext cx="636436" cy="2325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133514" y="268395"/>
              <a:ext cx="741110" cy="284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s[64..71]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44001" y="771772"/>
            <a:ext cx="5055766" cy="206594"/>
            <a:chOff x="6444001" y="771772"/>
            <a:chExt cx="5055766" cy="206594"/>
          </a:xfrm>
        </p:grpSpPr>
        <p:cxnSp>
          <p:nvCxnSpPr>
            <p:cNvPr id="120" name="Straight Connector 119"/>
            <p:cNvCxnSpPr>
              <a:cxnSpLocks/>
            </p:cNvCxnSpPr>
            <p:nvPr/>
          </p:nvCxnSpPr>
          <p:spPr>
            <a:xfrm>
              <a:off x="6444001" y="978366"/>
              <a:ext cx="505576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6444001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11499767" y="771772"/>
              <a:ext cx="0" cy="206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095768" y="95745"/>
            <a:ext cx="3804958" cy="286657"/>
            <a:chOff x="7095768" y="95745"/>
            <a:chExt cx="3804958" cy="286657"/>
          </a:xfrm>
        </p:grpSpPr>
        <p:cxnSp>
          <p:nvCxnSpPr>
            <p:cNvPr id="123" name="Straight Connector 122"/>
            <p:cNvCxnSpPr>
              <a:cxnSpLocks/>
            </p:cNvCxnSpPr>
            <p:nvPr/>
          </p:nvCxnSpPr>
          <p:spPr>
            <a:xfrm>
              <a:off x="7095768" y="95745"/>
              <a:ext cx="38049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095768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cxnSpLocks/>
            </p:cNvCxnSpPr>
            <p:nvPr/>
          </p:nvCxnSpPr>
          <p:spPr>
            <a:xfrm>
              <a:off x="10900726" y="95745"/>
              <a:ext cx="0" cy="286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13446" y="771772"/>
            <a:ext cx="2555212" cy="122618"/>
            <a:chOff x="7713446" y="771772"/>
            <a:chExt cx="2555212" cy="122618"/>
          </a:xfrm>
        </p:grpSpPr>
        <p:cxnSp>
          <p:nvCxnSpPr>
            <p:cNvPr id="126" name="Straight Connector 125"/>
            <p:cNvCxnSpPr>
              <a:cxnSpLocks/>
            </p:cNvCxnSpPr>
            <p:nvPr/>
          </p:nvCxnSpPr>
          <p:spPr>
            <a:xfrm>
              <a:off x="7713446" y="894390"/>
              <a:ext cx="255521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7713446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0268658" y="771772"/>
              <a:ext cx="0" cy="12261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333799" y="185751"/>
            <a:ext cx="1260514" cy="299271"/>
            <a:chOff x="8333799" y="185751"/>
            <a:chExt cx="1260514" cy="299271"/>
          </a:xfrm>
        </p:grpSpPr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V="1">
              <a:off x="8334515" y="185751"/>
              <a:ext cx="1248740" cy="85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cxnSpLocks/>
            </p:cNvCxnSpPr>
            <p:nvPr/>
          </p:nvCxnSpPr>
          <p:spPr>
            <a:xfrm>
              <a:off x="8333799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9594313" y="200592"/>
              <a:ext cx="0" cy="28443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5851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76" grpId="0"/>
      <p:bldP spid="193" grpId="0"/>
      <p:bldP spid="194" grpId="0"/>
      <p:bldP spid="195" grpId="0"/>
      <p:bldP spid="196" grpId="0"/>
      <p:bldP spid="197" grpId="0"/>
      <p:bldP spid="78" grpId="0"/>
      <p:bldP spid="198" grpId="0"/>
      <p:bldP spid="199" grpId="0"/>
      <p:bldP spid="205" grpId="0"/>
      <p:bldP spid="206" grpId="0"/>
      <p:bldP spid="207" grpId="0"/>
      <p:bldP spid="208" grpId="0"/>
      <p:bldP spid="209" grpId="0"/>
      <p:bldP spid="225" grpId="0"/>
      <p:bldP spid="226" grpId="0"/>
      <p:bldP spid="227" grpId="0"/>
      <p:bldP spid="228" grpId="0"/>
      <p:bldP spid="229" grpId="0"/>
      <p:bldP spid="67" grpId="0"/>
      <p:bldP spid="68" grpId="0"/>
      <p:bldP spid="71" grpId="0"/>
      <p:bldP spid="72" grpId="0"/>
      <p:bldP spid="73" grpId="0"/>
      <p:bldP spid="81" grpId="0"/>
      <p:bldP spid="82" grpId="0"/>
      <p:bldP spid="83" grpId="0"/>
      <p:bldP spid="85" grpId="0"/>
      <p:bldP spid="86" grpId="0"/>
      <p:bldP spid="87" grpId="0"/>
      <p:bldP spid="89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MIPS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Was and is used for some microprocessors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Current: </a:t>
            </a:r>
            <a:r>
              <a:rPr lang="en-US" sz="2000" dirty="0" err="1"/>
              <a:t>Loongson</a:t>
            </a:r>
            <a:r>
              <a:rPr lang="en-US" sz="2000" dirty="0"/>
              <a:t> / </a:t>
            </a:r>
            <a:r>
              <a:rPr lang="en-US" sz="2000" dirty="0" err="1"/>
              <a:t>LoongArch</a:t>
            </a:r>
            <a:r>
              <a:rPr lang="en-US" sz="2000" dirty="0"/>
              <a:t> is MIPS-compatible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Numerous other architectures besides MIPS! x86/x86-64, ARM/Arm-64, RISC V, …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you’re interested in more assembly stuff: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CS4212 Compiler Design – you’ll make your own C to x86-lite compiler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CS2106 and some CEG Courses</a:t>
            </a:r>
          </a:p>
          <a:p>
            <a:pPr marL="818388" lvl="2" indent="-204788">
              <a:buFont typeface="Arial" panose="020B0604020202020204" pitchFamily="34" charset="0"/>
              <a:buChar char="•"/>
            </a:pPr>
            <a:r>
              <a:rPr lang="en-US" sz="1600" dirty="0"/>
              <a:t>A bunch of assembly games (check them out on Steam) (not sponsored or endorsed by me)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7EC3D-659D-3531-702B-E6CD9BC0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867" y="4493609"/>
            <a:ext cx="2839549" cy="208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C3140-9A88-F703-C6A3-96F0D2BD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4" y="4493609"/>
            <a:ext cx="3101012" cy="2085975"/>
          </a:xfrm>
          <a:prstGeom prst="rect">
            <a:avLst/>
          </a:prstGeom>
        </p:spPr>
      </p:pic>
      <p:pic>
        <p:nvPicPr>
          <p:cNvPr id="6" name="Picture 5" descr="A green text with white text&#10;&#10;Description automatically generated">
            <a:extLst>
              <a:ext uri="{FF2B5EF4-FFF2-40B4-BE49-F238E27FC236}">
                <a16:creationId xmlns:a16="http://schemas.microsoft.com/office/drawing/2014/main" id="{BEBA801C-AEB0-5C8A-73FA-19F1A96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52" y="4811219"/>
            <a:ext cx="3103944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0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Bonus: Beyond CS2100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Logic Circuit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Not going to see this much if you’re taking CS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If interested in this – look into CG / EE-coded courses; may be able to audit</a:t>
            </a:r>
          </a:p>
          <a:p>
            <a:pPr marL="342900" indent="-204788">
              <a:buFont typeface="Arial" panose="020B0604020202020204" pitchFamily="34" charset="0"/>
              <a:buChar char="•"/>
            </a:pPr>
            <a:r>
              <a:rPr lang="en-US" sz="2400" dirty="0"/>
              <a:t>Caching 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000" dirty="0"/>
              <a:t>If you are going to take CS2106 (Operating Systems), you will see something really similar under the Paging topic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Idea is the same -- put data somewhere fast if you access it multiple times</a:t>
            </a:r>
          </a:p>
          <a:p>
            <a:pPr marL="635508" lvl="1" indent="-204788">
              <a:buFont typeface="Arial" panose="020B0604020202020204" pitchFamily="34" charset="0"/>
              <a:buChar char="•"/>
            </a:pPr>
            <a:r>
              <a:rPr lang="en-US" sz="2200" dirty="0"/>
              <a:t>More replacement policies beyond LRU</a:t>
            </a:r>
          </a:p>
        </p:txBody>
      </p:sp>
    </p:spTree>
    <p:extLst>
      <p:ext uri="{BB962C8B-B14F-4D97-AF65-F5344CB8AC3E}">
        <p14:creationId xmlns:p14="http://schemas.microsoft.com/office/powerpoint/2010/main" val="201302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Tutorial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Slides uploaded on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theodoreleebrant</a:t>
            </a:r>
            <a:r>
              <a:rPr lang="en-US" dirty="0">
                <a:hlinkClick r:id="rId3"/>
              </a:rPr>
              <a:t>/TA-2425S1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Email: 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Anonymous feedback:	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5"/>
              </a:rPr>
              <a:t>bit.ly/feedback-</a:t>
            </a:r>
            <a:r>
              <a:rPr lang="en-US" dirty="0" err="1">
                <a:hlinkClick r:id="rId5"/>
              </a:rPr>
              <a:t>theodore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(or scan on the right)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best for exams!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377561-E0D1-C0C2-E43D-0F9A8816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29" y="2565400"/>
            <a:ext cx="3429000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E19E4-0AC7-0440-7EAA-BF7B627376B0}"/>
              </a:ext>
            </a:extLst>
          </p:cNvPr>
          <p:cNvSpPr txBox="1"/>
          <p:nvPr/>
        </p:nvSpPr>
        <p:spPr>
          <a:xfrm>
            <a:off x="0" y="6488668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ndesNeue Alt 2 Book" panose="00000500000000000000" pitchFamily="2" charset="0"/>
              </a:rPr>
              <a:t>(Also reminder for me to take attendance)</a:t>
            </a:r>
          </a:p>
        </p:txBody>
      </p:sp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SG" dirty="0"/>
              <a:t>K-maps</a:t>
            </a:r>
          </a:p>
          <a:p>
            <a:endParaRPr lang="en-SG" dirty="0"/>
          </a:p>
          <a:p>
            <a:r>
              <a:rPr lang="en-SG" dirty="0" err="1"/>
              <a:t>minterm</a:t>
            </a:r>
            <a:r>
              <a:rPr lang="en-SG" dirty="0"/>
              <a:t> and Maxterm</a:t>
            </a:r>
          </a:p>
          <a:p>
            <a:endParaRPr lang="en-SG" dirty="0"/>
          </a:p>
          <a:p>
            <a:r>
              <a:rPr lang="en-SG" dirty="0"/>
              <a:t>Boolean Algebra laws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226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D88C-FE81-A732-B5B7-2C296FF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0E56-604B-1F4E-D3D1-CE0F5EEA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Q1) Control values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Q2) Critical path / time calculation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Q3) Messing up inputs and hypotheticals</a:t>
            </a:r>
          </a:p>
        </p:txBody>
      </p:sp>
    </p:spTree>
    <p:extLst>
      <p:ext uri="{BB962C8B-B14F-4D97-AF65-F5344CB8AC3E}">
        <p14:creationId xmlns:p14="http://schemas.microsoft.com/office/powerpoint/2010/main" val="292905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44840" y="1805346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sz="1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3" name="Right Brace 2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5301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244840" y="1803618"/>
          <a:ext cx="36027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189219" y="2570869"/>
            <a:ext cx="1635252" cy="343251"/>
            <a:chOff x="5189219" y="2865205"/>
            <a:chExt cx="1635252" cy="343251"/>
          </a:xfrm>
        </p:grpSpPr>
        <p:sp>
          <p:nvSpPr>
            <p:cNvPr id="3" name="TextBox 2"/>
            <p:cNvSpPr txBox="1"/>
            <p:nvPr/>
          </p:nvSpPr>
          <p:spPr>
            <a:xfrm>
              <a:off x="6122505" y="2865205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10411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V="1">
            <a:off x="812617" y="207101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40614" y="3664253"/>
            <a:ext cx="1656773" cy="350975"/>
            <a:chOff x="5189219" y="2869902"/>
            <a:chExt cx="1656773" cy="350975"/>
          </a:xfrm>
        </p:grpSpPr>
        <p:sp>
          <p:nvSpPr>
            <p:cNvPr id="32" name="TextBox 31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12617" y="23619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023017" y="2180677"/>
            <a:ext cx="1656773" cy="350975"/>
            <a:chOff x="5189219" y="2869902"/>
            <a:chExt cx="1656773" cy="350975"/>
          </a:xfrm>
        </p:grpSpPr>
        <p:sp>
          <p:nvSpPr>
            <p:cNvPr id="38" name="TextBox 37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M[32]</a:t>
              </a:r>
              <a:endParaRPr lang="en-US" sz="16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flipV="1">
            <a:off x="812617" y="262642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40614" y="4059892"/>
            <a:ext cx="1656773" cy="350975"/>
            <a:chOff x="5189219" y="2869902"/>
            <a:chExt cx="1656773" cy="350975"/>
          </a:xfrm>
        </p:grpSpPr>
        <p:sp>
          <p:nvSpPr>
            <p:cNvPr id="44" name="TextBox 43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 flipV="1">
            <a:off x="812617" y="289086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687915" y="3676673"/>
            <a:ext cx="1756525" cy="354702"/>
            <a:chOff x="5687915" y="3971009"/>
            <a:chExt cx="1756525" cy="354702"/>
          </a:xfrm>
        </p:grpSpPr>
        <p:sp>
          <p:nvSpPr>
            <p:cNvPr id="50" name="TextBox 49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M[80]</a:t>
              </a:r>
              <a:endParaRPr lang="en-US" sz="16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/>
          <p:cNvCxnSpPr/>
          <p:nvPr/>
        </p:nvCxnSpPr>
        <p:spPr>
          <a:xfrm flipV="1">
            <a:off x="812617" y="315530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664592" y="2572712"/>
            <a:ext cx="1756525" cy="354702"/>
            <a:chOff x="5687915" y="3971009"/>
            <a:chExt cx="1756525" cy="354702"/>
          </a:xfrm>
        </p:grpSpPr>
        <p:sp>
          <p:nvSpPr>
            <p:cNvPr id="59" name="TextBox 58"/>
            <p:cNvSpPr txBox="1"/>
            <p:nvPr/>
          </p:nvSpPr>
          <p:spPr>
            <a:xfrm>
              <a:off x="6742474" y="3971009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M[68]</a:t>
              </a:r>
              <a:endParaRPr lang="en-US" sz="16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cxnSp>
          <p:nvCxnSpPr>
            <p:cNvPr id="62" name="Straight Connector 61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812617" y="345438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0849" y="3308581"/>
            <a:ext cx="1656773" cy="350975"/>
            <a:chOff x="5189219" y="2869902"/>
            <a:chExt cx="1656773" cy="350975"/>
          </a:xfrm>
        </p:grpSpPr>
        <p:sp>
          <p:nvSpPr>
            <p:cNvPr id="65" name="TextBox 6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 flipV="1">
            <a:off x="812617" y="373442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502639" y="2185024"/>
            <a:ext cx="1899929" cy="354702"/>
            <a:chOff x="5687915" y="3971009"/>
            <a:chExt cx="1899929" cy="354702"/>
          </a:xfrm>
        </p:grpSpPr>
        <p:sp>
          <p:nvSpPr>
            <p:cNvPr id="71" name="TextBox 70"/>
            <p:cNvSpPr txBox="1"/>
            <p:nvPr/>
          </p:nvSpPr>
          <p:spPr>
            <a:xfrm>
              <a:off x="6742473" y="3971009"/>
              <a:ext cx="8453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M[224]</a:t>
              </a:r>
              <a:endParaRPr lang="en-US" sz="1600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3</a:t>
              </a:r>
              <a:endParaRPr lang="en-US" sz="16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 flipV="1">
            <a:off x="812617" y="396855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9044352" y="2578231"/>
            <a:ext cx="1656773" cy="350975"/>
            <a:chOff x="5189219" y="2869902"/>
            <a:chExt cx="1656773" cy="350975"/>
          </a:xfrm>
        </p:grpSpPr>
        <p:sp>
          <p:nvSpPr>
            <p:cNvPr id="77" name="TextBox 76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flipV="1">
            <a:off x="812617" y="424632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044352" y="3314791"/>
            <a:ext cx="1656773" cy="350975"/>
            <a:chOff x="5189219" y="2869902"/>
            <a:chExt cx="1656773" cy="350975"/>
          </a:xfrm>
        </p:grpSpPr>
        <p:sp>
          <p:nvSpPr>
            <p:cNvPr id="83" name="TextBox 82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  <p:cxnSp>
          <p:nvCxnSpPr>
            <p:cNvPr id="84" name="Straight Connector 83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 flipV="1">
            <a:off x="812617" y="453565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876543" y="3685531"/>
            <a:ext cx="2073400" cy="362244"/>
            <a:chOff x="5687915" y="3982940"/>
            <a:chExt cx="2073400" cy="362244"/>
          </a:xfrm>
        </p:grpSpPr>
        <p:sp>
          <p:nvSpPr>
            <p:cNvPr id="89" name="TextBox 88"/>
            <p:cNvSpPr txBox="1"/>
            <p:nvPr/>
          </p:nvSpPr>
          <p:spPr>
            <a:xfrm>
              <a:off x="7059349" y="3982940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M[16]</a:t>
              </a:r>
              <a:endParaRPr lang="en-US" sz="1600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730061" y="4006630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 flipV="1">
              <a:off x="669769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 flipV="1">
            <a:off x="812617" y="481568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518331" y="3308581"/>
            <a:ext cx="1884237" cy="354702"/>
            <a:chOff x="5687915" y="3971009"/>
            <a:chExt cx="1884237" cy="354702"/>
          </a:xfrm>
        </p:grpSpPr>
        <p:sp>
          <p:nvSpPr>
            <p:cNvPr id="95" name="TextBox 94"/>
            <p:cNvSpPr txBox="1"/>
            <p:nvPr/>
          </p:nvSpPr>
          <p:spPr>
            <a:xfrm>
              <a:off x="6742474" y="3971009"/>
              <a:ext cx="829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M[172]</a:t>
              </a:r>
              <a:endParaRPr lang="en-US" sz="16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V="1">
              <a:off x="5687915" y="4061172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755135" y="3987157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2</a:t>
              </a:r>
              <a:endParaRPr lang="en-US" sz="1600" dirty="0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6323644" y="4061172"/>
              <a:ext cx="408036" cy="18209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/>
          <p:cNvCxnSpPr/>
          <p:nvPr/>
        </p:nvCxnSpPr>
        <p:spPr>
          <a:xfrm flipV="1">
            <a:off x="812617" y="508685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48993" y="4880391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812617" y="5366365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250849" y="4412542"/>
            <a:ext cx="1656773" cy="350975"/>
            <a:chOff x="5189219" y="2869902"/>
            <a:chExt cx="1656773" cy="350975"/>
          </a:xfrm>
        </p:grpSpPr>
        <p:sp>
          <p:nvSpPr>
            <p:cNvPr id="105" name="TextBox 104"/>
            <p:cNvSpPr txBox="1"/>
            <p:nvPr/>
          </p:nvSpPr>
          <p:spPr>
            <a:xfrm>
              <a:off x="6144026" y="2882323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M[24]</a:t>
              </a:r>
              <a:endParaRPr lang="en-US" sz="1600" dirty="0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5189219" y="2935224"/>
              <a:ext cx="265176" cy="1582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91652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1</a:t>
              </a:r>
              <a:endParaRPr lang="en-US" sz="1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7884" y="2869902"/>
              <a:ext cx="432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0</a:t>
              </a:r>
              <a:endParaRPr lang="en-US" sz="1600" dirty="0"/>
            </a:p>
          </p:txBody>
        </p:sp>
      </p:grpSp>
      <p:cxnSp>
        <p:nvCxnSpPr>
          <p:cNvPr id="109" name="Straight Arrow Connector 108"/>
          <p:cNvCxnSpPr/>
          <p:nvPr/>
        </p:nvCxnSpPr>
        <p:spPr>
          <a:xfrm flipV="1">
            <a:off x="812617" y="56458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48993" y="5459508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812617" y="589913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48993" y="572014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205656" y="407231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028041" y="260566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6751565" y="2595395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5241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975313" y="971170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Index = ?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35719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010143" y="971170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4 bits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33856" y="1636288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  4:	00…00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32:	00…00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80:	00…01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76: 	00…01	0011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	1000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16:	00…00	0100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	1011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20:	00…00	0101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	0110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/>
              <a:t> 36:	00…00	1001	00</a:t>
            </a:r>
          </a:p>
          <a:p>
            <a:pPr>
              <a:tabLst>
                <a:tab pos="457200" algn="l"/>
                <a:tab pos="1316038" algn="l"/>
                <a:tab pos="2057400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	0001	00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418590" y="1193904"/>
            <a:ext cx="1278911" cy="442383"/>
            <a:chOff x="2418590" y="1193904"/>
            <a:chExt cx="1278911" cy="442383"/>
          </a:xfrm>
        </p:grpSpPr>
        <p:sp>
          <p:nvSpPr>
            <p:cNvPr id="128" name="Right Brace 127"/>
            <p:cNvSpPr/>
            <p:nvPr/>
          </p:nvSpPr>
          <p:spPr>
            <a:xfrm rot="16200000">
              <a:off x="2725157" y="1316489"/>
              <a:ext cx="118386" cy="521210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Brace 128"/>
            <p:cNvSpPr/>
            <p:nvPr/>
          </p:nvSpPr>
          <p:spPr>
            <a:xfrm rot="16200000">
              <a:off x="3324089" y="1412503"/>
              <a:ext cx="118384" cy="32918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418590" y="1193904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Index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V="1">
            <a:off x="812617" y="182078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378695" y="223577"/>
            <a:ext cx="246888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1 word</a:t>
            </a:r>
          </a:p>
          <a:p>
            <a:r>
              <a:rPr lang="en-US" dirty="0"/>
              <a:t>16 blocks total</a:t>
            </a:r>
          </a:p>
          <a:p>
            <a:r>
              <a:rPr lang="en-US" dirty="0"/>
              <a:t>Direct-mapped cache</a:t>
            </a:r>
          </a:p>
        </p:txBody>
      </p:sp>
    </p:spTree>
    <p:extLst>
      <p:ext uri="{BB962C8B-B14F-4D97-AF65-F5344CB8AC3E}">
        <p14:creationId xmlns:p14="http://schemas.microsoft.com/office/powerpoint/2010/main" val="407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10" grpId="0"/>
      <p:bldP spid="112" grpId="0"/>
      <p:bldP spid="55" grpId="0" animBg="1"/>
      <p:bldP spid="113" grpId="0" animBg="1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81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8" name="Right Brace 1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e 1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5818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5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07408" y="2097954"/>
          <a:ext cx="7031736" cy="3816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0642">
                <a:tc>
                  <a:txBody>
                    <a:bodyPr/>
                    <a:lstStyle/>
                    <a:p>
                      <a:r>
                        <a:rPr lang="en-US" sz="1400" dirty="0"/>
                        <a:t>Set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Tag 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Word1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55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174694" y="5501274"/>
            <a:ext cx="288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12617" y="1829554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067969" y="2529873"/>
            <a:ext cx="2650420" cy="350975"/>
            <a:chOff x="5086257" y="2584493"/>
            <a:chExt cx="2650420" cy="350975"/>
          </a:xfrm>
        </p:grpSpPr>
        <p:grpSp>
          <p:nvGrpSpPr>
            <p:cNvPr id="13" name="Group 12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M[0]</a:t>
                </a:r>
                <a:endParaRPr lang="en-US" sz="16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M[4]</a:t>
              </a:r>
              <a:endParaRPr lang="en-US" sz="1600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809670" y="2115369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67969" y="4178352"/>
            <a:ext cx="2650420" cy="350975"/>
            <a:chOff x="5086257" y="2584493"/>
            <a:chExt cx="2650420" cy="350975"/>
          </a:xfrm>
        </p:grpSpPr>
        <p:grpSp>
          <p:nvGrpSpPr>
            <p:cNvPr id="22" name="Group 21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M[16]</a:t>
                </a:r>
                <a:endParaRPr lang="en-US" sz="16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M[20]</a:t>
              </a:r>
              <a:endParaRPr lang="en-US" sz="16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V="1">
            <a:off x="806215" y="239816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8331289" y="2536083"/>
            <a:ext cx="2650420" cy="350975"/>
            <a:chOff x="5086257" y="2584493"/>
            <a:chExt cx="2650420" cy="350975"/>
          </a:xfrm>
        </p:grpSpPr>
        <p:grpSp>
          <p:nvGrpSpPr>
            <p:cNvPr id="30" name="Group 29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M[32]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M[36]</a:t>
              </a:r>
              <a:endParaRPr lang="en-US" sz="1600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822446" y="267792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6991" y="2508650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060124" y="4196983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97961" y="2951646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8311869" y="4190773"/>
            <a:ext cx="2650420" cy="350975"/>
            <a:chOff x="5086257" y="2584493"/>
            <a:chExt cx="2650420" cy="350975"/>
          </a:xfrm>
        </p:grpSpPr>
        <p:grpSp>
          <p:nvGrpSpPr>
            <p:cNvPr id="41" name="Group 4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M[80]</a:t>
                </a:r>
                <a:endParaRPr lang="en-US" sz="1600" dirty="0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M[84]</a:t>
              </a:r>
              <a:endParaRPr lang="en-US" sz="16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V="1">
            <a:off x="806215" y="322234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486123" y="2632456"/>
            <a:ext cx="2250812" cy="479553"/>
            <a:chOff x="5486123" y="2632456"/>
            <a:chExt cx="2250812" cy="479553"/>
          </a:xfrm>
        </p:grpSpPr>
        <p:grpSp>
          <p:nvGrpSpPr>
            <p:cNvPr id="48" name="Group 47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flipV="1">
            <a:off x="797961" y="348896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067969" y="3372856"/>
            <a:ext cx="2650420" cy="350975"/>
            <a:chOff x="5086257" y="2584493"/>
            <a:chExt cx="2650420" cy="350975"/>
          </a:xfrm>
        </p:grpSpPr>
        <p:grpSp>
          <p:nvGrpSpPr>
            <p:cNvPr id="61" name="Group 60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M[72]</a:t>
                </a:r>
                <a:endParaRPr lang="en-US" sz="1600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2</a:t>
                </a:r>
                <a:endParaRPr lang="en-US" sz="1600" dirty="0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M[76]</a:t>
              </a:r>
              <a:endParaRPr lang="en-US" sz="1600" dirty="0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812617" y="3788690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8776631" y="2628650"/>
            <a:ext cx="2342486" cy="479553"/>
            <a:chOff x="5486123" y="2632456"/>
            <a:chExt cx="2342486" cy="479553"/>
          </a:xfrm>
        </p:grpSpPr>
        <p:grpSp>
          <p:nvGrpSpPr>
            <p:cNvPr id="69" name="Group 68"/>
            <p:cNvGrpSpPr/>
            <p:nvPr/>
          </p:nvGrpSpPr>
          <p:grpSpPr>
            <a:xfrm>
              <a:off x="5486123" y="2632456"/>
              <a:ext cx="2342486" cy="479553"/>
              <a:chOff x="5029627" y="2621754"/>
              <a:chExt cx="2342486" cy="479553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029627" y="2621754"/>
                <a:ext cx="1377521" cy="465732"/>
                <a:chOff x="5132589" y="2907163"/>
                <a:chExt cx="1377521" cy="465732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5677956" y="3034341"/>
                  <a:ext cx="8321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M[224]</a:t>
                  </a:r>
                  <a:endParaRPr lang="en-US" sz="1600" dirty="0"/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7</a:t>
                  </a:r>
                  <a:endParaRPr lang="en-US" sz="16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578472" y="2762753"/>
                <a:ext cx="793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M[228]</a:t>
                </a:r>
                <a:endParaRPr lang="en-US" sz="16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/>
          <p:nvPr/>
        </p:nvCxnSpPr>
        <p:spPr>
          <a:xfrm flipV="1">
            <a:off x="809162" y="4050648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5488289" y="2856952"/>
            <a:ext cx="2250812" cy="479553"/>
            <a:chOff x="5486123" y="2632456"/>
            <a:chExt cx="2250812" cy="479553"/>
          </a:xfrm>
        </p:grpSpPr>
        <p:grpSp>
          <p:nvGrpSpPr>
            <p:cNvPr id="79" name="Group 78"/>
            <p:cNvGrpSpPr/>
            <p:nvPr/>
          </p:nvGrpSpPr>
          <p:grpSpPr>
            <a:xfrm>
              <a:off x="5486123" y="2632456"/>
              <a:ext cx="2250812" cy="479553"/>
              <a:chOff x="5029627" y="2621754"/>
              <a:chExt cx="2250812" cy="47955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029627" y="2621754"/>
                <a:ext cx="1247333" cy="465732"/>
                <a:chOff x="5132589" y="2907163"/>
                <a:chExt cx="1247333" cy="465732"/>
              </a:xfrm>
            </p:grpSpPr>
            <p:sp>
              <p:nvSpPr>
                <p:cNvPr id="84" name="TextBox 83"/>
                <p:cNvSpPr txBox="1"/>
                <p:nvPr/>
              </p:nvSpPr>
              <p:spPr>
                <a:xfrm>
                  <a:off x="5677956" y="3034341"/>
                  <a:ext cx="7019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M[32]</a:t>
                  </a:r>
                  <a:endParaRPr lang="en-US" sz="1600" dirty="0"/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1</a:t>
                  </a:r>
                  <a:endParaRPr lang="en-US" sz="1600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6578473" y="276275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M[36]</a:t>
                </a:r>
                <a:endParaRPr lang="en-US" sz="1600" dirty="0"/>
              </a:p>
            </p:txBody>
          </p:sp>
        </p:grpSp>
        <p:cxnSp>
          <p:nvCxnSpPr>
            <p:cNvPr id="80" name="Straight Connector 79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flipV="1">
            <a:off x="806215" y="429780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8328566" y="3369917"/>
            <a:ext cx="2650420" cy="350975"/>
            <a:chOff x="5086257" y="2584493"/>
            <a:chExt cx="2650420" cy="350975"/>
          </a:xfrm>
        </p:grpSpPr>
        <p:grpSp>
          <p:nvGrpSpPr>
            <p:cNvPr id="89" name="Group 88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M[40]</a:t>
                </a:r>
                <a:endParaRPr lang="en-US" sz="1600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M[44]</a:t>
              </a:r>
              <a:endParaRPr lang="en-US" sz="1600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 flipV="1">
            <a:off x="812617" y="458674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04797" y="4390482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063391" y="4209404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792449" y="487568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486123" y="3448797"/>
            <a:ext cx="2345754" cy="548302"/>
            <a:chOff x="5486123" y="2632456"/>
            <a:chExt cx="2345754" cy="479553"/>
          </a:xfrm>
        </p:grpSpPr>
        <p:grpSp>
          <p:nvGrpSpPr>
            <p:cNvPr id="100" name="Group 99"/>
            <p:cNvGrpSpPr/>
            <p:nvPr/>
          </p:nvGrpSpPr>
          <p:grpSpPr>
            <a:xfrm>
              <a:off x="5486123" y="2632456"/>
              <a:ext cx="2345754" cy="479553"/>
              <a:chOff x="5029627" y="2621754"/>
              <a:chExt cx="2345754" cy="479553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029627" y="2621754"/>
                <a:ext cx="1341051" cy="465732"/>
                <a:chOff x="5132589" y="2907163"/>
                <a:chExt cx="1341051" cy="465732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677955" y="3034341"/>
                  <a:ext cx="79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M[168]</a:t>
                  </a:r>
                  <a:endParaRPr lang="en-US" sz="1600" dirty="0"/>
                </a:p>
              </p:txBody>
            </p: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5</a:t>
                  </a:r>
                  <a:endParaRPr lang="en-US" sz="1600" dirty="0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578472" y="2762753"/>
                <a:ext cx="7969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M[172]</a:t>
                </a:r>
                <a:endParaRPr lang="en-US" sz="1600" dirty="0"/>
              </a:p>
            </p:txBody>
          </p:sp>
        </p:grpSp>
        <p:cxnSp>
          <p:nvCxnSpPr>
            <p:cNvPr id="101" name="Straight Connector 100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Arrow Connector 109"/>
          <p:cNvCxnSpPr/>
          <p:nvPr/>
        </p:nvCxnSpPr>
        <p:spPr>
          <a:xfrm flipV="1">
            <a:off x="807943" y="5119812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14167" y="4949243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084371" y="4229837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12617" y="5407373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048549" y="5027749"/>
            <a:ext cx="2650420" cy="350975"/>
            <a:chOff x="5086257" y="2584493"/>
            <a:chExt cx="2650420" cy="350975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86257" y="2584493"/>
              <a:ext cx="1656773" cy="350975"/>
              <a:chOff x="5189219" y="2869902"/>
              <a:chExt cx="1656773" cy="35097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6144026" y="2882323"/>
                <a:ext cx="7019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M[24]</a:t>
                </a:r>
                <a:endParaRPr lang="en-US" sz="1600" dirty="0"/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V="1">
                <a:off x="5189219" y="2935224"/>
                <a:ext cx="265176" cy="15822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127"/>
              <p:cNvSpPr txBox="1"/>
              <p:nvPr/>
            </p:nvSpPr>
            <p:spPr>
              <a:xfrm>
                <a:off x="5291652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1</a:t>
                </a:r>
                <a:endParaRPr lang="en-US" sz="16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567884" y="2869902"/>
                <a:ext cx="4326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0</a:t>
                </a:r>
                <a:endParaRPr lang="en-US" sz="1600" dirty="0"/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7034711" y="2596914"/>
              <a:ext cx="701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/>
                <a:t>M[28]</a:t>
              </a:r>
              <a:endParaRPr lang="en-US" sz="1600" dirty="0"/>
            </a:p>
          </p:txBody>
        </p:sp>
      </p:grpSp>
      <p:cxnSp>
        <p:nvCxnSpPr>
          <p:cNvPr id="130" name="Straight Arrow Connector 129"/>
          <p:cNvCxnSpPr/>
          <p:nvPr/>
        </p:nvCxnSpPr>
        <p:spPr>
          <a:xfrm flipV="1">
            <a:off x="807943" y="5687917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16250" y="5499814"/>
            <a:ext cx="582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Hit</a:t>
            </a:r>
            <a:endParaRPr lang="en-US" sz="1600" dirty="0">
              <a:solidFill>
                <a:srgbClr val="0033CC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066831" y="3026262"/>
            <a:ext cx="701966" cy="326133"/>
          </a:xfrm>
          <a:prstGeom prst="ellipse">
            <a:avLst/>
          </a:prstGeom>
          <a:noFill/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806215" y="5940051"/>
            <a:ext cx="324186" cy="3024"/>
          </a:xfrm>
          <a:prstGeom prst="straightConnector1">
            <a:avLst/>
          </a:prstGeom>
          <a:ln w="1905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785291" y="2854013"/>
            <a:ext cx="2333826" cy="479553"/>
            <a:chOff x="5486123" y="2632456"/>
            <a:chExt cx="2333826" cy="479553"/>
          </a:xfrm>
        </p:grpSpPr>
        <p:grpSp>
          <p:nvGrpSpPr>
            <p:cNvPr id="135" name="Group 134"/>
            <p:cNvGrpSpPr/>
            <p:nvPr/>
          </p:nvGrpSpPr>
          <p:grpSpPr>
            <a:xfrm>
              <a:off x="5486123" y="2632456"/>
              <a:ext cx="2333826" cy="479553"/>
              <a:chOff x="5029627" y="2621754"/>
              <a:chExt cx="2333826" cy="47955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5029627" y="2621754"/>
                <a:ext cx="1341848" cy="465732"/>
                <a:chOff x="5132589" y="2907163"/>
                <a:chExt cx="1341848" cy="465732"/>
              </a:xfrm>
            </p:grpSpPr>
            <p:sp>
              <p:nvSpPr>
                <p:cNvPr id="140" name="TextBox 139"/>
                <p:cNvSpPr txBox="1"/>
                <p:nvPr/>
              </p:nvSpPr>
              <p:spPr>
                <a:xfrm>
                  <a:off x="5677956" y="3034341"/>
                  <a:ext cx="7964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M[64]</a:t>
                  </a:r>
                  <a:endParaRPr lang="en-US" sz="1600" dirty="0"/>
                </a:p>
              </p:txBody>
            </p: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5187642" y="2907163"/>
                  <a:ext cx="265176" cy="158229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/>
                <p:cNvSpPr txBox="1"/>
                <p:nvPr/>
              </p:nvSpPr>
              <p:spPr>
                <a:xfrm>
                  <a:off x="5132589" y="3025560"/>
                  <a:ext cx="4326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600" dirty="0"/>
                    <a:t>2</a:t>
                  </a:r>
                  <a:endParaRPr lang="en-US" sz="1600" dirty="0"/>
                </a:p>
              </p:txBody>
            </p:sp>
          </p:grpSp>
          <p:sp>
            <p:nvSpPr>
              <p:cNvPr id="139" name="TextBox 138"/>
              <p:cNvSpPr txBox="1"/>
              <p:nvPr/>
            </p:nvSpPr>
            <p:spPr>
              <a:xfrm>
                <a:off x="6578472" y="2762753"/>
                <a:ext cx="7849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dirty="0"/>
                  <a:t>M[68]</a:t>
                </a:r>
                <a:endParaRPr lang="en-US" sz="16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 flipV="1">
              <a:off x="6143854" y="2660517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55325" y="2646274"/>
              <a:ext cx="466287" cy="16336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sz="16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538923" y="957372"/>
            <a:ext cx="152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Offset = ?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38995" y="957372"/>
            <a:ext cx="1885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Set index = ?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599401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3 bits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36895" y="957372"/>
            <a:ext cx="926141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2 bits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16115" y="306052"/>
            <a:ext cx="900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 err="1">
                <a:solidFill>
                  <a:srgbClr val="C00000"/>
                </a:solidFill>
              </a:rPr>
              <a:t>Q2</a:t>
            </a:r>
            <a:r>
              <a:rPr lang="en-SG" sz="24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66083" y="306052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4, 16, 32, 20, 80, 68, 76, 224, 36, 44, 16, 172, 20, 24, 36, 68.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378695" y="223577"/>
            <a:ext cx="246888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MIPS: 1 word = 4 bytes</a:t>
            </a:r>
          </a:p>
          <a:p>
            <a:r>
              <a:rPr lang="en-US" dirty="0"/>
              <a:t>1 block = 2 words</a:t>
            </a:r>
          </a:p>
          <a:p>
            <a:r>
              <a:rPr lang="en-US" dirty="0"/>
              <a:t>16 words total = 8 blocks in total</a:t>
            </a:r>
          </a:p>
          <a:p>
            <a:r>
              <a:rPr lang="en-US" dirty="0"/>
              <a:t>2-way set associative</a:t>
            </a:r>
          </a:p>
          <a:p>
            <a:r>
              <a:rPr lang="en-US" dirty="0" err="1"/>
              <a:t>LRU</a:t>
            </a:r>
            <a:r>
              <a:rPr lang="en-US" dirty="0"/>
              <a:t> replacement</a:t>
            </a:r>
          </a:p>
        </p:txBody>
      </p:sp>
      <p:grpSp>
        <p:nvGrpSpPr>
          <p:cNvPr id="157" name="Group 156"/>
          <p:cNvGrpSpPr/>
          <p:nvPr/>
        </p:nvGrpSpPr>
        <p:grpSpPr>
          <a:xfrm>
            <a:off x="2418590" y="1031625"/>
            <a:ext cx="1278911" cy="604058"/>
            <a:chOff x="2418590" y="1031625"/>
            <a:chExt cx="1278911" cy="604058"/>
          </a:xfrm>
        </p:grpSpPr>
        <p:sp>
          <p:nvSpPr>
            <p:cNvPr id="158" name="Right Brace 157"/>
            <p:cNvSpPr/>
            <p:nvPr/>
          </p:nvSpPr>
          <p:spPr>
            <a:xfrm rot="16200000">
              <a:off x="2716317" y="1444203"/>
              <a:ext cx="117782" cy="265177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ight Brace 158"/>
            <p:cNvSpPr/>
            <p:nvPr/>
          </p:nvSpPr>
          <p:spPr>
            <a:xfrm rot="16200000">
              <a:off x="3290100" y="1377912"/>
              <a:ext cx="117781" cy="397762"/>
            </a:xfrm>
            <a:prstGeom prst="rightBrace">
              <a:avLst>
                <a:gd name="adj1" fmla="val 2322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418590" y="1031625"/>
              <a:ext cx="731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Set index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069060" y="1193904"/>
              <a:ext cx="6284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</a:rPr>
                <a:t>Offset</a:t>
              </a:r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1170433" y="1635683"/>
            <a:ext cx="277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  4:	00…000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32:	00…001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80:	00…010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76: 	00…010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224:	00…111	00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44:	00…001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16:	00…000	10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172:	00…101	01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20:	00…000	10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24: 	00…000	11	000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/>
              <a:t> 36:	00…001	00	100</a:t>
            </a:r>
          </a:p>
          <a:p>
            <a:pPr>
              <a:tabLst>
                <a:tab pos="457200" algn="l"/>
                <a:tab pos="1427163" algn="l"/>
                <a:tab pos="1947863" algn="l"/>
              </a:tabLst>
            </a:pPr>
            <a:r>
              <a:rPr lang="en-US" dirty="0">
                <a:solidFill>
                  <a:srgbClr val="006600"/>
                </a:solidFill>
              </a:rPr>
              <a:t> 68:	00…010	00	100</a:t>
            </a:r>
          </a:p>
        </p:txBody>
      </p:sp>
    </p:spTree>
    <p:extLst>
      <p:ext uri="{BB962C8B-B14F-4D97-AF65-F5344CB8AC3E}">
        <p14:creationId xmlns:p14="http://schemas.microsoft.com/office/powerpoint/2010/main" val="1114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96" grpId="0"/>
      <p:bldP spid="97" grpId="0" animBg="1"/>
      <p:bldP spid="111" grpId="0"/>
      <p:bldP spid="112" grpId="0" animBg="1"/>
      <p:bldP spid="131" grpId="0"/>
      <p:bldP spid="1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31" y="140126"/>
            <a:ext cx="757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85152" y="298326"/>
          <a:ext cx="3176495" cy="6035040"/>
        </p:xfrm>
        <a:graphic>
          <a:graphicData uri="http://schemas.openxmlformats.org/drawingml/2006/table">
            <a:tbl>
              <a:tblPr firstRow="1" bandRow="1"/>
              <a:tblGrid>
                <a:gridCol w="530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6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485">
                <a:tc>
                  <a:txBody>
                    <a:bodyPr/>
                    <a:lstStyle/>
                    <a:p>
                      <a:r>
                        <a:rPr lang="en-US" sz="1600" dirty="0"/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74">
                <a:tc>
                  <a:txBody>
                    <a:bodyPr/>
                    <a:lstStyle/>
                    <a:p>
                      <a:r>
                        <a:rPr lang="en-US" sz="1600" dirty="0"/>
                        <a:t>i1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addi $s0, $zero, 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$s5, -1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$t0, $s0, $s1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$t0 $zero,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$s3, $zero,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$t1, $s4, $s0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$t3, $s4,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$t4, 0($t3)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$t2, $t4,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$s3, $zero,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73088" algn="l"/>
                        </a:tabLst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else: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$s0, $s0, 1</a:t>
                      </a:r>
                      <a:endParaRPr lang="en-US" sz="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$s1, $s1, 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627063" algn="l"/>
                        </a:tabLst>
                      </a:pPr>
                      <a:r>
                        <a:rPr lang="en-US" sz="1600" b="0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endW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j </a:t>
                      </a: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loop</a:t>
                      </a:r>
                      <a:endParaRPr lang="en-US" sz="800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7125">
                <a:tc>
                  <a:txBody>
                    <a:bodyPr/>
                    <a:lstStyle/>
                    <a:p>
                      <a:r>
                        <a:rPr lang="en-US" sz="1600" dirty="0"/>
                        <a:t>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7063" algn="l"/>
                        </a:tabLst>
                        <a:defRPr/>
                      </a:pPr>
                      <a:r>
                        <a:rPr lang="en-US" sz="1600" b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exit:</a:t>
                      </a:r>
                      <a:r>
                        <a:rPr lang="en-US" sz="1600" b="0" kern="1200" baseline="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[some instruction]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177" y="690282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Tracing the first 10 iterations of the code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9177" y="2157697"/>
            <a:ext cx="513677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First iteration: </a:t>
            </a:r>
          </a:p>
          <a:p>
            <a:r>
              <a:rPr lang="en-US" sz="2800" dirty="0"/>
              <a:t>i1 – i11, (skip i12 – i13), i14 – i16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89176" y="3451736"/>
            <a:ext cx="513677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Subsequent iterations: </a:t>
            </a:r>
          </a:p>
          <a:p>
            <a:r>
              <a:rPr lang="en-US" sz="2800" dirty="0"/>
              <a:t>i4 – i11, (skip i12 – i13), i14 – i16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89177" y="1121858"/>
            <a:ext cx="6104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Assuming the string is a palindrome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sz="1600" dirty="0"/>
          </a:p>
        </p:txBody>
      </p:sp>
      <p:grpSp>
        <p:nvGrpSpPr>
          <p:cNvPr id="5" name="Group 4"/>
          <p:cNvGrpSpPr/>
          <p:nvPr/>
        </p:nvGrpSpPr>
        <p:grpSpPr>
          <a:xfrm>
            <a:off x="1485152" y="4405843"/>
            <a:ext cx="3176495" cy="504485"/>
            <a:chOff x="1485152" y="4405843"/>
            <a:chExt cx="3176495" cy="504485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485152" y="4405843"/>
              <a:ext cx="3176495" cy="50448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19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 animBg="1"/>
      <p:bldP spid="39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260" y="142551"/>
            <a:ext cx="78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61943" y="342257"/>
            <a:ext cx="439697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First iteration: </a:t>
            </a:r>
            <a:r>
              <a:rPr lang="en-US" dirty="0"/>
              <a:t>i1 – i11, i14 – i16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1943" y="811543"/>
            <a:ext cx="43969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iterations: </a:t>
            </a:r>
            <a:r>
              <a:rPr lang="en-US" dirty="0"/>
              <a:t>i4 – i11, i14 – i16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8260" y="555051"/>
            <a:ext cx="754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Direct mapped cache: 2 blocks, each 16 bytes</a:t>
            </a:r>
          </a:p>
          <a:p>
            <a:pPr marL="457200" indent="-457200">
              <a:buAutoNum type="alphaLcParenBoth"/>
            </a:pPr>
            <a:r>
              <a:rPr lang="en-SG" sz="2400" dirty="0"/>
              <a:t>Show instruction cache content at end of 1</a:t>
            </a:r>
            <a:r>
              <a:rPr lang="en-SG" sz="2400" baseline="30000" dirty="0"/>
              <a:t>st</a:t>
            </a:r>
            <a:r>
              <a:rPr lang="en-SG" sz="2400" dirty="0"/>
              <a:t> iteration</a:t>
            </a:r>
          </a:p>
          <a:p>
            <a:pPr marL="457200" indent="-457200">
              <a:buAutoNum type="alphaLcParenBoth"/>
            </a:pPr>
            <a:r>
              <a:rPr lang="en-SG" sz="2400" dirty="0"/>
              <a:t>Calculate total cache hits after 10 iterations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29735"/>
              </p:ext>
            </p:extLst>
          </p:nvPr>
        </p:nvGraphicFramePr>
        <p:xfrm>
          <a:off x="471627" y="3319855"/>
          <a:ext cx="65053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</a:t>
                      </a:r>
                      <a:r>
                        <a:rPr lang="en-US" baseline="0" dirty="0"/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Cache block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01102" y="2019548"/>
          <a:ext cx="1275982" cy="457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18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inst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H/M?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18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39955" y="2312895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58519" y="2324837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2109179" y="3323685"/>
            <a:ext cx="4087907" cy="338554"/>
            <a:chOff x="2061882" y="2270684"/>
            <a:chExt cx="4087907" cy="338554"/>
          </a:xfrm>
        </p:grpSpPr>
        <p:sp>
          <p:nvSpPr>
            <p:cNvPr id="15" name="TextBox 14"/>
            <p:cNvSpPr txBox="1"/>
            <p:nvPr/>
          </p:nvSpPr>
          <p:spPr>
            <a:xfrm>
              <a:off x="2061882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97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338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0518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i3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04697" y="3702056"/>
            <a:ext cx="4087907" cy="338554"/>
            <a:chOff x="2057400" y="2649055"/>
            <a:chExt cx="4087907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05740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3494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890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i6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06036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i7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03626" y="3323685"/>
            <a:ext cx="4087907" cy="338554"/>
            <a:chOff x="2456329" y="2270684"/>
            <a:chExt cx="4087907" cy="338554"/>
          </a:xfrm>
        </p:grpSpPr>
        <p:sp>
          <p:nvSpPr>
            <p:cNvPr id="24" name="TextBox 23"/>
            <p:cNvSpPr txBox="1"/>
            <p:nvPr/>
          </p:nvSpPr>
          <p:spPr>
            <a:xfrm>
              <a:off x="2456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i8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2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67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04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548450" y="3702056"/>
            <a:ext cx="4087907" cy="338554"/>
            <a:chOff x="2501153" y="2649055"/>
            <a:chExt cx="4087907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501153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47247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2660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i14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9789" y="2649055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i15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884626" y="3323685"/>
            <a:ext cx="4087907" cy="338554"/>
            <a:chOff x="2837329" y="2270684"/>
            <a:chExt cx="4087907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2837329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83423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48836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i18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85965" y="2270684"/>
              <a:ext cx="439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i19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1399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49555" y="2629604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99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9555" y="291644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399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749555" y="322421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399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9555" y="354684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399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749555" y="383193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399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49555" y="414506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399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i8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749555" y="4462571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399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749555" y="476101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1399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49555" y="5046102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399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749555" y="5359240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399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749555" y="5667478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399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49555" y="5965926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33CC"/>
                </a:solidFill>
              </a:rPr>
              <a:t>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489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i16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758519" y="6269499"/>
            <a:ext cx="43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3132" y="1654381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First iteration: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232190" y="3418874"/>
            <a:ext cx="3841884" cy="153646"/>
            <a:chOff x="2184893" y="2365873"/>
            <a:chExt cx="3841884" cy="153646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214767" y="3794510"/>
            <a:ext cx="3841884" cy="153646"/>
            <a:chOff x="2184893" y="2365873"/>
            <a:chExt cx="3841884" cy="153646"/>
          </a:xfrm>
        </p:grpSpPr>
        <p:cxnSp>
          <p:nvCxnSpPr>
            <p:cNvPr id="89" name="Straight Connector 88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620165" y="3424347"/>
            <a:ext cx="3841884" cy="153646"/>
            <a:chOff x="2184893" y="2365873"/>
            <a:chExt cx="3841884" cy="153646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2184893" y="2365874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3426505" y="2371346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596400" y="2365873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5833529" y="2371345"/>
              <a:ext cx="193248" cy="14817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9816356" y="3985819"/>
            <a:ext cx="143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Subsequent iterations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7915836" y="3224217"/>
            <a:ext cx="1658471" cy="3353059"/>
          </a:xfrm>
          <a:prstGeom prst="round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30004" y="4423267"/>
            <a:ext cx="5903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First iteration: </a:t>
            </a:r>
            <a:r>
              <a:rPr lang="en-US" sz="3200" dirty="0"/>
              <a:t>9 hits</a:t>
            </a:r>
          </a:p>
          <a:p>
            <a:r>
              <a:rPr lang="en-US" sz="3200" i="1" dirty="0"/>
              <a:t>Each of next 9 iterations: </a:t>
            </a:r>
            <a:r>
              <a:rPr lang="en-US" sz="3200" dirty="0"/>
              <a:t> 7 hits</a:t>
            </a:r>
          </a:p>
          <a:p>
            <a:r>
              <a:rPr lang="en-US" sz="3200" dirty="0"/>
              <a:t>Total hits = 9 + (7 × 9) = </a:t>
            </a:r>
            <a:r>
              <a:rPr lang="en-US" sz="32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7892" y="2707382"/>
            <a:ext cx="2748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Offset = 4 bits; Index = 1 bit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64971" y="2981301"/>
            <a:ext cx="4692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</a:rPr>
              <a:t>Addr</a:t>
            </a:r>
            <a:r>
              <a:rPr lang="en-US" sz="1600" dirty="0">
                <a:solidFill>
                  <a:srgbClr val="0000FF"/>
                </a:solidFill>
              </a:rPr>
              <a:t>. of </a:t>
            </a:r>
            <a:r>
              <a:rPr lang="en-US" sz="1600" dirty="0" err="1">
                <a:solidFill>
                  <a:srgbClr val="0000FF"/>
                </a:solidFill>
              </a:rPr>
              <a:t>i1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0x4</a:t>
            </a:r>
            <a:r>
              <a:rPr lang="en-US" sz="1600" dirty="0">
                <a:solidFill>
                  <a:srgbClr val="0000FF"/>
                </a:solidFill>
              </a:rPr>
              <a:t> = 00…000 </a:t>
            </a:r>
            <a:r>
              <a:rPr lang="en-US" sz="1600" dirty="0">
                <a:solidFill>
                  <a:srgbClr val="C00000"/>
                </a:solidFill>
              </a:rPr>
              <a:t>0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0100 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 index 0, word 1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105" grpId="0"/>
      <p:bldP spid="107" grpId="0" animBg="1"/>
      <p:bldP spid="108" grpId="0" build="p"/>
      <p:bldP spid="7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2653</Words>
  <Application>Microsoft Office PowerPoint</Application>
  <PresentationFormat>Widescreen</PresentationFormat>
  <Paragraphs>730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AndesNeue Alt 2 Book</vt:lpstr>
      <vt:lpstr>AndesNeue Alt 2 Medium</vt:lpstr>
      <vt:lpstr>Arial</vt:lpstr>
      <vt:lpstr>Wingdings</vt:lpstr>
      <vt:lpstr>Office Theme</vt:lpstr>
      <vt:lpstr>CS2100 Tutorial 11</vt:lpstr>
      <vt:lpstr>Recap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Bonus: Beyond CS2100</vt:lpstr>
      <vt:lpstr>Bonus: Beyond CS2100</vt:lpstr>
      <vt:lpstr>End of Tutorial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23</cp:revision>
  <dcterms:created xsi:type="dcterms:W3CDTF">2024-08-24T12:49:29Z</dcterms:created>
  <dcterms:modified xsi:type="dcterms:W3CDTF">2024-09-09T15:17:37Z</dcterms:modified>
</cp:coreProperties>
</file>