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671" r:id="rId3"/>
    <p:sldId id="289" r:id="rId4"/>
    <p:sldId id="668" r:id="rId5"/>
    <p:sldId id="669" r:id="rId6"/>
    <p:sldId id="670" r:id="rId7"/>
    <p:sldId id="650" r:id="rId8"/>
    <p:sldId id="655" r:id="rId9"/>
    <p:sldId id="656" r:id="rId10"/>
    <p:sldId id="672" r:id="rId11"/>
    <p:sldId id="673" r:id="rId12"/>
    <p:sldId id="657" r:id="rId13"/>
    <p:sldId id="659" r:id="rId14"/>
    <p:sldId id="674" r:id="rId15"/>
    <p:sldId id="660" r:id="rId16"/>
    <p:sldId id="675" r:id="rId17"/>
    <p:sldId id="661" r:id="rId18"/>
    <p:sldId id="667" r:id="rId19"/>
    <p:sldId id="676" r:id="rId20"/>
    <p:sldId id="679" r:id="rId21"/>
    <p:sldId id="677" r:id="rId22"/>
    <p:sldId id="678" r:id="rId23"/>
    <p:sldId id="680" r:id="rId24"/>
    <p:sldId id="681" r:id="rId25"/>
    <p:sldId id="663" r:id="rId26"/>
    <p:sldId id="682" r:id="rId27"/>
    <p:sldId id="658" r:id="rId28"/>
    <p:sldId id="664" r:id="rId29"/>
    <p:sldId id="665" r:id="rId30"/>
    <p:sldId id="66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107" d="100"/>
          <a:sy n="107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sz="2400" dirty="0"/>
              <a:t>Boolean Algebra, Logic Gates &amp; Simplification</a:t>
            </a:r>
            <a:br>
              <a:rPr lang="en-US" dirty="0">
                <a:latin typeface="AndesNeue Alt 2 Book" panose="00000500000000000000" pitchFamily="2" charset="0"/>
              </a:rPr>
            </a:br>
            <a:br>
              <a:rPr lang="en-US" dirty="0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1" y="259110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9D76-0BCA-9297-22FA-2174FDE526E5}"/>
              </a:ext>
            </a:extLst>
          </p:cNvPr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718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1" y="259110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695182" y="2604238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6363291" y="2578890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4EDDF-2A81-4645-8498-AC4E4AFFED03}"/>
              </a:ext>
            </a:extLst>
          </p:cNvPr>
          <p:cNvSpPr txBox="1"/>
          <p:nvPr/>
        </p:nvSpPr>
        <p:spPr>
          <a:xfrm>
            <a:off x="871501" y="5138069"/>
            <a:ext cx="36473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(p+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  <a:r>
              <a:rPr lang="en-SG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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CF792-3ADE-4F06-91C1-29632FE647CB}"/>
              </a:ext>
            </a:extLst>
          </p:cNvPr>
          <p:cNvSpPr txBox="1"/>
          <p:nvPr/>
        </p:nvSpPr>
        <p:spPr>
          <a:xfrm>
            <a:off x="5031445" y="5038149"/>
            <a:ext cx="357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Distributive law:</a:t>
            </a:r>
          </a:p>
          <a:p>
            <a:pPr>
              <a:tabLst>
                <a:tab pos="393700" algn="l"/>
              </a:tabLs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A + 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= 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A+B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A+C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pPr>
              <a:tabLst>
                <a:tab pos="346075" algn="l"/>
              </a:tabLs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	 (B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C) + A = (B+A)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(C+A)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0" y="3253860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11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9D76-0BCA-9297-22FA-2174FDE526E5}"/>
              </a:ext>
            </a:extLst>
          </p:cNvPr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452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925582" y="1690688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4" y="2346136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3" y="300888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41439" y="3698234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(0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complement law)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41439" y="437634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identity law)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2" y="5043873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(q’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+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1" y="5733218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+ r + s’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2)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3FB06-A08E-47DD-BC20-06E15DDE04BA}"/>
              </a:ext>
            </a:extLst>
          </p:cNvPr>
          <p:cNvSpPr txBox="1"/>
          <p:nvPr/>
        </p:nvSpPr>
        <p:spPr>
          <a:xfrm>
            <a:off x="8419820" y="884430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Absorption theorem 2:</a:t>
            </a:r>
          </a:p>
          <a:p>
            <a:pPr algn="r"/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(A’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+B)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A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C168C-538C-499E-A840-B1C4A8050249}"/>
              </a:ext>
            </a:extLst>
          </p:cNvPr>
          <p:cNvSpPr txBox="1"/>
          <p:nvPr/>
        </p:nvSpPr>
        <p:spPr>
          <a:xfrm>
            <a:off x="7248096" y="1740167"/>
            <a:ext cx="434682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p’+q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=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= 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q’p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= 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p’q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</a:t>
            </a:r>
            <a:endParaRPr lang="en-SG" sz="2400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7FB364-B72F-DD31-3848-43AB34F6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</p:spTree>
    <p:extLst>
      <p:ext uri="{BB962C8B-B14F-4D97-AF65-F5344CB8AC3E}">
        <p14:creationId xmlns:p14="http://schemas.microsoft.com/office/powerpoint/2010/main" val="400718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1392" y="267596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663928" y="1913968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67672" y="267596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83952" y="265516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8783" y="266110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49943" y="342235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66223" y="342235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82503" y="340155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97334" y="340748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33254" y="421483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9534" y="421483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5814" y="419403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0645" y="419996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33616" y="488429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9896" y="488429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66176" y="486349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1007" y="486942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68810" y="2516669"/>
            <a:ext cx="32273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0001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m2: 0010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m3: 0011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B3CA1B-E68C-94FC-5D69-59B48A29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28268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79469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52847" y="2592135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13401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79469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52847" y="2592135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50236" y="33522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81610" y="333758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62792" y="408535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62002" y="55360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81610" y="55429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00054" y="33356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36074" y="55590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57612" y="48162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755682" y="554632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78282" y="479936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50482" y="3337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67494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57612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70252" y="405322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8512" y="48233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70252" y="478497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2623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B6A7C4-DE68-9E4D-4060-A5BB1A8333A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37752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36919-9D65-DD5D-EC02-F14794A2685A}"/>
              </a:ext>
            </a:extLst>
          </p:cNvPr>
          <p:cNvGrpSpPr/>
          <p:nvPr/>
        </p:nvGrpSpPr>
        <p:grpSpPr>
          <a:xfrm>
            <a:off x="6611130" y="2592135"/>
            <a:ext cx="4208412" cy="4276130"/>
            <a:chOff x="1422767" y="518160"/>
            <a:chExt cx="4208412" cy="42761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5AEB40-556C-E942-7A87-8E56E03CDD30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F817B4F-7F66-5C4B-96D1-C8938D4B2518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2FEE836-AD6B-ED5A-9338-EBAE794B73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0BAB61-71C1-78F0-273C-24F01406246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8D6E531-35EB-CA0A-0FAE-2F25CD5254AA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8523863-B89C-55C5-B965-EF836171DEA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FD6C7F5-3DEF-6218-FFD4-D5A7C5321C17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D1C0B55-C10B-4ECA-92F1-3C7FB8B3D405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605047-04D9-86E0-0F58-315E1D309C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050B7E3-4D11-1513-F9B8-5419B0F39D19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2420705-CD9C-1F62-2555-0D88B39A2B13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2B4D6BA-CD68-634C-2E26-6A0F753EDA9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11C0DED-2116-0EDD-2465-5B3E1E389C02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2212D1F-64E3-5790-1755-D96EA4B230D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6425E2-F4BB-7283-C6B7-41CE064E2581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0E39C96-B06B-915B-FFD8-4AF22EFD2381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6B16E3-1088-0103-8428-28F295BFD7F5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C0F3A5C-E324-24FC-DD6B-8B58EADE4C32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BCE1D06-F60D-9F7B-14EC-8C85A0EF90A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0618289-7A44-1DAA-15A3-254A57EE0AFD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04A5CE1-5F3C-D615-F4A6-78E274E67E31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EC474E-57E3-680B-1492-6A9A2933CC1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C4B17F-C3B5-2276-4E86-8AF9676CF689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A9DCED-6CB4-413E-AE2E-9C45CF04FE0D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2631F-4C9C-6329-5953-D89AAB22DC4C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25AEBB2-3234-F2F3-5440-BEC4304F53AB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4F4C72D-B831-268C-C149-E89EACDD3C7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A5C69AD8-BFDC-DAF4-3ACE-40211298F2F6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A36AD9C9-AD9D-AE6A-41BA-4ED19EDFA146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0511703-3802-1B1A-E2AF-54A2D9D12259}"/>
              </a:ext>
            </a:extLst>
          </p:cNvPr>
          <p:cNvSpPr txBox="1"/>
          <p:nvPr/>
        </p:nvSpPr>
        <p:spPr>
          <a:xfrm>
            <a:off x="7308519" y="33522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8F7FF6-C3AD-EA5B-D85A-19AAED7B6E7E}"/>
              </a:ext>
            </a:extLst>
          </p:cNvPr>
          <p:cNvSpPr txBox="1"/>
          <p:nvPr/>
        </p:nvSpPr>
        <p:spPr>
          <a:xfrm>
            <a:off x="9439893" y="333758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BB0460-8DD3-7B91-242F-BD89DDF1DE68}"/>
              </a:ext>
            </a:extLst>
          </p:cNvPr>
          <p:cNvSpPr txBox="1"/>
          <p:nvPr/>
        </p:nvSpPr>
        <p:spPr>
          <a:xfrm>
            <a:off x="8721075" y="408535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6F0EC-134C-E864-73D0-EF9EF0FA5C98}"/>
              </a:ext>
            </a:extLst>
          </p:cNvPr>
          <p:cNvSpPr txBox="1"/>
          <p:nvPr/>
        </p:nvSpPr>
        <p:spPr>
          <a:xfrm>
            <a:off x="8020285" y="55360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1AA8C1-1024-ACBC-7068-EBF383874AF5}"/>
              </a:ext>
            </a:extLst>
          </p:cNvPr>
          <p:cNvSpPr txBox="1"/>
          <p:nvPr/>
        </p:nvSpPr>
        <p:spPr>
          <a:xfrm>
            <a:off x="9439893" y="55429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F0EB15-F5B0-C601-54E0-9A8054CCDB3E}"/>
              </a:ext>
            </a:extLst>
          </p:cNvPr>
          <p:cNvSpPr txBox="1"/>
          <p:nvPr/>
        </p:nvSpPr>
        <p:spPr>
          <a:xfrm>
            <a:off x="8758337" y="33356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6924EC-C674-A6EB-9C04-FBC7C353CA47}"/>
              </a:ext>
            </a:extLst>
          </p:cNvPr>
          <p:cNvSpPr txBox="1"/>
          <p:nvPr/>
        </p:nvSpPr>
        <p:spPr>
          <a:xfrm>
            <a:off x="7294357" y="55590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FDF561-9983-DC53-E3F5-9A5E855FD83C}"/>
              </a:ext>
            </a:extLst>
          </p:cNvPr>
          <p:cNvSpPr txBox="1"/>
          <p:nvPr/>
        </p:nvSpPr>
        <p:spPr>
          <a:xfrm>
            <a:off x="8027337" y="4815570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389906-45D5-7EAC-45E5-F696816312DF}"/>
              </a:ext>
            </a:extLst>
          </p:cNvPr>
          <p:cNvSpPr txBox="1"/>
          <p:nvPr/>
        </p:nvSpPr>
        <p:spPr>
          <a:xfrm>
            <a:off x="8713965" y="554632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708277-3168-F20F-6C7D-29E99A06E519}"/>
              </a:ext>
            </a:extLst>
          </p:cNvPr>
          <p:cNvSpPr txBox="1"/>
          <p:nvPr/>
        </p:nvSpPr>
        <p:spPr>
          <a:xfrm>
            <a:off x="8736565" y="479936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4DB0E-98F8-90A9-83E6-ED0AA8031F8A}"/>
              </a:ext>
            </a:extLst>
          </p:cNvPr>
          <p:cNvSpPr txBox="1"/>
          <p:nvPr/>
        </p:nvSpPr>
        <p:spPr>
          <a:xfrm>
            <a:off x="8008765" y="3337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1F05D-40EE-C46D-AA4A-B0475AB71C5D}"/>
              </a:ext>
            </a:extLst>
          </p:cNvPr>
          <p:cNvSpPr txBox="1"/>
          <p:nvPr/>
        </p:nvSpPr>
        <p:spPr>
          <a:xfrm>
            <a:off x="7325777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31DEFE-EA03-D810-13C8-6856A4EB0BE4}"/>
              </a:ext>
            </a:extLst>
          </p:cNvPr>
          <p:cNvSpPr txBox="1"/>
          <p:nvPr/>
        </p:nvSpPr>
        <p:spPr>
          <a:xfrm>
            <a:off x="8015895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347DA-A60E-7939-5A35-75914C0743B1}"/>
              </a:ext>
            </a:extLst>
          </p:cNvPr>
          <p:cNvSpPr txBox="1"/>
          <p:nvPr/>
        </p:nvSpPr>
        <p:spPr>
          <a:xfrm>
            <a:off x="9428535" y="405322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FA9261-A430-D8A0-2595-D54E52B39FBE}"/>
              </a:ext>
            </a:extLst>
          </p:cNvPr>
          <p:cNvSpPr txBox="1"/>
          <p:nvPr/>
        </p:nvSpPr>
        <p:spPr>
          <a:xfrm>
            <a:off x="7326795" y="48233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ED00B3-CFC2-78F2-0684-D93F9B27260B}"/>
              </a:ext>
            </a:extLst>
          </p:cNvPr>
          <p:cNvSpPr txBox="1"/>
          <p:nvPr/>
        </p:nvSpPr>
        <p:spPr>
          <a:xfrm>
            <a:off x="9428535" y="47788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54" name="Rounded Rectangle 112">
            <a:extLst>
              <a:ext uri="{FF2B5EF4-FFF2-40B4-BE49-F238E27FC236}">
                <a16:creationId xmlns:a16="http://schemas.microsoft.com/office/drawing/2014/main" id="{1FC4163C-1400-6641-ABA4-EB9F45741E8E}"/>
              </a:ext>
            </a:extLst>
          </p:cNvPr>
          <p:cNvSpPr/>
          <p:nvPr/>
        </p:nvSpPr>
        <p:spPr>
          <a:xfrm rot="16200000">
            <a:off x="8479625" y="2218405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04DC2-5B8C-56B9-39B9-65465EF935D0}"/>
              </a:ext>
            </a:extLst>
          </p:cNvPr>
          <p:cNvGrpSpPr/>
          <p:nvPr/>
        </p:nvGrpSpPr>
        <p:grpSpPr>
          <a:xfrm>
            <a:off x="7282089" y="3319480"/>
            <a:ext cx="2931590" cy="1303110"/>
            <a:chOff x="7266797" y="2067272"/>
            <a:chExt cx="2931590" cy="1303110"/>
          </a:xfrm>
        </p:grpSpPr>
        <p:sp>
          <p:nvSpPr>
            <p:cNvPr id="105" name="Left Bracket 104">
              <a:extLst>
                <a:ext uri="{FF2B5EF4-FFF2-40B4-BE49-F238E27FC236}">
                  <a16:creationId xmlns:a16="http://schemas.microsoft.com/office/drawing/2014/main" id="{5855C4CA-8E1A-D2C2-5695-E31C303B4A17}"/>
                </a:ext>
              </a:extLst>
            </p:cNvPr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7" name="Left Bracket 146">
              <a:extLst>
                <a:ext uri="{FF2B5EF4-FFF2-40B4-BE49-F238E27FC236}">
                  <a16:creationId xmlns:a16="http://schemas.microsoft.com/office/drawing/2014/main" id="{EB0A2825-2E6A-F1B6-4E8A-13D52128FA41}"/>
                </a:ext>
              </a:extLst>
            </p:cNvPr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0D5274-FE36-C7AB-BBC6-B2F9717DDF0F}"/>
              </a:ext>
            </a:extLst>
          </p:cNvPr>
          <p:cNvGrpSpPr/>
          <p:nvPr/>
        </p:nvGrpSpPr>
        <p:grpSpPr>
          <a:xfrm>
            <a:off x="8058365" y="3222093"/>
            <a:ext cx="619617" cy="2936993"/>
            <a:chOff x="8043073" y="1969885"/>
            <a:chExt cx="619617" cy="2936993"/>
          </a:xfrm>
        </p:grpSpPr>
        <p:sp>
          <p:nvSpPr>
            <p:cNvPr id="149" name="Left Bracket 148">
              <a:extLst>
                <a:ext uri="{FF2B5EF4-FFF2-40B4-BE49-F238E27FC236}">
                  <a16:creationId xmlns:a16="http://schemas.microsoft.com/office/drawing/2014/main" id="{0696042A-3C93-A933-5BF6-52E12248219A}"/>
                </a:ext>
              </a:extLst>
            </p:cNvPr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0" name="Left Bracket 149">
              <a:extLst>
                <a:ext uri="{FF2B5EF4-FFF2-40B4-BE49-F238E27FC236}">
                  <a16:creationId xmlns:a16="http://schemas.microsoft.com/office/drawing/2014/main" id="{19CDCE52-A90B-0B42-8C9B-F4F74AB6AE78}"/>
                </a:ext>
              </a:extLst>
            </p:cNvPr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51" name="Rounded Rectangle 122">
            <a:extLst>
              <a:ext uri="{FF2B5EF4-FFF2-40B4-BE49-F238E27FC236}">
                <a16:creationId xmlns:a16="http://schemas.microsoft.com/office/drawing/2014/main" id="{E70C9FC9-7388-D57D-F018-89C6B3539D2A}"/>
              </a:ext>
            </a:extLst>
          </p:cNvPr>
          <p:cNvSpPr/>
          <p:nvPr/>
        </p:nvSpPr>
        <p:spPr>
          <a:xfrm rot="16200000" flipV="1">
            <a:off x="7756988" y="5123309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3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(d)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many PIs?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D6FE8C-F4C7-75A6-5CA3-FF45A0E9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17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21" name="Rectangle 2"/>
          <p:cNvSpPr txBox="1">
            <a:spLocks noChangeArrowheads="1"/>
          </p:cNvSpPr>
          <p:nvPr/>
        </p:nvSpPr>
        <p:spPr>
          <a:xfrm flipH="1">
            <a:off x="559287" y="3988213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(e)</a:t>
            </a:r>
          </a:p>
        </p:txBody>
      </p:sp>
      <p:sp>
        <p:nvSpPr>
          <p:cNvPr id="122" name="Rectangle 2"/>
          <p:cNvSpPr txBox="1">
            <a:spLocks noChangeArrowheads="1"/>
          </p:cNvSpPr>
          <p:nvPr/>
        </p:nvSpPr>
        <p:spPr>
          <a:xfrm flipH="1">
            <a:off x="1185771" y="3979088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many </a:t>
            </a:r>
            <a:r>
              <a:rPr lang="en-US" sz="3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EPIs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 rot="16200000" flipV="1">
            <a:off x="7741696" y="3871101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5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EDC80-F392-FEEA-B68E-6D619C4C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52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882756" y="3188550"/>
            <a:ext cx="111781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D'</a:t>
            </a:r>
            <a:endParaRPr lang="en-US" sz="2000" dirty="0">
              <a:solidFill>
                <a:srgbClr val="0033C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 flipH="1">
            <a:off x="1638669" y="3206798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 flipH="1">
            <a:off x="2752897" y="3215922"/>
            <a:ext cx="208889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2"/>
          <p:cNvSpPr txBox="1">
            <a:spLocks noChangeArrowheads="1"/>
          </p:cNvSpPr>
          <p:nvPr/>
        </p:nvSpPr>
        <p:spPr>
          <a:xfrm flipH="1">
            <a:off x="1633176" y="3887511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6" name="Rectangle 2"/>
          <p:cNvSpPr txBox="1">
            <a:spLocks noChangeArrowheads="1"/>
          </p:cNvSpPr>
          <p:nvPr/>
        </p:nvSpPr>
        <p:spPr>
          <a:xfrm flipH="1">
            <a:off x="655508" y="4610084"/>
            <a:ext cx="4152379" cy="560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D'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C'</a:t>
            </a:r>
            <a:r>
              <a:rPr lang="en-US" sz="2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931E29-26A3-4082-3795-1E59B650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17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Algebra laws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E74DC-1DE6-E91E-03AB-7C7373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41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1" name="Title 210">
            <a:extLst>
              <a:ext uri="{FF2B5EF4-FFF2-40B4-BE49-F238E27FC236}">
                <a16:creationId xmlns:a16="http://schemas.microsoft.com/office/drawing/2014/main" id="{6030CDE6-87AF-4D08-EB35-8DAEF953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21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0784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2DC83-C29B-C8EF-821C-D40DEABB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6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E13D97E-7824-EB1A-C54D-B3B10918485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527292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10D3B9-3187-215B-E9D4-F113BC1529E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153776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2B80EA-9FEC-81A3-78A4-2C2236E5394D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19120" y="2985130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T’ =</a:t>
            </a:r>
          </a:p>
          <a:p>
            <a:endParaRPr lang="en-US" sz="32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 =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3CD0C1-BB83-BA11-4F60-AEAE143DB4E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39431" y="3601024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39445C-8C91-659F-09CB-3264761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322001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E13D97E-7824-EB1A-C54D-B3B10918485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527292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10D3B9-3187-215B-E9D4-F113BC1529E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153776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2B80EA-9FEC-81A3-78A4-2C2236E5394D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19120" y="2831548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T’ = 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D 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 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3CD0C1-BB83-BA11-4F60-AEAE143DB4E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39431" y="3601024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= (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 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)’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290513" algn="l"/>
              </a:tabLst>
            </a:pP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(</a:t>
            </a:r>
            <a:r>
              <a:rPr lang="en-US" sz="32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A’+D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 (</a:t>
            </a:r>
            <a:r>
              <a:rPr lang="en-SG" sz="32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C’+D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 (</a:t>
            </a:r>
            <a:r>
              <a:rPr lang="en-SG" sz="32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A’+B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6FBE7C-4301-041A-C0DB-0E6B9768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56755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7762938" y="882964"/>
            <a:ext cx="4237174" cy="6624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= A'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D' + A'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B'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D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391" y="2629118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2-level AND-OR circuit: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981614" y="5404494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2-level 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NAND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circuit: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4862310" y="1364312"/>
            <a:ext cx="6466296" cy="2570838"/>
            <a:chOff x="0" y="0"/>
            <a:chExt cx="4662382" cy="1853777"/>
          </a:xfrm>
        </p:grpSpPr>
        <p:sp>
          <p:nvSpPr>
            <p:cNvPr id="118" name="Text Box 1349"/>
            <p:cNvSpPr txBox="1">
              <a:spLocks noChangeArrowheads="1"/>
            </p:cNvSpPr>
            <p:nvPr/>
          </p:nvSpPr>
          <p:spPr bwMode="auto">
            <a:xfrm>
              <a:off x="4377267" y="965200"/>
              <a:ext cx="28511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600" i="1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T</a:t>
              </a:r>
              <a:endParaRPr lang="en-US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0" y="0"/>
              <a:ext cx="4430819" cy="1853777"/>
              <a:chOff x="0" y="0"/>
              <a:chExt cx="4430819" cy="185377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0" y="0"/>
                <a:ext cx="1367155" cy="1852930"/>
                <a:chOff x="0" y="0"/>
                <a:chExt cx="1367155" cy="185293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47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876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534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1963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6" name="Group 255"/>
                <p:cNvGrpSpPr/>
                <p:nvPr/>
              </p:nvGrpSpPr>
              <p:grpSpPr>
                <a:xfrm>
                  <a:off x="0" y="0"/>
                  <a:ext cx="1367155" cy="304800"/>
                  <a:chOff x="0" y="0"/>
                  <a:chExt cx="1367155" cy="304800"/>
                </a:xfrm>
              </p:grpSpPr>
              <p:sp>
                <p:nvSpPr>
                  <p:cNvPr id="257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A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8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B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9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C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60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204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D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grpSp>
            <p:nvGrpSpPr>
              <p:cNvPr id="212" name="Group 211"/>
              <p:cNvGrpSpPr/>
              <p:nvPr/>
            </p:nvGrpSpPr>
            <p:grpSpPr>
              <a:xfrm>
                <a:off x="2192867" y="304800"/>
                <a:ext cx="499745" cy="1548977"/>
                <a:chOff x="0" y="0"/>
                <a:chExt cx="499745" cy="1548977"/>
              </a:xfrm>
            </p:grpSpPr>
            <p:sp>
              <p:nvSpPr>
                <p:cNvPr id="249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0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57150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1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1113367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2696634" y="503767"/>
                <a:ext cx="1734185" cy="1120140"/>
                <a:chOff x="0" y="0"/>
                <a:chExt cx="1734185" cy="1120140"/>
              </a:xfrm>
            </p:grpSpPr>
            <p:grpSp>
              <p:nvGrpSpPr>
                <p:cNvPr id="237" name="Group 236"/>
                <p:cNvGrpSpPr>
                  <a:grpSpLocks/>
                </p:cNvGrpSpPr>
                <p:nvPr/>
              </p:nvGrpSpPr>
              <p:grpSpPr bwMode="auto">
                <a:xfrm>
                  <a:off x="762000" y="403860"/>
                  <a:ext cx="547370" cy="381000"/>
                  <a:chOff x="0" y="0"/>
                  <a:chExt cx="20000" cy="19999"/>
                </a:xfrm>
              </p:grpSpPr>
              <p:sp>
                <p:nvSpPr>
                  <p:cNvPr id="246" name="Freeform 245"/>
                  <p:cNvSpPr>
                    <a:spLocks/>
                  </p:cNvSpPr>
                  <p:nvPr/>
                </p:nvSpPr>
                <p:spPr bwMode="auto">
                  <a:xfrm>
                    <a:off x="653" y="0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95 h 20000"/>
                      <a:gd name="T2" fmla="*/ 434 w 20000"/>
                      <a:gd name="T3" fmla="*/ 0 h 20000"/>
                      <a:gd name="T4" fmla="*/ 10554 w 20000"/>
                      <a:gd name="T5" fmla="*/ 0 h 20000"/>
                      <a:gd name="T6" fmla="*/ 10554 w 20000"/>
                      <a:gd name="T7" fmla="*/ 1422 h 20000"/>
                      <a:gd name="T8" fmla="*/ 12000 w 20000"/>
                      <a:gd name="T9" fmla="*/ 1422 h 20000"/>
                      <a:gd name="T10" fmla="*/ 12000 w 20000"/>
                      <a:gd name="T11" fmla="*/ 2844 h 20000"/>
                      <a:gd name="T12" fmla="*/ 13446 w 20000"/>
                      <a:gd name="T13" fmla="*/ 2844 h 20000"/>
                      <a:gd name="T14" fmla="*/ 13446 w 20000"/>
                      <a:gd name="T15" fmla="*/ 4265 h 20000"/>
                      <a:gd name="T16" fmla="*/ 14169 w 20000"/>
                      <a:gd name="T17" fmla="*/ 5687 h 20000"/>
                      <a:gd name="T18" fmla="*/ 14892 w 20000"/>
                      <a:gd name="T19" fmla="*/ 5687 h 20000"/>
                      <a:gd name="T20" fmla="*/ 14892 w 20000"/>
                      <a:gd name="T21" fmla="*/ 7109 h 20000"/>
                      <a:gd name="T22" fmla="*/ 15614 w 20000"/>
                      <a:gd name="T23" fmla="*/ 7109 h 20000"/>
                      <a:gd name="T24" fmla="*/ 16337 w 20000"/>
                      <a:gd name="T25" fmla="*/ 8531 h 20000"/>
                      <a:gd name="T26" fmla="*/ 17060 w 20000"/>
                      <a:gd name="T27" fmla="*/ 8531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11374 h 20000"/>
                      <a:gd name="T34" fmla="*/ 19229 w 20000"/>
                      <a:gd name="T35" fmla="*/ 14218 h 20000"/>
                      <a:gd name="T36" fmla="*/ 19229 w 20000"/>
                      <a:gd name="T37" fmla="*/ 15640 h 20000"/>
                      <a:gd name="T38" fmla="*/ 19952 w 20000"/>
                      <a:gd name="T39" fmla="*/ 15640 h 20000"/>
                      <a:gd name="T40" fmla="*/ 19952 w 20000"/>
                      <a:gd name="T41" fmla="*/ 19905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95"/>
                        </a:moveTo>
                        <a:lnTo>
                          <a:pt x="434" y="0"/>
                        </a:lnTo>
                        <a:lnTo>
                          <a:pt x="10554" y="0"/>
                        </a:lnTo>
                        <a:lnTo>
                          <a:pt x="10554" y="1422"/>
                        </a:lnTo>
                        <a:lnTo>
                          <a:pt x="12000" y="1422"/>
                        </a:lnTo>
                        <a:lnTo>
                          <a:pt x="12000" y="2844"/>
                        </a:lnTo>
                        <a:lnTo>
                          <a:pt x="13446" y="2844"/>
                        </a:lnTo>
                        <a:lnTo>
                          <a:pt x="13446" y="4265"/>
                        </a:lnTo>
                        <a:lnTo>
                          <a:pt x="14169" y="5687"/>
                        </a:lnTo>
                        <a:lnTo>
                          <a:pt x="14892" y="5687"/>
                        </a:lnTo>
                        <a:lnTo>
                          <a:pt x="14892" y="7109"/>
                        </a:lnTo>
                        <a:lnTo>
                          <a:pt x="15614" y="7109"/>
                        </a:lnTo>
                        <a:lnTo>
                          <a:pt x="16337" y="8531"/>
                        </a:lnTo>
                        <a:lnTo>
                          <a:pt x="17060" y="8531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11374"/>
                        </a:lnTo>
                        <a:lnTo>
                          <a:pt x="19229" y="14218"/>
                        </a:lnTo>
                        <a:lnTo>
                          <a:pt x="19229" y="15640"/>
                        </a:lnTo>
                        <a:lnTo>
                          <a:pt x="19952" y="15640"/>
                        </a:lnTo>
                        <a:lnTo>
                          <a:pt x="19952" y="1990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47" name="Freeform 246"/>
                  <p:cNvSpPr>
                    <a:spLocks/>
                  </p:cNvSpPr>
                  <p:nvPr/>
                </p:nvSpPr>
                <p:spPr bwMode="auto">
                  <a:xfrm>
                    <a:off x="653" y="7833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19810 h 20000"/>
                      <a:gd name="T2" fmla="*/ 434 w 20000"/>
                      <a:gd name="T3" fmla="*/ 19905 h 20000"/>
                      <a:gd name="T4" fmla="*/ 10554 w 20000"/>
                      <a:gd name="T5" fmla="*/ 19905 h 20000"/>
                      <a:gd name="T6" fmla="*/ 10554 w 20000"/>
                      <a:gd name="T7" fmla="*/ 18483 h 20000"/>
                      <a:gd name="T8" fmla="*/ 12000 w 20000"/>
                      <a:gd name="T9" fmla="*/ 18483 h 20000"/>
                      <a:gd name="T10" fmla="*/ 12000 w 20000"/>
                      <a:gd name="T11" fmla="*/ 17062 h 20000"/>
                      <a:gd name="T12" fmla="*/ 13446 w 20000"/>
                      <a:gd name="T13" fmla="*/ 17062 h 20000"/>
                      <a:gd name="T14" fmla="*/ 13446 w 20000"/>
                      <a:gd name="T15" fmla="*/ 15640 h 20000"/>
                      <a:gd name="T16" fmla="*/ 14169 w 20000"/>
                      <a:gd name="T17" fmla="*/ 14218 h 20000"/>
                      <a:gd name="T18" fmla="*/ 14892 w 20000"/>
                      <a:gd name="T19" fmla="*/ 14218 h 20000"/>
                      <a:gd name="T20" fmla="*/ 14892 w 20000"/>
                      <a:gd name="T21" fmla="*/ 12796 h 20000"/>
                      <a:gd name="T22" fmla="*/ 15614 w 20000"/>
                      <a:gd name="T23" fmla="*/ 12796 h 20000"/>
                      <a:gd name="T24" fmla="*/ 16337 w 20000"/>
                      <a:gd name="T25" fmla="*/ 11374 h 20000"/>
                      <a:gd name="T26" fmla="*/ 17060 w 20000"/>
                      <a:gd name="T27" fmla="*/ 11374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8531 h 20000"/>
                      <a:gd name="T34" fmla="*/ 19229 w 20000"/>
                      <a:gd name="T35" fmla="*/ 5687 h 20000"/>
                      <a:gd name="T36" fmla="*/ 19229 w 20000"/>
                      <a:gd name="T37" fmla="*/ 4265 h 20000"/>
                      <a:gd name="T38" fmla="*/ 19952 w 20000"/>
                      <a:gd name="T39" fmla="*/ 4265 h 20000"/>
                      <a:gd name="T40" fmla="*/ 19952 w 20000"/>
                      <a:gd name="T41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810"/>
                        </a:moveTo>
                        <a:lnTo>
                          <a:pt x="434" y="19905"/>
                        </a:lnTo>
                        <a:lnTo>
                          <a:pt x="10554" y="19905"/>
                        </a:lnTo>
                        <a:lnTo>
                          <a:pt x="10554" y="18483"/>
                        </a:lnTo>
                        <a:lnTo>
                          <a:pt x="12000" y="18483"/>
                        </a:lnTo>
                        <a:lnTo>
                          <a:pt x="12000" y="17062"/>
                        </a:lnTo>
                        <a:lnTo>
                          <a:pt x="13446" y="17062"/>
                        </a:lnTo>
                        <a:lnTo>
                          <a:pt x="13446" y="15640"/>
                        </a:lnTo>
                        <a:lnTo>
                          <a:pt x="14169" y="14218"/>
                        </a:lnTo>
                        <a:lnTo>
                          <a:pt x="14892" y="14218"/>
                        </a:lnTo>
                        <a:lnTo>
                          <a:pt x="14892" y="12796"/>
                        </a:lnTo>
                        <a:lnTo>
                          <a:pt x="15614" y="12796"/>
                        </a:lnTo>
                        <a:lnTo>
                          <a:pt x="16337" y="11374"/>
                        </a:lnTo>
                        <a:lnTo>
                          <a:pt x="17060" y="11374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8531"/>
                        </a:lnTo>
                        <a:lnTo>
                          <a:pt x="19229" y="5687"/>
                        </a:lnTo>
                        <a:lnTo>
                          <a:pt x="19229" y="4265"/>
                        </a:lnTo>
                        <a:lnTo>
                          <a:pt x="19952" y="4265"/>
                        </a:lnTo>
                        <a:lnTo>
                          <a:pt x="19952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48" name="Freeform 247"/>
                  <p:cNvSpPr>
                    <a:spLocks/>
                  </p:cNvSpPr>
                  <p:nvPr/>
                </p:nvSpPr>
                <p:spPr bwMode="auto">
                  <a:xfrm>
                    <a:off x="0" y="778"/>
                    <a:ext cx="3264" cy="1922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2571 w 20000"/>
                      <a:gd name="T3" fmla="*/ 0 h 20000"/>
                      <a:gd name="T4" fmla="*/ 2571 w 20000"/>
                      <a:gd name="T5" fmla="*/ 867 h 20000"/>
                      <a:gd name="T6" fmla="*/ 6857 w 20000"/>
                      <a:gd name="T7" fmla="*/ 867 h 20000"/>
                      <a:gd name="T8" fmla="*/ 6857 w 20000"/>
                      <a:gd name="T9" fmla="*/ 1734 h 20000"/>
                      <a:gd name="T10" fmla="*/ 11143 w 20000"/>
                      <a:gd name="T11" fmla="*/ 1734 h 20000"/>
                      <a:gd name="T12" fmla="*/ 11143 w 20000"/>
                      <a:gd name="T13" fmla="*/ 2601 h 20000"/>
                      <a:gd name="T14" fmla="*/ 15429 w 20000"/>
                      <a:gd name="T15" fmla="*/ 2601 h 20000"/>
                      <a:gd name="T16" fmla="*/ 15429 w 20000"/>
                      <a:gd name="T17" fmla="*/ 5202 h 20000"/>
                      <a:gd name="T18" fmla="*/ 19714 w 20000"/>
                      <a:gd name="T19" fmla="*/ 5202 h 20000"/>
                      <a:gd name="T20" fmla="*/ 19714 w 20000"/>
                      <a:gd name="T21" fmla="*/ 15607 h 20000"/>
                      <a:gd name="T22" fmla="*/ 15429 w 20000"/>
                      <a:gd name="T23" fmla="*/ 15607 h 20000"/>
                      <a:gd name="T24" fmla="*/ 15429 w 20000"/>
                      <a:gd name="T25" fmla="*/ 17341 h 20000"/>
                      <a:gd name="T26" fmla="*/ 11143 w 20000"/>
                      <a:gd name="T27" fmla="*/ 17341 h 20000"/>
                      <a:gd name="T28" fmla="*/ 11143 w 20000"/>
                      <a:gd name="T29" fmla="*/ 18208 h 20000"/>
                      <a:gd name="T30" fmla="*/ 6857 w 20000"/>
                      <a:gd name="T31" fmla="*/ 18208 h 20000"/>
                      <a:gd name="T32" fmla="*/ 6857 w 20000"/>
                      <a:gd name="T33" fmla="*/ 19942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571" y="0"/>
                        </a:lnTo>
                        <a:lnTo>
                          <a:pt x="2571" y="867"/>
                        </a:lnTo>
                        <a:lnTo>
                          <a:pt x="6857" y="867"/>
                        </a:lnTo>
                        <a:lnTo>
                          <a:pt x="6857" y="1734"/>
                        </a:lnTo>
                        <a:lnTo>
                          <a:pt x="11143" y="1734"/>
                        </a:lnTo>
                        <a:lnTo>
                          <a:pt x="11143" y="2601"/>
                        </a:lnTo>
                        <a:lnTo>
                          <a:pt x="15429" y="2601"/>
                        </a:lnTo>
                        <a:lnTo>
                          <a:pt x="15429" y="5202"/>
                        </a:lnTo>
                        <a:lnTo>
                          <a:pt x="19714" y="5202"/>
                        </a:lnTo>
                        <a:lnTo>
                          <a:pt x="19714" y="15607"/>
                        </a:lnTo>
                        <a:lnTo>
                          <a:pt x="15429" y="15607"/>
                        </a:lnTo>
                        <a:lnTo>
                          <a:pt x="15429" y="17341"/>
                        </a:lnTo>
                        <a:lnTo>
                          <a:pt x="11143" y="17341"/>
                        </a:lnTo>
                        <a:lnTo>
                          <a:pt x="11143" y="18208"/>
                        </a:lnTo>
                        <a:lnTo>
                          <a:pt x="6857" y="18208"/>
                        </a:lnTo>
                        <a:lnTo>
                          <a:pt x="6857" y="1994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38" name="Line 1368"/>
                <p:cNvCxnSpPr/>
                <p:nvPr/>
              </p:nvCxnSpPr>
              <p:spPr bwMode="auto">
                <a:xfrm>
                  <a:off x="1310640" y="594360"/>
                  <a:ext cx="42354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0" y="594360"/>
                  <a:ext cx="8545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0" y="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0" y="112014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426720" y="0"/>
                  <a:ext cx="0" cy="480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426720" y="723900"/>
                  <a:ext cx="0" cy="396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426720" y="48006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426720" y="72390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139700" y="338667"/>
                <a:ext cx="2057824" cy="1483783"/>
                <a:chOff x="0" y="0"/>
                <a:chExt cx="2057824" cy="1483783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15434" y="850900"/>
                  <a:ext cx="1340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0" y="88900"/>
                  <a:ext cx="2054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049867" y="292100"/>
                  <a:ext cx="10058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Group 217"/>
                <p:cNvGrpSpPr/>
                <p:nvPr/>
              </p:nvGrpSpPr>
              <p:grpSpPr>
                <a:xfrm>
                  <a:off x="122767" y="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5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6" name="Oval 23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1261534" y="2074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3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4" name="Oval 23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20" name="Straight Connector 219"/>
                <p:cNvCxnSpPr/>
                <p:nvPr/>
              </p:nvCxnSpPr>
              <p:spPr>
                <a:xfrm rot="5400000">
                  <a:off x="1405466" y="381000"/>
                  <a:ext cx="5924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1706034" y="673100"/>
                  <a:ext cx="3517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334434" y="1409700"/>
                  <a:ext cx="172241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oup 222"/>
                <p:cNvGrpSpPr/>
                <p:nvPr/>
              </p:nvGrpSpPr>
              <p:grpSpPr>
                <a:xfrm>
                  <a:off x="829734" y="76200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1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2" name="Oval 23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457200" y="13123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29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0" name="Oval 2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213267" y="848153"/>
                  <a:ext cx="0" cy="4682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206500" y="1316566"/>
                  <a:ext cx="8466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cxnSpLocks/>
                </p:cNvCxnSpPr>
                <p:nvPr/>
              </p:nvCxnSpPr>
              <p:spPr>
                <a:xfrm>
                  <a:off x="1049867" y="1223433"/>
                  <a:ext cx="1006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1" name="Group 260"/>
          <p:cNvGrpSpPr/>
          <p:nvPr/>
        </p:nvGrpSpPr>
        <p:grpSpPr>
          <a:xfrm>
            <a:off x="4862310" y="4151583"/>
            <a:ext cx="6454848" cy="2563237"/>
            <a:chOff x="0" y="0"/>
            <a:chExt cx="4690110" cy="1862455"/>
          </a:xfrm>
        </p:grpSpPr>
        <p:grpSp>
          <p:nvGrpSpPr>
            <p:cNvPr id="262" name="Group 261"/>
            <p:cNvGrpSpPr/>
            <p:nvPr/>
          </p:nvGrpSpPr>
          <p:grpSpPr>
            <a:xfrm>
              <a:off x="0" y="0"/>
              <a:ext cx="1367155" cy="1852718"/>
              <a:chOff x="0" y="0"/>
              <a:chExt cx="1367155" cy="1852930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1447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876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8534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1963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0" y="0"/>
                <a:ext cx="1367155" cy="304800"/>
                <a:chOff x="0" y="0"/>
                <a:chExt cx="1367155" cy="304800"/>
              </a:xfrm>
            </p:grpSpPr>
            <p:sp>
              <p:nvSpPr>
                <p:cNvPr id="334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5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350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B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6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731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C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7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108204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D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2693670" y="506730"/>
              <a:ext cx="1996440" cy="1120775"/>
              <a:chOff x="0" y="0"/>
              <a:chExt cx="1996440" cy="1120775"/>
            </a:xfrm>
          </p:grpSpPr>
          <p:cxnSp>
            <p:nvCxnSpPr>
              <p:cNvPr id="317" name="Line 1368"/>
              <p:cNvCxnSpPr/>
              <p:nvPr/>
            </p:nvCxnSpPr>
            <p:spPr bwMode="auto">
              <a:xfrm>
                <a:off x="1311275" y="593725"/>
                <a:ext cx="423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0" y="0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428625" y="0"/>
                <a:ext cx="0" cy="480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428625" y="479425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428625" y="723900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28625" y="723900"/>
                <a:ext cx="0" cy="396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0" y="1120775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0" y="593725"/>
                <a:ext cx="854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Text Box 1349"/>
              <p:cNvSpPr txBox="1">
                <a:spLocks noChangeArrowheads="1"/>
              </p:cNvSpPr>
              <p:nvPr/>
            </p:nvSpPr>
            <p:spPr bwMode="auto">
              <a:xfrm>
                <a:off x="1711325" y="444500"/>
                <a:ext cx="28511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600" i="1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T</a:t>
                </a:r>
                <a:endParaRPr lang="en-US" sz="160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grpSp>
            <p:nvGrpSpPr>
              <p:cNvPr id="326" name="Group 325"/>
              <p:cNvGrpSpPr>
                <a:grpSpLocks/>
              </p:cNvGrpSpPr>
              <p:nvPr/>
            </p:nvGrpSpPr>
            <p:grpSpPr bwMode="auto">
              <a:xfrm>
                <a:off x="806443" y="381000"/>
                <a:ext cx="594994" cy="432435"/>
                <a:chOff x="4986" y="3724"/>
                <a:chExt cx="743" cy="491"/>
              </a:xfrm>
            </p:grpSpPr>
            <p:sp>
              <p:nvSpPr>
                <p:cNvPr id="327" name="AutoShape 1416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28" name="Oval 327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2202173" y="312420"/>
              <a:ext cx="594994" cy="1550035"/>
              <a:chOff x="-7" y="0"/>
              <a:chExt cx="594994" cy="1550035"/>
            </a:xfrm>
          </p:grpSpPr>
          <p:grpSp>
            <p:nvGrpSpPr>
              <p:cNvPr id="308" name="Group 307"/>
              <p:cNvGrpSpPr>
                <a:grpSpLocks/>
              </p:cNvGrpSpPr>
              <p:nvPr/>
            </p:nvGrpSpPr>
            <p:grpSpPr bwMode="auto">
              <a:xfrm>
                <a:off x="-7" y="0"/>
                <a:ext cx="594994" cy="432435"/>
                <a:chOff x="4986" y="3724"/>
                <a:chExt cx="743" cy="491"/>
              </a:xfrm>
            </p:grpSpPr>
            <p:sp>
              <p:nvSpPr>
                <p:cNvPr id="315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6" name="Oval 315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309" name="Group 308"/>
              <p:cNvGrpSpPr>
                <a:grpSpLocks/>
              </p:cNvGrpSpPr>
              <p:nvPr/>
            </p:nvGrpSpPr>
            <p:grpSpPr bwMode="auto">
              <a:xfrm>
                <a:off x="-7" y="567266"/>
                <a:ext cx="594994" cy="432435"/>
                <a:chOff x="4986" y="3724"/>
                <a:chExt cx="743" cy="491"/>
              </a:xfrm>
            </p:grpSpPr>
            <p:sp>
              <p:nvSpPr>
                <p:cNvPr id="313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4" name="Oval 313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310" name="Group 309"/>
              <p:cNvGrpSpPr>
                <a:grpSpLocks/>
              </p:cNvGrpSpPr>
              <p:nvPr/>
            </p:nvGrpSpPr>
            <p:grpSpPr bwMode="auto">
              <a:xfrm>
                <a:off x="-7" y="1117600"/>
                <a:ext cx="594994" cy="432435"/>
                <a:chOff x="4986" y="3724"/>
                <a:chExt cx="743" cy="491"/>
              </a:xfrm>
            </p:grpSpPr>
            <p:sp>
              <p:nvSpPr>
                <p:cNvPr id="311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2" name="Oval 311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5" name="Group 264"/>
            <p:cNvGrpSpPr/>
            <p:nvPr/>
          </p:nvGrpSpPr>
          <p:grpSpPr>
            <a:xfrm>
              <a:off x="140970" y="377190"/>
              <a:ext cx="2065020" cy="1427719"/>
              <a:chOff x="0" y="0"/>
              <a:chExt cx="2065020" cy="142771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0" y="49530"/>
                <a:ext cx="7936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051560" y="255270"/>
                <a:ext cx="1701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1405890" y="342900"/>
                <a:ext cx="59238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1706880" y="636270"/>
                <a:ext cx="3517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16280" y="811530"/>
                <a:ext cx="9456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971550" y="1051560"/>
                <a:ext cx="47926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cxnSpLocks/>
              </p:cNvCxnSpPr>
              <p:nvPr/>
            </p:nvCxnSpPr>
            <p:spPr>
              <a:xfrm>
                <a:off x="1057794" y="1184910"/>
                <a:ext cx="100040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207770" y="1280160"/>
                <a:ext cx="8465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35280" y="1371600"/>
                <a:ext cx="10668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83821" y="0"/>
                <a:ext cx="226774" cy="109459"/>
                <a:chOff x="0" y="0"/>
                <a:chExt cx="275419" cy="132811"/>
              </a:xfrm>
            </p:grpSpPr>
            <p:grpSp>
              <p:nvGrpSpPr>
                <p:cNvPr id="302" name="Group 301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6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307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7" name="Straight Connector 276"/>
              <p:cNvCxnSpPr/>
              <p:nvPr/>
            </p:nvCxnSpPr>
            <p:spPr>
              <a:xfrm>
                <a:off x="300990" y="49530"/>
                <a:ext cx="1753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1219201" y="201930"/>
                <a:ext cx="226774" cy="109459"/>
                <a:chOff x="0" y="0"/>
                <a:chExt cx="275419" cy="132811"/>
              </a:xfrm>
            </p:grpSpPr>
            <p:grpSp>
              <p:nvGrpSpPr>
                <p:cNvPr id="296" name="Group 295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0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301" name="Oval 300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Straight Connector 278"/>
              <p:cNvCxnSpPr/>
              <p:nvPr/>
            </p:nvCxnSpPr>
            <p:spPr>
              <a:xfrm>
                <a:off x="1443990" y="255270"/>
                <a:ext cx="6210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803911" y="758190"/>
                <a:ext cx="226774" cy="109459"/>
                <a:chOff x="0" y="0"/>
                <a:chExt cx="275419" cy="132811"/>
              </a:xfrm>
            </p:grpSpPr>
            <p:grpSp>
              <p:nvGrpSpPr>
                <p:cNvPr id="290" name="Group 289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94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95" name="Oval 294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1040130" y="811530"/>
                <a:ext cx="10172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430531" y="1318260"/>
                <a:ext cx="226774" cy="109459"/>
                <a:chOff x="0" y="0"/>
                <a:chExt cx="275419" cy="132811"/>
              </a:xfrm>
            </p:grpSpPr>
            <p:grpSp>
              <p:nvGrpSpPr>
                <p:cNvPr id="284" name="Group 283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88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89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666750" y="137160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EF98A-39DD-A7A0-DB2F-AC7080EE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4AF10-E0F2-F7F9-5E56-378D3446BAEB}"/>
              </a:ext>
            </a:extLst>
          </p:cNvPr>
          <p:cNvSpPr txBox="1"/>
          <p:nvPr/>
        </p:nvSpPr>
        <p:spPr>
          <a:xfrm>
            <a:off x="838200" y="3530649"/>
            <a:ext cx="34050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draw nicely :)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Rulers for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 dots for wire junctions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Unfilled circle on NAND gates</a:t>
            </a:r>
          </a:p>
        </p:txBody>
      </p:sp>
    </p:spTree>
    <p:extLst>
      <p:ext uri="{BB962C8B-B14F-4D97-AF65-F5344CB8AC3E}">
        <p14:creationId xmlns:p14="http://schemas.microsoft.com/office/powerpoint/2010/main" val="126321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75EE79-B879-4F8D-8346-B5EC0398F0B3}"/>
              </a:ext>
            </a:extLst>
          </p:cNvPr>
          <p:cNvSpPr txBox="1"/>
          <p:nvPr/>
        </p:nvSpPr>
        <p:spPr>
          <a:xfrm>
            <a:off x="182916" y="1957812"/>
            <a:ext cx="304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	or 0 otherwise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A19961-572E-4F2E-B80B-BC926E6B824D}"/>
              </a:ext>
            </a:extLst>
          </p:cNvPr>
          <p:cNvSpPr txBox="1"/>
          <p:nvPr/>
        </p:nvSpPr>
        <p:spPr>
          <a:xfrm>
            <a:off x="126125" y="3158141"/>
            <a:ext cx="293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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09442-7A02-49E0-B613-87105CC26DC0}"/>
              </a:ext>
            </a:extLst>
          </p:cNvPr>
          <p:cNvSpPr txBox="1"/>
          <p:nvPr/>
        </p:nvSpPr>
        <p:spPr>
          <a:xfrm>
            <a:off x="64580" y="4484745"/>
            <a:ext cx="323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&lt;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BA4356-82C6-8221-B1CB-33332AC2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0187A-C29C-4C01-9B32-417696E751C3}"/>
              </a:ext>
            </a:extLst>
          </p:cNvPr>
          <p:cNvSpPr txBox="1"/>
          <p:nvPr/>
        </p:nvSpPr>
        <p:spPr>
          <a:xfrm>
            <a:off x="323899" y="5811350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Assume input 0000 will not occur.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B9FFF-E6F8-4094-A694-85B702ED5BF2}"/>
              </a:ext>
            </a:extLst>
          </p:cNvPr>
          <p:cNvSpPr txBox="1"/>
          <p:nvPr/>
        </p:nvSpPr>
        <p:spPr>
          <a:xfrm>
            <a:off x="9672797" y="1027906"/>
            <a:ext cx="2200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800" i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SG" sz="1800" i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2-bit unsigned integers.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4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52A0F4-4D8A-4070-87AB-5D0F998656D3}"/>
              </a:ext>
            </a:extLst>
          </p:cNvPr>
          <p:cNvSpPr txBox="1"/>
          <p:nvPr/>
        </p:nvSpPr>
        <p:spPr>
          <a:xfrm>
            <a:off x="517068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C86EF-E904-409A-AC2C-508492B55EA9}"/>
              </a:ext>
            </a:extLst>
          </p:cNvPr>
          <p:cNvSpPr txBox="1"/>
          <p:nvPr/>
        </p:nvSpPr>
        <p:spPr>
          <a:xfrm>
            <a:off x="9381719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947DF-D59A-4536-99DD-9CA3C770E839}"/>
              </a:ext>
            </a:extLst>
          </p:cNvPr>
          <p:cNvSpPr txBox="1"/>
          <p:nvPr/>
        </p:nvSpPr>
        <p:spPr>
          <a:xfrm>
            <a:off x="5633635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111FF-5D11-4A23-863E-CE41B1767444}"/>
              </a:ext>
            </a:extLst>
          </p:cNvPr>
          <p:cNvSpPr txBox="1"/>
          <p:nvPr/>
        </p:nvSpPr>
        <p:spPr>
          <a:xfrm>
            <a:off x="9850984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5CEB8-5C37-455C-9283-88D7FE5119C5}"/>
              </a:ext>
            </a:extLst>
          </p:cNvPr>
          <p:cNvSpPr txBox="1"/>
          <p:nvPr/>
        </p:nvSpPr>
        <p:spPr>
          <a:xfrm>
            <a:off x="612340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FBC12-26F5-46EB-AE74-AADF771919E4}"/>
              </a:ext>
            </a:extLst>
          </p:cNvPr>
          <p:cNvSpPr txBox="1"/>
          <p:nvPr/>
        </p:nvSpPr>
        <p:spPr>
          <a:xfrm>
            <a:off x="10320249" y="225224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C0A90-93FA-A23E-3177-1DBDEADA502F}"/>
              </a:ext>
            </a:extLst>
          </p:cNvPr>
          <p:cNvSpPr txBox="1"/>
          <p:nvPr/>
        </p:nvSpPr>
        <p:spPr>
          <a:xfrm>
            <a:off x="182916" y="1957812"/>
            <a:ext cx="304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	or 0 otherwise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71D0E-638D-817E-7CD5-D457FFFB2278}"/>
              </a:ext>
            </a:extLst>
          </p:cNvPr>
          <p:cNvSpPr txBox="1"/>
          <p:nvPr/>
        </p:nvSpPr>
        <p:spPr>
          <a:xfrm>
            <a:off x="126125" y="3158141"/>
            <a:ext cx="293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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4D8BD-E31D-8DC6-E468-A9685487CB6C}"/>
              </a:ext>
            </a:extLst>
          </p:cNvPr>
          <p:cNvSpPr txBox="1"/>
          <p:nvPr/>
        </p:nvSpPr>
        <p:spPr>
          <a:xfrm>
            <a:off x="64580" y="4484745"/>
            <a:ext cx="323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&lt;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AAC51-9722-0FCE-49D8-3E2C1E599BCE}"/>
              </a:ext>
            </a:extLst>
          </p:cNvPr>
          <p:cNvSpPr txBox="1"/>
          <p:nvPr/>
        </p:nvSpPr>
        <p:spPr>
          <a:xfrm>
            <a:off x="323899" y="5811350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Assume input 0000 will not occur.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C62A51E-5851-A4DD-2377-AC5406A6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317751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73038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0339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8051287" y="1027906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78515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7702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X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8479290" y="5283298"/>
            <a:ext cx="357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	K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N’ 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K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 </a:t>
            </a:r>
            <a:endParaRPr lang="en-SG" sz="24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341355-3FDE-4381-8CBD-661CE5DBBBA0}"/>
              </a:ext>
            </a:extLst>
          </p:cNvPr>
          <p:cNvSpPr txBox="1"/>
          <p:nvPr/>
        </p:nvSpPr>
        <p:spPr>
          <a:xfrm>
            <a:off x="8446319" y="6223118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X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0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6EB15-2C50-0F1E-E9DE-922A612D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424686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919759" y="1241539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2608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81103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8902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7919759" y="5629834"/>
            <a:ext cx="432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8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endParaRPr lang="en-SG" sz="28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7B16FE83-2C8D-4EDE-98BC-2EDADA7FDB9A}"/>
              </a:ext>
            </a:extLst>
          </p:cNvPr>
          <p:cNvSpPr/>
          <p:nvPr/>
        </p:nvSpPr>
        <p:spPr>
          <a:xfrm>
            <a:off x="10143237" y="2089759"/>
            <a:ext cx="527983" cy="2730053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Rounded Rectangle 4">
            <a:extLst>
              <a:ext uri="{FF2B5EF4-FFF2-40B4-BE49-F238E27FC236}">
                <a16:creationId xmlns:a16="http://schemas.microsoft.com/office/drawing/2014/main" id="{F0D2A196-C01B-4636-A905-C27C14F84841}"/>
              </a:ext>
            </a:extLst>
          </p:cNvPr>
          <p:cNvSpPr/>
          <p:nvPr/>
        </p:nvSpPr>
        <p:spPr>
          <a:xfrm>
            <a:off x="9382049" y="2102510"/>
            <a:ext cx="1213862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02657A0B-514F-477D-8640-381EA818E999}"/>
              </a:ext>
            </a:extLst>
          </p:cNvPr>
          <p:cNvSpPr/>
          <p:nvPr/>
        </p:nvSpPr>
        <p:spPr>
          <a:xfrm>
            <a:off x="10209954" y="2064366"/>
            <a:ext cx="1213862" cy="1303324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27A20E-0AAA-4FBF-819A-ECCAB10720DD}"/>
              </a:ext>
            </a:extLst>
          </p:cNvPr>
          <p:cNvGrpSpPr/>
          <p:nvPr/>
        </p:nvGrpSpPr>
        <p:grpSpPr>
          <a:xfrm rot="16200000">
            <a:off x="9453809" y="2738328"/>
            <a:ext cx="2649673" cy="1445184"/>
            <a:chOff x="7408383" y="2777796"/>
            <a:chExt cx="2649673" cy="1445184"/>
          </a:xfrm>
        </p:grpSpPr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22647629-205E-4B12-9BE3-FB42A837068E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042CFD04-9E0E-4B71-9B07-2B47A80435F0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50DAC12-2C61-4125-B026-D3098265508A}"/>
              </a:ext>
            </a:extLst>
          </p:cNvPr>
          <p:cNvSpPr txBox="1"/>
          <p:nvPr/>
        </p:nvSpPr>
        <p:spPr>
          <a:xfrm>
            <a:off x="8132992" y="6220712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0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010C9D-D21B-5F89-EC0E-557E9DDE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  <p:sp>
        <p:nvSpPr>
          <p:cNvPr id="63" name="Slide Number Placeholder 1">
            <a:extLst>
              <a:ext uri="{FF2B5EF4-FFF2-40B4-BE49-F238E27FC236}">
                <a16:creationId xmlns:a16="http://schemas.microsoft.com/office/drawing/2014/main" id="{1DA9DAA9-2AC2-4667-BBC1-E1D50E49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10CEF2-8F8F-9B45-4949-182C2D165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44906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F1A21B-5223-4CCA-EF9A-A0D10395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471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15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Control values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Critical path / time calculation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Messing up inputs and hypotheticals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919759" y="1355607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1548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02229" y="2809477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19778" y="280266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Z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8166445" y="5743902"/>
            <a:ext cx="118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Z 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K’</a:t>
            </a:r>
            <a:endParaRPr lang="en-SG" sz="28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5E2D0F0B-140E-4958-A306-5150CB65ADDD}"/>
              </a:ext>
            </a:extLst>
          </p:cNvPr>
          <p:cNvSpPr/>
          <p:nvPr/>
        </p:nvSpPr>
        <p:spPr>
          <a:xfrm>
            <a:off x="8706068" y="2216578"/>
            <a:ext cx="2660778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4651CD-B0E9-4739-BCD3-B1910D0761C0}"/>
              </a:ext>
            </a:extLst>
          </p:cNvPr>
          <p:cNvSpPr txBox="1"/>
          <p:nvPr/>
        </p:nvSpPr>
        <p:spPr>
          <a:xfrm>
            <a:off x="8132992" y="6334780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1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23DC869-E2FA-AFAA-CA67-12CC9CC7A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44906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FF3B6-1637-73C8-2F14-6CFA5F92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471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965DB0A-18E9-B1AB-5C1A-45DDFF18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4182512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</p:spTree>
    <p:extLst>
      <p:ext uri="{BB962C8B-B14F-4D97-AF65-F5344CB8AC3E}">
        <p14:creationId xmlns:p14="http://schemas.microsoft.com/office/powerpoint/2010/main" val="288101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33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EF9191-880C-44E5-A9D1-A9C14DAAB84C}"/>
              </a:ext>
            </a:extLst>
          </p:cNvPr>
          <p:cNvGrpSpPr/>
          <p:nvPr/>
        </p:nvGrpSpPr>
        <p:grpSpPr>
          <a:xfrm>
            <a:off x="1964566" y="3303925"/>
            <a:ext cx="2267559" cy="1228767"/>
            <a:chOff x="0" y="0"/>
            <a:chExt cx="1050290" cy="6257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0F70CA-214D-47BB-B101-E4E972377AE0}"/>
                </a:ext>
              </a:extLst>
            </p:cNvPr>
            <p:cNvSpPr/>
            <p:nvPr/>
          </p:nvSpPr>
          <p:spPr>
            <a:xfrm>
              <a:off x="0" y="16193"/>
              <a:ext cx="669290" cy="24765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2E3983-4AA4-4DB2-B3D4-B9C4EE8A82B2}"/>
                </a:ext>
              </a:extLst>
            </p:cNvPr>
            <p:cNvSpPr/>
            <p:nvPr/>
          </p:nvSpPr>
          <p:spPr>
            <a:xfrm>
              <a:off x="381000" y="320993"/>
              <a:ext cx="669290" cy="26115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0871FE-AAA1-4B6C-A345-9BE56D2B3ACA}"/>
                </a:ext>
              </a:extLst>
            </p:cNvPr>
            <p:cNvSpPr/>
            <p:nvPr/>
          </p:nvSpPr>
          <p:spPr>
            <a:xfrm rot="16200000">
              <a:off x="210502" y="201296"/>
              <a:ext cx="625793" cy="22320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67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EF9191-880C-44E5-A9D1-A9C14DAAB84C}"/>
              </a:ext>
            </a:extLst>
          </p:cNvPr>
          <p:cNvGrpSpPr/>
          <p:nvPr/>
        </p:nvGrpSpPr>
        <p:grpSpPr>
          <a:xfrm>
            <a:off x="1964566" y="3303925"/>
            <a:ext cx="2267559" cy="1228767"/>
            <a:chOff x="0" y="0"/>
            <a:chExt cx="1050290" cy="6257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0F70CA-214D-47BB-B101-E4E972377AE0}"/>
                </a:ext>
              </a:extLst>
            </p:cNvPr>
            <p:cNvSpPr/>
            <p:nvPr/>
          </p:nvSpPr>
          <p:spPr>
            <a:xfrm>
              <a:off x="0" y="16193"/>
              <a:ext cx="669290" cy="24765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2E3983-4AA4-4DB2-B3D4-B9C4EE8A82B2}"/>
                </a:ext>
              </a:extLst>
            </p:cNvPr>
            <p:cNvSpPr/>
            <p:nvPr/>
          </p:nvSpPr>
          <p:spPr>
            <a:xfrm>
              <a:off x="381000" y="320993"/>
              <a:ext cx="669290" cy="26115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0871FE-AAA1-4B6C-A345-9BE56D2B3ACA}"/>
                </a:ext>
              </a:extLst>
            </p:cNvPr>
            <p:cNvSpPr/>
            <p:nvPr/>
          </p:nvSpPr>
          <p:spPr>
            <a:xfrm rot="16200000">
              <a:off x="210502" y="201296"/>
              <a:ext cx="625793" cy="22320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831864-076B-46C4-A7BE-CD06931BF15F}"/>
              </a:ext>
            </a:extLst>
          </p:cNvPr>
          <p:cNvSpPr txBox="1"/>
          <p:nvPr/>
        </p:nvSpPr>
        <p:spPr>
          <a:xfrm>
            <a:off x="4659512" y="3096375"/>
            <a:ext cx="753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4013" algn="l"/>
                <a:tab pos="4479925" algn="l"/>
              </a:tabLst>
            </a:pP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	</a:t>
            </a: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·y·z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[identity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x+x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[complement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[distributive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[commutative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(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+ (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[associative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376237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[absorption theorem 1]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07BE5-3DA1-D189-660D-FFD380993086}"/>
              </a:ext>
            </a:extLst>
          </p:cNvPr>
          <p:cNvSpPr txBox="1"/>
          <p:nvPr/>
        </p:nvSpPr>
        <p:spPr>
          <a:xfrm>
            <a:off x="9119790" y="1690688"/>
            <a:ext cx="22340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  <a:br>
              <a:rPr lang="en-US" dirty="0"/>
            </a:br>
            <a:r>
              <a:rPr lang="en-US" dirty="0"/>
              <a:t>The dot is important!</a:t>
            </a: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248606" y="203793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x,y,z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y’+y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2709424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complement law)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333501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identity law)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3924760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1)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451450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commutative law)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5100357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 y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2)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574105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 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1)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E4DAA-D20B-E6B8-C3F3-7A12FADC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Q2a. Simplifying to SOP</a:t>
            </a:r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528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2803</Words>
  <Application>Microsoft Office PowerPoint</Application>
  <PresentationFormat>Widescreen</PresentationFormat>
  <Paragraphs>1216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AndesNeue Alt 2 Book</vt:lpstr>
      <vt:lpstr>AndesNeue Alt 2 Medium</vt:lpstr>
      <vt:lpstr>Arial</vt:lpstr>
      <vt:lpstr>Source Sans Pro</vt:lpstr>
      <vt:lpstr>Times New Roman</vt:lpstr>
      <vt:lpstr>Office Theme</vt:lpstr>
      <vt:lpstr>CS2100 Tutorial 6</vt:lpstr>
      <vt:lpstr>Recap</vt:lpstr>
      <vt:lpstr>Overview</vt:lpstr>
      <vt:lpstr>Q1. Consensus theorem</vt:lpstr>
      <vt:lpstr>Q1. Consensus theorem</vt:lpstr>
      <vt:lpstr>Q1. Consensus theorem</vt:lpstr>
      <vt:lpstr>Q1. Consensus theorem</vt:lpstr>
      <vt:lpstr>Q2a. Simplifying to SOP</vt:lpstr>
      <vt:lpstr>Q2b. Simplifying to SOP</vt:lpstr>
      <vt:lpstr>Q2b. Simplifying to SOP</vt:lpstr>
      <vt:lpstr>Q2b. Simplifying to SOP</vt:lpstr>
      <vt:lpstr>Q2b. Simplifying to SOP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Q4. Circuits with don’t-cares</vt:lpstr>
      <vt:lpstr>Q4. Circuits with don’t-cares</vt:lpstr>
      <vt:lpstr>Q4. Circuits with don’t-cares</vt:lpstr>
      <vt:lpstr>Q4. Circuits with don’t-cares</vt:lpstr>
      <vt:lpstr>Q4. Circuits with don’t-cares</vt:lpstr>
      <vt:lpstr>End of Tutorial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21</cp:revision>
  <dcterms:created xsi:type="dcterms:W3CDTF">2024-08-24T12:49:29Z</dcterms:created>
  <dcterms:modified xsi:type="dcterms:W3CDTF">2024-09-09T14:23:16Z</dcterms:modified>
</cp:coreProperties>
</file>