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671" r:id="rId3"/>
    <p:sldId id="289" r:id="rId4"/>
    <p:sldId id="650" r:id="rId5"/>
    <p:sldId id="655" r:id="rId6"/>
    <p:sldId id="667" r:id="rId7"/>
    <p:sldId id="271" r:id="rId8"/>
    <p:sldId id="275" r:id="rId9"/>
    <p:sldId id="272" r:id="rId10"/>
    <p:sldId id="668" r:id="rId11"/>
    <p:sldId id="669" r:id="rId12"/>
    <p:sldId id="670" r:id="rId13"/>
    <p:sldId id="672" r:id="rId14"/>
    <p:sldId id="673" r:id="rId15"/>
    <p:sldId id="674" r:id="rId16"/>
    <p:sldId id="273" r:id="rId17"/>
    <p:sldId id="284" r:id="rId18"/>
    <p:sldId id="285" r:id="rId19"/>
    <p:sldId id="286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68" d="100"/>
          <a:sy n="68" d="100"/>
        </p:scale>
        <p:origin x="10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/>
              <a:t>Combinatorial Circuits</a:t>
            </a: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10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DC36C4-5872-447E-9CD2-98E494FF323E}"/>
              </a:ext>
            </a:extLst>
          </p:cNvPr>
          <p:cNvSpPr txBox="1"/>
          <p:nvPr/>
        </p:nvSpPr>
        <p:spPr>
          <a:xfrm>
            <a:off x="229928" y="1486976"/>
            <a:ext cx="477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Given two decimal digits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represented by their BCD codes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respectively, implement a circuit </a:t>
            </a:r>
            <a:r>
              <a:rPr lang="en-US" sz="24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without using any logic gates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calculate the BCD code of the 3-digit output of 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(51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+ (20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where % is the modulo operator. Name the outputs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SG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/>
                        <a:t>A</a:t>
                      </a:r>
                      <a:r>
                        <a:rPr lang="en-SG" baseline="-25000"/>
                        <a:t>3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2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833E88-7263-40D9-A3FD-23916872D526}"/>
              </a:ext>
            </a:extLst>
          </p:cNvPr>
          <p:cNvSpPr txBox="1"/>
          <p:nvPr/>
        </p:nvSpPr>
        <p:spPr>
          <a:xfrm>
            <a:off x="487363" y="5211097"/>
            <a:ext cx="440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Hint: Fill in the table on the right.</a:t>
            </a:r>
          </a:p>
        </p:txBody>
      </p:sp>
    </p:spTree>
    <p:extLst>
      <p:ext uri="{BB962C8B-B14F-4D97-AF65-F5344CB8AC3E}">
        <p14:creationId xmlns:p14="http://schemas.microsoft.com/office/powerpoint/2010/main" val="42811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11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0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12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4BC9E9D6-22AC-4494-B5A2-1E730B23FCCD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6630A7-FC44-4B18-B5DB-E1605783D2B3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9D01EA-4E1A-4557-924F-A393AAE929E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C9C873-DEA0-44B9-9789-85B9935D0747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79736-199D-4B05-BDDA-60D4F36E6DA2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0B8B6B-2A89-4DFD-94C3-BEC42D6A3BCD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022EC6-48D3-4441-9403-CFCCF049A4CA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2D6C-5F6D-4BE9-8F30-05F781962D8A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4A536B9-D6D1-4452-80A2-083BAC896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012C29-764B-4036-BC13-257F0151D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9EEB756-D492-4A00-83B8-89883A49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78123"/>
                <a:ext cx="0" cy="915219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3457C2C-2060-4389-8986-1DCC6D01D547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1903C49-E127-4454-8851-0569D753D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DD52AC-4072-4E51-AFA4-377073CA0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C3CA62-B6A0-41CD-B2A3-21C43FA9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EBA8754-1FDF-4CE0-849E-242644F2B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40B789F-CE83-4B50-9560-D09DAA146884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8B2FD7-56FD-4299-9308-64981F3AB74E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05C29-16BC-4968-B12D-EA511CDF3557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B5A33B-B83A-4CF5-BCD5-2CD47C732C35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AD7ED5-5CA1-4D31-AFB6-E531F929BCBC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72623D9-FFE6-4910-B239-1E4BC04B2591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3EBFFB-A28D-4C07-9D37-E6B1975FBC26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FCE65F6-27C1-4509-8FCE-8094261B913D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F6C188-737C-4DE2-AE11-32A2107F5677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2E7D01-073D-49A4-B116-9EAFD43153D3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D019DF-7691-48EF-811B-E8D58C671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DF6AF1A-3AA1-4448-9FA6-3886502A7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28A6692-C81D-49FE-BD09-11E227C9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C4525AA-C3FD-432B-8552-0DCC2215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A32ED09-2A5A-4CDD-ABCF-6E69DD60F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B6CAC98-60F2-4A64-A686-139933981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4DC955A-2914-4D33-BF83-915AB3C0E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7D24-8233-466C-BC8B-39E7CD840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249C4BC-07DA-4F9E-B8C5-1D397E38A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BDB0D-E50E-4710-B0C6-ECDB410E66F3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723A43-3AC1-4870-B24B-B3EFCCE85E66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4E12BD-D8FC-4A6A-A49C-7F3AF51DD6E9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39E0F7-D494-4A0F-8724-1FF31D7FDAEF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8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13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7E7D49-9A75-4333-9381-C8F79A523E8A}"/>
              </a:ext>
            </a:extLst>
          </p:cNvPr>
          <p:cNvGrpSpPr/>
          <p:nvPr/>
        </p:nvGrpSpPr>
        <p:grpSpPr>
          <a:xfrm>
            <a:off x="3976901" y="3751319"/>
            <a:ext cx="2912165" cy="1073141"/>
            <a:chOff x="3976901" y="3751319"/>
            <a:chExt cx="2912165" cy="107314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2699D7-3930-4A5D-BA0A-227CC7700079}"/>
                </a:ext>
              </a:extLst>
            </p:cNvPr>
            <p:cNvGrpSpPr/>
            <p:nvPr/>
          </p:nvGrpSpPr>
          <p:grpSpPr>
            <a:xfrm>
              <a:off x="3976901" y="3751319"/>
              <a:ext cx="2674452" cy="653381"/>
              <a:chOff x="3976901" y="3751319"/>
              <a:chExt cx="2674452" cy="653381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7D5B10-3D1A-4DC4-8071-07B54A2AF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6901" y="3765409"/>
                <a:ext cx="2674452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D102308-9D86-4833-8DDB-EFA0B9908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53" y="3765248"/>
                <a:ext cx="0" cy="619939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FB09372-9216-4F98-A155-F1A1A1B87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0725" y="3779500"/>
                <a:ext cx="0" cy="60568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AD701BE-C7E8-404B-9D4B-C6E4780FD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526" y="3765248"/>
                <a:ext cx="0" cy="633868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D946C70-F66C-4F3C-BE08-F3220AB05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991" y="3751319"/>
                <a:ext cx="0" cy="653381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1312BCE-92B8-4184-A296-D937AE64C201}"/>
                </a:ext>
              </a:extLst>
            </p:cNvPr>
            <p:cNvGrpSpPr/>
            <p:nvPr/>
          </p:nvGrpSpPr>
          <p:grpSpPr>
            <a:xfrm>
              <a:off x="4865589" y="4362795"/>
              <a:ext cx="2023477" cy="461665"/>
              <a:chOff x="4865589" y="4362795"/>
              <a:chExt cx="2023477" cy="46166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688EF6B-0EBA-4FC9-B2D8-6073763F599D}"/>
                  </a:ext>
                </a:extLst>
              </p:cNvPr>
              <p:cNvSpPr txBox="1"/>
              <p:nvPr/>
            </p:nvSpPr>
            <p:spPr>
              <a:xfrm>
                <a:off x="486558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FA50327-C048-45A4-84CD-5AEF9F77C36E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B2EC9E9-0B20-4A3D-98BB-10AE082B0FA3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06242A-4F6F-4B7F-8B7B-9396FDEE2CAE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14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15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B46F6B-B199-483A-9937-E894087B8371}"/>
              </a:ext>
            </a:extLst>
          </p:cNvPr>
          <p:cNvGrpSpPr/>
          <p:nvPr/>
        </p:nvGrpSpPr>
        <p:grpSpPr>
          <a:xfrm>
            <a:off x="7085370" y="1617279"/>
            <a:ext cx="1974952" cy="461665"/>
            <a:chOff x="974622" y="1873721"/>
            <a:chExt cx="1974952" cy="4616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0237F0C-B291-4B9C-AA81-D50BD8FD88F0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AE506E-A0C2-43AE-A560-FF01FAEF1C0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A02189-2C04-4E51-BB39-754A3F6C6379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3B065E-5AC7-496B-9F28-D879D170DC17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CE6F9-3C1E-4557-9D51-0E1249422A8F}"/>
              </a:ext>
            </a:extLst>
          </p:cNvPr>
          <p:cNvGrpSpPr/>
          <p:nvPr/>
        </p:nvGrpSpPr>
        <p:grpSpPr>
          <a:xfrm>
            <a:off x="3927133" y="3853146"/>
            <a:ext cx="129188" cy="147181"/>
            <a:chOff x="7634610" y="4187382"/>
            <a:chExt cx="329883" cy="37582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1EAF03-B79C-45EB-8B30-3105FFCB8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598BB3C-DD72-4F0E-94E2-D64DCA6B5A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95D8AA-9444-4980-B66D-78122A4287F6}"/>
              </a:ext>
            </a:extLst>
          </p:cNvPr>
          <p:cNvGrpSpPr/>
          <p:nvPr/>
        </p:nvGrpSpPr>
        <p:grpSpPr>
          <a:xfrm>
            <a:off x="3912306" y="4941399"/>
            <a:ext cx="129188" cy="147181"/>
            <a:chOff x="7634610" y="4187382"/>
            <a:chExt cx="329883" cy="375829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3558189-841A-4013-A39F-81FF49C3F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37C22C5-A2B4-4519-91DF-A0E3F31CB6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7B85A-CC6E-462A-9412-1B6B02E607F8}"/>
              </a:ext>
            </a:extLst>
          </p:cNvPr>
          <p:cNvGrpSpPr/>
          <p:nvPr/>
        </p:nvGrpSpPr>
        <p:grpSpPr>
          <a:xfrm>
            <a:off x="3697085" y="2068052"/>
            <a:ext cx="5068595" cy="3466670"/>
            <a:chOff x="3697085" y="2068052"/>
            <a:chExt cx="5068595" cy="34666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2C7FBA-C86D-4A69-92A0-A07728BDF5C1}"/>
                </a:ext>
              </a:extLst>
            </p:cNvPr>
            <p:cNvGrpSpPr/>
            <p:nvPr/>
          </p:nvGrpSpPr>
          <p:grpSpPr>
            <a:xfrm>
              <a:off x="4104486" y="2068052"/>
              <a:ext cx="4661194" cy="2700395"/>
              <a:chOff x="4104486" y="2068052"/>
              <a:chExt cx="4661194" cy="270039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8C9BF1-0725-4CBF-B100-2BCAF6534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5680" y="2068052"/>
                <a:ext cx="0" cy="20126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9C725A0-0A3E-48E6-834C-F6F79ACB4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3168" y="4080699"/>
                <a:ext cx="4612512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E9BF43E-80F5-49D7-AADE-9F399685A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486" y="4072841"/>
                <a:ext cx="73510" cy="69560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C42C8A-F47E-49F4-8D8B-570276A5AC35}"/>
                </a:ext>
              </a:extLst>
            </p:cNvPr>
            <p:cNvSpPr txBox="1"/>
            <p:nvPr/>
          </p:nvSpPr>
          <p:spPr>
            <a:xfrm>
              <a:off x="3697085" y="5073057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1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28624" y="1749678"/>
            <a:ext cx="1981636" cy="2939554"/>
            <a:chOff x="3800270" y="1679339"/>
            <a:chExt cx="1981636" cy="2939554"/>
          </a:xfrm>
        </p:grpSpPr>
        <p:grpSp>
          <p:nvGrpSpPr>
            <p:cNvPr id="23" name="Group 22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TextBox 5"/>
          <p:cNvSpPr txBox="1"/>
          <p:nvPr/>
        </p:nvSpPr>
        <p:spPr>
          <a:xfrm>
            <a:off x="1732335" y="134471"/>
            <a:ext cx="405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F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(12 – 15).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0A58CB32-E16F-45B3-83FD-C5F01B57934D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Q4(a)</a:t>
            </a:r>
          </a:p>
        </p:txBody>
      </p:sp>
      <p:sp>
        <p:nvSpPr>
          <p:cNvPr id="49" name="Slide Number Placeholder 1">
            <a:extLst>
              <a:ext uri="{FF2B5EF4-FFF2-40B4-BE49-F238E27FC236}">
                <a16:creationId xmlns:a16="http://schemas.microsoft.com/office/drawing/2014/main" id="{7C1F0619-2BA5-421E-A79C-10F6C5887A7A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49699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23" name="Group 22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TextBox 5"/>
          <p:cNvSpPr txBox="1"/>
          <p:nvPr/>
        </p:nvSpPr>
        <p:spPr>
          <a:xfrm>
            <a:off x="1818777" y="82567"/>
            <a:ext cx="438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(0, 6, 9, 15).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32064" y="579120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788570" y="941631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788570" y="2911867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788570" y="3905736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788570" y="5920028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85222" y="915305"/>
            <a:ext cx="291330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Observe the pattern of </a:t>
            </a:r>
            <a:r>
              <a:rPr lang="en-US" sz="2400" i="1" dirty="0" err="1"/>
              <a:t>ABCD</a:t>
            </a:r>
            <a:r>
              <a:rPr lang="en-US" sz="2400" dirty="0"/>
              <a:t> where </a:t>
            </a:r>
            <a:r>
              <a:rPr lang="en-US" sz="2400" i="1" dirty="0"/>
              <a:t>G</a:t>
            </a:r>
            <a:r>
              <a:rPr lang="en-US" sz="2400" dirty="0"/>
              <a:t>=1.</a:t>
            </a:r>
          </a:p>
        </p:txBody>
      </p:sp>
      <p:sp>
        <p:nvSpPr>
          <p:cNvPr id="51" name="Slide Number Placeholder 1">
            <a:extLst>
              <a:ext uri="{FF2B5EF4-FFF2-40B4-BE49-F238E27FC236}">
                <a16:creationId xmlns:a16="http://schemas.microsoft.com/office/drawing/2014/main" id="{6F7603FE-29C3-4B50-8A48-9D8E398B2CFB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0231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 animBg="1"/>
      <p:bldP spid="46" grpId="0" animBg="1"/>
      <p:bldP spid="4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1237" y="95660"/>
            <a:ext cx="608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H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(0, 1, 6, 7, 8, 9, 14, 15).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32064" y="579120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85222" y="915305"/>
            <a:ext cx="291330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Observe the pattern of </a:t>
            </a:r>
            <a:r>
              <a:rPr lang="en-US" sz="2400" i="1" dirty="0" err="1"/>
              <a:t>ABCD</a:t>
            </a:r>
            <a:r>
              <a:rPr lang="en-US" sz="2400" dirty="0"/>
              <a:t> where </a:t>
            </a:r>
            <a:r>
              <a:rPr lang="en-US" sz="2400" i="1" dirty="0"/>
              <a:t>H</a:t>
            </a:r>
            <a:r>
              <a:rPr lang="en-US" sz="2400" dirty="0"/>
              <a:t>=1.</a:t>
            </a:r>
          </a:p>
          <a:p>
            <a:r>
              <a:rPr lang="en-US" sz="2400" dirty="0"/>
              <a:t>Slightly tougher.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51" name="Group 50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Group 53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FA2268DC-4A5C-4B2B-AD5E-D6C2545A948A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Q4(c)</a:t>
            </a:r>
          </a:p>
        </p:txBody>
      </p: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0AC48703-1264-4868-8CA0-AB66FDA761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18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0823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777" y="112526"/>
            <a:ext cx="577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Z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(1, 3, 5, 7, 9, 11, 13).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32064" y="593962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Z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87282" y="1098008"/>
            <a:ext cx="172329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Tough!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46" name="Group 45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21542139-FDB1-4744-B425-A143961865CD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Q4(d)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D47DD7-DDC9-4E85-80E7-C9FD541029E4}"/>
              </a:ext>
            </a:extLst>
          </p:cNvPr>
          <p:cNvGrpSpPr/>
          <p:nvPr/>
        </p:nvGrpSpPr>
        <p:grpSpPr>
          <a:xfrm>
            <a:off x="4886632" y="5663089"/>
            <a:ext cx="3580903" cy="707886"/>
            <a:chOff x="4886632" y="5663089"/>
            <a:chExt cx="3580903" cy="707886"/>
          </a:xfrm>
        </p:grpSpPr>
        <p:grpSp>
          <p:nvGrpSpPr>
            <p:cNvPr id="14" name="Group 13"/>
            <p:cNvGrpSpPr/>
            <p:nvPr/>
          </p:nvGrpSpPr>
          <p:grpSpPr>
            <a:xfrm>
              <a:off x="5205047" y="5663089"/>
              <a:ext cx="3262488" cy="707886"/>
              <a:chOff x="3681046" y="5984430"/>
              <a:chExt cx="3262488" cy="707886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681046" y="6459540"/>
                <a:ext cx="926123" cy="0"/>
              </a:xfrm>
              <a:prstGeom prst="straightConnector1">
                <a:avLst/>
              </a:prstGeom>
              <a:ln w="28575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610641" y="5984430"/>
                <a:ext cx="23328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33CC"/>
                    </a:solidFill>
                  </a:rPr>
                  <a:t>If this is 1 then it becomes very easy.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8191B63-A8BF-4392-B83B-794BFBD3C6F1}"/>
                </a:ext>
              </a:extLst>
            </p:cNvPr>
            <p:cNvSpPr/>
            <p:nvPr/>
          </p:nvSpPr>
          <p:spPr>
            <a:xfrm>
              <a:off x="4886632" y="5909187"/>
              <a:ext cx="314943" cy="46178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0FBDBB2B-73E7-433B-B8FF-AA04EC2A18FE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19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03735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 dirty="0"/>
              <a:t>K-maps</a:t>
            </a:r>
          </a:p>
          <a:p>
            <a:endParaRPr lang="en-SG" dirty="0"/>
          </a:p>
          <a:p>
            <a:r>
              <a:rPr lang="en-SG" dirty="0" err="1"/>
              <a:t>minterm</a:t>
            </a:r>
            <a:r>
              <a:rPr lang="en-SG" dirty="0"/>
              <a:t> and Maxterm</a:t>
            </a:r>
          </a:p>
          <a:p>
            <a:endParaRPr lang="en-SG" dirty="0"/>
          </a:p>
          <a:p>
            <a:r>
              <a:rPr lang="en-SG" dirty="0"/>
              <a:t>Boolean Algebra laws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Control values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Critical path / time calculation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Messing up inputs and hypotheticals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0929" y="3272483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FAAAC-EDBE-432F-9AFE-7D789B285974}"/>
              </a:ext>
            </a:extLst>
          </p:cNvPr>
          <p:cNvSpPr txBox="1"/>
          <p:nvPr/>
        </p:nvSpPr>
        <p:spPr>
          <a:xfrm>
            <a:off x="960410" y="190264"/>
            <a:ext cx="9277319" cy="275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D3.	A combinational circuit takes in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5-bit input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2-bit value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such that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represents the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distance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between the two closest 1s in the input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 distance is defined to be the number of 0s between the two closest 1s. </a:t>
            </a:r>
          </a:p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may assume that the distance is always determinable from the given input. Therefore, inputs such as 00000 and 01000 will not be supplied to this circuit.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334783"/>
            <a:ext cx="9277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are to design a circuit to implement a function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that takes in input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output 1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 valid input for the circuit in question D3 above, or 0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an invalid input. </a:t>
            </a:r>
            <a:endParaRPr lang="en-SG" sz="3200" dirty="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E549C-7C82-4E4E-91CC-E9EE094FD341}"/>
              </a:ext>
            </a:extLst>
          </p:cNvPr>
          <p:cNvGrpSpPr/>
          <p:nvPr/>
        </p:nvGrpSpPr>
        <p:grpSpPr>
          <a:xfrm>
            <a:off x="1788947" y="2497078"/>
            <a:ext cx="2348685" cy="1942446"/>
            <a:chOff x="5426015" y="2172355"/>
            <a:chExt cx="2348685" cy="1942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B79B38-0AC9-4001-B29A-182131AA2748}"/>
                </a:ext>
              </a:extLst>
            </p:cNvPr>
            <p:cNvGrpSpPr/>
            <p:nvPr/>
          </p:nvGrpSpPr>
          <p:grpSpPr>
            <a:xfrm>
              <a:off x="5426015" y="2172355"/>
              <a:ext cx="2348685" cy="1942446"/>
              <a:chOff x="5426015" y="2172355"/>
              <a:chExt cx="2348685" cy="194244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9E596C7-CDFE-4931-A9D1-9F8118B970A6}"/>
                  </a:ext>
                </a:extLst>
              </p:cNvPr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63DCB8-5A25-415D-B65D-44C1FA292F20}"/>
                  </a:ext>
                </a:extLst>
              </p:cNvPr>
              <p:cNvSpPr txBox="1"/>
              <p:nvPr/>
            </p:nvSpPr>
            <p:spPr>
              <a:xfrm>
                <a:off x="5852382" y="2976577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i="1" dirty="0"/>
                  <a:t>X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Z</a:t>
                </a:r>
                <a:endParaRPr lang="en-US" b="1" i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B38A1E-D167-4E85-AAA7-D2AADF57C8F1}"/>
                  </a:ext>
                </a:extLst>
              </p:cNvPr>
              <p:cNvSpPr txBox="1"/>
              <p:nvPr/>
            </p:nvSpPr>
            <p:spPr>
              <a:xfrm>
                <a:off x="6640708" y="2976577"/>
                <a:ext cx="8334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Carry</a:t>
                </a:r>
              </a:p>
              <a:p>
                <a:endParaRPr lang="en-SG" b="1" i="1" dirty="0"/>
              </a:p>
              <a:p>
                <a:r>
                  <a:rPr lang="en-SG" b="1" i="1" dirty="0"/>
                  <a:t>Sum</a:t>
                </a:r>
                <a:endParaRPr lang="en-US" b="1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D87DAD-6A63-4D16-B0BA-3211E1F1B6AC}"/>
                  </a:ext>
                </a:extLst>
              </p:cNvPr>
              <p:cNvGrpSpPr/>
              <p:nvPr/>
            </p:nvGrpSpPr>
            <p:grpSpPr>
              <a:xfrm>
                <a:off x="5426015" y="3143578"/>
                <a:ext cx="435634" cy="756329"/>
                <a:chOff x="5736566" y="3168704"/>
                <a:chExt cx="435634" cy="75632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E19853-E1DF-4C03-9ABA-D6C8B376ACB7}"/>
                    </a:ext>
                  </a:extLst>
                </p:cNvPr>
                <p:cNvCxnSpPr/>
                <p:nvPr/>
              </p:nvCxnSpPr>
              <p:spPr>
                <a:xfrm>
                  <a:off x="5736566" y="316870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00A222D-E185-4847-BBFF-51ED79B05FAE}"/>
                    </a:ext>
                  </a:extLst>
                </p:cNvPr>
                <p:cNvCxnSpPr/>
                <p:nvPr/>
              </p:nvCxnSpPr>
              <p:spPr>
                <a:xfrm>
                  <a:off x="5736566" y="3540312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028DB09-25A3-41F8-A6B9-9E80208BB638}"/>
                    </a:ext>
                  </a:extLst>
                </p:cNvPr>
                <p:cNvCxnSpPr/>
                <p:nvPr/>
              </p:nvCxnSpPr>
              <p:spPr>
                <a:xfrm>
                  <a:off x="5736566" y="3925033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DBC6D2C-7CDD-4C81-BB72-34986A52F17A}"/>
                  </a:ext>
                </a:extLst>
              </p:cNvPr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DC570BE-77D3-4D9C-89CA-04D891399FC1}"/>
                    </a:ext>
                  </a:extLst>
                </p:cNvPr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4AAE75B-48D6-42E9-A334-65FE5BAEA4F6}"/>
                    </a:ext>
                  </a:extLst>
                </p:cNvPr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69FB1A-88BE-4164-A179-85CBAD404758}"/>
                </a:ext>
              </a:extLst>
            </p:cNvPr>
            <p:cNvSpPr txBox="1"/>
            <p:nvPr/>
          </p:nvSpPr>
          <p:spPr>
            <a:xfrm>
              <a:off x="6056909" y="2172355"/>
              <a:ext cx="1011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Full</a:t>
              </a:r>
            </a:p>
            <a:p>
              <a:pPr algn="ctr"/>
              <a:r>
                <a:rPr lang="en-SG" sz="2400" dirty="0"/>
                <a:t>Adder</a:t>
              </a:r>
              <a:endParaRPr lang="en-US" sz="24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74A277-9B55-4C83-9AFF-6CDD91566068}"/>
              </a:ext>
            </a:extLst>
          </p:cNvPr>
          <p:cNvSpPr txBox="1"/>
          <p:nvPr/>
        </p:nvSpPr>
        <p:spPr>
          <a:xfrm>
            <a:off x="3503969" y="557579"/>
            <a:ext cx="126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Idea?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0FEDD-4F07-4BAD-AD86-8FD9960E9B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43" y="360111"/>
            <a:ext cx="1267326" cy="1272296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9069B06-3294-4E46-95FE-022785E42543}"/>
              </a:ext>
            </a:extLst>
          </p:cNvPr>
          <p:cNvGrpSpPr/>
          <p:nvPr/>
        </p:nvGrpSpPr>
        <p:grpSpPr>
          <a:xfrm>
            <a:off x="4934402" y="2051132"/>
            <a:ext cx="2564133" cy="2939555"/>
            <a:chOff x="5736566" y="1436170"/>
            <a:chExt cx="2564133" cy="3087325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B473ABF-FA37-4D37-807A-C15692137A67}"/>
                </a:ext>
              </a:extLst>
            </p:cNvPr>
            <p:cNvGrpSpPr/>
            <p:nvPr/>
          </p:nvGrpSpPr>
          <p:grpSpPr>
            <a:xfrm>
              <a:off x="6156963" y="1436170"/>
              <a:ext cx="1868956" cy="3087325"/>
              <a:chOff x="6156963" y="1436170"/>
              <a:chExt cx="1868956" cy="3087325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8BF3AF5-D741-4F27-BF02-EFF77168C83F}"/>
                  </a:ext>
                </a:extLst>
              </p:cNvPr>
              <p:cNvSpPr/>
              <p:nvPr/>
            </p:nvSpPr>
            <p:spPr>
              <a:xfrm>
                <a:off x="6172200" y="1436170"/>
                <a:ext cx="1692865" cy="3087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3F0CDE8-518F-40E5-B7BA-73DF8C430BEC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EF87B9C-4736-4B71-8275-8DB191C512CF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5F4D81B-3802-42C7-B9C1-E19800360C9B}"/>
                  </a:ext>
                </a:extLst>
              </p:cNvPr>
              <p:cNvSpPr txBox="1"/>
              <p:nvPr/>
            </p:nvSpPr>
            <p:spPr>
              <a:xfrm>
                <a:off x="6172200" y="3602112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DAB0984-59CC-42C1-8EBF-C1DABF0CC6B0}"/>
                  </a:ext>
                </a:extLst>
              </p:cNvPr>
              <p:cNvSpPr txBox="1"/>
              <p:nvPr/>
            </p:nvSpPr>
            <p:spPr>
              <a:xfrm>
                <a:off x="6366934" y="1486875"/>
                <a:ext cx="1329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3622493-E624-441D-8050-C5CAF5EB13B1}"/>
                  </a:ext>
                </a:extLst>
              </p:cNvPr>
              <p:cNvSpPr txBox="1"/>
              <p:nvPr/>
            </p:nvSpPr>
            <p:spPr>
              <a:xfrm>
                <a:off x="7366285" y="2304127"/>
                <a:ext cx="65963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CC4DB9D-B97B-42D2-BA60-172EBCAED1F4}"/>
                  </a:ext>
                </a:extLst>
              </p:cNvPr>
              <p:cNvSpPr txBox="1"/>
              <p:nvPr/>
            </p:nvSpPr>
            <p:spPr>
              <a:xfrm>
                <a:off x="7483535" y="3087410"/>
                <a:ext cx="44871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9980F99-D571-4434-8B26-784E333532FC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A351703-AF91-4335-AAC9-998CAD6D5B13}"/>
                </a:ext>
              </a:extLst>
            </p:cNvPr>
            <p:cNvCxnSpPr/>
            <p:nvPr/>
          </p:nvCxnSpPr>
          <p:spPr>
            <a:xfrm>
              <a:off x="7865065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68178AB5-F581-4ED3-9890-F296A80C8D73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332736"/>
              <a:chOff x="5736566" y="2978584"/>
              <a:chExt cx="435634" cy="332736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6DE2C05-97E9-4BCF-946A-D9021D40A3AE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9E72662A-9617-4100-B31D-EF137A8C6092}"/>
                  </a:ext>
                </a:extLst>
              </p:cNvPr>
              <p:cNvCxnSpPr/>
              <p:nvPr/>
            </p:nvCxnSpPr>
            <p:spPr>
              <a:xfrm>
                <a:off x="5736566" y="331132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DF1725C-F2BF-450E-8605-EFF3F8932C68}"/>
                </a:ext>
              </a:extLst>
            </p:cNvPr>
            <p:cNvGrpSpPr/>
            <p:nvPr/>
          </p:nvGrpSpPr>
          <p:grpSpPr>
            <a:xfrm>
              <a:off x="5736566" y="3801991"/>
              <a:ext cx="435634" cy="335103"/>
              <a:chOff x="5736566" y="2434587"/>
              <a:chExt cx="435634" cy="335103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CF59D88-F8E4-4960-9673-5C105D3432EC}"/>
                  </a:ext>
                </a:extLst>
              </p:cNvPr>
              <p:cNvCxnSpPr/>
              <p:nvPr/>
            </p:nvCxnSpPr>
            <p:spPr>
              <a:xfrm>
                <a:off x="5736566" y="243458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2E2D1E4-D291-4000-A401-228254E73890}"/>
                  </a:ext>
                </a:extLst>
              </p:cNvPr>
              <p:cNvCxnSpPr/>
              <p:nvPr/>
            </p:nvCxnSpPr>
            <p:spPr>
              <a:xfrm>
                <a:off x="5736566" y="276969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E9A093D-2C57-42C1-A5DE-0DA1AB7CB423}"/>
                </a:ext>
              </a:extLst>
            </p:cNvPr>
            <p:cNvGrpSpPr/>
            <p:nvPr/>
          </p:nvGrpSpPr>
          <p:grpSpPr>
            <a:xfrm>
              <a:off x="7865065" y="3311320"/>
              <a:ext cx="435634" cy="387036"/>
              <a:chOff x="5372031" y="2728921"/>
              <a:chExt cx="435634" cy="387036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0915C74-B2D2-4281-87B0-C8B5D52C392F}"/>
                  </a:ext>
                </a:extLst>
              </p:cNvPr>
              <p:cNvCxnSpPr/>
              <p:nvPr/>
            </p:nvCxnSpPr>
            <p:spPr>
              <a:xfrm>
                <a:off x="5372031" y="2728921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25A29D0-E20B-4EEA-9C58-B55D409A4CB9}"/>
                  </a:ext>
                </a:extLst>
              </p:cNvPr>
              <p:cNvCxnSpPr/>
              <p:nvPr/>
            </p:nvCxnSpPr>
            <p:spPr>
              <a:xfrm>
                <a:off x="5372031" y="311595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C5C2889-D647-494A-99A1-5E983133981F}"/>
              </a:ext>
            </a:extLst>
          </p:cNvPr>
          <p:cNvGrpSpPr/>
          <p:nvPr/>
        </p:nvGrpSpPr>
        <p:grpSpPr>
          <a:xfrm>
            <a:off x="8569574" y="2049944"/>
            <a:ext cx="2090538" cy="2939554"/>
            <a:chOff x="3800270" y="1679339"/>
            <a:chExt cx="2090538" cy="2939554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2B25F6F-4FAA-4C0A-B53E-7D37CE63CE3B}"/>
                </a:ext>
              </a:extLst>
            </p:cNvPr>
            <p:cNvGrpSpPr/>
            <p:nvPr/>
          </p:nvGrpSpPr>
          <p:grpSpPr>
            <a:xfrm>
              <a:off x="4018087" y="1679339"/>
              <a:ext cx="1763754" cy="2939554"/>
              <a:chOff x="6291874" y="1446911"/>
              <a:chExt cx="1763754" cy="2637579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BBA704F-DF27-4358-9120-4AD5F70D4959}"/>
                  </a:ext>
                </a:extLst>
              </p:cNvPr>
              <p:cNvSpPr/>
              <p:nvPr/>
            </p:nvSpPr>
            <p:spPr>
              <a:xfrm>
                <a:off x="6291874" y="1446911"/>
                <a:ext cx="164702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6D18EAE-A173-4535-A624-B7A19E08C3E2}"/>
                  </a:ext>
                </a:extLst>
              </p:cNvPr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417C0D3-C6F3-45BB-86E5-513BAE6A965D}"/>
                  </a:ext>
                </a:extLst>
              </p:cNvPr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38B7335-7A5F-4A76-9460-A512F46EE358}"/>
                  </a:ext>
                </a:extLst>
              </p:cNvPr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3C2C4D1C-57D4-4C53-BAE1-C8E071069093}"/>
                  </a:ext>
                </a:extLst>
              </p:cNvPr>
              <p:cNvSpPr txBox="1"/>
              <p:nvPr/>
            </p:nvSpPr>
            <p:spPr>
              <a:xfrm>
                <a:off x="7421280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08FB2DD-6E64-4659-B694-C70B90B6BA9A}"/>
                </a:ext>
              </a:extLst>
            </p:cNvPr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681759A-D509-4F67-9DAC-618D023684B0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BE87EA71-69A1-4682-A590-06FEE035037C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372F49C4-9BC2-43DF-B912-C8E0D15AFC7A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C8FFE3-5039-4465-A273-983EF479DBD7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94AA2E6C-1B0A-45C5-8600-2F5C2278BF8D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FBB0E60-35BD-4656-8E84-C544FDDE5A77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44AE322-1E73-4D03-B01F-216DFCD3BBF1}"/>
                </a:ext>
              </a:extLst>
            </p:cNvPr>
            <p:cNvGrpSpPr/>
            <p:nvPr/>
          </p:nvGrpSpPr>
          <p:grpSpPr>
            <a:xfrm>
              <a:off x="5665096" y="2965938"/>
              <a:ext cx="225712" cy="691608"/>
              <a:chOff x="5661294" y="2908081"/>
              <a:chExt cx="217823" cy="749465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B41FEA-DD52-425C-9A3C-EF1C2F79E1B3}"/>
                  </a:ext>
                </a:extLst>
              </p:cNvPr>
              <p:cNvCxnSpPr/>
              <p:nvPr/>
            </p:nvCxnSpPr>
            <p:spPr>
              <a:xfrm>
                <a:off x="5661294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97FEC177-BDEC-443C-825C-D4DF8EFEA2CC}"/>
                  </a:ext>
                </a:extLst>
              </p:cNvPr>
              <p:cNvGrpSpPr/>
              <p:nvPr/>
            </p:nvGrpSpPr>
            <p:grpSpPr>
              <a:xfrm>
                <a:off x="5661294" y="3273155"/>
                <a:ext cx="217823" cy="384391"/>
                <a:chOff x="5442047" y="2294598"/>
                <a:chExt cx="217823" cy="344903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D4B42203-44C2-4C98-A17B-5C6F54DFAB97}"/>
                    </a:ext>
                  </a:extLst>
                </p:cNvPr>
                <p:cNvCxnSpPr/>
                <p:nvPr/>
              </p:nvCxnSpPr>
              <p:spPr>
                <a:xfrm>
                  <a:off x="5442053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A20A3D62-2721-448E-B6DC-1843F72FD6AC}"/>
                    </a:ext>
                  </a:extLst>
                </p:cNvPr>
                <p:cNvCxnSpPr/>
                <p:nvPr/>
              </p:nvCxnSpPr>
              <p:spPr>
                <a:xfrm>
                  <a:off x="5442047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479A1C0-B759-423D-9694-274A619E58EE}"/>
                </a:ext>
              </a:extLst>
            </p:cNvPr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73638E02-2DC8-4BE3-9D95-8E2AC3E8154D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27EBEFD2-0B46-4C8C-B742-3A5B411C3F99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CF48C3CF-29BA-4846-8665-E5D6BBBC9FAF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DA797650-D834-46AD-8564-4589A04024DD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B08D9ED4-7C92-4505-97FB-C45F357EA212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A7132F6E-3C8C-42E8-A48E-CCD2EE34E630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F4BB1F0-3A6A-4159-88F9-04B4D3E15ED8}"/>
              </a:ext>
            </a:extLst>
          </p:cNvPr>
          <p:cNvGrpSpPr/>
          <p:nvPr/>
        </p:nvGrpSpPr>
        <p:grpSpPr>
          <a:xfrm>
            <a:off x="8737689" y="3950176"/>
            <a:ext cx="2477993" cy="1470345"/>
            <a:chOff x="5861649" y="4443047"/>
            <a:chExt cx="2477993" cy="1470345"/>
          </a:xfrm>
        </p:grpSpPr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A7BCDEB0-10BC-4B0B-A5C3-8776B1256601}"/>
                </a:ext>
              </a:extLst>
            </p:cNvPr>
            <p:cNvSpPr/>
            <p:nvPr/>
          </p:nvSpPr>
          <p:spPr>
            <a:xfrm>
              <a:off x="6260122" y="4443047"/>
              <a:ext cx="709445" cy="1142446"/>
            </a:xfrm>
            <a:custGeom>
              <a:avLst/>
              <a:gdLst>
                <a:gd name="connsiteX0" fmla="*/ 586154 w 700410"/>
                <a:gd name="connsiteY0" fmla="*/ 1383323 h 1383323"/>
                <a:gd name="connsiteX1" fmla="*/ 656492 w 700410"/>
                <a:gd name="connsiteY1" fmla="*/ 515816 h 1383323"/>
                <a:gd name="connsiteX2" fmla="*/ 0 w 700410"/>
                <a:gd name="connsiteY2" fmla="*/ 0 h 138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410" h="1383323">
                  <a:moveTo>
                    <a:pt x="586154" y="1383323"/>
                  </a:moveTo>
                  <a:cubicBezTo>
                    <a:pt x="670169" y="1064846"/>
                    <a:pt x="754184" y="746370"/>
                    <a:pt x="656492" y="515816"/>
                  </a:cubicBezTo>
                  <a:cubicBezTo>
                    <a:pt x="558800" y="285262"/>
                    <a:pt x="279400" y="142631"/>
                    <a:pt x="0" y="0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134CFA8-4C86-4E3A-99B8-E86AFE566B73}"/>
                </a:ext>
              </a:extLst>
            </p:cNvPr>
            <p:cNvSpPr txBox="1"/>
            <p:nvPr/>
          </p:nvSpPr>
          <p:spPr>
            <a:xfrm>
              <a:off x="5861649" y="5544060"/>
              <a:ext cx="247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Largest subscript: </a:t>
              </a:r>
              <a:r>
                <a:rPr lang="en-US" dirty="0" err="1">
                  <a:solidFill>
                    <a:srgbClr val="0033CC"/>
                  </a:solidFill>
                </a:rPr>
                <a:t>MSB</a:t>
              </a:r>
              <a:endParaRPr 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582748D-FC06-4E65-9FD7-956DD83F8B29}"/>
              </a:ext>
            </a:extLst>
          </p:cNvPr>
          <p:cNvGrpSpPr/>
          <p:nvPr/>
        </p:nvGrpSpPr>
        <p:grpSpPr>
          <a:xfrm>
            <a:off x="7803739" y="4778429"/>
            <a:ext cx="2560028" cy="1283688"/>
            <a:chOff x="4927700" y="5271301"/>
            <a:chExt cx="2560028" cy="1283688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5776B03-6011-48A2-A5A5-F7839849ED55}"/>
                </a:ext>
              </a:extLst>
            </p:cNvPr>
            <p:cNvSpPr txBox="1"/>
            <p:nvPr/>
          </p:nvSpPr>
          <p:spPr>
            <a:xfrm>
              <a:off x="4927700" y="6185657"/>
              <a:ext cx="256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Smallest subscript: </a:t>
              </a:r>
              <a:r>
                <a:rPr lang="en-US" dirty="0" err="1">
                  <a:solidFill>
                    <a:srgbClr val="C00000"/>
                  </a:solidFill>
                </a:rPr>
                <a:t>LSB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3D2F4B57-0684-4A55-A5AF-E9EB74ED1402}"/>
                </a:ext>
              </a:extLst>
            </p:cNvPr>
            <p:cNvSpPr/>
            <p:nvPr/>
          </p:nvSpPr>
          <p:spPr>
            <a:xfrm>
              <a:off x="5595843" y="5271301"/>
              <a:ext cx="437774" cy="973015"/>
            </a:xfrm>
            <a:custGeom>
              <a:avLst/>
              <a:gdLst>
                <a:gd name="connsiteX0" fmla="*/ 4020 w 437774"/>
                <a:gd name="connsiteY0" fmla="*/ 973015 h 973015"/>
                <a:gd name="connsiteX1" fmla="*/ 62635 w 437774"/>
                <a:gd name="connsiteY1" fmla="*/ 480646 h 973015"/>
                <a:gd name="connsiteX2" fmla="*/ 437774 w 437774"/>
                <a:gd name="connsiteY2" fmla="*/ 0 h 97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774" h="973015">
                  <a:moveTo>
                    <a:pt x="4020" y="973015"/>
                  </a:moveTo>
                  <a:cubicBezTo>
                    <a:pt x="-2819" y="807915"/>
                    <a:pt x="-9657" y="642815"/>
                    <a:pt x="62635" y="480646"/>
                  </a:cubicBezTo>
                  <a:cubicBezTo>
                    <a:pt x="134927" y="318477"/>
                    <a:pt x="286350" y="159238"/>
                    <a:pt x="437774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Slide Number Placeholder 1">
            <a:extLst>
              <a:ext uri="{FF2B5EF4-FFF2-40B4-BE49-F238E27FC236}">
                <a16:creationId xmlns:a16="http://schemas.microsoft.com/office/drawing/2014/main" id="{D3A5B5F4-3823-44B4-B0BB-99F7D282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250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E549C-7C82-4E4E-91CC-E9EE094FD341}"/>
              </a:ext>
            </a:extLst>
          </p:cNvPr>
          <p:cNvGrpSpPr/>
          <p:nvPr/>
        </p:nvGrpSpPr>
        <p:grpSpPr>
          <a:xfrm>
            <a:off x="1788947" y="2497078"/>
            <a:ext cx="2348685" cy="1942446"/>
            <a:chOff x="5426015" y="2172355"/>
            <a:chExt cx="2348685" cy="1942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B79B38-0AC9-4001-B29A-182131AA2748}"/>
                </a:ext>
              </a:extLst>
            </p:cNvPr>
            <p:cNvGrpSpPr/>
            <p:nvPr/>
          </p:nvGrpSpPr>
          <p:grpSpPr>
            <a:xfrm>
              <a:off x="5426015" y="2172355"/>
              <a:ext cx="2348685" cy="1942446"/>
              <a:chOff x="5426015" y="2172355"/>
              <a:chExt cx="2348685" cy="194244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9E596C7-CDFE-4931-A9D1-9F8118B970A6}"/>
                  </a:ext>
                </a:extLst>
              </p:cNvPr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63DCB8-5A25-415D-B65D-44C1FA292F20}"/>
                  </a:ext>
                </a:extLst>
              </p:cNvPr>
              <p:cNvSpPr txBox="1"/>
              <p:nvPr/>
            </p:nvSpPr>
            <p:spPr>
              <a:xfrm>
                <a:off x="5852382" y="2976577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i="1" dirty="0"/>
                  <a:t>X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Z</a:t>
                </a:r>
                <a:endParaRPr lang="en-US" b="1" i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B38A1E-D167-4E85-AAA7-D2AADF57C8F1}"/>
                  </a:ext>
                </a:extLst>
              </p:cNvPr>
              <p:cNvSpPr txBox="1"/>
              <p:nvPr/>
            </p:nvSpPr>
            <p:spPr>
              <a:xfrm>
                <a:off x="6640708" y="2976577"/>
                <a:ext cx="8334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Carry</a:t>
                </a:r>
              </a:p>
              <a:p>
                <a:endParaRPr lang="en-SG" b="1" i="1" dirty="0"/>
              </a:p>
              <a:p>
                <a:r>
                  <a:rPr lang="en-SG" b="1" i="1" dirty="0"/>
                  <a:t>Sum</a:t>
                </a:r>
                <a:endParaRPr lang="en-US" b="1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D87DAD-6A63-4D16-B0BA-3211E1F1B6AC}"/>
                  </a:ext>
                </a:extLst>
              </p:cNvPr>
              <p:cNvGrpSpPr/>
              <p:nvPr/>
            </p:nvGrpSpPr>
            <p:grpSpPr>
              <a:xfrm>
                <a:off x="5426015" y="3143578"/>
                <a:ext cx="435634" cy="756329"/>
                <a:chOff x="5736566" y="3168704"/>
                <a:chExt cx="435634" cy="75632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E19853-E1DF-4C03-9ABA-D6C8B376ACB7}"/>
                    </a:ext>
                  </a:extLst>
                </p:cNvPr>
                <p:cNvCxnSpPr/>
                <p:nvPr/>
              </p:nvCxnSpPr>
              <p:spPr>
                <a:xfrm>
                  <a:off x="5736566" y="316870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00A222D-E185-4847-BBFF-51ED79B05FAE}"/>
                    </a:ext>
                  </a:extLst>
                </p:cNvPr>
                <p:cNvCxnSpPr/>
                <p:nvPr/>
              </p:nvCxnSpPr>
              <p:spPr>
                <a:xfrm>
                  <a:off x="5736566" y="3540312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028DB09-25A3-41F8-A6B9-9E80208BB638}"/>
                    </a:ext>
                  </a:extLst>
                </p:cNvPr>
                <p:cNvCxnSpPr/>
                <p:nvPr/>
              </p:nvCxnSpPr>
              <p:spPr>
                <a:xfrm>
                  <a:off x="5736566" y="3925033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DBC6D2C-7CDD-4C81-BB72-34986A52F17A}"/>
                  </a:ext>
                </a:extLst>
              </p:cNvPr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DC570BE-77D3-4D9C-89CA-04D891399FC1}"/>
                    </a:ext>
                  </a:extLst>
                </p:cNvPr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4AAE75B-48D6-42E9-A334-65FE5BAEA4F6}"/>
                    </a:ext>
                  </a:extLst>
                </p:cNvPr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69FB1A-88BE-4164-A179-85CBAD404758}"/>
                </a:ext>
              </a:extLst>
            </p:cNvPr>
            <p:cNvSpPr txBox="1"/>
            <p:nvPr/>
          </p:nvSpPr>
          <p:spPr>
            <a:xfrm>
              <a:off x="6056909" y="2172355"/>
              <a:ext cx="1011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Full</a:t>
              </a:r>
            </a:p>
            <a:p>
              <a:pPr algn="ctr"/>
              <a:r>
                <a:rPr lang="en-SG" sz="2400" dirty="0"/>
                <a:t>Adder</a:t>
              </a:r>
              <a:endParaRPr lang="en-US" sz="24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1FD8B84-2EC9-499C-995A-054F6DBBB523}"/>
              </a:ext>
            </a:extLst>
          </p:cNvPr>
          <p:cNvGrpSpPr/>
          <p:nvPr/>
        </p:nvGrpSpPr>
        <p:grpSpPr>
          <a:xfrm>
            <a:off x="4934402" y="2051132"/>
            <a:ext cx="2564133" cy="2939555"/>
            <a:chOff x="5736566" y="1436170"/>
            <a:chExt cx="2564133" cy="308732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D14DED2-DC51-448B-BD18-2AA30B816D91}"/>
                </a:ext>
              </a:extLst>
            </p:cNvPr>
            <p:cNvGrpSpPr/>
            <p:nvPr/>
          </p:nvGrpSpPr>
          <p:grpSpPr>
            <a:xfrm>
              <a:off x="6156963" y="1436170"/>
              <a:ext cx="1868956" cy="3087325"/>
              <a:chOff x="6156963" y="1436170"/>
              <a:chExt cx="1868956" cy="3087325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5669B31-B0CE-492A-9610-75CB99CD266E}"/>
                  </a:ext>
                </a:extLst>
              </p:cNvPr>
              <p:cNvSpPr/>
              <p:nvPr/>
            </p:nvSpPr>
            <p:spPr>
              <a:xfrm>
                <a:off x="6172200" y="1436170"/>
                <a:ext cx="1692865" cy="3087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53AC3A6-230E-4524-B99D-9393C79A8E8D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00C550C-3B88-4AEB-9140-5AC6A23FB1A1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A194A5B-CA74-4066-A5AD-0DCAD75EC320}"/>
                  </a:ext>
                </a:extLst>
              </p:cNvPr>
              <p:cNvSpPr txBox="1"/>
              <p:nvPr/>
            </p:nvSpPr>
            <p:spPr>
              <a:xfrm>
                <a:off x="6172200" y="3602112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CA1A138-FB5F-4BC8-A3D9-276F4DEDD66C}"/>
                  </a:ext>
                </a:extLst>
              </p:cNvPr>
              <p:cNvSpPr txBox="1"/>
              <p:nvPr/>
            </p:nvSpPr>
            <p:spPr>
              <a:xfrm>
                <a:off x="6366934" y="1486875"/>
                <a:ext cx="1329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17E49D0-7D93-438A-A01B-16357E91CC5D}"/>
                  </a:ext>
                </a:extLst>
              </p:cNvPr>
              <p:cNvSpPr txBox="1"/>
              <p:nvPr/>
            </p:nvSpPr>
            <p:spPr>
              <a:xfrm>
                <a:off x="7366285" y="2304127"/>
                <a:ext cx="65963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F2209BB-EF40-49ED-AB31-A7E045710FC3}"/>
                  </a:ext>
                </a:extLst>
              </p:cNvPr>
              <p:cNvSpPr txBox="1"/>
              <p:nvPr/>
            </p:nvSpPr>
            <p:spPr>
              <a:xfrm>
                <a:off x="7483535" y="3087410"/>
                <a:ext cx="44871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92CD773-91CA-4F2C-92A8-38E4B2109AC6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FE57C5-BC76-48E2-972E-2F671317C7D8}"/>
                </a:ext>
              </a:extLst>
            </p:cNvPr>
            <p:cNvCxnSpPr/>
            <p:nvPr/>
          </p:nvCxnSpPr>
          <p:spPr>
            <a:xfrm>
              <a:off x="7865065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44F0919-9AC5-4BE0-9867-913EF116C25B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332736"/>
              <a:chOff x="5736566" y="2978584"/>
              <a:chExt cx="435634" cy="332736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4F8BC27-FF05-4FEB-A763-E3DB6D3D13CB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66F2AFB-24BD-4AA7-A80A-E95524F13BB0}"/>
                  </a:ext>
                </a:extLst>
              </p:cNvPr>
              <p:cNvCxnSpPr/>
              <p:nvPr/>
            </p:nvCxnSpPr>
            <p:spPr>
              <a:xfrm>
                <a:off x="5736566" y="331132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4979256-0F88-4859-8227-3B346EDC3FF5}"/>
                </a:ext>
              </a:extLst>
            </p:cNvPr>
            <p:cNvGrpSpPr/>
            <p:nvPr/>
          </p:nvGrpSpPr>
          <p:grpSpPr>
            <a:xfrm>
              <a:off x="5736566" y="3801991"/>
              <a:ext cx="435634" cy="335103"/>
              <a:chOff x="5736566" y="2434587"/>
              <a:chExt cx="435634" cy="335103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7C0DACC-3845-424F-9FD8-A0F7BAE86521}"/>
                  </a:ext>
                </a:extLst>
              </p:cNvPr>
              <p:cNvCxnSpPr/>
              <p:nvPr/>
            </p:nvCxnSpPr>
            <p:spPr>
              <a:xfrm>
                <a:off x="5736566" y="243458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DD53454-B62F-4AAC-8099-B996F07D30F1}"/>
                  </a:ext>
                </a:extLst>
              </p:cNvPr>
              <p:cNvCxnSpPr/>
              <p:nvPr/>
            </p:nvCxnSpPr>
            <p:spPr>
              <a:xfrm>
                <a:off x="5736566" y="276969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672BBBD-2B46-4B7B-A9FB-5486AF915365}"/>
                </a:ext>
              </a:extLst>
            </p:cNvPr>
            <p:cNvGrpSpPr/>
            <p:nvPr/>
          </p:nvGrpSpPr>
          <p:grpSpPr>
            <a:xfrm>
              <a:off x="7865065" y="3311320"/>
              <a:ext cx="435634" cy="387036"/>
              <a:chOff x="5372031" y="2728921"/>
              <a:chExt cx="435634" cy="387036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4FA2EE7-B929-46B1-B5A6-0D3B64B5066C}"/>
                  </a:ext>
                </a:extLst>
              </p:cNvPr>
              <p:cNvCxnSpPr/>
              <p:nvPr/>
            </p:nvCxnSpPr>
            <p:spPr>
              <a:xfrm>
                <a:off x="5372031" y="2728921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34262CE-4168-45CF-9C02-D06447F7661E}"/>
                  </a:ext>
                </a:extLst>
              </p:cNvPr>
              <p:cNvCxnSpPr/>
              <p:nvPr/>
            </p:nvCxnSpPr>
            <p:spPr>
              <a:xfrm>
                <a:off x="5372031" y="311595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13A7652-F7D2-430E-B09D-E4555B73460F}"/>
              </a:ext>
            </a:extLst>
          </p:cNvPr>
          <p:cNvGrpSpPr/>
          <p:nvPr/>
        </p:nvGrpSpPr>
        <p:grpSpPr>
          <a:xfrm>
            <a:off x="8569574" y="2049944"/>
            <a:ext cx="2090538" cy="2939554"/>
            <a:chOff x="3800270" y="1679339"/>
            <a:chExt cx="2090538" cy="2939554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AB0217F-226C-47D2-9988-66863EE72CB2}"/>
                </a:ext>
              </a:extLst>
            </p:cNvPr>
            <p:cNvGrpSpPr/>
            <p:nvPr/>
          </p:nvGrpSpPr>
          <p:grpSpPr>
            <a:xfrm>
              <a:off x="4018087" y="1679339"/>
              <a:ext cx="1763754" cy="2939554"/>
              <a:chOff x="6291874" y="1446911"/>
              <a:chExt cx="1763754" cy="2637579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9112957-7A85-408C-9C58-F95D2EF921C6}"/>
                  </a:ext>
                </a:extLst>
              </p:cNvPr>
              <p:cNvSpPr/>
              <p:nvPr/>
            </p:nvSpPr>
            <p:spPr>
              <a:xfrm>
                <a:off x="6291874" y="1446911"/>
                <a:ext cx="164702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1FB2E5A-CEBA-40F2-BF73-C3741B7C544D}"/>
                  </a:ext>
                </a:extLst>
              </p:cNvPr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48E1085-22E8-4776-AFEF-CF6F2D16F7D4}"/>
                  </a:ext>
                </a:extLst>
              </p:cNvPr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B1AC33D-40B0-49AE-A071-BDC19924A574}"/>
                  </a:ext>
                </a:extLst>
              </p:cNvPr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54E53C3-B356-476F-93A1-EF88F7578E82}"/>
                  </a:ext>
                </a:extLst>
              </p:cNvPr>
              <p:cNvSpPr txBox="1"/>
              <p:nvPr/>
            </p:nvSpPr>
            <p:spPr>
              <a:xfrm>
                <a:off x="7421280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03EDF8A-6ABC-4C75-8781-11AEB107A267}"/>
                </a:ext>
              </a:extLst>
            </p:cNvPr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1C2D207A-80A0-48C6-AF5F-49FF0F9257F2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B71D7F3-E899-43C4-A44F-051498B24075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80394E95-75F2-4C65-9AE3-56A17988C847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B052DE87-67DB-4DC0-9710-BE8D542D6460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76FED56-8735-4E93-9156-5113DE9BC4C9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359BFC3-6B9F-4649-8433-DE892C581904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B566C78-C0D5-4B3C-B63E-2366119E668B}"/>
                </a:ext>
              </a:extLst>
            </p:cNvPr>
            <p:cNvGrpSpPr/>
            <p:nvPr/>
          </p:nvGrpSpPr>
          <p:grpSpPr>
            <a:xfrm>
              <a:off x="5665096" y="2965938"/>
              <a:ext cx="225712" cy="691608"/>
              <a:chOff x="5661294" y="2908081"/>
              <a:chExt cx="217823" cy="749465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86947CB-9601-4255-8FDF-73F8CDA6516C}"/>
                  </a:ext>
                </a:extLst>
              </p:cNvPr>
              <p:cNvCxnSpPr/>
              <p:nvPr/>
            </p:nvCxnSpPr>
            <p:spPr>
              <a:xfrm>
                <a:off x="5661294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4ADE4B2-61A7-4940-BB1E-4E10D3569F8F}"/>
                  </a:ext>
                </a:extLst>
              </p:cNvPr>
              <p:cNvGrpSpPr/>
              <p:nvPr/>
            </p:nvGrpSpPr>
            <p:grpSpPr>
              <a:xfrm>
                <a:off x="5661294" y="3273155"/>
                <a:ext cx="217823" cy="384391"/>
                <a:chOff x="5442047" y="2294598"/>
                <a:chExt cx="217823" cy="344903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247661A3-298A-416E-BF44-9412E0B4EC75}"/>
                    </a:ext>
                  </a:extLst>
                </p:cNvPr>
                <p:cNvCxnSpPr/>
                <p:nvPr/>
              </p:nvCxnSpPr>
              <p:spPr>
                <a:xfrm>
                  <a:off x="5442053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1C2DEE92-62EA-4E9D-A8FD-1F772C45559F}"/>
                    </a:ext>
                  </a:extLst>
                </p:cNvPr>
                <p:cNvCxnSpPr/>
                <p:nvPr/>
              </p:nvCxnSpPr>
              <p:spPr>
                <a:xfrm>
                  <a:off x="5442047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9571A83-0BCE-40D5-9EB4-3B1FACBCFA77}"/>
                </a:ext>
              </a:extLst>
            </p:cNvPr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E9F3872-A5EF-42D8-B6AF-4FFD9F548293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576ED68-A4EA-4BF5-9678-CB03387DE64B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7769260-6560-4C59-94CF-5D29B6201DB2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919CBCB-067D-47D9-81A3-2373137A04C7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74B2C36-9FA9-4A80-B249-64A4F538FE2A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5DDF049-A861-4D41-9EDB-4BFC2DAFE551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E136BC2-82DC-4D4B-BB3B-C553FB0BA710}"/>
              </a:ext>
            </a:extLst>
          </p:cNvPr>
          <p:cNvSpPr txBox="1"/>
          <p:nvPr/>
        </p:nvSpPr>
        <p:spPr>
          <a:xfrm>
            <a:off x="3489572" y="304037"/>
            <a:ext cx="126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Idea?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C56BDF3-A75D-4E36-B773-7A4FC0A5C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43" y="360111"/>
            <a:ext cx="1267326" cy="1272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124D9-D96F-404C-9518-827C8FC3DD65}"/>
              </a:ext>
            </a:extLst>
          </p:cNvPr>
          <p:cNvSpPr txBox="1"/>
          <p:nvPr/>
        </p:nvSpPr>
        <p:spPr>
          <a:xfrm>
            <a:off x="4756898" y="230873"/>
            <a:ext cx="659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Count the number of 1’s in </a:t>
            </a:r>
            <a:r>
              <a:rPr lang="en-SG" sz="2400" i="1" dirty="0">
                <a:solidFill>
                  <a:srgbClr val="0000FF"/>
                </a:solidFill>
              </a:rPr>
              <a:t>ABCDE</a:t>
            </a:r>
            <a:r>
              <a:rPr lang="en-SG" sz="2400" dirty="0">
                <a:solidFill>
                  <a:srgbClr val="0000FF"/>
                </a:solidFill>
              </a:rPr>
              <a:t>. </a:t>
            </a:r>
          </a:p>
          <a:p>
            <a:r>
              <a:rPr lang="en-SG" sz="2400" dirty="0">
                <a:solidFill>
                  <a:srgbClr val="0000FF"/>
                </a:solidFill>
              </a:rPr>
              <a:t>If &gt; 1 then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1, else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0.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AEA7B7-02CB-4A7E-8C1A-980385F4D2C8}"/>
              </a:ext>
            </a:extLst>
          </p:cNvPr>
          <p:cNvSpPr txBox="1"/>
          <p:nvPr/>
        </p:nvSpPr>
        <p:spPr>
          <a:xfrm>
            <a:off x="1434853" y="3244633"/>
            <a:ext cx="51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A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B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C</a:t>
            </a:r>
            <a:endParaRPr lang="en-US" b="1" i="1" dirty="0">
              <a:solidFill>
                <a:srgbClr val="C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B26CA8-F654-448D-9044-1FFFB4D18C7C}"/>
              </a:ext>
            </a:extLst>
          </p:cNvPr>
          <p:cNvGrpSpPr/>
          <p:nvPr/>
        </p:nvGrpSpPr>
        <p:grpSpPr>
          <a:xfrm>
            <a:off x="4137632" y="3519721"/>
            <a:ext cx="796770" cy="543465"/>
            <a:chOff x="4137632" y="3519721"/>
            <a:chExt cx="796770" cy="5434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2CB825-B231-479E-8DC4-1B224935C084}"/>
                </a:ext>
              </a:extLst>
            </p:cNvPr>
            <p:cNvGrpSpPr/>
            <p:nvPr/>
          </p:nvGrpSpPr>
          <p:grpSpPr>
            <a:xfrm>
              <a:off x="4137632" y="3519721"/>
              <a:ext cx="796770" cy="543465"/>
              <a:chOff x="4137632" y="3519721"/>
              <a:chExt cx="796770" cy="54346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8E79444-FD6C-4749-AF08-D89BC7D2F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3519721"/>
                <a:ext cx="79677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078755C-62AC-4ED7-8F28-6CE2BE0DB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4063186"/>
                <a:ext cx="37223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5ABDA2A-A7E7-49EC-82D5-516F995DE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866" y="3836531"/>
                <a:ext cx="424536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643DA4-61B6-40E6-9499-1F016B999090}"/>
                </a:ext>
              </a:extLst>
            </p:cNvPr>
            <p:cNvCxnSpPr>
              <a:cxnSpLocks/>
            </p:cNvCxnSpPr>
            <p:nvPr/>
          </p:nvCxnSpPr>
          <p:spPr>
            <a:xfrm>
              <a:off x="4509866" y="3836531"/>
              <a:ext cx="0" cy="22665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B4B413D-274D-41F3-81F4-24E9F395A7B7}"/>
              </a:ext>
            </a:extLst>
          </p:cNvPr>
          <p:cNvSpPr txBox="1"/>
          <p:nvPr/>
        </p:nvSpPr>
        <p:spPr>
          <a:xfrm>
            <a:off x="4551337" y="4063186"/>
            <a:ext cx="51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AFB2DD-D164-4CC3-A648-C5B4C86CFC75}"/>
              </a:ext>
            </a:extLst>
          </p:cNvPr>
          <p:cNvSpPr txBox="1"/>
          <p:nvPr/>
        </p:nvSpPr>
        <p:spPr>
          <a:xfrm>
            <a:off x="4556650" y="2781183"/>
            <a:ext cx="5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0B82D0-AF17-4637-AAF5-E973327E6B6E}"/>
              </a:ext>
            </a:extLst>
          </p:cNvPr>
          <p:cNvSpPr txBox="1"/>
          <p:nvPr/>
        </p:nvSpPr>
        <p:spPr>
          <a:xfrm>
            <a:off x="8271599" y="2286005"/>
            <a:ext cx="454592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60ECBE-E33E-4B12-B881-AC920676A969}"/>
              </a:ext>
            </a:extLst>
          </p:cNvPr>
          <p:cNvSpPr txBox="1"/>
          <p:nvPr/>
        </p:nvSpPr>
        <p:spPr>
          <a:xfrm>
            <a:off x="8271599" y="3723728"/>
            <a:ext cx="51816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E0E1B4-2B24-45C7-972B-3C410A8C8AE6}"/>
              </a:ext>
            </a:extLst>
          </p:cNvPr>
          <p:cNvGrpSpPr/>
          <p:nvPr/>
        </p:nvGrpSpPr>
        <p:grpSpPr>
          <a:xfrm>
            <a:off x="7487025" y="3104878"/>
            <a:ext cx="1191457" cy="1596008"/>
            <a:chOff x="7487025" y="3104878"/>
            <a:chExt cx="1191457" cy="15960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B3E6C1-7A5B-41D3-9DAA-EBC94F3E72EE}"/>
                </a:ext>
              </a:extLst>
            </p:cNvPr>
            <p:cNvGrpSpPr/>
            <p:nvPr/>
          </p:nvGrpSpPr>
          <p:grpSpPr>
            <a:xfrm>
              <a:off x="7498535" y="3104878"/>
              <a:ext cx="1163367" cy="1018788"/>
              <a:chOff x="7498535" y="3104878"/>
              <a:chExt cx="1163367" cy="1018788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6F9BBD6-0982-43BF-828D-30096FC38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4123666"/>
                <a:ext cx="53253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3B96239-7174-4821-AF05-5AC665C23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3111105"/>
                <a:ext cx="63083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8CA6E96-1542-4FAA-93FA-244495E23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3104878"/>
                <a:ext cx="0" cy="101878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AB1698-882C-45AB-B885-5384DFCEF091}"/>
                </a:ext>
              </a:extLst>
            </p:cNvPr>
            <p:cNvGrpSpPr/>
            <p:nvPr/>
          </p:nvGrpSpPr>
          <p:grpSpPr>
            <a:xfrm>
              <a:off x="7487025" y="3836531"/>
              <a:ext cx="1191457" cy="595163"/>
              <a:chOff x="7487025" y="3836531"/>
              <a:chExt cx="1191457" cy="59516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7DF2673-15FB-483A-95C2-0A9889393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4431694"/>
                <a:ext cx="77334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D93188A-8151-4FD9-9F08-DB862F93F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7025" y="3836531"/>
                <a:ext cx="41811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64F8436-E015-4B56-A38D-25373D473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3836531"/>
                <a:ext cx="0" cy="59516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AD6E7EC-B90E-4F65-A3A2-4BCD377F5585}"/>
                </a:ext>
              </a:extLst>
            </p:cNvPr>
            <p:cNvGrpSpPr/>
            <p:nvPr/>
          </p:nvGrpSpPr>
          <p:grpSpPr>
            <a:xfrm>
              <a:off x="7498535" y="4205042"/>
              <a:ext cx="1096806" cy="495844"/>
              <a:chOff x="7498535" y="4205042"/>
              <a:chExt cx="1096806" cy="49584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4DA30A-396C-44E9-A0C0-EF654669D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717" y="4700886"/>
                <a:ext cx="89862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536939B-6FA8-4E00-8BF6-1EC53C1D8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0996" y="4205042"/>
                <a:ext cx="0" cy="49584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8613149-7500-46EF-971B-F971DC88D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4205042"/>
                <a:ext cx="19754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C0E147-205F-4EBB-A1FC-B994CE101026}"/>
              </a:ext>
            </a:extLst>
          </p:cNvPr>
          <p:cNvGrpSpPr/>
          <p:nvPr/>
        </p:nvGrpSpPr>
        <p:grpSpPr>
          <a:xfrm>
            <a:off x="10557573" y="3124204"/>
            <a:ext cx="1138296" cy="461665"/>
            <a:chOff x="10557573" y="3124204"/>
            <a:chExt cx="1138296" cy="46166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5ACD81B-B8E3-4683-82D8-900EBE66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73" y="3336543"/>
              <a:ext cx="6315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E643F1F-992E-4817-9CAC-CB17E86EFA45}"/>
                </a:ext>
              </a:extLst>
            </p:cNvPr>
            <p:cNvSpPr txBox="1"/>
            <p:nvPr/>
          </p:nvSpPr>
          <p:spPr>
            <a:xfrm>
              <a:off x="11177709" y="3124204"/>
              <a:ext cx="518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i="1" dirty="0">
                  <a:solidFill>
                    <a:srgbClr val="C00000"/>
                  </a:solidFill>
                </a:rPr>
                <a:t>V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413CFB-8C62-4CE1-AA7B-8C1BD8B5A33C}"/>
              </a:ext>
            </a:extLst>
          </p:cNvPr>
          <p:cNvSpPr txBox="1"/>
          <p:nvPr/>
        </p:nvSpPr>
        <p:spPr>
          <a:xfrm>
            <a:off x="6327958" y="1128730"/>
            <a:ext cx="549111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Important:</a:t>
            </a:r>
            <a:r>
              <a:rPr lang="en-SG" sz="2400" dirty="0"/>
              <a:t> All inputs </a:t>
            </a:r>
            <a:r>
              <a:rPr lang="en-SG" sz="2400" u="sng" dirty="0"/>
              <a:t>must be connected </a:t>
            </a:r>
            <a:r>
              <a:rPr lang="en-SG" sz="2400" dirty="0"/>
              <a:t>to some value! Leave no inputs “hanging”.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A3EF91-0835-4F52-8A5E-9F6F632AEFB5}"/>
              </a:ext>
            </a:extLst>
          </p:cNvPr>
          <p:cNvGrpSpPr/>
          <p:nvPr/>
        </p:nvGrpSpPr>
        <p:grpSpPr>
          <a:xfrm>
            <a:off x="9247537" y="3795819"/>
            <a:ext cx="2571534" cy="2224772"/>
            <a:chOff x="9247537" y="3795819"/>
            <a:chExt cx="2571534" cy="222477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5ABF2A-A5E9-4D0F-90E8-859609A4961F}"/>
                </a:ext>
              </a:extLst>
            </p:cNvPr>
            <p:cNvSpPr txBox="1"/>
            <p:nvPr/>
          </p:nvSpPr>
          <p:spPr>
            <a:xfrm>
              <a:off x="9247537" y="5189594"/>
              <a:ext cx="2571534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Unused outputs may be left alone.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F4BF524-0085-4F0D-80BC-D571C149BCA8}"/>
                </a:ext>
              </a:extLst>
            </p:cNvPr>
            <p:cNvCxnSpPr/>
            <p:nvPr/>
          </p:nvCxnSpPr>
          <p:spPr>
            <a:xfrm flipH="1" flipV="1">
              <a:off x="10660106" y="3795819"/>
              <a:ext cx="873133" cy="1393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3A567A0-4D6B-47E6-9A3F-00064AE7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0747" y="4150536"/>
              <a:ext cx="282594" cy="10390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Slide Number Placeholder 1">
            <a:extLst>
              <a:ext uri="{FF2B5EF4-FFF2-40B4-BE49-F238E27FC236}">
                <a16:creationId xmlns:a16="http://schemas.microsoft.com/office/drawing/2014/main" id="{35164BA9-2296-40FC-901D-84D54B73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337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0" grpId="0"/>
      <p:bldP spid="81" grpId="0"/>
      <p:bldP spid="83" grpId="0"/>
      <p:bldP spid="85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6" name="Group 5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 dirty="0" err="1"/>
                  <a:t>Cin</a:t>
                </a:r>
                <a:endParaRPr lang="en-US" b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/>
          <p:nvPr/>
        </p:nvSpPr>
        <p:spPr>
          <a:xfrm>
            <a:off x="6690560" y="370990"/>
            <a:ext cx="317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 err="1">
                <a:solidFill>
                  <a:srgbClr val="C00000"/>
                </a:solidFill>
              </a:rPr>
              <a:t>EFGH</a:t>
            </a:r>
            <a:r>
              <a:rPr lang="en-SG" sz="2800" dirty="0">
                <a:solidFill>
                  <a:srgbClr val="C00000"/>
                </a:solidFill>
              </a:rPr>
              <a:t> = (</a:t>
            </a:r>
            <a:r>
              <a:rPr lang="en-SG" sz="2800" i="1" dirty="0" err="1">
                <a:solidFill>
                  <a:srgbClr val="C00000"/>
                </a:solidFill>
              </a:rPr>
              <a:t>ABCD</a:t>
            </a:r>
            <a:r>
              <a:rPr lang="en-SG" sz="2800" dirty="0" err="1">
                <a:solidFill>
                  <a:srgbClr val="C00000"/>
                </a:solidFill>
              </a:rPr>
              <a:t>+1</a:t>
            </a:r>
            <a:r>
              <a:rPr lang="en-SG" sz="2800" dirty="0">
                <a:solidFill>
                  <a:srgbClr val="C00000"/>
                </a:solidFill>
              </a:rPr>
              <a:t>)/2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8CC5D806-A1D0-46F2-AA6C-64E99451265B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63225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690560" y="370990"/>
            <a:ext cx="317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 err="1">
                <a:solidFill>
                  <a:srgbClr val="C00000"/>
                </a:solidFill>
              </a:rPr>
              <a:t>EFGH</a:t>
            </a:r>
            <a:r>
              <a:rPr lang="en-SG" sz="2800" dirty="0">
                <a:solidFill>
                  <a:srgbClr val="C00000"/>
                </a:solidFill>
              </a:rPr>
              <a:t> = (</a:t>
            </a:r>
            <a:r>
              <a:rPr lang="en-SG" sz="2800" i="1" dirty="0" err="1">
                <a:solidFill>
                  <a:srgbClr val="C00000"/>
                </a:solidFill>
              </a:rPr>
              <a:t>ABCD</a:t>
            </a:r>
            <a:r>
              <a:rPr lang="en-SG" sz="2800" dirty="0" err="1">
                <a:solidFill>
                  <a:srgbClr val="C00000"/>
                </a:solidFill>
              </a:rPr>
              <a:t>+1</a:t>
            </a:r>
            <a:r>
              <a:rPr lang="en-SG" sz="2800" dirty="0">
                <a:solidFill>
                  <a:srgbClr val="C00000"/>
                </a:solidFill>
              </a:rPr>
              <a:t>)/2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34" name="Group 33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id="{94FC74F1-DA81-4CD9-902D-CCAD378CF0A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8</a:t>
            </a:fld>
            <a:endParaRPr lang="en-SG" sz="1600" dirty="0"/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7712BADF-5694-4556-A438-BC6BB9CBFB9D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437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55575" y="1444031"/>
          <a:ext cx="35299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CDE128C-C46A-4B7D-8CD5-295279B6900A}"/>
              </a:ext>
            </a:extLst>
          </p:cNvPr>
          <p:cNvGrpSpPr/>
          <p:nvPr/>
        </p:nvGrpSpPr>
        <p:grpSpPr>
          <a:xfrm>
            <a:off x="6950016" y="2172355"/>
            <a:ext cx="2348685" cy="1942446"/>
            <a:chOff x="6950016" y="2172355"/>
            <a:chExt cx="2348685" cy="1942446"/>
          </a:xfrm>
        </p:grpSpPr>
        <p:sp>
          <p:nvSpPr>
            <p:cNvPr id="78" name="TextBox 77"/>
            <p:cNvSpPr txBox="1"/>
            <p:nvPr/>
          </p:nvSpPr>
          <p:spPr>
            <a:xfrm>
              <a:off x="7618362" y="2172356"/>
              <a:ext cx="1011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A1H</a:t>
              </a:r>
              <a:endParaRPr lang="en-US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50016" y="2172355"/>
              <a:ext cx="2348685" cy="1942446"/>
              <a:chOff x="5426015" y="2172355"/>
              <a:chExt cx="2348685" cy="194244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A</a:t>
                </a:r>
              </a:p>
              <a:p>
                <a:r>
                  <a:rPr lang="en-SG" b="1" i="1" dirty="0"/>
                  <a:t>B</a:t>
                </a:r>
              </a:p>
              <a:p>
                <a:r>
                  <a:rPr lang="en-SG" b="1" i="1" dirty="0"/>
                  <a:t>C</a:t>
                </a:r>
              </a:p>
              <a:p>
                <a:r>
                  <a:rPr lang="en-SG" b="1" i="1" dirty="0"/>
                  <a:t>D</a:t>
                </a:r>
                <a:endParaRPr lang="en-US" b="1" i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59792" y="273263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E</a:t>
                </a:r>
              </a:p>
              <a:p>
                <a:r>
                  <a:rPr lang="en-SG" b="1" i="1" dirty="0"/>
                  <a:t>F</a:t>
                </a:r>
              </a:p>
              <a:p>
                <a:r>
                  <a:rPr lang="en-SG" b="1" i="1" dirty="0"/>
                  <a:t>G</a:t>
                </a:r>
              </a:p>
              <a:p>
                <a:r>
                  <a:rPr lang="en-SG" b="1" i="1" dirty="0"/>
                  <a:t>H</a:t>
                </a:r>
                <a:endParaRPr lang="en-US" b="1" i="1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426015" y="2953458"/>
                <a:ext cx="435634" cy="785005"/>
                <a:chOff x="5736566" y="2978584"/>
                <a:chExt cx="435634" cy="785005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6566" y="297858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7339066" y="2953458"/>
                <a:ext cx="435634" cy="785005"/>
                <a:chOff x="5736566" y="2978584"/>
                <a:chExt cx="435634" cy="785005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736566" y="297858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" name="TextBox 19"/>
          <p:cNvSpPr txBox="1"/>
          <p:nvPr/>
        </p:nvSpPr>
        <p:spPr>
          <a:xfrm>
            <a:off x="2095446" y="289374"/>
            <a:ext cx="580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4221-to-8421 decimal code converter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9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(b)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873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5752</TotalTime>
  <Words>1796</Words>
  <Application>Microsoft Office PowerPoint</Application>
  <PresentationFormat>Widescreen</PresentationFormat>
  <Paragraphs>1220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AndesNeue Alt 2 Book</vt:lpstr>
      <vt:lpstr>AndesNeue Alt 2 Medium</vt:lpstr>
      <vt:lpstr>Arial</vt:lpstr>
      <vt:lpstr>Calibri</vt:lpstr>
      <vt:lpstr>Symbol</vt:lpstr>
      <vt:lpstr>Office Theme</vt:lpstr>
      <vt:lpstr>CS2100 Tutorial 7</vt:lpstr>
      <vt:lpstr>Recap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Tutorial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22</cp:revision>
  <dcterms:created xsi:type="dcterms:W3CDTF">2024-08-24T12:49:29Z</dcterms:created>
  <dcterms:modified xsi:type="dcterms:W3CDTF">2024-09-09T14:45:37Z</dcterms:modified>
</cp:coreProperties>
</file>