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4" r:id="rId3"/>
    <p:sldId id="268" r:id="rId4"/>
    <p:sldId id="265" r:id="rId5"/>
    <p:sldId id="269" r:id="rId6"/>
    <p:sldId id="270" r:id="rId7"/>
    <p:sldId id="271" r:id="rId8"/>
    <p:sldId id="306" r:id="rId9"/>
    <p:sldId id="273" r:id="rId10"/>
    <p:sldId id="274" r:id="rId11"/>
    <p:sldId id="275" r:id="rId12"/>
    <p:sldId id="312" r:id="rId13"/>
    <p:sldId id="308" r:id="rId14"/>
    <p:sldId id="309" r:id="rId15"/>
    <p:sldId id="310" r:id="rId16"/>
    <p:sldId id="311" r:id="rId17"/>
    <p:sldId id="279" r:id="rId18"/>
    <p:sldId id="307" r:id="rId19"/>
    <p:sldId id="276" r:id="rId20"/>
    <p:sldId id="313" r:id="rId21"/>
    <p:sldId id="314" r:id="rId22"/>
    <p:sldId id="315" r:id="rId23"/>
    <p:sldId id="316" r:id="rId24"/>
    <p:sldId id="317" r:id="rId25"/>
    <p:sldId id="318" r:id="rId26"/>
    <p:sldId id="320" r:id="rId27"/>
    <p:sldId id="319" r:id="rId28"/>
    <p:sldId id="321" r:id="rId29"/>
    <p:sldId id="322" r:id="rId30"/>
    <p:sldId id="323" r:id="rId31"/>
    <p:sldId id="324" r:id="rId32"/>
    <p:sldId id="325" r:id="rId33"/>
    <p:sldId id="290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60" d="100"/>
          <a:sy n="6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Can sign extension work for sign-and-magnitude system?
https://www.polleverywhere.com/multiple_choice_polls/X2XiBqmrpvIuzKHB8HyLz?display_state=instructions&amp;activity_state=opened&amp;state=opened&amp;flow=Engagement&amp;onscreen=persist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A7F51-8A1A-7B0B-E41B-C8A95760F5C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Poll Title: Do not modify the notes in this section to avoid tampering with the Poll Everywhere activity.
More info at polleverywhere.com/support
Can sign extension work for sign-and-magnitude system?
https://www.polleverywhere.com/multiple_choice_polls/X2XiBqmrpvIuzKHB8HyLz?display_state=chart&amp;activity_state=opened&amp;state=opened&amp;flow=Engagement&amp;onscreen=persist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8CECB-5FBF-2AAC-49E5-DE6EE28B1EFC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0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Poll Title: Do not modify the notes in this section to avoid tampering with the Poll Everywhere activity.
More info at polleverywhere.com/support
Can sign extension work for sign-and-magnitude system?
https://www.polleverywhere.com/multiple_choice_polls/X2XiBqmrpvIuzKHB8HyLz?display_state=chart&amp;activity_state=closed&amp;state=closed&amp;flow=Engagement&amp;onscreen=persist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F455F-8016-EFE0-F0BE-3864421D378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1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CS2100 Tutorial 1 Number Systems
https://www.polleverywhere.com/surveys/Ftj7T59516hSpGx6ZHgLq?display_state=chart&amp;activity_state=opened&amp;state=opened&amp;flow=Engagement&amp;onscreen=persist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48E16-D652-EDE8-6220-F748E3038AC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If you have 6 bits to represent a number in unsigned integer, how many numbers can you represent?
https://www.polleverywhere.com/multiple_choice_polls/euhEBtKapIwtIfEPCh6Gz?display_state=chart&amp;activity_state=opened&amp;state=opened&amp;flow=Engagement&amp;onscreen=persist&amp;hide=instructions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2CAD0-F3A1-331D-9E3E-EA6B2D17614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If you have 6 bits to represent a number in 1s complement, how many numbers can you represent?
https://www.polleverywhere.com/multiple_choice_polls/wp6rHDU70XfkHMUAMqEzX?display_state=chart&amp;activity_state=opened&amp;state=opened&amp;flow=Engagement&amp;onscreen=persist&amp;hide=instructions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1F562-0FB0-95F6-AEC8-D0F61FD9533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If you have 6 bits to represent a number in 2s complement, how many number can you represent?
https://www.polleverywhere.com/multiple_choice_polls/nPie9wc8Afj76PTxH2Zdk?display_state=chart&amp;activity_state=opened&amp;state=opened&amp;flow=Engagement&amp;onscreen=persist&amp;hide=instructions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045CA-DC11-FF6A-8A2F-480167DDC589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heo@comp.nus.edu.s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eo@comp.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agamin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https://github.com/theodoreleebrant/TA-2425S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bon.now.sh/" TargetMode="External"/><Relationship Id="rId5" Type="http://schemas.openxmlformats.org/officeDocument/2006/relationships/hyperlink" Target="https://godbolt.org/" TargetMode="External"/><Relationship Id="rId4" Type="http://schemas.openxmlformats.org/officeDocument/2006/relationships/hyperlink" Target="https://cdecl.org/?q=void+(*(*f%5b%5d)())(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C and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0B50-7052-B4C2-8842-354A9C9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Tutorial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EB03-4B2A-7267-10A0-C16773A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/>
              <a:t>Try to do the questions beforehand!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don’t want to do the questions beforehand, </a:t>
            </a:r>
            <a:r>
              <a:rPr lang="en-US" dirty="0">
                <a:latin typeface="AndesNeue Alt 2 Medium" panose="00000600000000000000" pitchFamily="2" charset="0"/>
                <a:sym typeface="Wingdings" panose="05000000000000000000" pitchFamily="2" charset="2"/>
              </a:rPr>
              <a:t>at the very least read the questions</a:t>
            </a:r>
            <a:r>
              <a:rPr lang="en-US" dirty="0">
                <a:sym typeface="Wingdings" panose="05000000000000000000" pitchFamily="2" charset="2"/>
              </a:rPr>
              <a:t> so you’re not completely lost when I’m explaining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Short tutorial: only 1 hour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start at :05, and finish at :45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leave for your next class if I overrun past this.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Attendance marked!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Any excused absences let me know via email (</a:t>
            </a:r>
            <a:r>
              <a:rPr lang="en-US" dirty="0">
                <a:sym typeface="Wingdings" panose="05000000000000000000" pitchFamily="2" charset="2"/>
                <a:hlinkClick r:id="rId2"/>
              </a:rPr>
              <a:t>theo@comp.nus.edu.sg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410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CS2100 Tutorial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and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00778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74135-4745-8EA1-EA36-C7397D8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B6E75-FCFF-ED57-287D-0DA37DD7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Sign Extension</a:t>
            </a:r>
          </a:p>
          <a:p>
            <a:r>
              <a:rPr lang="en-US" dirty="0"/>
              <a:t>Q2: Subtraction in 1s complement</a:t>
            </a:r>
          </a:p>
          <a:p>
            <a:r>
              <a:rPr lang="en-US" dirty="0"/>
              <a:t>Q3: Fixed-point binary</a:t>
            </a:r>
          </a:p>
          <a:p>
            <a:r>
              <a:rPr lang="en-US" dirty="0"/>
              <a:t>Q4: IEEE754 single-precision representation (“floats”)</a:t>
            </a:r>
          </a:p>
          <a:p>
            <a:r>
              <a:rPr lang="en-US" dirty="0"/>
              <a:t>Q5: C basics – iteration, recursion, and arrays</a:t>
            </a:r>
          </a:p>
          <a:p>
            <a:r>
              <a:rPr lang="en-US" dirty="0"/>
              <a:t>Q6: C pointers</a:t>
            </a:r>
          </a:p>
        </p:txBody>
      </p:sp>
    </p:spTree>
    <p:extLst>
      <p:ext uri="{BB962C8B-B14F-4D97-AF65-F5344CB8AC3E}">
        <p14:creationId xmlns:p14="http://schemas.microsoft.com/office/powerpoint/2010/main" val="275965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53513-E7AF-2C6E-9106-05422F63947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C57A9-1A53-5BCD-7188-DC16D59CC417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B08FC-AAE0-46D3-F896-9C49B65D2C6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BA4B0-B932-BBEF-D9A5-61C7DE4A0F9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Unsigned, 1s complement, 2s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Two ways of seeing n-bit 1’s complement: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MSB is 1, it’s negative. Flip the rest of the bits to get the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MSB has a value of –(2</a:t>
            </a:r>
            <a:r>
              <a:rPr lang="en-US" baseline="30000" dirty="0"/>
              <a:t>n-1</a:t>
            </a:r>
            <a:r>
              <a:rPr lang="en-US" dirty="0"/>
              <a:t> – 1), the rest goes as usual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4-bit 1’s complement</a:t>
            </a:r>
          </a:p>
          <a:p>
            <a:pPr marL="0" indent="0">
              <a:buNone/>
            </a:pPr>
            <a:r>
              <a:rPr lang="en-US" dirty="0"/>
              <a:t>(1101)</a:t>
            </a:r>
            <a:r>
              <a:rPr lang="en-US" baseline="-250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48754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Unsigned, 1s complement, 2s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Two ways of seeing n-bit 2’s complement: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MSB is 1, it’s negative. </a:t>
            </a:r>
            <a:br>
              <a:rPr lang="en-US" dirty="0"/>
            </a:br>
            <a:r>
              <a:rPr lang="en-US" dirty="0"/>
              <a:t>Flip the rest of the bits and add 1 to get the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MSB has a value of –(2</a:t>
            </a:r>
            <a:r>
              <a:rPr lang="en-US" baseline="30000" dirty="0"/>
              <a:t>n-1</a:t>
            </a:r>
            <a:r>
              <a:rPr lang="en-US" dirty="0"/>
              <a:t>), the rest goes as usual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4-bit 2’s complement</a:t>
            </a:r>
          </a:p>
          <a:p>
            <a:pPr marL="0" indent="0">
              <a:buNone/>
            </a:pPr>
            <a:r>
              <a:rPr lang="en-US" dirty="0"/>
              <a:t>(1101)</a:t>
            </a:r>
            <a:r>
              <a:rPr lang="en-US" baseline="-25000" dirty="0"/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70477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complement systems, we can extend the </a:t>
            </a:r>
            <a:r>
              <a:rPr lang="en-US" u="sng" dirty="0"/>
              <a:t>sign bit </a:t>
            </a:r>
            <a:r>
              <a:rPr lang="en-US" dirty="0"/>
              <a:t>if we increase the number of bits used for the representation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r>
              <a:rPr lang="en-US" dirty="0"/>
              <a:t>From 4 bits to 8 bits:</a:t>
            </a:r>
          </a:p>
          <a:p>
            <a:pPr marL="0" indent="0">
              <a:buNone/>
            </a:pPr>
            <a:r>
              <a:rPr lang="en-US" dirty="0"/>
              <a:t>	(5)</a:t>
            </a:r>
            <a:r>
              <a:rPr lang="en-US" baseline="-25000" dirty="0"/>
              <a:t>10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101)</a:t>
            </a:r>
            <a:r>
              <a:rPr lang="en-US" baseline="-25000" dirty="0"/>
              <a:t>2s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00000</a:t>
            </a:r>
            <a:r>
              <a:rPr lang="en-US" dirty="0"/>
              <a:t>101)</a:t>
            </a:r>
            <a:r>
              <a:rPr lang="en-US" baseline="-25000" dirty="0"/>
              <a:t>2s</a:t>
            </a:r>
          </a:p>
          <a:p>
            <a:pPr marL="0" indent="0">
              <a:buNone/>
            </a:pPr>
            <a:r>
              <a:rPr lang="en-US" dirty="0"/>
              <a:t>	(-3)</a:t>
            </a:r>
            <a:r>
              <a:rPr lang="en-US" baseline="-25000" dirty="0"/>
              <a:t>10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101)</a:t>
            </a:r>
            <a:r>
              <a:rPr lang="en-US" baseline="-25000" dirty="0"/>
              <a:t>2s</a:t>
            </a:r>
            <a:r>
              <a:rPr lang="en-US" dirty="0"/>
              <a:t> = (</a:t>
            </a:r>
            <a:r>
              <a:rPr lang="en-US" dirty="0">
                <a:solidFill>
                  <a:srgbClr val="C00000"/>
                </a:solidFill>
              </a:rPr>
              <a:t>11111</a:t>
            </a:r>
            <a:r>
              <a:rPr lang="en-US" dirty="0"/>
              <a:t>101)</a:t>
            </a:r>
            <a:r>
              <a:rPr lang="en-US" baseline="-25000" dirty="0"/>
              <a:t>2s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42AB4-8436-71AC-DFF4-5059D445AB7C}"/>
              </a:ext>
            </a:extLst>
          </p:cNvPr>
          <p:cNvSpPr txBox="1"/>
          <p:nvPr/>
        </p:nvSpPr>
        <p:spPr>
          <a:xfrm>
            <a:off x="8008883" y="3429000"/>
            <a:ext cx="33449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esNeue Alt 2 Book" panose="00000500000000000000" pitchFamily="2" charset="0"/>
              </a:rPr>
              <a:t>Note: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Sign extension works for complement systems – in binary, both 1s and 2s complement</a:t>
            </a:r>
          </a:p>
        </p:txBody>
      </p:sp>
    </p:spTree>
    <p:extLst>
      <p:ext uri="{BB962C8B-B14F-4D97-AF65-F5344CB8AC3E}">
        <p14:creationId xmlns:p14="http://schemas.microsoft.com/office/powerpoint/2010/main" val="41574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Theodore Leebrant</a:t>
            </a:r>
          </a:p>
          <a:p>
            <a:pPr marL="0" indent="0">
              <a:buNone/>
            </a:pPr>
            <a:r>
              <a:rPr lang="en-US" sz="2000" dirty="0"/>
              <a:t>(Theodore/Theo is good!)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dirty="0"/>
              <a:t>Computer Science + Mathematics</a:t>
            </a:r>
          </a:p>
          <a:p>
            <a:pPr lvl="1"/>
            <a:r>
              <a:rPr lang="en-US" dirty="0"/>
              <a:t>was a Programming Languages nerd, mostly with Rust</a:t>
            </a:r>
          </a:p>
          <a:p>
            <a:pPr lvl="1"/>
            <a:r>
              <a:rPr lang="en-US" dirty="0"/>
              <a:t>teaching CS3210 (Parallel Programming) as well this semester</a:t>
            </a:r>
          </a:p>
          <a:p>
            <a:r>
              <a:rPr lang="en-US" dirty="0"/>
              <a:t>Plays too much Final Fantasy XIV</a:t>
            </a:r>
          </a:p>
          <a:p>
            <a:r>
              <a:rPr lang="en-US" dirty="0"/>
              <a:t>Out-of-tutorial communication: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theo@comp.nus.edu.sg</a:t>
            </a:r>
            <a:r>
              <a:rPr lang="en-US" dirty="0"/>
              <a:t> for consults, questions</a:t>
            </a:r>
          </a:p>
          <a:p>
            <a:pPr lvl="1"/>
            <a:r>
              <a:rPr lang="en-US" dirty="0"/>
              <a:t>Telegram: next slide</a:t>
            </a:r>
          </a:p>
          <a:p>
            <a:pPr lvl="1"/>
            <a:r>
              <a:rPr lang="en-US" dirty="0"/>
              <a:t>Will reply messages within 24 hours – </a:t>
            </a:r>
            <a:r>
              <a:rPr lang="en-US" dirty="0">
                <a:latin typeface="AndesNeue Alt 2 Book it" panose="00000500000000000000" pitchFamily="2" charset="0"/>
              </a:rPr>
              <a:t>except 2 days before deadlines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D2E2-C128-C4F2-EF46-330B3A4154A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89C2D-7DBF-66AA-9768-18F41917F7CA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C244F-4510-5325-B5A6-4E0D5CFE15C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Question: </a:t>
            </a:r>
            <a:r>
              <a:rPr lang="en-US" dirty="0"/>
              <a:t>Show that sign extension does not change the value represented.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Answer:</a:t>
            </a:r>
            <a:endParaRPr lang="en-US" u="sng" baseline="-25000" dirty="0"/>
          </a:p>
          <a:p>
            <a:pPr marL="0" indent="0">
              <a:buNone/>
            </a:pPr>
            <a:r>
              <a:rPr lang="en-US" dirty="0"/>
              <a:t>Straightforward for positive values, since we pad zeroes</a:t>
            </a:r>
          </a:p>
          <a:p>
            <a:pPr marL="0" indent="0">
              <a:buNone/>
            </a:pPr>
            <a:r>
              <a:rPr lang="en-US" dirty="0"/>
              <a:t>For negative numbers: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48AD2-3EE6-87C3-C173-ECA29A0A8DD4}"/>
              </a:ext>
            </a:extLst>
          </p:cNvPr>
          <p:cNvSpPr txBox="1"/>
          <p:nvPr/>
        </p:nvSpPr>
        <p:spPr>
          <a:xfrm>
            <a:off x="8175195" y="4350581"/>
            <a:ext cx="3860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desNeue Alt 2 Book" panose="00000500000000000000" pitchFamily="2" charset="0"/>
              </a:rPr>
              <a:t>Reminder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One way to see 2s complement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is that the MSB has a value of –(2</a:t>
            </a:r>
            <a:r>
              <a:rPr lang="en-US" baseline="30000" dirty="0">
                <a:latin typeface="AndesNeue Alt 2 Book" panose="00000500000000000000" pitchFamily="2" charset="0"/>
              </a:rPr>
              <a:t>n-1</a:t>
            </a:r>
            <a:r>
              <a:rPr lang="en-US" dirty="0">
                <a:latin typeface="AndesNeue Alt 2 Book" panose="00000500000000000000" pitchFamily="2" charset="0"/>
              </a:rPr>
              <a:t>),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rest goes as usual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43E19-A80E-178E-374F-CECD81FCA94F}"/>
              </a:ext>
            </a:extLst>
          </p:cNvPr>
          <p:cNvSpPr txBox="1"/>
          <p:nvPr/>
        </p:nvSpPr>
        <p:spPr>
          <a:xfrm>
            <a:off x="987962" y="5009048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AndesNeue Alt 2 Book" panose="00000500000000000000" pitchFamily="2" charset="0"/>
              </a:rPr>
              <a:t>(-3)</a:t>
            </a:r>
            <a:r>
              <a:rPr lang="en-SG" sz="3600" baseline="-25000" dirty="0">
                <a:latin typeface="AndesNeue Alt 2 Book" panose="00000500000000000000" pitchFamily="2" charset="0"/>
              </a:rPr>
              <a:t>10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11111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endParaRPr lang="en-SG" sz="4000" baseline="-250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1EC3E-B848-D8B5-6F87-56812F7F7E78}"/>
              </a:ext>
            </a:extLst>
          </p:cNvPr>
          <p:cNvGrpSpPr/>
          <p:nvPr/>
        </p:nvGrpSpPr>
        <p:grpSpPr>
          <a:xfrm>
            <a:off x="528501" y="5625909"/>
            <a:ext cx="3044552" cy="1132576"/>
            <a:chOff x="1190653" y="2120187"/>
            <a:chExt cx="3044552" cy="113257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3E016-0CD0-0AFB-0F91-412400A32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079" y="2120187"/>
              <a:ext cx="846126" cy="5798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2D29EC-089B-A47B-B786-D75E844A0814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</a:t>
              </a:r>
              <a:r>
                <a:rPr lang="en-SG" sz="2800" dirty="0">
                  <a:latin typeface="AndesNeue Alt 2 Book" panose="00000500000000000000" pitchFamily="2" charset="0"/>
                </a:rPr>
                <a:t> = –8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9B05A-24D1-7650-BF0F-4B56EA98E939}"/>
              </a:ext>
            </a:extLst>
          </p:cNvPr>
          <p:cNvGrpSpPr/>
          <p:nvPr/>
        </p:nvGrpSpPr>
        <p:grpSpPr>
          <a:xfrm>
            <a:off x="4400702" y="5641854"/>
            <a:ext cx="5064371" cy="1216146"/>
            <a:chOff x="5062854" y="2136132"/>
            <a:chExt cx="5064371" cy="121614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F080A04-0E47-38C1-0173-7B444E2C54B4}"/>
                </a:ext>
              </a:extLst>
            </p:cNvPr>
            <p:cNvSpPr/>
            <p:nvPr/>
          </p:nvSpPr>
          <p:spPr>
            <a:xfrm rot="5400000">
              <a:off x="6266212" y="1844090"/>
              <a:ext cx="262041" cy="846125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73611-397B-CC87-1814-1CF903A2E399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7</a:t>
              </a:r>
              <a:r>
                <a:rPr lang="en-SG" sz="2800" dirty="0">
                  <a:latin typeface="AndesNeue Alt 2 Book" panose="00000500000000000000" pitchFamily="2" charset="0"/>
                </a:rPr>
                <a:t> 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6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5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4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>
                  <a:latin typeface="AndesNeue Alt 2 Book" panose="00000500000000000000" pitchFamily="2" charset="0"/>
                </a:rPr>
                <a:t>	= –128+64+32+16+8 = –8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90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Sign Extension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D32AEE-5842-85D7-77AB-06C7F41D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negative numbers: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48AD2-3EE6-87C3-C173-ECA29A0A8DD4}"/>
              </a:ext>
            </a:extLst>
          </p:cNvPr>
          <p:cNvSpPr txBox="1"/>
          <p:nvPr/>
        </p:nvSpPr>
        <p:spPr>
          <a:xfrm>
            <a:off x="8064836" y="772319"/>
            <a:ext cx="38603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>
                <a:latin typeface="AndesNeue Alt 2 Book" panose="00000500000000000000" pitchFamily="2" charset="0"/>
              </a:rPr>
              <a:t>Reminder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One way to see 2s complement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is that the MSB has a value of –(2</a:t>
            </a:r>
            <a:r>
              <a:rPr lang="en-US" baseline="30000" dirty="0">
                <a:latin typeface="AndesNeue Alt 2 Book" panose="00000500000000000000" pitchFamily="2" charset="0"/>
              </a:rPr>
              <a:t>n-1</a:t>
            </a:r>
            <a:r>
              <a:rPr lang="en-US" dirty="0">
                <a:latin typeface="AndesNeue Alt 2 Book" panose="00000500000000000000" pitchFamily="2" charset="0"/>
              </a:rPr>
              <a:t>), 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rest goes as usual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43E19-A80E-178E-374F-CECD81FCA94F}"/>
              </a:ext>
            </a:extLst>
          </p:cNvPr>
          <p:cNvSpPr txBox="1"/>
          <p:nvPr/>
        </p:nvSpPr>
        <p:spPr>
          <a:xfrm>
            <a:off x="2425259" y="2184253"/>
            <a:ext cx="734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AndesNeue Alt 2 Book" panose="00000500000000000000" pitchFamily="2" charset="0"/>
              </a:rPr>
              <a:t>(-3)</a:t>
            </a:r>
            <a:r>
              <a:rPr lang="en-SG" sz="3600" baseline="-25000" dirty="0">
                <a:latin typeface="AndesNeue Alt 2 Book" panose="00000500000000000000" pitchFamily="2" charset="0"/>
              </a:rPr>
              <a:t>10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r>
              <a:rPr lang="en-SG" sz="3600" dirty="0">
                <a:latin typeface="AndesNeue Alt 2 Book" panose="00000500000000000000" pitchFamily="2" charset="0"/>
              </a:rPr>
              <a:t> = (</a:t>
            </a:r>
            <a:r>
              <a:rPr lang="en-SG" sz="3600" dirty="0">
                <a:solidFill>
                  <a:srgbClr val="C00000"/>
                </a:solidFill>
                <a:latin typeface="AndesNeue Alt 2 Book" panose="00000500000000000000" pitchFamily="2" charset="0"/>
              </a:rPr>
              <a:t>11111</a:t>
            </a:r>
            <a:r>
              <a:rPr lang="en-SG" sz="3600" dirty="0">
                <a:latin typeface="AndesNeue Alt 2 Book" panose="00000500000000000000" pitchFamily="2" charset="0"/>
              </a:rPr>
              <a:t>101)</a:t>
            </a:r>
            <a:r>
              <a:rPr lang="en-SG" sz="3600" baseline="-25000" dirty="0">
                <a:latin typeface="AndesNeue Alt 2 Book" panose="00000500000000000000" pitchFamily="2" charset="0"/>
              </a:rPr>
              <a:t>2s</a:t>
            </a:r>
            <a:endParaRPr lang="en-SG" sz="4000" baseline="-250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1EC3E-B848-D8B5-6F87-56812F7F7E78}"/>
              </a:ext>
            </a:extLst>
          </p:cNvPr>
          <p:cNvGrpSpPr/>
          <p:nvPr/>
        </p:nvGrpSpPr>
        <p:grpSpPr>
          <a:xfrm>
            <a:off x="2044580" y="2846675"/>
            <a:ext cx="2959360" cy="1071049"/>
            <a:chOff x="1190653" y="2181714"/>
            <a:chExt cx="2959360" cy="107104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3E016-0CD0-0AFB-0F91-412400A32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7971" y="2181714"/>
              <a:ext cx="452042" cy="6775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2D29EC-089B-A47B-B786-D75E844A0814}"/>
                </a:ext>
              </a:extLst>
            </p:cNvPr>
            <p:cNvSpPr txBox="1"/>
            <p:nvPr/>
          </p:nvSpPr>
          <p:spPr>
            <a:xfrm>
              <a:off x="1190653" y="2729543"/>
              <a:ext cx="27549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</a:t>
              </a:r>
              <a:r>
                <a:rPr lang="en-SG" sz="2800" dirty="0">
                  <a:latin typeface="AndesNeue Alt 2 Book" panose="00000500000000000000" pitchFamily="2" charset="0"/>
                </a:rPr>
                <a:t> = –8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9B05A-24D1-7650-BF0F-4B56EA98E939}"/>
              </a:ext>
            </a:extLst>
          </p:cNvPr>
          <p:cNvGrpSpPr/>
          <p:nvPr/>
        </p:nvGrpSpPr>
        <p:grpSpPr>
          <a:xfrm>
            <a:off x="5882661" y="2785148"/>
            <a:ext cx="5064371" cy="1216146"/>
            <a:chOff x="5062854" y="2136132"/>
            <a:chExt cx="5064371" cy="121614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F080A04-0E47-38C1-0173-7B444E2C54B4}"/>
                </a:ext>
              </a:extLst>
            </p:cNvPr>
            <p:cNvSpPr/>
            <p:nvPr/>
          </p:nvSpPr>
          <p:spPr>
            <a:xfrm rot="5400000">
              <a:off x="6266212" y="1844090"/>
              <a:ext cx="262041" cy="846125"/>
            </a:xfrm>
            <a:prstGeom prst="rightBrace">
              <a:avLst>
                <a:gd name="adj1" fmla="val 3722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B73611-397B-CC87-1814-1CF903A2E399}"/>
                </a:ext>
              </a:extLst>
            </p:cNvPr>
            <p:cNvSpPr txBox="1"/>
            <p:nvPr/>
          </p:nvSpPr>
          <p:spPr>
            <a:xfrm>
              <a:off x="5062854" y="2398171"/>
              <a:ext cx="50643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latin typeface="AndesNeue Alt 2 Book" panose="00000500000000000000" pitchFamily="2" charset="0"/>
                </a:rPr>
                <a:t>Value: –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7</a:t>
              </a:r>
              <a:r>
                <a:rPr lang="en-SG" sz="2800" dirty="0">
                  <a:latin typeface="AndesNeue Alt 2 Book" panose="00000500000000000000" pitchFamily="2" charset="0"/>
                </a:rPr>
                <a:t> 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6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5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4 </a:t>
              </a:r>
              <a:r>
                <a:rPr lang="en-SG" sz="2800" dirty="0">
                  <a:latin typeface="AndesNeue Alt 2 Book" panose="00000500000000000000" pitchFamily="2" charset="0"/>
                </a:rPr>
                <a:t>+ 2</a:t>
              </a:r>
              <a:r>
                <a:rPr lang="en-SG" sz="2800" baseline="30000" dirty="0">
                  <a:latin typeface="AndesNeue Alt 2 Book" panose="00000500000000000000" pitchFamily="2" charset="0"/>
                </a:rPr>
                <a:t>3 </a:t>
              </a:r>
            </a:p>
            <a:p>
              <a:pPr>
                <a:tabLst>
                  <a:tab pos="895350" algn="l"/>
                </a:tabLst>
              </a:pPr>
              <a:r>
                <a:rPr lang="en-SG" sz="2800" dirty="0">
                  <a:latin typeface="AndesNeue Alt 2 Book" panose="00000500000000000000" pitchFamily="2" charset="0"/>
                </a:rPr>
                <a:t>	= –128+64+32+16+8 = –8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4D5A-3833-FA78-F515-47F2658D6DD5}"/>
                  </a:ext>
                </a:extLst>
              </p:cNvPr>
              <p:cNvSpPr txBox="1"/>
              <p:nvPr/>
            </p:nvSpPr>
            <p:spPr>
              <a:xfrm>
                <a:off x="2845700" y="4963383"/>
                <a:ext cx="837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4D5A-3833-FA78-F515-47F2658D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700" y="4963383"/>
                <a:ext cx="837447" cy="523220"/>
              </a:xfrm>
              <a:prstGeom prst="rect">
                <a:avLst/>
              </a:prstGeom>
              <a:blipFill>
                <a:blip r:embed="rId2"/>
                <a:stretch>
                  <a:fillRect l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C4F10-D73E-684D-3BC3-D2B475E3605C}"/>
                  </a:ext>
                </a:extLst>
              </p:cNvPr>
              <p:cNvSpPr txBox="1"/>
              <p:nvPr/>
            </p:nvSpPr>
            <p:spPr>
              <a:xfrm>
                <a:off x="5259695" y="4929868"/>
                <a:ext cx="7127985" cy="185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–</m:t>
                      </m:r>
                      <m:sSup>
                        <m:sSup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SG" sz="2800" i="1" baseline="30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SG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aseline="30000" dirty="0"/>
              </a:p>
              <a:p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SG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SG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SG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SG" sz="2800" b="0" dirty="0"/>
                  <a:t> </a:t>
                </a:r>
                <a:r>
                  <a:rPr lang="en-SG" sz="2800" b="0" dirty="0">
                    <a:solidFill>
                      <a:srgbClr val="006600"/>
                    </a:solidFill>
                  </a:rPr>
                  <a:t>(sum of GP)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SG" sz="2800" dirty="0"/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C4F10-D73E-684D-3BC3-D2B475E3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95" y="4929868"/>
                <a:ext cx="7127985" cy="1859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0C51-5520-2797-D34C-7BD4B91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Subtraction in 1s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689-84AA-F4DF-3514-AF9316B8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en-US" dirty="0"/>
              <a:t>0101.11 – 010.0101</a:t>
            </a:r>
          </a:p>
          <a:p>
            <a:pPr marL="514350" indent="-514350">
              <a:buAutoNum type="alphaLcParenBoth"/>
            </a:pPr>
            <a:r>
              <a:rPr lang="en-US" dirty="0"/>
              <a:t>010111.101 – 0111010.11</a:t>
            </a:r>
          </a:p>
          <a:p>
            <a:pPr marL="514350" indent="-514350">
              <a:buAutoNum type="alphaLcParenBoth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Strategy: Convert A - B to A + (-B)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 question: what if these numbers are in 2s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DCFE-9B13-B444-5323-D3AB4F3E1709}"/>
              </a:ext>
            </a:extLst>
          </p:cNvPr>
          <p:cNvSpPr txBox="1"/>
          <p:nvPr/>
        </p:nvSpPr>
        <p:spPr>
          <a:xfrm>
            <a:off x="838200" y="3827544"/>
            <a:ext cx="26932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Neue Alt 2 Book" panose="00000500000000000000" pitchFamily="2" charset="0"/>
              </a:rPr>
              <a:t>Why do we not perform subtraction directly?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E959B-43F1-00E5-462F-571339310C39}"/>
              </a:ext>
            </a:extLst>
          </p:cNvPr>
          <p:cNvSpPr txBox="1"/>
          <p:nvPr/>
        </p:nvSpPr>
        <p:spPr>
          <a:xfrm>
            <a:off x="838200" y="4910676"/>
            <a:ext cx="62142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Medium" panose="00000600000000000000" pitchFamily="2" charset="0"/>
              </a:rPr>
              <a:t>Note</a:t>
            </a:r>
            <a:br>
              <a:rPr lang="en-US" sz="2400" u="sng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Adding trailing zeroes is not sign extension.</a:t>
            </a:r>
            <a:endParaRPr lang="en-US" sz="2400" u="sng" dirty="0">
              <a:latin typeface="AndesNeue Alt 2 Book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F5699-678B-3814-B2CC-011983F25508}"/>
              </a:ext>
            </a:extLst>
          </p:cNvPr>
          <p:cNvSpPr txBox="1"/>
          <p:nvPr/>
        </p:nvSpPr>
        <p:spPr>
          <a:xfrm>
            <a:off x="7330967" y="1690688"/>
            <a:ext cx="402283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Medium" panose="00000600000000000000" pitchFamily="2" charset="0"/>
              </a:rPr>
              <a:t>Side note:</a:t>
            </a:r>
            <a:br>
              <a:rPr lang="en-US" sz="2400" u="sng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Read the definition of (r-1)’s complement. Definition stands for more than just binary number systems.</a:t>
            </a:r>
            <a:endParaRPr lang="en-US" sz="2400" u="sng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21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886-B683-03A2-6169-B73C5DD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Decimal </a:t>
            </a:r>
            <a:r>
              <a:rPr lang="en-US" dirty="0">
                <a:sym typeface="Wingdings" panose="05000000000000000000" pitchFamily="2" charset="2"/>
              </a:rPr>
              <a:t> Fixed point binary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E40F-544E-15CF-241A-4F3D4671E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br>
                  <a:rPr lang="en-US" u="sng" dirty="0"/>
                </a:br>
                <a:r>
                  <a:rPr lang="en-US" dirty="0"/>
                  <a:t>Convert from </a:t>
                </a:r>
                <a:r>
                  <a:rPr lang="en-US" u="sng" dirty="0"/>
                  <a:t>decimal</a:t>
                </a:r>
                <a:r>
                  <a:rPr lang="en-US" dirty="0"/>
                  <a:t> to </a:t>
                </a:r>
                <a:r>
                  <a:rPr lang="en-US" u="sng" dirty="0"/>
                  <a:t>fixed point binary </a:t>
                </a:r>
                <a:r>
                  <a:rPr lang="en-US" dirty="0"/>
                  <a:t>in </a:t>
                </a:r>
                <a:r>
                  <a:rPr lang="en-US" u="sng" dirty="0"/>
                  <a:t>2’s complement</a:t>
                </a:r>
                <a:br>
                  <a:rPr lang="en-US" dirty="0"/>
                </a:br>
                <a:r>
                  <a:rPr lang="en-US" dirty="0"/>
                  <a:t>with </a:t>
                </a:r>
                <a:r>
                  <a:rPr lang="en-US" u="sng" dirty="0"/>
                  <a:t>4 bits </a:t>
                </a:r>
                <a:r>
                  <a:rPr lang="en-US" dirty="0"/>
                  <a:t>for the integer portion and </a:t>
                </a:r>
                <a:r>
                  <a:rPr lang="en-US" u="sng" dirty="0"/>
                  <a:t>3 bits </a:t>
                </a:r>
                <a:r>
                  <a:rPr lang="en-US" dirty="0"/>
                  <a:t>for the fraction portion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1.75 =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(0001.110)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-2.5 =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(1101.100)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3.876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(0011.111)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2.1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:r>
                  <a:rPr lang="en-SG" sz="2800" dirty="0">
                    <a:solidFill>
                      <a:srgbClr val="C00000"/>
                    </a:solidFill>
                  </a:rPr>
                  <a:t>(0010.001)</a:t>
                </a:r>
                <a:r>
                  <a:rPr lang="en-SG" sz="2800" baseline="-25000" dirty="0">
                    <a:solidFill>
                      <a:srgbClr val="C00000"/>
                    </a:solidFill>
                  </a:rPr>
                  <a:t>2s</a:t>
                </a:r>
                <a:r>
                  <a:rPr lang="en-SG" sz="2800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AE40F-544E-15CF-241A-4F3D4671E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983201-38A9-D1AF-D8A3-460FB22CB407}"/>
              </a:ext>
            </a:extLst>
          </p:cNvPr>
          <p:cNvSpPr txBox="1"/>
          <p:nvPr/>
        </p:nvSpPr>
        <p:spPr>
          <a:xfrm>
            <a:off x="7572703" y="4499148"/>
            <a:ext cx="37810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esNeue Alt 2 Book" panose="00000500000000000000" pitchFamily="2" charset="0"/>
              </a:rPr>
              <a:t>Reminder: always do your conversion to one extra place and round accordingly</a:t>
            </a:r>
          </a:p>
        </p:txBody>
      </p:sp>
    </p:spTree>
    <p:extLst>
      <p:ext uri="{BB962C8B-B14F-4D97-AF65-F5344CB8AC3E}">
        <p14:creationId xmlns:p14="http://schemas.microsoft.com/office/powerpoint/2010/main" val="72398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886-B683-03A2-6169-B73C5DD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Decimal </a:t>
            </a:r>
            <a:r>
              <a:rPr lang="en-US" dirty="0">
                <a:sym typeface="Wingdings" panose="05000000000000000000" pitchFamily="2" charset="2"/>
              </a:rPr>
              <a:t> Fixed point binary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E40F-544E-15CF-241A-4F3D4671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Question</a:t>
            </a:r>
            <a:br>
              <a:rPr lang="en-US" u="sng" dirty="0"/>
            </a:br>
            <a:r>
              <a:rPr lang="en-US" dirty="0"/>
              <a:t>Convert it back to decimal.</a:t>
            </a:r>
            <a:endParaRPr lang="en-US" u="sng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(0001.110)</a:t>
            </a:r>
            <a:r>
              <a:rPr lang="en-SG" sz="2800" baseline="-25000" dirty="0"/>
              <a:t>2s</a:t>
            </a:r>
            <a:r>
              <a:rPr lang="en-SG" sz="2800" dirty="0"/>
              <a:t> 	= (0001.110)</a:t>
            </a:r>
            <a:r>
              <a:rPr lang="en-SG" sz="2800" baseline="-25000" dirty="0"/>
              <a:t>2</a:t>
            </a:r>
            <a:r>
              <a:rPr lang="en-SG" sz="2800" dirty="0"/>
              <a:t> 	= 2</a:t>
            </a:r>
            <a:r>
              <a:rPr lang="en-SG" sz="2800" baseline="30000" dirty="0"/>
              <a:t>0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		= 1.75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(1101.100)</a:t>
            </a:r>
            <a:r>
              <a:rPr lang="en-SG" sz="2800" baseline="-25000" dirty="0"/>
              <a:t>2s</a:t>
            </a:r>
            <a:r>
              <a:rPr lang="en-SG" sz="2800" dirty="0"/>
              <a:t> 	= –(0010.100)</a:t>
            </a:r>
            <a:r>
              <a:rPr lang="en-SG" sz="2800" baseline="-25000" dirty="0"/>
              <a:t>2</a:t>
            </a:r>
            <a:r>
              <a:rPr lang="en-SG" sz="2800" dirty="0"/>
              <a:t> 	= –(2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-1</a:t>
            </a:r>
            <a:r>
              <a:rPr lang="en-SG" sz="2800" dirty="0"/>
              <a:t>) 			= –2.5 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(0011.111)</a:t>
            </a:r>
            <a:r>
              <a:rPr lang="en-SG" sz="2800" baseline="-25000" dirty="0"/>
              <a:t>2s</a:t>
            </a:r>
            <a:r>
              <a:rPr lang="en-SG" sz="2800" dirty="0"/>
              <a:t> 	= (0011.111)</a:t>
            </a:r>
            <a:r>
              <a:rPr lang="en-SG" sz="2800" baseline="-25000" dirty="0"/>
              <a:t>2</a:t>
            </a:r>
            <a:r>
              <a:rPr lang="en-SG" sz="2800" dirty="0"/>
              <a:t> 		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0</a:t>
            </a:r>
            <a:r>
              <a:rPr lang="en-SG" sz="2800" dirty="0"/>
              <a:t>  + 2</a:t>
            </a:r>
            <a:r>
              <a:rPr lang="en-SG" sz="2800" baseline="30000" dirty="0"/>
              <a:t>-1</a:t>
            </a:r>
            <a:r>
              <a:rPr lang="en-SG" sz="2800" dirty="0"/>
              <a:t> + 2</a:t>
            </a:r>
            <a:r>
              <a:rPr lang="en-SG" sz="2800" baseline="30000" dirty="0"/>
              <a:t>-2</a:t>
            </a:r>
            <a:r>
              <a:rPr lang="en-SG" sz="2800" dirty="0"/>
              <a:t> + 2</a:t>
            </a:r>
            <a:r>
              <a:rPr lang="en-SG" sz="2800" baseline="30000" dirty="0"/>
              <a:t>-3	</a:t>
            </a:r>
            <a:r>
              <a:rPr lang="en-SG" sz="2800" dirty="0"/>
              <a:t>= 3.875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Both"/>
            </a:pPr>
            <a:r>
              <a:rPr lang="en-SG" sz="2800" dirty="0"/>
              <a:t>(0010.001)</a:t>
            </a:r>
            <a:r>
              <a:rPr lang="en-SG" sz="2800" baseline="-25000" dirty="0"/>
              <a:t>2s</a:t>
            </a:r>
            <a:r>
              <a:rPr lang="en-SG" sz="2800" dirty="0"/>
              <a:t> 	= (0010.001)</a:t>
            </a:r>
            <a:r>
              <a:rPr lang="en-SG" sz="2800" baseline="-25000" dirty="0"/>
              <a:t>2	</a:t>
            </a:r>
            <a:r>
              <a:rPr lang="en-SG" sz="2800" dirty="0"/>
              <a:t>= 2</a:t>
            </a:r>
            <a:r>
              <a:rPr lang="en-SG" sz="2800" baseline="30000" dirty="0"/>
              <a:t>1</a:t>
            </a:r>
            <a:r>
              <a:rPr lang="en-SG" sz="2800" dirty="0"/>
              <a:t> + 2</a:t>
            </a:r>
            <a:r>
              <a:rPr lang="en-SG" sz="2800" baseline="30000" dirty="0"/>
              <a:t>-3</a:t>
            </a:r>
            <a:r>
              <a:rPr lang="en-SG" sz="2800" dirty="0"/>
              <a:t> </a:t>
            </a:r>
            <a:r>
              <a:rPr lang="en-US" sz="2800" dirty="0"/>
              <a:t>			</a:t>
            </a:r>
            <a:r>
              <a:rPr lang="en-SG" sz="2800" dirty="0"/>
              <a:t>= 2.125 </a:t>
            </a:r>
          </a:p>
        </p:txBody>
      </p:sp>
    </p:spTree>
    <p:extLst>
      <p:ext uri="{BB962C8B-B14F-4D97-AF65-F5344CB8AC3E}">
        <p14:creationId xmlns:p14="http://schemas.microsoft.com/office/powerpoint/2010/main" val="414382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Question</a:t>
            </a:r>
          </a:p>
          <a:p>
            <a:pPr marL="0" indent="0">
              <a:buNone/>
            </a:pPr>
            <a:r>
              <a:rPr lang="en-US" dirty="0"/>
              <a:t>Represent </a:t>
            </a:r>
            <a:r>
              <a:rPr lang="en-US" u="sng" dirty="0"/>
              <a:t>-0.078125</a:t>
            </a:r>
            <a:r>
              <a:rPr lang="en-US" dirty="0"/>
              <a:t> in IEEE 754 single-precision representation.</a:t>
            </a:r>
          </a:p>
          <a:p>
            <a:pPr marL="0" indent="0">
              <a:buNone/>
            </a:pPr>
            <a:r>
              <a:rPr lang="en-US" dirty="0"/>
              <a:t>Express your answer in </a:t>
            </a:r>
            <a:r>
              <a:rPr lang="en-US" u="sng" dirty="0"/>
              <a:t>hexadecimal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Answer</a:t>
            </a:r>
          </a:p>
          <a:p>
            <a:pPr marL="0" indent="0">
              <a:buNone/>
            </a:pPr>
            <a:r>
              <a:rPr lang="en-US" dirty="0"/>
              <a:t>First step is to </a:t>
            </a:r>
            <a:r>
              <a:rPr lang="en-US" u="sng" dirty="0"/>
              <a:t>convert to binary</a:t>
            </a:r>
            <a:r>
              <a:rPr lang="en-US" dirty="0"/>
              <a:t> and write it in the </a:t>
            </a:r>
            <a:r>
              <a:rPr lang="en-US" u="sng" dirty="0"/>
              <a:t>normalized</a:t>
            </a:r>
            <a:r>
              <a:rPr lang="en-US" dirty="0"/>
              <a:t> form</a:t>
            </a:r>
          </a:p>
          <a:p>
            <a:pPr marL="0" indent="0">
              <a:buNone/>
            </a:pPr>
            <a:r>
              <a:rPr lang="en-US" dirty="0"/>
              <a:t>-0.078125 	          = -(0.000101)</a:t>
            </a:r>
            <a:r>
              <a:rPr lang="en-US" baseline="-25000" dirty="0"/>
              <a:t>2</a:t>
            </a:r>
            <a:r>
              <a:rPr lang="en-US" dirty="0"/>
              <a:t> 			      </a:t>
            </a:r>
            <a:r>
              <a:rPr lang="en-SG" sz="2800" dirty="0"/>
              <a:t>= -( 1.01 )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 2</a:t>
            </a:r>
            <a:r>
              <a:rPr lang="en-SG" sz="2800" baseline="30000" dirty="0">
                <a:sym typeface="Symbol" panose="05050102010706020507" pitchFamily="18" charset="2"/>
              </a:rPr>
              <a:t>-4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endParaRPr lang="en-SG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3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Answer (cont.)</a:t>
            </a:r>
          </a:p>
          <a:p>
            <a:pPr marL="0" indent="0">
              <a:buNone/>
            </a:pPr>
            <a:r>
              <a:rPr lang="en-US" dirty="0"/>
              <a:t>After we get the normalized form, convert it to binary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SG" sz="2800" dirty="0"/>
              <a:t>- ( 1.01 )</a:t>
            </a:r>
            <a:r>
              <a:rPr lang="en-SG" sz="2800" baseline="-25000" dirty="0"/>
              <a:t>2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 2</a:t>
            </a:r>
            <a:r>
              <a:rPr lang="en-SG" sz="2800" baseline="30000" dirty="0">
                <a:sym typeface="Symbol" panose="05050102010706020507" pitchFamily="18" charset="2"/>
              </a:rPr>
              <a:t>-4</a:t>
            </a:r>
            <a:endParaRPr lang="en-SG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09721-D4BE-1C2E-05CE-3848E5BBEE93}"/>
              </a:ext>
            </a:extLst>
          </p:cNvPr>
          <p:cNvGrpSpPr/>
          <p:nvPr/>
        </p:nvGrpSpPr>
        <p:grpSpPr>
          <a:xfrm>
            <a:off x="838200" y="2940269"/>
            <a:ext cx="498230" cy="2183328"/>
            <a:chOff x="1200807" y="987300"/>
            <a:chExt cx="498230" cy="21833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0F90B7-26FB-0A0B-7CDE-1C86C2EAA4E0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345046" y="1300523"/>
              <a:ext cx="353991" cy="18701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D15DE-7EA5-DD50-962B-76050454CB32}"/>
                </a:ext>
              </a:extLst>
            </p:cNvPr>
            <p:cNvSpPr/>
            <p:nvPr/>
          </p:nvSpPr>
          <p:spPr>
            <a:xfrm>
              <a:off x="1200807" y="987300"/>
              <a:ext cx="288479" cy="313223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AD51D14-2746-4520-7545-D7422C898113}"/>
              </a:ext>
            </a:extLst>
          </p:cNvPr>
          <p:cNvSpPr/>
          <p:nvPr/>
        </p:nvSpPr>
        <p:spPr>
          <a:xfrm>
            <a:off x="1504950" y="2857501"/>
            <a:ext cx="438150" cy="4572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28C227-DF15-AC38-D9A0-0E6B9BC2320A}"/>
              </a:ext>
            </a:extLst>
          </p:cNvPr>
          <p:cNvSpPr/>
          <p:nvPr/>
        </p:nvSpPr>
        <p:spPr>
          <a:xfrm>
            <a:off x="2725083" y="2857501"/>
            <a:ext cx="284818" cy="304799"/>
          </a:xfrm>
          <a:prstGeom prst="ellipse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CA4BE5-6DA2-2D6B-7CFC-AC23BC679C53}"/>
              </a:ext>
            </a:extLst>
          </p:cNvPr>
          <p:cNvGrpSpPr/>
          <p:nvPr/>
        </p:nvGrpSpPr>
        <p:grpSpPr>
          <a:xfrm>
            <a:off x="838200" y="5123596"/>
            <a:ext cx="9900137" cy="1053367"/>
            <a:chOff x="826478" y="4091353"/>
            <a:chExt cx="9900137" cy="105336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42DD0A-29C4-C8B9-2671-DB63F06E4919}"/>
                </a:ext>
              </a:extLst>
            </p:cNvPr>
            <p:cNvSpPr/>
            <p:nvPr/>
          </p:nvSpPr>
          <p:spPr>
            <a:xfrm>
              <a:off x="984739" y="4091354"/>
              <a:ext cx="679938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0B7CD3-CA9D-C5B5-6C4C-1931CBA1B978}"/>
                </a:ext>
              </a:extLst>
            </p:cNvPr>
            <p:cNvSpPr/>
            <p:nvPr/>
          </p:nvSpPr>
          <p:spPr>
            <a:xfrm>
              <a:off x="1981199" y="4091354"/>
              <a:ext cx="252046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F6F3D2-8A51-5ED8-D15E-95772E34701D}"/>
                </a:ext>
              </a:extLst>
            </p:cNvPr>
            <p:cNvSpPr/>
            <p:nvPr/>
          </p:nvSpPr>
          <p:spPr>
            <a:xfrm>
              <a:off x="4818183" y="4091353"/>
              <a:ext cx="5908432" cy="584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97F39B-26F4-C048-D44B-263FBD915C11}"/>
                </a:ext>
              </a:extLst>
            </p:cNvPr>
            <p:cNvSpPr txBox="1"/>
            <p:nvPr/>
          </p:nvSpPr>
          <p:spPr>
            <a:xfrm>
              <a:off x="826478" y="4744610"/>
              <a:ext cx="996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Sign-bit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523A30-8821-C157-2D73-01108F3A7764}"/>
                </a:ext>
              </a:extLst>
            </p:cNvPr>
            <p:cNvSpPr txBox="1"/>
            <p:nvPr/>
          </p:nvSpPr>
          <p:spPr>
            <a:xfrm>
              <a:off x="2385647" y="4676128"/>
              <a:ext cx="1758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8-bit exponent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69057E-4178-FCE3-0650-B70FE8FA54B4}"/>
                </a:ext>
              </a:extLst>
            </p:cNvPr>
            <p:cNvSpPr txBox="1"/>
            <p:nvPr/>
          </p:nvSpPr>
          <p:spPr>
            <a:xfrm>
              <a:off x="6764215" y="4676128"/>
              <a:ext cx="2379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23-bit mantissa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968B57-84C7-3D35-4627-E2B47D4253A5}"/>
              </a:ext>
            </a:extLst>
          </p:cNvPr>
          <p:cNvSpPr txBox="1"/>
          <p:nvPr/>
        </p:nvSpPr>
        <p:spPr>
          <a:xfrm>
            <a:off x="978878" y="5123595"/>
            <a:ext cx="67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BDAC0F-8439-D001-CB84-ED3A4CF8963E}"/>
              </a:ext>
            </a:extLst>
          </p:cNvPr>
          <p:cNvSpPr txBox="1"/>
          <p:nvPr/>
        </p:nvSpPr>
        <p:spPr>
          <a:xfrm>
            <a:off x="2174629" y="5123594"/>
            <a:ext cx="21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6600"/>
                </a:solidFill>
              </a:rPr>
              <a:t>01111011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A3844E-2278-B80B-8CB8-771D5EEACE2D}"/>
              </a:ext>
            </a:extLst>
          </p:cNvPr>
          <p:cNvSpPr txBox="1"/>
          <p:nvPr/>
        </p:nvSpPr>
        <p:spPr>
          <a:xfrm>
            <a:off x="5076092" y="5123593"/>
            <a:ext cx="543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7030A0"/>
                </a:solidFill>
              </a:rPr>
              <a:t>01000000000000000000000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6CC57-3BA1-91FF-8175-CA71BB6A9F82}"/>
              </a:ext>
            </a:extLst>
          </p:cNvPr>
          <p:cNvSpPr txBox="1"/>
          <p:nvPr/>
        </p:nvSpPr>
        <p:spPr>
          <a:xfrm>
            <a:off x="8419064" y="2863749"/>
            <a:ext cx="27904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Medium" panose="00000600000000000000" pitchFamily="2" charset="0"/>
              </a:rPr>
              <a:t>Remember that exponent is in excess-127.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A9513E-0FB6-B9C6-2B71-59F6A76FBC08}"/>
              </a:ext>
            </a:extLst>
          </p:cNvPr>
          <p:cNvSpPr txBox="1"/>
          <p:nvPr/>
        </p:nvSpPr>
        <p:spPr>
          <a:xfrm>
            <a:off x="1674364" y="3815556"/>
            <a:ext cx="3241433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esNeue Alt 2 Book" panose="00000500000000000000" pitchFamily="2" charset="0"/>
              </a:rPr>
              <a:t>Exponent part is 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(-4 + 127)</a:t>
            </a:r>
            <a:r>
              <a:rPr lang="en-US" sz="2400" baseline="-25000" dirty="0">
                <a:latin typeface="AndesNeue Alt 2 Book" panose="00000500000000000000" pitchFamily="2" charset="0"/>
              </a:rPr>
              <a:t>10</a:t>
            </a:r>
            <a:r>
              <a:rPr lang="en-US" sz="2400" dirty="0">
                <a:latin typeface="AndesNeue Alt 2 Book" panose="00000500000000000000" pitchFamily="2" charset="0"/>
              </a:rPr>
              <a:t> = (123)</a:t>
            </a:r>
            <a:r>
              <a:rPr lang="en-US" sz="2400" baseline="-25000" dirty="0">
                <a:latin typeface="AndesNeue Alt 2 Book" panose="00000500000000000000" pitchFamily="2" charset="0"/>
              </a:rPr>
              <a:t>10</a:t>
            </a:r>
            <a:r>
              <a:rPr lang="en-US" sz="2400" dirty="0">
                <a:latin typeface="AndesNeue Alt 2 Book" panose="00000500000000000000" pitchFamily="2" charset="0"/>
              </a:rPr>
              <a:t> 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	        = (01111011)</a:t>
            </a:r>
            <a:r>
              <a:rPr lang="en-US" sz="2400" baseline="-25000" dirty="0">
                <a:latin typeface="AndesNeue Alt 2 Book" panose="00000500000000000000" pitchFamily="2" charset="0"/>
              </a:rPr>
              <a:t>2</a:t>
            </a:r>
            <a:r>
              <a:rPr lang="en-US" sz="2400" dirty="0">
                <a:latin typeface="AndesNeue Alt 2 Book" panose="00000500000000000000" pitchFamily="2" charset="0"/>
              </a:rPr>
              <a:t>  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155267C-DA0E-EE74-0894-5775DAAED68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721990" y="3339677"/>
            <a:ext cx="6073857" cy="178391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D546AF-D993-1E06-AD98-DC43994CB6F5}"/>
              </a:ext>
            </a:extLst>
          </p:cNvPr>
          <p:cNvCxnSpPr>
            <a:stCxn id="20" idx="4"/>
            <a:endCxn id="36" idx="0"/>
          </p:cNvCxnSpPr>
          <p:nvPr/>
        </p:nvCxnSpPr>
        <p:spPr>
          <a:xfrm>
            <a:off x="2867492" y="3162300"/>
            <a:ext cx="427589" cy="6532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Telegram: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No groups for this semester sorry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:(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I’m teaching 8 tutorial groups, so that’s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gonna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 be a lot of telegram chats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  <a:sym typeface="Wingdings" panose="05000000000000000000" pitchFamily="2" charset="2"/>
              </a:rPr>
              <a:t>If I combine all into 1 chat, that’s already ¼ of the cohort</a:t>
            </a:r>
          </a:p>
          <a:p>
            <a:r>
              <a:rPr lang="en-US" dirty="0"/>
              <a:t>Reachable via </a:t>
            </a:r>
            <a:r>
              <a:rPr lang="en-US" dirty="0">
                <a:hlinkClick r:id="rId3"/>
              </a:rPr>
              <a:t>@kagamination</a:t>
            </a:r>
            <a:r>
              <a:rPr lang="en-US" dirty="0"/>
              <a:t> on telegram</a:t>
            </a:r>
            <a:endParaRPr lang="en-US" dirty="0">
              <a:latin typeface="AndesNeue Alt 2 Book it" panose="00000500000000000000" pitchFamily="2" charset="0"/>
            </a:endParaRPr>
          </a:p>
          <a:p>
            <a:pPr marL="457200" lvl="1" indent="0"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 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Slides will be uploaded here: 	</a:t>
            </a:r>
            <a:r>
              <a:rPr lang="en-US" sz="2800" dirty="0">
                <a:hlinkClick r:id="rId4"/>
              </a:rPr>
              <a:t>https://github.com/theodoreleebrant/TA-2425S1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Anonymous feedback: </a:t>
            </a:r>
            <a:r>
              <a:rPr lang="en-US" dirty="0">
                <a:hlinkClick r:id="rId5"/>
              </a:rPr>
              <a:t>bit.ly/feedback-theodore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3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IEEE754 single-precision </a:t>
            </a:r>
            <a:r>
              <a:rPr lang="en-US" dirty="0" err="1"/>
              <a:t>repr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Answer (cont.)</a:t>
            </a:r>
          </a:p>
          <a:p>
            <a:pPr marL="0" indent="0">
              <a:buNone/>
            </a:pPr>
            <a:r>
              <a:rPr lang="en-US" dirty="0"/>
              <a:t>Lastly, we convert into hexadecimal.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into four bits for easier conversion</a:t>
            </a:r>
          </a:p>
          <a:p>
            <a:pPr marL="0" indent="0">
              <a:buNone/>
            </a:pPr>
            <a:r>
              <a:rPr lang="en-SG" sz="2800" dirty="0">
                <a:solidFill>
                  <a:srgbClr val="C00000"/>
                </a:solidFill>
              </a:rPr>
              <a:t>1</a:t>
            </a:r>
            <a:r>
              <a:rPr lang="en-SG" sz="2800" dirty="0">
                <a:solidFill>
                  <a:srgbClr val="006600"/>
                </a:solidFill>
              </a:rPr>
              <a:t>011 1101 1</a:t>
            </a:r>
            <a:r>
              <a:rPr lang="en-SG" sz="2800" dirty="0">
                <a:solidFill>
                  <a:srgbClr val="7030A0"/>
                </a:solidFill>
              </a:rPr>
              <a:t>010 0000 0000 0000 0000 0000</a:t>
            </a:r>
            <a:br>
              <a:rPr lang="en-SG" sz="2800" dirty="0">
                <a:solidFill>
                  <a:srgbClr val="7030A0"/>
                </a:solidFill>
              </a:rPr>
            </a:br>
            <a:r>
              <a:rPr lang="en-SG" sz="2800" dirty="0">
                <a:solidFill>
                  <a:srgbClr val="002060"/>
                </a:solidFill>
              </a:rPr>
              <a:t>   B      D      A        0          0          0          0         0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Answer: (BDA0 0000)</a:t>
            </a:r>
            <a:r>
              <a:rPr lang="en-US" baseline="-25000" dirty="0">
                <a:solidFill>
                  <a:srgbClr val="C00000"/>
                </a:solidFill>
              </a:rPr>
              <a:t>16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0F5A9-BEFE-3D43-3191-382A34307812}"/>
              </a:ext>
            </a:extLst>
          </p:cNvPr>
          <p:cNvGrpSpPr/>
          <p:nvPr/>
        </p:nvGrpSpPr>
        <p:grpSpPr>
          <a:xfrm>
            <a:off x="1286609" y="2947924"/>
            <a:ext cx="9759459" cy="584779"/>
            <a:chOff x="978878" y="5123593"/>
            <a:chExt cx="9759459" cy="584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CA4BE5-6DA2-2D6B-7CFC-AC23BC679C53}"/>
                </a:ext>
              </a:extLst>
            </p:cNvPr>
            <p:cNvGrpSpPr/>
            <p:nvPr/>
          </p:nvGrpSpPr>
          <p:grpSpPr>
            <a:xfrm>
              <a:off x="996461" y="5123596"/>
              <a:ext cx="9741876" cy="584776"/>
              <a:chOff x="984739" y="4091353"/>
              <a:chExt cx="9741876" cy="58477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42DD0A-29C4-C8B9-2671-DB63F06E4919}"/>
                  </a:ext>
                </a:extLst>
              </p:cNvPr>
              <p:cNvSpPr/>
              <p:nvPr/>
            </p:nvSpPr>
            <p:spPr>
              <a:xfrm>
                <a:off x="984739" y="4091354"/>
                <a:ext cx="679938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0B7CD3-CA9D-C5B5-6C4C-1931CBA1B978}"/>
                  </a:ext>
                </a:extLst>
              </p:cNvPr>
              <p:cNvSpPr/>
              <p:nvPr/>
            </p:nvSpPr>
            <p:spPr>
              <a:xfrm>
                <a:off x="1981199" y="4091354"/>
                <a:ext cx="252046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F6F3D2-8A51-5ED8-D15E-95772E34701D}"/>
                  </a:ext>
                </a:extLst>
              </p:cNvPr>
              <p:cNvSpPr/>
              <p:nvPr/>
            </p:nvSpPr>
            <p:spPr>
              <a:xfrm>
                <a:off x="4818183" y="4091353"/>
                <a:ext cx="5908432" cy="5847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968B57-84C7-3D35-4627-E2B47D4253A5}"/>
                </a:ext>
              </a:extLst>
            </p:cNvPr>
            <p:cNvSpPr txBox="1"/>
            <p:nvPr/>
          </p:nvSpPr>
          <p:spPr>
            <a:xfrm>
              <a:off x="978878" y="5123595"/>
              <a:ext cx="6799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BDAC0F-8439-D001-CB84-ED3A4CF8963E}"/>
                </a:ext>
              </a:extLst>
            </p:cNvPr>
            <p:cNvSpPr txBox="1"/>
            <p:nvPr/>
          </p:nvSpPr>
          <p:spPr>
            <a:xfrm>
              <a:off x="2174629" y="5123594"/>
              <a:ext cx="21218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006600"/>
                  </a:solidFill>
                </a:rPr>
                <a:t>01111011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A3844E-2278-B80B-8CB8-771D5EEACE2D}"/>
                </a:ext>
              </a:extLst>
            </p:cNvPr>
            <p:cNvSpPr txBox="1"/>
            <p:nvPr/>
          </p:nvSpPr>
          <p:spPr>
            <a:xfrm>
              <a:off x="5076092" y="5123593"/>
              <a:ext cx="543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dirty="0">
                  <a:solidFill>
                    <a:srgbClr val="7030A0"/>
                  </a:solidFill>
                </a:rPr>
                <a:t>01000000000000000000000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2041B3-281F-2003-F0C8-62EF56ED9E6B}"/>
              </a:ext>
            </a:extLst>
          </p:cNvPr>
          <p:cNvSpPr txBox="1"/>
          <p:nvPr/>
        </p:nvSpPr>
        <p:spPr>
          <a:xfrm>
            <a:off x="6860627" y="5292546"/>
            <a:ext cx="44931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ndesNeue Alt 2 Book" panose="00000500000000000000" pitchFamily="2" charset="0"/>
              </a:rPr>
              <a:t>Sanity check:</a:t>
            </a:r>
            <a:br>
              <a:rPr lang="en-US" sz="2400" dirty="0">
                <a:latin typeface="AndesNeue Alt 2 Book" panose="00000500000000000000" pitchFamily="2" charset="0"/>
              </a:rPr>
            </a:br>
            <a:r>
              <a:rPr lang="en-US" sz="2400" dirty="0">
                <a:latin typeface="AndesNeue Alt 2 Book" panose="00000500000000000000" pitchFamily="2" charset="0"/>
              </a:rPr>
              <a:t>IEEE754 single-precision will always be 8 hexadecimal digits.</a:t>
            </a:r>
          </a:p>
        </p:txBody>
      </p:sp>
    </p:spTree>
    <p:extLst>
      <p:ext uri="{BB962C8B-B14F-4D97-AF65-F5344CB8AC3E}">
        <p14:creationId xmlns:p14="http://schemas.microsoft.com/office/powerpoint/2010/main" val="171686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35F-EB19-C1A1-D162-CF997A0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C basics: </a:t>
            </a:r>
            <a:br>
              <a:rPr lang="en-US" dirty="0"/>
            </a:br>
            <a:r>
              <a:rPr lang="en-US" dirty="0"/>
              <a:t>iteration, recursion,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C2E0-C9BA-4320-4D4D-EBB6EC62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on your own!</a:t>
            </a:r>
          </a:p>
          <a:p>
            <a:pPr marL="0" indent="0">
              <a:buNone/>
            </a:pPr>
            <a:r>
              <a:rPr lang="en-US" dirty="0"/>
              <a:t>Let me know if you have difficulties.</a:t>
            </a:r>
          </a:p>
        </p:txBody>
      </p:sp>
    </p:spTree>
    <p:extLst>
      <p:ext uri="{BB962C8B-B14F-4D97-AF65-F5344CB8AC3E}">
        <p14:creationId xmlns:p14="http://schemas.microsoft.com/office/powerpoint/2010/main" val="420856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5366-F61D-60F9-5B52-834CCE8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 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C79-9971-94CD-DA01-D8779BBC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Q</a:t>
            </a:r>
            <a:r>
              <a:rPr lang="en-US" dirty="0"/>
              <a:t>: Trace the program and write out its output.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27F4C-6298-1A08-7F93-6D802BD4A50C}"/>
              </a:ext>
            </a:extLst>
          </p:cNvPr>
          <p:cNvSpPr txBox="1"/>
          <p:nvPr/>
        </p:nvSpPr>
        <p:spPr>
          <a:xfrm>
            <a:off x="838200" y="2341582"/>
            <a:ext cx="60933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int a = 3, *b, c, *d, e, *f;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 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b  = &amp;a;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*b =  5;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c  = *b * 3;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d  =  b;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e  = *b + c;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*d =  c + e;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f  = &amp;e;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a  = *f + *b; </a:t>
            </a:r>
          </a:p>
          <a:p>
            <a:pPr marL="0" indent="0">
              <a:buNone/>
            </a:pPr>
            <a:r>
              <a:rPr lang="pt-BR" sz="24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*f = *d - *b;</a:t>
            </a:r>
          </a:p>
        </p:txBody>
      </p:sp>
    </p:spTree>
    <p:extLst>
      <p:ext uri="{BB962C8B-B14F-4D97-AF65-F5344CB8AC3E}">
        <p14:creationId xmlns:p14="http://schemas.microsoft.com/office/powerpoint/2010/main" val="286549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F49-178F-BC9C-7501-59C1E4F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4DD-96A0-A09F-ECF0-E279F67A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systems: </a:t>
            </a:r>
          </a:p>
          <a:p>
            <a:pPr lvl="1"/>
            <a:r>
              <a:rPr lang="en-US" dirty="0"/>
              <a:t>Integers: unsigned binary, 1s complement, 2s complement, sign-and-magnitude</a:t>
            </a:r>
          </a:p>
          <a:p>
            <a:pPr lvl="1"/>
            <a:r>
              <a:rPr lang="en-US" dirty="0"/>
              <a:t>Non-integers: fixed-point representation, IEEE754 single-precision representation</a:t>
            </a:r>
          </a:p>
          <a:p>
            <a:r>
              <a:rPr lang="en-US" dirty="0"/>
              <a:t>Sign extensions (vs. adding trailing zeroes)</a:t>
            </a:r>
          </a:p>
          <a:p>
            <a:r>
              <a:rPr lang="en-US" dirty="0"/>
              <a:t>C: iteration, recursion, array access / writes, pointers</a:t>
            </a:r>
          </a:p>
        </p:txBody>
      </p:sp>
    </p:spTree>
    <p:extLst>
      <p:ext uri="{BB962C8B-B14F-4D97-AF65-F5344CB8AC3E}">
        <p14:creationId xmlns:p14="http://schemas.microsoft.com/office/powerpoint/2010/main" val="3082885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C41C-27D3-2661-E0D7-831C738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CS2100 seen from the Burj Khalifa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19C0-4382-2C98-5D08-3F76F3F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649"/>
            <a:ext cx="10515600" cy="5953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We’re going as low-level as it is in the </a:t>
            </a:r>
            <a:r>
              <a:rPr lang="en-US" dirty="0" err="1">
                <a:solidFill>
                  <a:srgbClr val="C00000"/>
                </a:solidFill>
              </a:rPr>
              <a:t>CompSci</a:t>
            </a:r>
            <a:r>
              <a:rPr lang="en-US" dirty="0">
                <a:solidFill>
                  <a:srgbClr val="C00000"/>
                </a:solidFill>
              </a:rPr>
              <a:t> syllabus.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BAEA084-D744-1A75-C02F-C78D9C5C6FE8}"/>
              </a:ext>
            </a:extLst>
          </p:cNvPr>
          <p:cNvSpPr/>
          <p:nvPr/>
        </p:nvSpPr>
        <p:spPr>
          <a:xfrm>
            <a:off x="1685627" y="2192550"/>
            <a:ext cx="2864100" cy="24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desNeue Alt 2 Medium" panose="00000600000000000000" pitchFamily="2" charset="0"/>
              </a:rPr>
              <a:t>Part 1: “Software”</a:t>
            </a:r>
            <a:endParaRPr sz="2000" dirty="0"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AndesNeue Alt 2 Book" panose="00000500000000000000" pitchFamily="2" charset="0"/>
              </a:rPr>
              <a:t>Lowering C </a:t>
            </a:r>
            <a:br>
              <a:rPr lang="en-US" sz="1700" dirty="0">
                <a:latin typeface="AndesNeue Alt 2 Book" panose="00000500000000000000" pitchFamily="2" charset="0"/>
              </a:rPr>
            </a:br>
            <a:r>
              <a:rPr lang="en-US" sz="1700" dirty="0">
                <a:latin typeface="AndesNeue Alt 2 Book" panose="00000500000000000000" pitchFamily="2" charset="0"/>
              </a:rPr>
              <a:t>to assembly (MIPS)</a:t>
            </a:r>
            <a:br>
              <a:rPr lang="en-US" sz="1700" dirty="0">
                <a:latin typeface="AndesNeue Alt 2 Book" panose="00000500000000000000" pitchFamily="2" charset="0"/>
              </a:rPr>
            </a:br>
            <a:r>
              <a:rPr lang="en-US" sz="1700" dirty="0">
                <a:latin typeface="AndesNeue Alt 2 Book" panose="00000500000000000000" pitchFamily="2" charset="0"/>
              </a:rPr>
              <a:t>to machine code </a:t>
            </a:r>
            <a:endParaRPr sz="17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ndesNeue Alt 2 Medium" panose="00000600000000000000" pitchFamily="2" charset="0"/>
              </a:rPr>
              <a:t>C, MIPS, and a (prerequisite) of number systems</a:t>
            </a:r>
            <a:endParaRPr sz="1500" dirty="0">
              <a:latin typeface="AndesNeue Alt 2 Book" panose="00000500000000000000" pitchFamily="2" charset="0"/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562609D2-FDF6-D4AA-4188-B805F026BFD6}"/>
              </a:ext>
            </a:extLst>
          </p:cNvPr>
          <p:cNvSpPr/>
          <p:nvPr/>
        </p:nvSpPr>
        <p:spPr>
          <a:xfrm>
            <a:off x="4663950" y="2192550"/>
            <a:ext cx="2864100" cy="24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2: “Hardware”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How does the processor work + how do we do digital logic design?</a:t>
            </a:r>
            <a:b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Datapath &amp; Control,</a:t>
            </a:r>
            <a:b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Boolean Alg, Logic Circuits, MSI Components, Sequential logic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5E72F7E9-A11D-11A5-3005-621537E93FDA}"/>
              </a:ext>
            </a:extLst>
          </p:cNvPr>
          <p:cNvSpPr/>
          <p:nvPr/>
        </p:nvSpPr>
        <p:spPr>
          <a:xfrm>
            <a:off x="7642274" y="2192550"/>
            <a:ext cx="2864100" cy="247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3:”Optimization”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Can we improve the simple computer that we learnt?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5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Cache, Pipelining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Get familiar with C and MIPS at the most basic level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br>
              <a:rPr lang="en-US" sz="1800" dirty="0">
                <a:solidFill>
                  <a:srgbClr val="C00000"/>
                </a:solidFill>
              </a:rPr>
            </a:b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CC5534-4172-599B-046E-A2394168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22" y="3429000"/>
            <a:ext cx="5501503" cy="2265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F861F-2B8D-985A-4E7E-5EAB53836D45}"/>
              </a:ext>
            </a:extLst>
          </p:cNvPr>
          <p:cNvSpPr txBox="1"/>
          <p:nvPr/>
        </p:nvSpPr>
        <p:spPr>
          <a:xfrm>
            <a:off x="0" y="6211669"/>
            <a:ext cx="599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Credit: (left)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4"/>
              </a:rPr>
              <a:t>cdecl.org/?q=void+(*(*f[])())()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ndesNeue Alt 2 Book" panose="00000500000000000000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(right)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5"/>
              </a:rPr>
              <a:t>godbolt.org/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 formatted with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  <a:hlinkClick r:id="rId6"/>
              </a:rPr>
              <a:t>carbon.now.sh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 </a:t>
            </a:r>
          </a:p>
        </p:txBody>
      </p:sp>
      <p:pic>
        <p:nvPicPr>
          <p:cNvPr id="21" name="Picture 20" descr="A black rectangular object with colorful text&#10;&#10;Description automatically generated">
            <a:extLst>
              <a:ext uri="{FF2B5EF4-FFF2-40B4-BE49-F238E27FC236}">
                <a16:creationId xmlns:a16="http://schemas.microsoft.com/office/drawing/2014/main" id="{FBDEEBD0-42AE-C96C-A9AB-363AAD36B7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t="20194" r="14913" b="19519"/>
          <a:stretch/>
        </p:blipFill>
        <p:spPr>
          <a:xfrm>
            <a:off x="7749511" y="2477081"/>
            <a:ext cx="2468374" cy="1567543"/>
          </a:xfrm>
          <a:prstGeom prst="roundRect">
            <a:avLst>
              <a:gd name="adj" fmla="val 5128"/>
            </a:avLst>
          </a:prstGeom>
        </p:spPr>
      </p:pic>
      <p:pic>
        <p:nvPicPr>
          <p:cNvPr id="20" name="Picture 1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A1C019-6828-7513-7B55-88B7D669E1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t="10571" r="11395" b="10221"/>
          <a:stretch/>
        </p:blipFill>
        <p:spPr>
          <a:xfrm>
            <a:off x="9313216" y="3609951"/>
            <a:ext cx="2747661" cy="3205424"/>
          </a:xfrm>
          <a:prstGeom prst="roundRect">
            <a:avLst>
              <a:gd name="adj" fmla="val 2770"/>
            </a:avLst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84E70-9EBD-E71B-ADD7-FE2AE7F268DB}"/>
              </a:ext>
            </a:extLst>
          </p:cNvPr>
          <p:cNvSpPr txBox="1"/>
          <p:nvPr/>
        </p:nvSpPr>
        <p:spPr>
          <a:xfrm>
            <a:off x="1156068" y="221125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desNeue Alt 2 Book" panose="00000500000000000000" pitchFamily="2" charset="0"/>
              </a:rPr>
              <a:t>You might not use it past CS2106, but it’s a good stepping stone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1266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Be comfortable with optimization</a:t>
            </a:r>
          </a:p>
          <a:p>
            <a:pPr marL="0" indent="0">
              <a:buNone/>
            </a:pPr>
            <a:r>
              <a:rPr lang="en-US" sz="1800" dirty="0"/>
              <a:t>This course gives you a small view of optimization in the narrow scope of processor optimization, but it is still applicable to a bunch of other scopes.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7" name="Picture 1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BF5195-50E8-5304-D0D1-B6FFBC92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05" y="3429000"/>
            <a:ext cx="5279389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Have fun with hardware!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you’re in CS, probably the first – and may be the last time you’re holding electrical components in an official course setting :)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3B2D7-509C-9175-4008-657D685A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91" y="3429000"/>
            <a:ext cx="3110962" cy="2423111"/>
          </a:xfrm>
          <a:prstGeom prst="rect">
            <a:avLst/>
          </a:prstGeom>
        </p:spPr>
      </p:pic>
      <p:pic>
        <p:nvPicPr>
          <p:cNvPr id="10" name="Picture 9" descr="Several small black and silver electronic chips&#10;&#10;Description automatically generated">
            <a:extLst>
              <a:ext uri="{FF2B5EF4-FFF2-40B4-BE49-F238E27FC236}">
                <a16:creationId xmlns:a16="http://schemas.microsoft.com/office/drawing/2014/main" id="{16B7C303-5B60-D3B4-64B9-52C4B4386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3" y="4302329"/>
            <a:ext cx="1900290" cy="15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0B24-2163-DDB2-AA60-D842BB5B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past CS2100?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F68E-10C5-EA82-5F4F-75767ECA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bunch of transferrable knowledge / skills from CS2100 </a:t>
            </a:r>
          </a:p>
          <a:p>
            <a:pPr lvl="1"/>
            <a:r>
              <a:rPr lang="en-US" dirty="0"/>
              <a:t>CS2106 Operating Systems</a:t>
            </a:r>
          </a:p>
          <a:p>
            <a:pPr lvl="2"/>
            <a:r>
              <a:rPr lang="en-US" dirty="0"/>
              <a:t>continued on CS5250 Advanced OS</a:t>
            </a:r>
          </a:p>
          <a:p>
            <a:pPr lvl="2"/>
            <a:r>
              <a:rPr lang="en-US" dirty="0"/>
              <a:t>or CS4223 Multi-Core Architecture</a:t>
            </a:r>
          </a:p>
          <a:p>
            <a:pPr lvl="1"/>
            <a:r>
              <a:rPr lang="en-US" dirty="0"/>
              <a:t>CS4212 Compilers</a:t>
            </a:r>
          </a:p>
          <a:p>
            <a:pPr lvl="1"/>
            <a:r>
              <a:rPr lang="en-US" dirty="0"/>
              <a:t>Any other modules that requires you to write in C</a:t>
            </a:r>
          </a:p>
          <a:p>
            <a:pPr lvl="2"/>
            <a:r>
              <a:rPr lang="en-US" dirty="0"/>
              <a:t>and C++, to a smaller extent</a:t>
            </a:r>
          </a:p>
          <a:p>
            <a:pPr lvl="1"/>
            <a:r>
              <a:rPr lang="en-US" dirty="0"/>
              <a:t>Any other modules / internships that requires you to write assembly</a:t>
            </a:r>
          </a:p>
          <a:p>
            <a:pPr lvl="2"/>
            <a:r>
              <a:rPr lang="en-US" dirty="0"/>
              <a:t>anything microprocessors definitely, some IoT things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1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0D4-5AD8-FB17-F70F-418DE38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such thing as stupid questions: </a:t>
            </a:r>
            <a:r>
              <a:rPr lang="en-US">
                <a:solidFill>
                  <a:srgbClr val="C00000"/>
                </a:solidFill>
              </a:rPr>
              <a:t>ever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C75F-2C3B-DDA6-F9B0-443D7F326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/>
              <a:t>“Systems” are made up of many, many parts</a:t>
            </a:r>
          </a:p>
          <a:p>
            <a:pPr>
              <a:spcBef>
                <a:spcPts val="2400"/>
              </a:spcBef>
            </a:pPr>
            <a:r>
              <a:rPr lang="en-US"/>
              <a:t>Infinite learning process</a:t>
            </a:r>
          </a:p>
          <a:p>
            <a:pPr>
              <a:spcBef>
                <a:spcPts val="2400"/>
              </a:spcBef>
            </a:pPr>
            <a:r>
              <a:rPr lang="en-US"/>
              <a:t>Please feel free to bring anything up</a:t>
            </a:r>
          </a:p>
          <a:p>
            <a:pPr>
              <a:spcBef>
                <a:spcPts val="2400"/>
              </a:spcBef>
            </a:pPr>
            <a:r>
              <a:rPr lang="en-US"/>
              <a:t>Personal promise: all </a:t>
            </a:r>
            <a:br>
              <a:rPr lang="en-US"/>
            </a:br>
            <a:r>
              <a:rPr lang="en-US"/>
              <a:t>questions will be treated equally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507A8-5216-0DED-912B-CDE0E0FF5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545"/>
            <a:ext cx="5181600" cy="3089498"/>
          </a:xfrm>
        </p:spPr>
      </p:pic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9c50a43-6995-4d24-a6d9-faa7ec490d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fc96f4e-dfa2-43ef-b1a0-c76f65ae63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de95306-b5c1-4321-b306-6998f3be02b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9ea597b-b29f-471c-aacc-618f9846d5c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fdf2e55-1d8e-4abc-afd7-b60fbf906e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11f7434-6502-45a7-bffb-7963b9c871d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fe5be27-1c34-4d98-9259-78de30795e0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2308</Words>
  <Application>Microsoft Office PowerPoint</Application>
  <PresentationFormat>Widescreen</PresentationFormat>
  <Paragraphs>256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AndesNeue Alt 2 Book</vt:lpstr>
      <vt:lpstr>AndesNeue Alt 2 Book it</vt:lpstr>
      <vt:lpstr>AndesNeue Alt 2 Medium</vt:lpstr>
      <vt:lpstr>Aptos</vt:lpstr>
      <vt:lpstr>Arial</vt:lpstr>
      <vt:lpstr>Cambria Math</vt:lpstr>
      <vt:lpstr>Iosevka</vt:lpstr>
      <vt:lpstr>Symbol</vt:lpstr>
      <vt:lpstr>Wingdings</vt:lpstr>
      <vt:lpstr>Office Theme</vt:lpstr>
      <vt:lpstr>CS2100 Tutorial 1</vt:lpstr>
      <vt:lpstr>About myself</vt:lpstr>
      <vt:lpstr>Quick admin stuff</vt:lpstr>
      <vt:lpstr>CS2100 seen from the Burj Khalifa</vt:lpstr>
      <vt:lpstr>Our goals for the semester</vt:lpstr>
      <vt:lpstr>Our goals for the semester</vt:lpstr>
      <vt:lpstr>Our goals for the semester</vt:lpstr>
      <vt:lpstr>Where do we go past CS2100?</vt:lpstr>
      <vt:lpstr>No such thing as stupid questions: ever</vt:lpstr>
      <vt:lpstr>General Tutorial Workflow</vt:lpstr>
      <vt:lpstr>CS2100 Tutorial 01</vt:lpstr>
      <vt:lpstr>Overview</vt:lpstr>
      <vt:lpstr>PowerPoint Presentation</vt:lpstr>
      <vt:lpstr>PowerPoint Presentation</vt:lpstr>
      <vt:lpstr>PowerPoint Presentation</vt:lpstr>
      <vt:lpstr>PowerPoint Presentation</vt:lpstr>
      <vt:lpstr>Unsigned, 1s complement, 2s complement</vt:lpstr>
      <vt:lpstr>Unsigned, 1s complement, 2s complement</vt:lpstr>
      <vt:lpstr>Q1. Sign Extension</vt:lpstr>
      <vt:lpstr>PowerPoint Presentation</vt:lpstr>
      <vt:lpstr>PowerPoint Presentation</vt:lpstr>
      <vt:lpstr>PowerPoint Presentation</vt:lpstr>
      <vt:lpstr>Q1. Sign Extension</vt:lpstr>
      <vt:lpstr>Q1. Sign Extension</vt:lpstr>
      <vt:lpstr>Q2. Subtraction in 1s complement</vt:lpstr>
      <vt:lpstr>Q3. Decimal  Fixed point binary</vt:lpstr>
      <vt:lpstr>Q3. Decimal  Fixed point binary</vt:lpstr>
      <vt:lpstr>Q4. IEEE754 single-precision repr.</vt:lpstr>
      <vt:lpstr>Q4. IEEE754 single-precision repr.</vt:lpstr>
      <vt:lpstr>Q4. IEEE754 single-precision repr.</vt:lpstr>
      <vt:lpstr>Q5. C basics:  iteration, recursion, and arrays</vt:lpstr>
      <vt:lpstr>Q6. C Pointers</vt:lpstr>
      <vt:lpstr>Summary</vt:lpstr>
      <vt:lpstr>End of Tutorial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8</cp:revision>
  <dcterms:created xsi:type="dcterms:W3CDTF">2024-08-24T12:49:29Z</dcterms:created>
  <dcterms:modified xsi:type="dcterms:W3CDTF">2024-08-26T05:12:42Z</dcterms:modified>
</cp:coreProperties>
</file>