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671" r:id="rId3"/>
    <p:sldId id="289" r:id="rId4"/>
    <p:sldId id="285" r:id="rId5"/>
    <p:sldId id="286" r:id="rId6"/>
    <p:sldId id="287" r:id="rId7"/>
    <p:sldId id="655" r:id="rId8"/>
    <p:sldId id="290" r:id="rId9"/>
    <p:sldId id="291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88861" autoAdjust="0"/>
  </p:normalViewPr>
  <p:slideViewPr>
    <p:cSldViewPr snapToGrid="0">
      <p:cViewPr varScale="1">
        <p:scale>
          <a:sx n="111" d="100"/>
          <a:sy n="111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</a:t>
            </a:r>
            <a:r>
              <a:rPr lang="en-US">
                <a:latin typeface="AndesNeue Alt 2 Medium" panose="00000600000000000000" pitchFamily="2" charset="0"/>
                <a:ea typeface="Source Sans Pro" panose="020B0503030403020204" pitchFamily="34" charset="0"/>
              </a:rPr>
              <a:t>Tutorial 9</a:t>
            </a:r>
            <a:endParaRPr lang="en-US" dirty="0">
              <a:latin typeface="AndesNeue Alt 2 Medium" panose="000006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Sequential Circuits</a:t>
            </a: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 dirty="0"/>
              <a:t>K-maps</a:t>
            </a:r>
          </a:p>
          <a:p>
            <a:endParaRPr lang="en-SG" dirty="0"/>
          </a:p>
          <a:p>
            <a:r>
              <a:rPr lang="en-SG" dirty="0" err="1"/>
              <a:t>minterm</a:t>
            </a:r>
            <a:r>
              <a:rPr lang="en-SG" dirty="0"/>
              <a:t> and Maxterm</a:t>
            </a:r>
          </a:p>
          <a:p>
            <a:endParaRPr lang="en-SG" dirty="0"/>
          </a:p>
          <a:p>
            <a:r>
              <a:rPr lang="en-SG" dirty="0"/>
              <a:t>Boolean Algebra laws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Q1) Control values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Q2) Critical path / time calculation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Q3) Messing up inputs and hypotheticals</a:t>
            </a:r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>
            <a:extLst>
              <a:ext uri="{FF2B5EF4-FFF2-40B4-BE49-F238E27FC236}">
                <a16:creationId xmlns:a16="http://schemas.microsoft.com/office/drawing/2014/main" id="{B51FA099-3751-4941-BBD3-9C4151B7063F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Q1.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1CC1A45-2208-4467-83C6-93A0AF1E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550" y="2212690"/>
            <a:ext cx="471269" cy="25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en-US" sz="16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S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B79A41A-590B-4008-BB5E-7286A5714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121" y="870218"/>
            <a:ext cx="471268" cy="25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</a:t>
            </a:r>
            <a:endParaRPr lang="en-S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1B8A5B3-88C5-4E95-A1CC-94322B595A96}"/>
              </a:ext>
            </a:extLst>
          </p:cNvPr>
          <p:cNvGrpSpPr>
            <a:grpSpLocks/>
          </p:cNvGrpSpPr>
          <p:nvPr/>
        </p:nvGrpSpPr>
        <p:grpSpPr bwMode="auto">
          <a:xfrm>
            <a:off x="932395" y="927417"/>
            <a:ext cx="4520929" cy="2865919"/>
            <a:chOff x="3197" y="2194"/>
            <a:chExt cx="5564" cy="3357"/>
          </a:xfrm>
        </p:grpSpPr>
        <p:cxnSp>
          <p:nvCxnSpPr>
            <p:cNvPr id="150" name="Line 4670">
              <a:extLst>
                <a:ext uri="{FF2B5EF4-FFF2-40B4-BE49-F238E27FC236}">
                  <a16:creationId xmlns:a16="http://schemas.microsoft.com/office/drawing/2014/main" id="{030F592F-4A52-4EF7-A4B7-65BFB2CC204E}"/>
                </a:ext>
              </a:extLst>
            </p:cNvPr>
            <p:cNvCxnSpPr/>
            <p:nvPr/>
          </p:nvCxnSpPr>
          <p:spPr bwMode="auto">
            <a:xfrm>
              <a:off x="6000" y="3151"/>
              <a:ext cx="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Line 4671">
              <a:extLst>
                <a:ext uri="{FF2B5EF4-FFF2-40B4-BE49-F238E27FC236}">
                  <a16:creationId xmlns:a16="http://schemas.microsoft.com/office/drawing/2014/main" id="{128D5FFE-3CA0-4EE2-BAB7-C2D9F2D479AC}"/>
                </a:ext>
              </a:extLst>
            </p:cNvPr>
            <p:cNvCxnSpPr/>
            <p:nvPr/>
          </p:nvCxnSpPr>
          <p:spPr bwMode="auto">
            <a:xfrm flipH="1">
              <a:off x="4746" y="2783"/>
              <a:ext cx="4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3856E5F2-EF8B-478D-8CC9-EC1BD2C74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2" y="3788"/>
              <a:ext cx="462" cy="387"/>
              <a:chOff x="7813" y="3523"/>
              <a:chExt cx="722" cy="604"/>
            </a:xfrm>
          </p:grpSpPr>
          <p:sp>
            <p:nvSpPr>
              <p:cNvPr id="208" name="Freeform 4673">
                <a:extLst>
                  <a:ext uri="{FF2B5EF4-FFF2-40B4-BE49-F238E27FC236}">
                    <a16:creationId xmlns:a16="http://schemas.microsoft.com/office/drawing/2014/main" id="{32257B5A-0CF3-4616-986A-77F648F94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5" y="3525"/>
                <a:ext cx="720" cy="308"/>
              </a:xfrm>
              <a:custGeom>
                <a:avLst/>
                <a:gdLst>
                  <a:gd name="T0" fmla="*/ 0 w 765"/>
                  <a:gd name="T1" fmla="*/ 0 h 300"/>
                  <a:gd name="T2" fmla="*/ 525 w 765"/>
                  <a:gd name="T3" fmla="*/ 75 h 300"/>
                  <a:gd name="T4" fmla="*/ 765 w 765"/>
                  <a:gd name="T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09" name="Freeform 4674">
                <a:extLst>
                  <a:ext uri="{FF2B5EF4-FFF2-40B4-BE49-F238E27FC236}">
                    <a16:creationId xmlns:a16="http://schemas.microsoft.com/office/drawing/2014/main" id="{941BFDD0-AB52-49DB-88D3-4724E37931E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815" y="3817"/>
                <a:ext cx="720" cy="308"/>
              </a:xfrm>
              <a:custGeom>
                <a:avLst/>
                <a:gdLst>
                  <a:gd name="T0" fmla="*/ 0 w 765"/>
                  <a:gd name="T1" fmla="*/ 0 h 300"/>
                  <a:gd name="T2" fmla="*/ 525 w 765"/>
                  <a:gd name="T3" fmla="*/ 75 h 300"/>
                  <a:gd name="T4" fmla="*/ 765 w 765"/>
                  <a:gd name="T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0" name="Freeform 4675">
                <a:extLst>
                  <a:ext uri="{FF2B5EF4-FFF2-40B4-BE49-F238E27FC236}">
                    <a16:creationId xmlns:a16="http://schemas.microsoft.com/office/drawing/2014/main" id="{45B4F99D-54D1-411B-86E4-64C46B206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3" y="3523"/>
                <a:ext cx="184" cy="604"/>
              </a:xfrm>
              <a:custGeom>
                <a:avLst/>
                <a:gdLst>
                  <a:gd name="T0" fmla="*/ 2 w 184"/>
                  <a:gd name="T1" fmla="*/ 2 h 604"/>
                  <a:gd name="T2" fmla="*/ 167 w 184"/>
                  <a:gd name="T3" fmla="*/ 317 h 604"/>
                  <a:gd name="T4" fmla="*/ 2 w 184"/>
                  <a:gd name="T5" fmla="*/ 602 h 604"/>
                  <a:gd name="T6" fmla="*/ 182 w 184"/>
                  <a:gd name="T7" fmla="*/ 302 h 604"/>
                  <a:gd name="T8" fmla="*/ 2 w 184"/>
                  <a:gd name="T9" fmla="*/ 2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604">
                    <a:moveTo>
                      <a:pt x="2" y="2"/>
                    </a:moveTo>
                    <a:cubicBezTo>
                      <a:pt x="0" y="4"/>
                      <a:pt x="167" y="217"/>
                      <a:pt x="167" y="317"/>
                    </a:cubicBezTo>
                    <a:cubicBezTo>
                      <a:pt x="167" y="417"/>
                      <a:pt x="0" y="604"/>
                      <a:pt x="2" y="602"/>
                    </a:cubicBezTo>
                    <a:cubicBezTo>
                      <a:pt x="4" y="600"/>
                      <a:pt x="180" y="402"/>
                      <a:pt x="182" y="302"/>
                    </a:cubicBezTo>
                    <a:cubicBezTo>
                      <a:pt x="184" y="202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1" name="Freeform 4676">
                <a:extLst>
                  <a:ext uri="{FF2B5EF4-FFF2-40B4-BE49-F238E27FC236}">
                    <a16:creationId xmlns:a16="http://schemas.microsoft.com/office/drawing/2014/main" id="{149133D8-DD3E-49C8-9091-74044278F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3" y="3825"/>
                <a:ext cx="229" cy="240"/>
              </a:xfrm>
              <a:custGeom>
                <a:avLst/>
                <a:gdLst>
                  <a:gd name="T0" fmla="*/ 2 w 229"/>
                  <a:gd name="T1" fmla="*/ 240 h 240"/>
                  <a:gd name="T2" fmla="*/ 182 w 229"/>
                  <a:gd name="T3" fmla="*/ 120 h 240"/>
                  <a:gd name="T4" fmla="*/ 227 w 229"/>
                  <a:gd name="T5" fmla="*/ 0 h 240"/>
                  <a:gd name="T6" fmla="*/ 167 w 229"/>
                  <a:gd name="T7" fmla="*/ 120 h 240"/>
                  <a:gd name="T8" fmla="*/ 2 w 229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240">
                    <a:moveTo>
                      <a:pt x="2" y="240"/>
                    </a:moveTo>
                    <a:cubicBezTo>
                      <a:pt x="4" y="240"/>
                      <a:pt x="145" y="160"/>
                      <a:pt x="182" y="120"/>
                    </a:cubicBezTo>
                    <a:cubicBezTo>
                      <a:pt x="219" y="80"/>
                      <a:pt x="229" y="0"/>
                      <a:pt x="227" y="0"/>
                    </a:cubicBezTo>
                    <a:cubicBezTo>
                      <a:pt x="225" y="0"/>
                      <a:pt x="194" y="85"/>
                      <a:pt x="167" y="120"/>
                    </a:cubicBezTo>
                    <a:cubicBezTo>
                      <a:pt x="140" y="155"/>
                      <a:pt x="0" y="240"/>
                      <a:pt x="2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59131" dir="3683372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153" name="Line 4677">
              <a:extLst>
                <a:ext uri="{FF2B5EF4-FFF2-40B4-BE49-F238E27FC236}">
                  <a16:creationId xmlns:a16="http://schemas.microsoft.com/office/drawing/2014/main" id="{E3DCE642-7964-474D-9771-6B0EB9C4D1FF}"/>
                </a:ext>
              </a:extLst>
            </p:cNvPr>
            <p:cNvCxnSpPr/>
            <p:nvPr/>
          </p:nvCxnSpPr>
          <p:spPr bwMode="auto">
            <a:xfrm>
              <a:off x="6045" y="2581"/>
              <a:ext cx="1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A9226-BD23-4B7D-A26F-867E31137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5284"/>
              <a:ext cx="60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en-SG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55" name="Line 4679">
              <a:extLst>
                <a:ext uri="{FF2B5EF4-FFF2-40B4-BE49-F238E27FC236}">
                  <a16:creationId xmlns:a16="http://schemas.microsoft.com/office/drawing/2014/main" id="{1A795DD3-3F51-4C07-BB3F-8D4522FFDF7F}"/>
                </a:ext>
              </a:extLst>
            </p:cNvPr>
            <p:cNvCxnSpPr/>
            <p:nvPr/>
          </p:nvCxnSpPr>
          <p:spPr bwMode="auto">
            <a:xfrm>
              <a:off x="4740" y="2801"/>
              <a:ext cx="0" cy="2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Line 4680">
              <a:extLst>
                <a:ext uri="{FF2B5EF4-FFF2-40B4-BE49-F238E27FC236}">
                  <a16:creationId xmlns:a16="http://schemas.microsoft.com/office/drawing/2014/main" id="{EF1A8B48-8B51-4FB6-B084-D64CCE8D4C03}"/>
                </a:ext>
              </a:extLst>
            </p:cNvPr>
            <p:cNvCxnSpPr/>
            <p:nvPr/>
          </p:nvCxnSpPr>
          <p:spPr bwMode="auto">
            <a:xfrm flipH="1">
              <a:off x="4731" y="4298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" name="Line 4681">
              <a:extLst>
                <a:ext uri="{FF2B5EF4-FFF2-40B4-BE49-F238E27FC236}">
                  <a16:creationId xmlns:a16="http://schemas.microsoft.com/office/drawing/2014/main" id="{26CEAE48-48E5-4A25-A61C-64007E9B4493}"/>
                </a:ext>
              </a:extLst>
            </p:cNvPr>
            <p:cNvCxnSpPr/>
            <p:nvPr/>
          </p:nvCxnSpPr>
          <p:spPr bwMode="auto">
            <a:xfrm>
              <a:off x="6615" y="3151"/>
              <a:ext cx="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Line 4682">
              <a:extLst>
                <a:ext uri="{FF2B5EF4-FFF2-40B4-BE49-F238E27FC236}">
                  <a16:creationId xmlns:a16="http://schemas.microsoft.com/office/drawing/2014/main" id="{0E511BF0-AFCC-49B4-8ED7-500688E0D019}"/>
                </a:ext>
              </a:extLst>
            </p:cNvPr>
            <p:cNvCxnSpPr/>
            <p:nvPr/>
          </p:nvCxnSpPr>
          <p:spPr bwMode="auto">
            <a:xfrm>
              <a:off x="6621" y="4044"/>
              <a:ext cx="0" cy="10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Line 4683">
              <a:extLst>
                <a:ext uri="{FF2B5EF4-FFF2-40B4-BE49-F238E27FC236}">
                  <a16:creationId xmlns:a16="http://schemas.microsoft.com/office/drawing/2014/main" id="{FA06DF04-4CA4-4FCF-87E6-2D4EBA5AEA6E}"/>
                </a:ext>
              </a:extLst>
            </p:cNvPr>
            <p:cNvCxnSpPr/>
            <p:nvPr/>
          </p:nvCxnSpPr>
          <p:spPr bwMode="auto">
            <a:xfrm flipH="1">
              <a:off x="3209" y="4092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AABADF5-B18A-4C69-B2B7-C8B68B4E3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9" y="3185"/>
              <a:ext cx="44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1" name="Line 4685">
              <a:extLst>
                <a:ext uri="{FF2B5EF4-FFF2-40B4-BE49-F238E27FC236}">
                  <a16:creationId xmlns:a16="http://schemas.microsoft.com/office/drawing/2014/main" id="{C4A9B208-366B-46AC-A1EF-DF8BBD558025}"/>
                </a:ext>
              </a:extLst>
            </p:cNvPr>
            <p:cNvCxnSpPr/>
            <p:nvPr/>
          </p:nvCxnSpPr>
          <p:spPr bwMode="auto">
            <a:xfrm>
              <a:off x="6030" y="4036"/>
              <a:ext cx="11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Line 4686">
              <a:extLst>
                <a:ext uri="{FF2B5EF4-FFF2-40B4-BE49-F238E27FC236}">
                  <a16:creationId xmlns:a16="http://schemas.microsoft.com/office/drawing/2014/main" id="{CC410E09-2048-44D7-8E45-6E065C429D2E}"/>
                </a:ext>
              </a:extLst>
            </p:cNvPr>
            <p:cNvCxnSpPr/>
            <p:nvPr/>
          </p:nvCxnSpPr>
          <p:spPr bwMode="auto">
            <a:xfrm flipV="1">
              <a:off x="4142" y="2446"/>
              <a:ext cx="0" cy="15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Line 4687">
              <a:extLst>
                <a:ext uri="{FF2B5EF4-FFF2-40B4-BE49-F238E27FC236}">
                  <a16:creationId xmlns:a16="http://schemas.microsoft.com/office/drawing/2014/main" id="{E56B230F-F22D-4C6C-91D9-E9365D474F2B}"/>
                </a:ext>
              </a:extLst>
            </p:cNvPr>
            <p:cNvCxnSpPr/>
            <p:nvPr/>
          </p:nvCxnSpPr>
          <p:spPr bwMode="auto">
            <a:xfrm>
              <a:off x="3197" y="3541"/>
              <a:ext cx="3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" name="Line 4688">
              <a:extLst>
                <a:ext uri="{FF2B5EF4-FFF2-40B4-BE49-F238E27FC236}">
                  <a16:creationId xmlns:a16="http://schemas.microsoft.com/office/drawing/2014/main" id="{CA2DAF0E-BB80-46F4-9CB8-5148D0AE55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55" y="3336"/>
              <a:ext cx="5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" name="Line 4689">
              <a:extLst>
                <a:ext uri="{FF2B5EF4-FFF2-40B4-BE49-F238E27FC236}">
                  <a16:creationId xmlns:a16="http://schemas.microsoft.com/office/drawing/2014/main" id="{5E921D7F-A81F-493E-B696-6DBF685805C4}"/>
                </a:ext>
              </a:extLst>
            </p:cNvPr>
            <p:cNvCxnSpPr/>
            <p:nvPr/>
          </p:nvCxnSpPr>
          <p:spPr bwMode="auto">
            <a:xfrm>
              <a:off x="3208" y="5076"/>
              <a:ext cx="34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Line 4690">
              <a:extLst>
                <a:ext uri="{FF2B5EF4-FFF2-40B4-BE49-F238E27FC236}">
                  <a16:creationId xmlns:a16="http://schemas.microsoft.com/office/drawing/2014/main" id="{8D00BB3F-29A5-4C89-82CA-AAD07713C59A}"/>
                </a:ext>
              </a:extLst>
            </p:cNvPr>
            <p:cNvCxnSpPr/>
            <p:nvPr/>
          </p:nvCxnSpPr>
          <p:spPr bwMode="auto">
            <a:xfrm>
              <a:off x="6109" y="4646"/>
              <a:ext cx="7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Line 4691">
              <a:extLst>
                <a:ext uri="{FF2B5EF4-FFF2-40B4-BE49-F238E27FC236}">
                  <a16:creationId xmlns:a16="http://schemas.microsoft.com/office/drawing/2014/main" id="{674E13FD-5D4E-4556-BE99-16F4682BB9D6}"/>
                </a:ext>
              </a:extLst>
            </p:cNvPr>
            <p:cNvCxnSpPr/>
            <p:nvPr/>
          </p:nvCxnSpPr>
          <p:spPr bwMode="auto">
            <a:xfrm>
              <a:off x="6900" y="3420"/>
              <a:ext cx="0" cy="1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9F0C770-4602-4670-9692-5BA091D2D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2" y="2423"/>
              <a:ext cx="38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3AB6103-2D92-4502-A5DE-319C0631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" y="3884"/>
              <a:ext cx="44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0" name="Line 4694">
              <a:extLst>
                <a:ext uri="{FF2B5EF4-FFF2-40B4-BE49-F238E27FC236}">
                  <a16:creationId xmlns:a16="http://schemas.microsoft.com/office/drawing/2014/main" id="{7B9E0804-4055-46E2-B212-51BAA5B27346}"/>
                </a:ext>
              </a:extLst>
            </p:cNvPr>
            <p:cNvCxnSpPr/>
            <p:nvPr/>
          </p:nvCxnSpPr>
          <p:spPr bwMode="auto">
            <a:xfrm>
              <a:off x="4155" y="2446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" name="Line 4695">
              <a:extLst>
                <a:ext uri="{FF2B5EF4-FFF2-40B4-BE49-F238E27FC236}">
                  <a16:creationId xmlns:a16="http://schemas.microsoft.com/office/drawing/2014/main" id="{2929C84A-5C37-4112-AD76-DD529EB388AE}"/>
                </a:ext>
              </a:extLst>
            </p:cNvPr>
            <p:cNvCxnSpPr/>
            <p:nvPr/>
          </p:nvCxnSpPr>
          <p:spPr bwMode="auto">
            <a:xfrm>
              <a:off x="3915" y="3986"/>
              <a:ext cx="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" name="Line 4696">
              <a:extLst>
                <a:ext uri="{FF2B5EF4-FFF2-40B4-BE49-F238E27FC236}">
                  <a16:creationId xmlns:a16="http://schemas.microsoft.com/office/drawing/2014/main" id="{962A312E-0BC2-4567-8F75-C96D160B133F}"/>
                </a:ext>
              </a:extLst>
            </p:cNvPr>
            <p:cNvCxnSpPr/>
            <p:nvPr/>
          </p:nvCxnSpPr>
          <p:spPr bwMode="auto">
            <a:xfrm>
              <a:off x="3211" y="4080"/>
              <a:ext cx="0" cy="9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FDA8D7A-5931-4686-B6D9-5C40D654A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4" y="2322"/>
              <a:ext cx="325" cy="225"/>
              <a:chOff x="4433" y="2932"/>
              <a:chExt cx="325" cy="225"/>
            </a:xfrm>
          </p:grpSpPr>
          <p:sp>
            <p:nvSpPr>
              <p:cNvPr id="206" name="AutoShape 4698">
                <a:extLst>
                  <a:ext uri="{FF2B5EF4-FFF2-40B4-BE49-F238E27FC236}">
                    <a16:creationId xmlns:a16="http://schemas.microsoft.com/office/drawing/2014/main" id="{B7BFB952-52C9-40C3-83A6-7A655B7A4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25" y="2940"/>
                <a:ext cx="225" cy="21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4AF67BEF-24B8-42FF-9B48-7606168F1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5" y="2992"/>
                <a:ext cx="103" cy="1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174" name="Line 4700">
              <a:extLst>
                <a:ext uri="{FF2B5EF4-FFF2-40B4-BE49-F238E27FC236}">
                  <a16:creationId xmlns:a16="http://schemas.microsoft.com/office/drawing/2014/main" id="{8B610706-A765-45F2-9D85-386E56B9F435}"/>
                </a:ext>
              </a:extLst>
            </p:cNvPr>
            <p:cNvCxnSpPr/>
            <p:nvPr/>
          </p:nvCxnSpPr>
          <p:spPr bwMode="auto">
            <a:xfrm flipH="1">
              <a:off x="3198" y="3869"/>
              <a:ext cx="3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4701">
              <a:extLst>
                <a:ext uri="{FF2B5EF4-FFF2-40B4-BE49-F238E27FC236}">
                  <a16:creationId xmlns:a16="http://schemas.microsoft.com/office/drawing/2014/main" id="{10DAB7EE-E495-4C96-93F9-C592A2A7A222}"/>
                </a:ext>
              </a:extLst>
            </p:cNvPr>
            <p:cNvCxnSpPr/>
            <p:nvPr/>
          </p:nvCxnSpPr>
          <p:spPr bwMode="auto">
            <a:xfrm>
              <a:off x="3201" y="3544"/>
              <a:ext cx="0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C41604D-60AC-4C8D-AF90-8E101EACE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9" y="3133"/>
              <a:ext cx="523" cy="390"/>
              <a:chOff x="7074" y="4408"/>
              <a:chExt cx="523" cy="390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0A89EC00-CD6C-47D8-84F0-EDFCCD484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35" y="4408"/>
                <a:ext cx="462" cy="387"/>
                <a:chOff x="7813" y="3523"/>
                <a:chExt cx="722" cy="604"/>
              </a:xfrm>
            </p:grpSpPr>
            <p:sp>
              <p:nvSpPr>
                <p:cNvPr id="202" name="Freeform 4704">
                  <a:extLst>
                    <a:ext uri="{FF2B5EF4-FFF2-40B4-BE49-F238E27FC236}">
                      <a16:creationId xmlns:a16="http://schemas.microsoft.com/office/drawing/2014/main" id="{D05FEFE0-3D14-4BCA-B952-E804AFC48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5" y="3525"/>
                  <a:ext cx="720" cy="308"/>
                </a:xfrm>
                <a:custGeom>
                  <a:avLst/>
                  <a:gdLst>
                    <a:gd name="T0" fmla="*/ 0 w 765"/>
                    <a:gd name="T1" fmla="*/ 0 h 300"/>
                    <a:gd name="T2" fmla="*/ 525 w 765"/>
                    <a:gd name="T3" fmla="*/ 75 h 300"/>
                    <a:gd name="T4" fmla="*/ 765 w 765"/>
                    <a:gd name="T5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3" name="Freeform 4705">
                  <a:extLst>
                    <a:ext uri="{FF2B5EF4-FFF2-40B4-BE49-F238E27FC236}">
                      <a16:creationId xmlns:a16="http://schemas.microsoft.com/office/drawing/2014/main" id="{9B44A938-E9DE-44D1-9CB4-C997B574AB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815" y="3817"/>
                  <a:ext cx="720" cy="308"/>
                </a:xfrm>
                <a:custGeom>
                  <a:avLst/>
                  <a:gdLst>
                    <a:gd name="T0" fmla="*/ 0 w 765"/>
                    <a:gd name="T1" fmla="*/ 0 h 300"/>
                    <a:gd name="T2" fmla="*/ 525 w 765"/>
                    <a:gd name="T3" fmla="*/ 75 h 300"/>
                    <a:gd name="T4" fmla="*/ 765 w 765"/>
                    <a:gd name="T5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4" name="Freeform 4706">
                  <a:extLst>
                    <a:ext uri="{FF2B5EF4-FFF2-40B4-BE49-F238E27FC236}">
                      <a16:creationId xmlns:a16="http://schemas.microsoft.com/office/drawing/2014/main" id="{A9A198F8-6DD8-451E-9D0E-968B1A8C5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3" y="3523"/>
                  <a:ext cx="184" cy="604"/>
                </a:xfrm>
                <a:custGeom>
                  <a:avLst/>
                  <a:gdLst>
                    <a:gd name="T0" fmla="*/ 2 w 184"/>
                    <a:gd name="T1" fmla="*/ 2 h 604"/>
                    <a:gd name="T2" fmla="*/ 167 w 184"/>
                    <a:gd name="T3" fmla="*/ 317 h 604"/>
                    <a:gd name="T4" fmla="*/ 2 w 184"/>
                    <a:gd name="T5" fmla="*/ 602 h 604"/>
                    <a:gd name="T6" fmla="*/ 182 w 184"/>
                    <a:gd name="T7" fmla="*/ 302 h 604"/>
                    <a:gd name="T8" fmla="*/ 2 w 184"/>
                    <a:gd name="T9" fmla="*/ 2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604">
                      <a:moveTo>
                        <a:pt x="2" y="2"/>
                      </a:moveTo>
                      <a:cubicBezTo>
                        <a:pt x="0" y="4"/>
                        <a:pt x="167" y="217"/>
                        <a:pt x="167" y="317"/>
                      </a:cubicBezTo>
                      <a:cubicBezTo>
                        <a:pt x="167" y="417"/>
                        <a:pt x="0" y="604"/>
                        <a:pt x="2" y="602"/>
                      </a:cubicBezTo>
                      <a:cubicBezTo>
                        <a:pt x="4" y="600"/>
                        <a:pt x="180" y="402"/>
                        <a:pt x="182" y="302"/>
                      </a:cubicBezTo>
                      <a:cubicBezTo>
                        <a:pt x="184" y="202"/>
                        <a:pt x="4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5" name="Freeform 4707">
                  <a:extLst>
                    <a:ext uri="{FF2B5EF4-FFF2-40B4-BE49-F238E27FC236}">
                      <a16:creationId xmlns:a16="http://schemas.microsoft.com/office/drawing/2014/main" id="{33D8EB2A-4513-46DF-A9FD-6D0FAF0667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3" y="3825"/>
                  <a:ext cx="229" cy="240"/>
                </a:xfrm>
                <a:custGeom>
                  <a:avLst/>
                  <a:gdLst>
                    <a:gd name="T0" fmla="*/ 2 w 229"/>
                    <a:gd name="T1" fmla="*/ 240 h 240"/>
                    <a:gd name="T2" fmla="*/ 182 w 229"/>
                    <a:gd name="T3" fmla="*/ 120 h 240"/>
                    <a:gd name="T4" fmla="*/ 227 w 229"/>
                    <a:gd name="T5" fmla="*/ 0 h 240"/>
                    <a:gd name="T6" fmla="*/ 167 w 229"/>
                    <a:gd name="T7" fmla="*/ 120 h 240"/>
                    <a:gd name="T8" fmla="*/ 2 w 229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240">
                      <a:moveTo>
                        <a:pt x="2" y="240"/>
                      </a:moveTo>
                      <a:cubicBezTo>
                        <a:pt x="4" y="240"/>
                        <a:pt x="145" y="160"/>
                        <a:pt x="182" y="120"/>
                      </a:cubicBezTo>
                      <a:cubicBezTo>
                        <a:pt x="219" y="80"/>
                        <a:pt x="229" y="0"/>
                        <a:pt x="227" y="0"/>
                      </a:cubicBezTo>
                      <a:cubicBezTo>
                        <a:pt x="225" y="0"/>
                        <a:pt x="194" y="85"/>
                        <a:pt x="167" y="120"/>
                      </a:cubicBezTo>
                      <a:cubicBezTo>
                        <a:pt x="140" y="155"/>
                        <a:pt x="0" y="240"/>
                        <a:pt x="2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59131" dir="3683372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</p:grpSp>
          <p:sp>
            <p:nvSpPr>
              <p:cNvPr id="201" name="Freeform 4708">
                <a:extLst>
                  <a:ext uri="{FF2B5EF4-FFF2-40B4-BE49-F238E27FC236}">
                    <a16:creationId xmlns:a16="http://schemas.microsoft.com/office/drawing/2014/main" id="{22F265D8-4112-4E97-98B8-FA442EC5D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" y="4411"/>
                <a:ext cx="118" cy="387"/>
              </a:xfrm>
              <a:custGeom>
                <a:avLst/>
                <a:gdLst>
                  <a:gd name="T0" fmla="*/ 2 w 184"/>
                  <a:gd name="T1" fmla="*/ 2 h 604"/>
                  <a:gd name="T2" fmla="*/ 167 w 184"/>
                  <a:gd name="T3" fmla="*/ 317 h 604"/>
                  <a:gd name="T4" fmla="*/ 2 w 184"/>
                  <a:gd name="T5" fmla="*/ 602 h 604"/>
                  <a:gd name="T6" fmla="*/ 182 w 184"/>
                  <a:gd name="T7" fmla="*/ 302 h 604"/>
                  <a:gd name="T8" fmla="*/ 2 w 184"/>
                  <a:gd name="T9" fmla="*/ 2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604">
                    <a:moveTo>
                      <a:pt x="2" y="2"/>
                    </a:moveTo>
                    <a:cubicBezTo>
                      <a:pt x="0" y="4"/>
                      <a:pt x="167" y="217"/>
                      <a:pt x="167" y="317"/>
                    </a:cubicBezTo>
                    <a:cubicBezTo>
                      <a:pt x="167" y="417"/>
                      <a:pt x="0" y="604"/>
                      <a:pt x="2" y="602"/>
                    </a:cubicBezTo>
                    <a:cubicBezTo>
                      <a:pt x="4" y="600"/>
                      <a:pt x="180" y="402"/>
                      <a:pt x="182" y="302"/>
                    </a:cubicBezTo>
                    <a:cubicBezTo>
                      <a:pt x="184" y="202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cxnSp>
          <p:nvCxnSpPr>
            <p:cNvPr id="177" name="Line 4709">
              <a:extLst>
                <a:ext uri="{FF2B5EF4-FFF2-40B4-BE49-F238E27FC236}">
                  <a16:creationId xmlns:a16="http://schemas.microsoft.com/office/drawing/2014/main" id="{2F8D11E8-FA02-43A6-AD7B-D2FBBE32E21D}"/>
                </a:ext>
              </a:extLst>
            </p:cNvPr>
            <p:cNvCxnSpPr/>
            <p:nvPr/>
          </p:nvCxnSpPr>
          <p:spPr bwMode="auto">
            <a:xfrm>
              <a:off x="6902" y="3431"/>
              <a:ext cx="5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" name="Line 4710">
              <a:extLst>
                <a:ext uri="{FF2B5EF4-FFF2-40B4-BE49-F238E27FC236}">
                  <a16:creationId xmlns:a16="http://schemas.microsoft.com/office/drawing/2014/main" id="{E5464088-2B8B-4BA8-9613-508A9CDD6949}"/>
                </a:ext>
              </a:extLst>
            </p:cNvPr>
            <p:cNvCxnSpPr/>
            <p:nvPr/>
          </p:nvCxnSpPr>
          <p:spPr bwMode="auto">
            <a:xfrm>
              <a:off x="6899" y="2581"/>
              <a:ext cx="0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Line 4711">
              <a:extLst>
                <a:ext uri="{FF2B5EF4-FFF2-40B4-BE49-F238E27FC236}">
                  <a16:creationId xmlns:a16="http://schemas.microsoft.com/office/drawing/2014/main" id="{1B1C0471-D637-42CA-ABAA-87429450AD97}"/>
                </a:ext>
              </a:extLst>
            </p:cNvPr>
            <p:cNvCxnSpPr/>
            <p:nvPr/>
          </p:nvCxnSpPr>
          <p:spPr bwMode="auto">
            <a:xfrm>
              <a:off x="6907" y="3200"/>
              <a:ext cx="5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78FCB1FF-C6E3-4CAC-B5DB-F5747249A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2" y="2194"/>
              <a:ext cx="1101" cy="1188"/>
              <a:chOff x="4832" y="2475"/>
              <a:chExt cx="1101" cy="1188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07DF7949-CF6E-4F46-A7AC-E820D8ABA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2475"/>
                <a:ext cx="915" cy="11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325B1B4-AFC6-4C0C-8640-21BA2F23D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2600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7FEDA9B-BA1B-47B8-AB80-4D9C6DDFD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8" y="3267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SG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2C60A16-7D5E-4433-9E57-19DBA1E06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" y="2957"/>
                <a:ext cx="322" cy="2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50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SG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2D3B8B09-6C8C-45C8-BCF6-BDECA6E46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3" y="2599"/>
                <a:ext cx="29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BDBC85E-8186-46D1-9E8E-38A694503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" y="3267"/>
                <a:ext cx="32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7" name="AutoShape 4719">
                <a:extLst>
                  <a:ext uri="{FF2B5EF4-FFF2-40B4-BE49-F238E27FC236}">
                    <a16:creationId xmlns:a16="http://schemas.microsoft.com/office/drawing/2014/main" id="{998F8ED4-4A95-4366-8A76-1163EB02B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928" y="2998"/>
                <a:ext cx="143" cy="14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59EB8C8-F62B-4CFB-8C87-D7DF406A5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3034"/>
                <a:ext cx="84" cy="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6E7DC91-9FFF-4516-86DA-9AE47E984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9" y="3387"/>
                <a:ext cx="84" cy="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AA4F978-0B83-45B9-B7E1-E2D71323D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" y="4257"/>
              <a:ext cx="84" cy="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65AA08C-3EE7-4DD3-B4EB-E3841B08A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7" y="3698"/>
              <a:ext cx="1005" cy="1188"/>
              <a:chOff x="4917" y="3979"/>
              <a:chExt cx="1005" cy="1188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9A27FCE-08DB-40CD-8BFE-D3B393D38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3979"/>
                <a:ext cx="915" cy="118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D852274F-D0A7-400D-8893-94450EF60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4104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557A0A9-1C07-486E-93A7-0D30DB8FB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4771"/>
                <a:ext cx="35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SG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9E19DC0-40CA-4BD8-B8AA-65680DC83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4461"/>
                <a:ext cx="322" cy="2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C438B3B0-1B77-4069-AF07-5945B3D61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" y="4103"/>
                <a:ext cx="29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E0995FA-7E6E-4F64-8A18-272DD67BD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" y="4771"/>
                <a:ext cx="32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endParaRPr lang="en-S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9" name="AutoShape 4730">
                <a:extLst>
                  <a:ext uri="{FF2B5EF4-FFF2-40B4-BE49-F238E27FC236}">
                    <a16:creationId xmlns:a16="http://schemas.microsoft.com/office/drawing/2014/main" id="{9313B6D9-7390-4088-8672-93EB3DF6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4917" y="4502"/>
                <a:ext cx="143" cy="143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4022BA27-86F2-4D4D-8D6C-0DBB5C1FD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8" y="4891"/>
                <a:ext cx="84" cy="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</p:grpSp>
      </p:grpSp>
      <p:graphicFrame>
        <p:nvGraphicFramePr>
          <p:cNvPr id="212" name="Table 88">
            <a:extLst>
              <a:ext uri="{FF2B5EF4-FFF2-40B4-BE49-F238E27FC236}">
                <a16:creationId xmlns:a16="http://schemas.microsoft.com/office/drawing/2014/main" id="{C9713258-7FF1-41C9-B19E-0E13228F9EC9}"/>
              </a:ext>
            </a:extLst>
          </p:cNvPr>
          <p:cNvGraphicFramePr>
            <a:graphicFrameLocks noGrp="1"/>
          </p:cNvGraphicFramePr>
          <p:nvPr/>
        </p:nvGraphicFramePr>
        <p:xfrm>
          <a:off x="5538639" y="663766"/>
          <a:ext cx="485392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86">
                  <a:extLst>
                    <a:ext uri="{9D8B030D-6E8A-4147-A177-3AD203B41FA5}">
                      <a16:colId xmlns:a16="http://schemas.microsoft.com/office/drawing/2014/main" val="199705512"/>
                    </a:ext>
                  </a:extLst>
                </a:gridCol>
                <a:gridCol w="567304">
                  <a:extLst>
                    <a:ext uri="{9D8B030D-6E8A-4147-A177-3AD203B41FA5}">
                      <a16:colId xmlns:a16="http://schemas.microsoft.com/office/drawing/2014/main" val="877200942"/>
                    </a:ext>
                  </a:extLst>
                </a:gridCol>
                <a:gridCol w="1031858">
                  <a:extLst>
                    <a:ext uri="{9D8B030D-6E8A-4147-A177-3AD203B41FA5}">
                      <a16:colId xmlns:a16="http://schemas.microsoft.com/office/drawing/2014/main" val="1571120282"/>
                    </a:ext>
                  </a:extLst>
                </a:gridCol>
                <a:gridCol w="889372">
                  <a:extLst>
                    <a:ext uri="{9D8B030D-6E8A-4147-A177-3AD203B41FA5}">
                      <a16:colId xmlns:a16="http://schemas.microsoft.com/office/drawing/2014/main" val="515791436"/>
                    </a:ext>
                  </a:extLst>
                </a:gridCol>
                <a:gridCol w="856948">
                  <a:extLst>
                    <a:ext uri="{9D8B030D-6E8A-4147-A177-3AD203B41FA5}">
                      <a16:colId xmlns:a16="http://schemas.microsoft.com/office/drawing/2014/main" val="3989983239"/>
                    </a:ext>
                  </a:extLst>
                </a:gridCol>
                <a:gridCol w="523246">
                  <a:extLst>
                    <a:ext uri="{9D8B030D-6E8A-4147-A177-3AD203B41FA5}">
                      <a16:colId xmlns:a16="http://schemas.microsoft.com/office/drawing/2014/main" val="3092047249"/>
                    </a:ext>
                  </a:extLst>
                </a:gridCol>
                <a:gridCol w="479109">
                  <a:extLst>
                    <a:ext uri="{9D8B030D-6E8A-4147-A177-3AD203B41FA5}">
                      <a16:colId xmlns:a16="http://schemas.microsoft.com/office/drawing/2014/main" val="5503875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Output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Flip-flop 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5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p = 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B’</a:t>
                      </a:r>
                      <a:endParaRPr lang="en-SG" sz="2000" i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TA</a:t>
                      </a:r>
                      <a:r>
                        <a:rPr lang="en-SG" sz="2000" dirty="0"/>
                        <a:t> = </a:t>
                      </a:r>
                      <a:r>
                        <a:rPr lang="en-SG" sz="2000" i="1" dirty="0"/>
                        <a:t>A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B’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DB </a:t>
                      </a:r>
                      <a:r>
                        <a:rPr lang="en-SG" sz="2000" dirty="0"/>
                        <a:t>= </a:t>
                      </a:r>
                      <a:r>
                        <a:rPr lang="en-SG" sz="2000" i="1" dirty="0"/>
                        <a:t>A’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+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B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A</a:t>
                      </a:r>
                      <a:r>
                        <a:rPr lang="en-SG" sz="20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i="1" dirty="0"/>
                        <a:t>B</a:t>
                      </a:r>
                      <a:r>
                        <a:rPr lang="en-SG" sz="2000" baseline="30000" dirty="0"/>
                        <a:t>+</a:t>
                      </a:r>
                    </a:p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0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3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9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5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23347"/>
                  </a:ext>
                </a:extLst>
              </a:tr>
            </a:tbl>
          </a:graphicData>
        </a:graphic>
      </p:graphicFrame>
      <p:sp>
        <p:nvSpPr>
          <p:cNvPr id="213" name="Rectangle 212">
            <a:extLst>
              <a:ext uri="{FF2B5EF4-FFF2-40B4-BE49-F238E27FC236}">
                <a16:creationId xmlns:a16="http://schemas.microsoft.com/office/drawing/2014/main" id="{CD0B1D72-B612-48D8-8139-E8DCB4246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4" y="1575254"/>
            <a:ext cx="576839" cy="26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16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</a:t>
            </a:r>
            <a:endParaRPr lang="en-S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D89EF12-C225-4EFA-B033-DD5D9FA5DCD5}"/>
              </a:ext>
            </a:extLst>
          </p:cNvPr>
          <p:cNvSpPr txBox="1"/>
          <p:nvPr/>
        </p:nvSpPr>
        <p:spPr>
          <a:xfrm>
            <a:off x="7836584" y="2789625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8AD9B05-BC7C-4C5D-A274-6C54D1DAED0B}"/>
              </a:ext>
            </a:extLst>
          </p:cNvPr>
          <p:cNvSpPr txBox="1"/>
          <p:nvPr/>
        </p:nvSpPr>
        <p:spPr>
          <a:xfrm>
            <a:off x="7848316" y="203862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030D236-C440-480C-996A-0DD53BB6F8EA}"/>
              </a:ext>
            </a:extLst>
          </p:cNvPr>
          <p:cNvSpPr txBox="1"/>
          <p:nvPr/>
        </p:nvSpPr>
        <p:spPr>
          <a:xfrm>
            <a:off x="8720653" y="278224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29FE4E3-C059-450D-B363-753AFB8AF0DD}"/>
              </a:ext>
            </a:extLst>
          </p:cNvPr>
          <p:cNvSpPr txBox="1"/>
          <p:nvPr/>
        </p:nvSpPr>
        <p:spPr>
          <a:xfrm>
            <a:off x="6908459" y="200235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DDEC774-DD62-49FC-BC9D-B9D6F8C31A8C}"/>
              </a:ext>
            </a:extLst>
          </p:cNvPr>
          <p:cNvSpPr txBox="1"/>
          <p:nvPr/>
        </p:nvSpPr>
        <p:spPr>
          <a:xfrm>
            <a:off x="6908459" y="243873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040C05B-3794-4306-9534-E1804C033681}"/>
              </a:ext>
            </a:extLst>
          </p:cNvPr>
          <p:cNvSpPr txBox="1"/>
          <p:nvPr/>
        </p:nvSpPr>
        <p:spPr>
          <a:xfrm>
            <a:off x="6908459" y="319315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F3A3864-731B-4DA7-A0A1-D9AFD1165F8D}"/>
              </a:ext>
            </a:extLst>
          </p:cNvPr>
          <p:cNvSpPr txBox="1"/>
          <p:nvPr/>
        </p:nvSpPr>
        <p:spPr>
          <a:xfrm>
            <a:off x="6908459" y="284203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C0D1715-767B-47E5-A31E-F0EDB6D8C6A6}"/>
              </a:ext>
            </a:extLst>
          </p:cNvPr>
          <p:cNvSpPr txBox="1"/>
          <p:nvPr/>
        </p:nvSpPr>
        <p:spPr>
          <a:xfrm>
            <a:off x="7836584" y="241412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D40D8E1-4427-402D-97F1-EA44FDA6ED36}"/>
              </a:ext>
            </a:extLst>
          </p:cNvPr>
          <p:cNvSpPr txBox="1"/>
          <p:nvPr/>
        </p:nvSpPr>
        <p:spPr>
          <a:xfrm>
            <a:off x="7836584" y="3191447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3FBF772-8664-47AC-9732-15EB7D1DB0BA}"/>
              </a:ext>
            </a:extLst>
          </p:cNvPr>
          <p:cNvSpPr txBox="1"/>
          <p:nvPr/>
        </p:nvSpPr>
        <p:spPr>
          <a:xfrm>
            <a:off x="8720653" y="2414123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7647B47-B445-485C-AF25-9F6A1B6EF8FD}"/>
              </a:ext>
            </a:extLst>
          </p:cNvPr>
          <p:cNvSpPr txBox="1"/>
          <p:nvPr/>
        </p:nvSpPr>
        <p:spPr>
          <a:xfrm>
            <a:off x="8731783" y="3190592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A73CA9A-F468-4BE1-9A09-0DA0A11A4A12}"/>
              </a:ext>
            </a:extLst>
          </p:cNvPr>
          <p:cNvSpPr txBox="1"/>
          <p:nvPr/>
        </p:nvSpPr>
        <p:spPr>
          <a:xfrm>
            <a:off x="8720653" y="200235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0CACCE5-444B-42B8-AFE6-5AE6195B5AC1}"/>
              </a:ext>
            </a:extLst>
          </p:cNvPr>
          <p:cNvSpPr txBox="1"/>
          <p:nvPr/>
        </p:nvSpPr>
        <p:spPr>
          <a:xfrm>
            <a:off x="9410815" y="1970771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B6B6269-C206-461A-9615-371128AC629F}"/>
              </a:ext>
            </a:extLst>
          </p:cNvPr>
          <p:cNvSpPr txBox="1"/>
          <p:nvPr/>
        </p:nvSpPr>
        <p:spPr>
          <a:xfrm>
            <a:off x="9410815" y="2407189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CC23B21-B6CE-4292-8146-8D279833283C}"/>
              </a:ext>
            </a:extLst>
          </p:cNvPr>
          <p:cNvSpPr txBox="1"/>
          <p:nvPr/>
        </p:nvSpPr>
        <p:spPr>
          <a:xfrm>
            <a:off x="9419493" y="2807299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BE44C72-C2CD-47A1-A5B7-670693DE9F67}"/>
              </a:ext>
            </a:extLst>
          </p:cNvPr>
          <p:cNvSpPr txBox="1"/>
          <p:nvPr/>
        </p:nvSpPr>
        <p:spPr>
          <a:xfrm>
            <a:off x="9419493" y="318090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7D7EFEC-6506-4146-A141-2AF15288A9EB}"/>
              </a:ext>
            </a:extLst>
          </p:cNvPr>
          <p:cNvSpPr txBox="1"/>
          <p:nvPr/>
        </p:nvSpPr>
        <p:spPr>
          <a:xfrm>
            <a:off x="9907240" y="2789625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09F48CF-922B-4FF8-9416-3A0FA20DF3DC}"/>
              </a:ext>
            </a:extLst>
          </p:cNvPr>
          <p:cNvSpPr txBox="1"/>
          <p:nvPr/>
        </p:nvSpPr>
        <p:spPr>
          <a:xfrm>
            <a:off x="9907240" y="2392812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4A360BB-EB7A-416E-813F-D369AE19E04E}"/>
              </a:ext>
            </a:extLst>
          </p:cNvPr>
          <p:cNvSpPr txBox="1"/>
          <p:nvPr/>
        </p:nvSpPr>
        <p:spPr>
          <a:xfrm>
            <a:off x="9907240" y="318090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1115B30-C224-47D9-BBB2-50C38C9FA3BE}"/>
              </a:ext>
            </a:extLst>
          </p:cNvPr>
          <p:cNvSpPr txBox="1"/>
          <p:nvPr/>
        </p:nvSpPr>
        <p:spPr>
          <a:xfrm>
            <a:off x="9907240" y="1981040"/>
            <a:ext cx="47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C53EE2-A472-4685-98FF-2A08AEE1B70B}"/>
              </a:ext>
            </a:extLst>
          </p:cNvPr>
          <p:cNvSpPr/>
          <p:nvPr/>
        </p:nvSpPr>
        <p:spPr>
          <a:xfrm>
            <a:off x="7668987" y="586578"/>
            <a:ext cx="1630931" cy="3155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F2904A2-AC6D-44D6-B413-953A9F306B2A}"/>
              </a:ext>
            </a:extLst>
          </p:cNvPr>
          <p:cNvGrpSpPr>
            <a:grpSpLocks/>
          </p:cNvGrpSpPr>
          <p:nvPr/>
        </p:nvGrpSpPr>
        <p:grpSpPr bwMode="auto">
          <a:xfrm>
            <a:off x="6911792" y="4098572"/>
            <a:ext cx="2420851" cy="2074263"/>
            <a:chOff x="8066" y="8808"/>
            <a:chExt cx="2759" cy="2364"/>
          </a:xfrm>
        </p:grpSpPr>
        <p:sp>
          <p:nvSpPr>
            <p:cNvPr id="238" name="Text Box 3820">
              <a:extLst>
                <a:ext uri="{FF2B5EF4-FFF2-40B4-BE49-F238E27FC236}">
                  <a16:creationId xmlns:a16="http://schemas.microsoft.com/office/drawing/2014/main" id="{92B83B45-0431-40C9-9DBC-6C7157666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8" y="9261"/>
              <a:ext cx="37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9" name="Text Box 3837">
              <a:extLst>
                <a:ext uri="{FF2B5EF4-FFF2-40B4-BE49-F238E27FC236}">
                  <a16:creationId xmlns:a16="http://schemas.microsoft.com/office/drawing/2014/main" id="{84FEC458-13C2-4E10-80EE-DCBAD0368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7" y="10102"/>
              <a:ext cx="3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0" name="Text Box 3838">
              <a:extLst>
                <a:ext uri="{FF2B5EF4-FFF2-40B4-BE49-F238E27FC236}">
                  <a16:creationId xmlns:a16="http://schemas.microsoft.com/office/drawing/2014/main" id="{515FAD6D-5828-4339-BD7C-29AA4AC9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6" y="10340"/>
              <a:ext cx="39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1" name="Freeform 3839">
              <a:extLst>
                <a:ext uri="{FF2B5EF4-FFF2-40B4-BE49-F238E27FC236}">
                  <a16:creationId xmlns:a16="http://schemas.microsoft.com/office/drawing/2014/main" id="{0A7DB56B-A6C6-40C9-B838-196B8161383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8342" y="106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cxnSp>
          <p:nvCxnSpPr>
            <p:cNvPr id="242" name="Line 3842">
              <a:extLst>
                <a:ext uri="{FF2B5EF4-FFF2-40B4-BE49-F238E27FC236}">
                  <a16:creationId xmlns:a16="http://schemas.microsoft.com/office/drawing/2014/main" id="{FB4BB109-FDD9-43CD-8291-D03F14EFFC78}"/>
                </a:ext>
              </a:extLst>
            </p:cNvPr>
            <p:cNvCxnSpPr/>
            <p:nvPr/>
          </p:nvCxnSpPr>
          <p:spPr bwMode="auto">
            <a:xfrm flipH="1" flipV="1">
              <a:off x="9198" y="9696"/>
              <a:ext cx="856" cy="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AutoShape 4365">
              <a:extLst>
                <a:ext uri="{FF2B5EF4-FFF2-40B4-BE49-F238E27FC236}">
                  <a16:creationId xmlns:a16="http://schemas.microsoft.com/office/drawing/2014/main" id="{22E24C02-54AA-4FEC-B70E-0C657C92A3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291" y="9547"/>
              <a:ext cx="6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4" name="Text Box 4368">
              <a:extLst>
                <a:ext uri="{FF2B5EF4-FFF2-40B4-BE49-F238E27FC236}">
                  <a16:creationId xmlns:a16="http://schemas.microsoft.com/office/drawing/2014/main" id="{4BFDDC82-6F01-4C05-9174-423C1F3F6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" y="8808"/>
              <a:ext cx="39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5" name="Freeform 4369">
              <a:extLst>
                <a:ext uri="{FF2B5EF4-FFF2-40B4-BE49-F238E27FC236}">
                  <a16:creationId xmlns:a16="http://schemas.microsoft.com/office/drawing/2014/main" id="{06A64BD0-32D6-4D1B-816A-E6979C1E0D0C}"/>
                </a:ext>
              </a:extLst>
            </p:cNvPr>
            <p:cNvSpPr>
              <a:spLocks/>
            </p:cNvSpPr>
            <p:nvPr/>
          </p:nvSpPr>
          <p:spPr bwMode="auto">
            <a:xfrm rot="-12310443">
              <a:off x="10447" y="90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246" name="Text Box 3844">
              <a:extLst>
                <a:ext uri="{FF2B5EF4-FFF2-40B4-BE49-F238E27FC236}">
                  <a16:creationId xmlns:a16="http://schemas.microsoft.com/office/drawing/2014/main" id="{D113514B-A59E-401A-A68B-88CB9E20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6" y="8810"/>
              <a:ext cx="4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b="1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S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BF5982D3-A5FE-4CEF-9B0B-5F5DB48CC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9229"/>
              <a:ext cx="631" cy="555"/>
              <a:chOff x="2783" y="3252"/>
              <a:chExt cx="631" cy="555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0B3F38F0-E671-4987-A036-505D226BC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8" name="Text Box 3810">
                <a:extLst>
                  <a:ext uri="{FF2B5EF4-FFF2-40B4-BE49-F238E27FC236}">
                    <a16:creationId xmlns:a16="http://schemas.microsoft.com/office/drawing/2014/main" id="{2C14E260-A2F4-4DF0-B335-423BF0A9A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3596E39-764D-4690-80C7-5F6F9015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9229"/>
              <a:ext cx="631" cy="555"/>
              <a:chOff x="2783" y="3252"/>
              <a:chExt cx="631" cy="555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9715997A-CDD0-402F-944F-F6A87D0D2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6" name="Text Box 3813">
                <a:extLst>
                  <a:ext uri="{FF2B5EF4-FFF2-40B4-BE49-F238E27FC236}">
                    <a16:creationId xmlns:a16="http://schemas.microsoft.com/office/drawing/2014/main" id="{D26A4B8C-9CE5-4149-B3F0-7A22D390DE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422222BF-20A3-488D-AC98-B524E76B1E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10617"/>
              <a:ext cx="631" cy="555"/>
              <a:chOff x="2783" y="3252"/>
              <a:chExt cx="631" cy="555"/>
            </a:xfrm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1CE4EDF-5FF3-45E5-BB89-46A382902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4" name="Text Box 3824">
                <a:extLst>
                  <a:ext uri="{FF2B5EF4-FFF2-40B4-BE49-F238E27FC236}">
                    <a16:creationId xmlns:a16="http://schemas.microsoft.com/office/drawing/2014/main" id="{1DFB9341-7E21-4BC3-91E1-C28D7A64C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805DEFF-7139-459E-8A90-E725C0346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10617"/>
              <a:ext cx="631" cy="555"/>
              <a:chOff x="2783" y="3252"/>
              <a:chExt cx="631" cy="555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058CE6E-5AAA-4E25-8C0E-F708F9666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2" name="Text Box 3827">
                <a:extLst>
                  <a:ext uri="{FF2B5EF4-FFF2-40B4-BE49-F238E27FC236}">
                    <a16:creationId xmlns:a16="http://schemas.microsoft.com/office/drawing/2014/main" id="{40A814B2-113E-434B-8B82-4F2890238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113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75895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8" grpId="0"/>
      <p:bldP spid="213" grpId="0"/>
      <p:bldP spid="215" grpId="0"/>
      <p:bldP spid="216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>
            <a:extLst>
              <a:ext uri="{FF2B5EF4-FFF2-40B4-BE49-F238E27FC236}">
                <a16:creationId xmlns:a16="http://schemas.microsoft.com/office/drawing/2014/main" id="{B51FA099-3751-4941-BBD3-9C4151B7063F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Q1.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F2904A2-AC6D-44D6-B413-953A9F306B2A}"/>
              </a:ext>
            </a:extLst>
          </p:cNvPr>
          <p:cNvGrpSpPr>
            <a:grpSpLocks/>
          </p:cNvGrpSpPr>
          <p:nvPr/>
        </p:nvGrpSpPr>
        <p:grpSpPr bwMode="auto">
          <a:xfrm>
            <a:off x="6911792" y="4098572"/>
            <a:ext cx="2420851" cy="2074263"/>
            <a:chOff x="8066" y="8808"/>
            <a:chExt cx="2759" cy="2364"/>
          </a:xfrm>
        </p:grpSpPr>
        <p:sp>
          <p:nvSpPr>
            <p:cNvPr id="238" name="Text Box 3820">
              <a:extLst>
                <a:ext uri="{FF2B5EF4-FFF2-40B4-BE49-F238E27FC236}">
                  <a16:creationId xmlns:a16="http://schemas.microsoft.com/office/drawing/2014/main" id="{92B83B45-0431-40C9-9DBC-6C7157666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8" y="9261"/>
              <a:ext cx="37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9" name="Text Box 3837">
              <a:extLst>
                <a:ext uri="{FF2B5EF4-FFF2-40B4-BE49-F238E27FC236}">
                  <a16:creationId xmlns:a16="http://schemas.microsoft.com/office/drawing/2014/main" id="{84FEC458-13C2-4E10-80EE-DCBAD0368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7" y="10102"/>
              <a:ext cx="39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0" name="Text Box 3838">
              <a:extLst>
                <a:ext uri="{FF2B5EF4-FFF2-40B4-BE49-F238E27FC236}">
                  <a16:creationId xmlns:a16="http://schemas.microsoft.com/office/drawing/2014/main" id="{515FAD6D-5828-4339-BD7C-29AA4AC9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6" y="10340"/>
              <a:ext cx="39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/1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1" name="Freeform 3839">
              <a:extLst>
                <a:ext uri="{FF2B5EF4-FFF2-40B4-BE49-F238E27FC236}">
                  <a16:creationId xmlns:a16="http://schemas.microsoft.com/office/drawing/2014/main" id="{0A7DB56B-A6C6-40C9-B838-196B8161383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8342" y="106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cxnSp>
          <p:nvCxnSpPr>
            <p:cNvPr id="242" name="Line 3842">
              <a:extLst>
                <a:ext uri="{FF2B5EF4-FFF2-40B4-BE49-F238E27FC236}">
                  <a16:creationId xmlns:a16="http://schemas.microsoft.com/office/drawing/2014/main" id="{FB4BB109-FDD9-43CD-8291-D03F14EFFC78}"/>
                </a:ext>
              </a:extLst>
            </p:cNvPr>
            <p:cNvCxnSpPr/>
            <p:nvPr/>
          </p:nvCxnSpPr>
          <p:spPr bwMode="auto">
            <a:xfrm flipH="1" flipV="1">
              <a:off x="9198" y="9696"/>
              <a:ext cx="856" cy="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AutoShape 4365">
              <a:extLst>
                <a:ext uri="{FF2B5EF4-FFF2-40B4-BE49-F238E27FC236}">
                  <a16:creationId xmlns:a16="http://schemas.microsoft.com/office/drawing/2014/main" id="{22E24C02-54AA-4FEC-B70E-0C657C92A3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291" y="9547"/>
              <a:ext cx="6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4" name="Text Box 4368">
              <a:extLst>
                <a:ext uri="{FF2B5EF4-FFF2-40B4-BE49-F238E27FC236}">
                  <a16:creationId xmlns:a16="http://schemas.microsoft.com/office/drawing/2014/main" id="{4BFDDC82-6F01-4C05-9174-423C1F3F6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" y="8808"/>
              <a:ext cx="39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5" name="Freeform 4369">
              <a:extLst>
                <a:ext uri="{FF2B5EF4-FFF2-40B4-BE49-F238E27FC236}">
                  <a16:creationId xmlns:a16="http://schemas.microsoft.com/office/drawing/2014/main" id="{06A64BD0-32D6-4D1B-816A-E6979C1E0D0C}"/>
                </a:ext>
              </a:extLst>
            </p:cNvPr>
            <p:cNvSpPr>
              <a:spLocks/>
            </p:cNvSpPr>
            <p:nvPr/>
          </p:nvSpPr>
          <p:spPr bwMode="auto">
            <a:xfrm rot="-12310443">
              <a:off x="10447" y="9062"/>
              <a:ext cx="378" cy="422"/>
            </a:xfrm>
            <a:custGeom>
              <a:avLst/>
              <a:gdLst>
                <a:gd name="T0" fmla="*/ 378 w 378"/>
                <a:gd name="T1" fmla="*/ 450 h 512"/>
                <a:gd name="T2" fmla="*/ 243 w 378"/>
                <a:gd name="T3" fmla="*/ 510 h 512"/>
                <a:gd name="T4" fmla="*/ 63 w 378"/>
                <a:gd name="T5" fmla="*/ 435 h 512"/>
                <a:gd name="T6" fmla="*/ 3 w 378"/>
                <a:gd name="T7" fmla="*/ 240 h 512"/>
                <a:gd name="T8" fmla="*/ 78 w 378"/>
                <a:gd name="T9" fmla="*/ 45 h 512"/>
                <a:gd name="T10" fmla="*/ 243 w 378"/>
                <a:gd name="T11" fmla="*/ 0 h 512"/>
                <a:gd name="T12" fmla="*/ 363 w 378"/>
                <a:gd name="T13" fmla="*/ 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512">
                  <a:moveTo>
                    <a:pt x="378" y="450"/>
                  </a:moveTo>
                  <a:cubicBezTo>
                    <a:pt x="336" y="481"/>
                    <a:pt x="295" y="512"/>
                    <a:pt x="243" y="510"/>
                  </a:cubicBezTo>
                  <a:cubicBezTo>
                    <a:pt x="191" y="508"/>
                    <a:pt x="103" y="480"/>
                    <a:pt x="63" y="435"/>
                  </a:cubicBezTo>
                  <a:cubicBezTo>
                    <a:pt x="23" y="390"/>
                    <a:pt x="0" y="305"/>
                    <a:pt x="3" y="240"/>
                  </a:cubicBezTo>
                  <a:cubicBezTo>
                    <a:pt x="6" y="175"/>
                    <a:pt x="38" y="85"/>
                    <a:pt x="78" y="45"/>
                  </a:cubicBezTo>
                  <a:cubicBezTo>
                    <a:pt x="118" y="5"/>
                    <a:pt x="196" y="0"/>
                    <a:pt x="243" y="0"/>
                  </a:cubicBezTo>
                  <a:cubicBezTo>
                    <a:pt x="290" y="0"/>
                    <a:pt x="343" y="35"/>
                    <a:pt x="363" y="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246" name="Text Box 3844">
              <a:extLst>
                <a:ext uri="{FF2B5EF4-FFF2-40B4-BE49-F238E27FC236}">
                  <a16:creationId xmlns:a16="http://schemas.microsoft.com/office/drawing/2014/main" id="{D113514B-A59E-401A-A68B-88CB9E20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6" y="8810"/>
              <a:ext cx="4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b="1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S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BF5982D3-A5FE-4CEF-9B0B-5F5DB48CC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9229"/>
              <a:ext cx="631" cy="555"/>
              <a:chOff x="2783" y="3252"/>
              <a:chExt cx="631" cy="555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0B3F38F0-E671-4987-A036-505D226BC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8" name="Text Box 3810">
                <a:extLst>
                  <a:ext uri="{FF2B5EF4-FFF2-40B4-BE49-F238E27FC236}">
                    <a16:creationId xmlns:a16="http://schemas.microsoft.com/office/drawing/2014/main" id="{2C14E260-A2F4-4DF0-B335-423BF0A9A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A3596E39-764D-4690-80C7-5F6F9015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9229"/>
              <a:ext cx="631" cy="555"/>
              <a:chOff x="2783" y="3252"/>
              <a:chExt cx="631" cy="555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9715997A-CDD0-402F-944F-F6A87D0D2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6" name="Text Box 3813">
                <a:extLst>
                  <a:ext uri="{FF2B5EF4-FFF2-40B4-BE49-F238E27FC236}">
                    <a16:creationId xmlns:a16="http://schemas.microsoft.com/office/drawing/2014/main" id="{D26A4B8C-9CE5-4149-B3F0-7A22D390DE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422222BF-20A3-488D-AC98-B524E76B1E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1" y="10617"/>
              <a:ext cx="631" cy="555"/>
              <a:chOff x="2783" y="3252"/>
              <a:chExt cx="631" cy="555"/>
            </a:xfrm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1CE4EDF-5FF3-45E5-BB89-46A382902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4" name="Text Box 3824">
                <a:extLst>
                  <a:ext uri="{FF2B5EF4-FFF2-40B4-BE49-F238E27FC236}">
                    <a16:creationId xmlns:a16="http://schemas.microsoft.com/office/drawing/2014/main" id="{1DFB9341-7E21-4BC3-91E1-C28D7A64C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C805DEFF-7139-459E-8A90-E725C0346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1" y="10617"/>
              <a:ext cx="631" cy="555"/>
              <a:chOff x="2783" y="3252"/>
              <a:chExt cx="631" cy="555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058CE6E-5AAA-4E25-8C0E-F708F9666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252"/>
                <a:ext cx="631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52" name="Text Box 3827">
                <a:extLst>
                  <a:ext uri="{FF2B5EF4-FFF2-40B4-BE49-F238E27FC236}">
                    <a16:creationId xmlns:a16="http://schemas.microsoft.com/office/drawing/2014/main" id="{40A814B2-113E-434B-8B82-4F2890238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" y="3372"/>
                <a:ext cx="345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A823E5-8622-4140-8A17-9938658CF79F}"/>
              </a:ext>
            </a:extLst>
          </p:cNvPr>
          <p:cNvSpPr txBox="1"/>
          <p:nvPr/>
        </p:nvSpPr>
        <p:spPr>
          <a:xfrm>
            <a:off x="1479163" y="413927"/>
            <a:ext cx="923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/>
            <a:r>
              <a:rPr lang="en-SG" sz="2400" dirty="0"/>
              <a:t>(b) 	Assuming that the circuit is initially at state 0, what is the final state and the outputs generated after </a:t>
            </a:r>
            <a:r>
              <a:rPr lang="en-SG" sz="2400" dirty="0">
                <a:solidFill>
                  <a:srgbClr val="006600"/>
                </a:solidFill>
              </a:rPr>
              <a:t>3 clock cycles</a:t>
            </a:r>
            <a:r>
              <a:rPr lang="en-SG" sz="24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EA8D5-B809-4D7A-8076-B4D041C7A769}"/>
              </a:ext>
            </a:extLst>
          </p:cNvPr>
          <p:cNvSpPr txBox="1"/>
          <p:nvPr/>
        </p:nvSpPr>
        <p:spPr>
          <a:xfrm>
            <a:off x="8089314" y="1023676"/>
            <a:ext cx="31135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State 1; output: 100.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20DDFB-EDF0-4B00-836E-62B3751318DA}"/>
              </a:ext>
            </a:extLst>
          </p:cNvPr>
          <p:cNvSpPr txBox="1"/>
          <p:nvPr/>
        </p:nvSpPr>
        <p:spPr>
          <a:xfrm>
            <a:off x="1479163" y="1713959"/>
            <a:ext cx="923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/>
            <a:r>
              <a:rPr lang="en-SG" sz="2400" dirty="0"/>
              <a:t>(c) 	A state is a sink if once the circuit enters this state, it never moves out of that state. How many sinks are there?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67BD43C-58F0-4786-8C53-8DF98655CC3F}"/>
              </a:ext>
            </a:extLst>
          </p:cNvPr>
          <p:cNvSpPr txBox="1"/>
          <p:nvPr/>
        </p:nvSpPr>
        <p:spPr>
          <a:xfrm>
            <a:off x="1472885" y="2954180"/>
            <a:ext cx="923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/>
            <a:r>
              <a:rPr lang="en-SG" sz="2400" dirty="0"/>
              <a:t>(d) 	Which is likely an unused state in this circuit?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F9799C-E7C9-4956-8A84-96F8B0CD93E2}"/>
              </a:ext>
            </a:extLst>
          </p:cNvPr>
          <p:cNvSpPr txBox="1"/>
          <p:nvPr/>
        </p:nvSpPr>
        <p:spPr>
          <a:xfrm>
            <a:off x="8089314" y="2217911"/>
            <a:ext cx="31135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sinks: states 1 and 3.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FE75B4C-656B-4C66-B265-9A555D72BA2F}"/>
              </a:ext>
            </a:extLst>
          </p:cNvPr>
          <p:cNvSpPr txBox="1"/>
          <p:nvPr/>
        </p:nvSpPr>
        <p:spPr>
          <a:xfrm>
            <a:off x="2130282" y="3594236"/>
            <a:ext cx="31135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Likely to be state 3.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6AA3FEAD-175E-4C76-BAA4-9643652D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2348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7" grpId="0" animBg="1"/>
      <p:bldP spid="1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9B239A-59BA-4C99-8FCC-33D8A3056A3B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Q2.</a:t>
            </a:r>
          </a:p>
        </p:txBody>
      </p:sp>
      <p:sp>
        <p:nvSpPr>
          <p:cNvPr id="95" name="Slide Number Placeholder 1">
            <a:extLst>
              <a:ext uri="{FF2B5EF4-FFF2-40B4-BE49-F238E27FC236}">
                <a16:creationId xmlns:a16="http://schemas.microsoft.com/office/drawing/2014/main" id="{5497C9FC-4D89-48B7-BA9E-70155B17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1446713" y="226447"/>
            <a:ext cx="3186430" cy="3835400"/>
            <a:chOff x="0" y="0"/>
            <a:chExt cx="3186430" cy="3835992"/>
          </a:xfrm>
        </p:grpSpPr>
        <p:grpSp>
          <p:nvGrpSpPr>
            <p:cNvPr id="97" name="Group 96"/>
            <p:cNvGrpSpPr/>
            <p:nvPr/>
          </p:nvGrpSpPr>
          <p:grpSpPr>
            <a:xfrm>
              <a:off x="0" y="0"/>
              <a:ext cx="3186430" cy="3835992"/>
              <a:chOff x="0" y="0"/>
              <a:chExt cx="3186430" cy="3835992"/>
            </a:xfrm>
          </p:grpSpPr>
          <p:sp>
            <p:nvSpPr>
              <p:cNvPr id="103" name="Rectangle 102"/>
              <p:cNvSpPr>
                <a:spLocks noChangeArrowheads="1"/>
              </p:cNvSpPr>
              <p:nvPr/>
            </p:nvSpPr>
            <p:spPr bwMode="auto">
              <a:xfrm>
                <a:off x="768350" y="1695450"/>
                <a:ext cx="214685" cy="230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768350" y="2844800"/>
                <a:ext cx="214685" cy="230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0" y="0"/>
                <a:ext cx="3186430" cy="3835992"/>
                <a:chOff x="0" y="0"/>
                <a:chExt cx="3186430" cy="3835992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908050" y="419100"/>
                  <a:ext cx="427905" cy="3416892"/>
                  <a:chOff x="0" y="0"/>
                  <a:chExt cx="427905" cy="3416892"/>
                </a:xfrm>
              </p:grpSpPr>
              <p:cxnSp>
                <p:nvCxnSpPr>
                  <p:cNvPr id="166" name="Line 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636" y="1151974"/>
                    <a:ext cx="225269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 type="none" w="sm" len="sm"/>
                    <a:tailEnd type="oval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7" name="Line 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9106" y="2311604"/>
                    <a:ext cx="225269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 type="none" w="sm" len="sm"/>
                    <a:tailEnd type="oval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168" name="Group 167"/>
                  <p:cNvGrpSpPr/>
                  <p:nvPr/>
                </p:nvGrpSpPr>
                <p:grpSpPr>
                  <a:xfrm>
                    <a:off x="0" y="0"/>
                    <a:ext cx="421144" cy="3416892"/>
                    <a:chOff x="0" y="0"/>
                    <a:chExt cx="421144" cy="3416892"/>
                  </a:xfrm>
                </p:grpSpPr>
                <p:cxnSp>
                  <p:nvCxnSpPr>
                    <p:cNvPr id="169" name="Line 6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195801" y="5020"/>
                      <a:ext cx="22534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0" name="Line 3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00287" y="0"/>
                      <a:ext cx="0" cy="32411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171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3247347"/>
                      <a:ext cx="385445" cy="1695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" tIns="9144" rIns="9144" bIns="9144" anchor="t" anchorCtr="0" upright="1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Clock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2959100" y="76200"/>
                  <a:ext cx="227330" cy="2560955"/>
                  <a:chOff x="0" y="0"/>
                  <a:chExt cx="227330" cy="2560955"/>
                </a:xfrm>
              </p:grpSpPr>
              <p:sp>
                <p:nvSpPr>
                  <p:cNvPr id="163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6350" y="0"/>
                    <a:ext cx="214685" cy="2305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b="1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A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155700"/>
                    <a:ext cx="214685" cy="2305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b="1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B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5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12700" y="2330450"/>
                    <a:ext cx="214630" cy="2305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b="1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C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0" y="196850"/>
                  <a:ext cx="2953592" cy="3263900"/>
                  <a:chOff x="0" y="0"/>
                  <a:chExt cx="2953592" cy="3263900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0" y="450850"/>
                    <a:ext cx="14079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2127250" y="2736850"/>
                    <a:ext cx="25250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939800" y="1593850"/>
                    <a:ext cx="54773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939800" y="2762250"/>
                    <a:ext cx="54773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939800" y="1136650"/>
                    <a:ext cx="201379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>
                    <a:off x="939800" y="2305050"/>
                    <a:ext cx="201019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79400" y="0"/>
                    <a:ext cx="266582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Flowchart: Delay 146"/>
                  <p:cNvSpPr/>
                  <p:nvPr/>
                </p:nvSpPr>
                <p:spPr>
                  <a:xfrm>
                    <a:off x="774700" y="2190750"/>
                    <a:ext cx="222636" cy="214311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48" name="Straight Connector 147"/>
                  <p:cNvCxnSpPr/>
                  <p:nvPr/>
                </p:nvCxnSpPr>
                <p:spPr>
                  <a:xfrm>
                    <a:off x="2381250" y="1136650"/>
                    <a:ext cx="0" cy="760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 flipH="1">
                    <a:off x="641350" y="1892300"/>
                    <a:ext cx="1739209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41350" y="1892300"/>
                    <a:ext cx="0" cy="3395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41350" y="2228850"/>
                    <a:ext cx="13127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H="1">
                    <a:off x="495300" y="2343150"/>
                    <a:ext cx="28038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flipV="1">
                    <a:off x="495300" y="806450"/>
                    <a:ext cx="0" cy="15300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>
                    <a:off x="495300" y="800100"/>
                    <a:ext cx="187953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>
                    <a:off x="2374900" y="6350"/>
                    <a:ext cx="0" cy="80028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flipV="1">
                    <a:off x="946150" y="800100"/>
                    <a:ext cx="0" cy="3359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285750" y="0"/>
                    <a:ext cx="0" cy="306459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285750" y="3073400"/>
                    <a:ext cx="209135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2374900" y="2736850"/>
                    <a:ext cx="0" cy="3349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2578100" y="2298700"/>
                    <a:ext cx="0" cy="95891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0" y="457200"/>
                    <a:ext cx="0" cy="28067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0" y="3257550"/>
                    <a:ext cx="258132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/>
                <p:cNvGrpSpPr/>
                <p:nvPr/>
              </p:nvGrpSpPr>
              <p:grpSpPr>
                <a:xfrm>
                  <a:off x="1314450" y="0"/>
                  <a:ext cx="840180" cy="3136900"/>
                  <a:chOff x="0" y="0"/>
                  <a:chExt cx="840180" cy="3136900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0" y="0"/>
                    <a:ext cx="833830" cy="825500"/>
                    <a:chOff x="-176791" y="-78105"/>
                    <a:chExt cx="835410" cy="826770"/>
                  </a:xfrm>
                </p:grpSpPr>
                <p:grpSp>
                  <p:nvGrpSpPr>
                    <p:cNvPr id="131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76791" y="-78105"/>
                      <a:ext cx="808355" cy="826770"/>
                      <a:chOff x="3696" y="3148"/>
                      <a:chExt cx="1273" cy="1302"/>
                    </a:xfrm>
                  </p:grpSpPr>
                  <p:sp>
                    <p:nvSpPr>
                      <p:cNvPr id="133" name="Rectangle 1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85" y="3148"/>
                        <a:ext cx="1135" cy="13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4" name="Rectangle 1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04" y="32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5" name="Rectangle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17" y="39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Q'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6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9" y="3274"/>
                        <a:ext cx="29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J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7" name="Rectangle 1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19" y="4014"/>
                        <a:ext cx="32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K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8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89" y="3747"/>
                        <a:ext cx="143" cy="143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9" name="Oval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96" y="3783"/>
                        <a:ext cx="84" cy="7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32" name="Oval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5279" y="525235"/>
                      <a:ext cx="53340" cy="4572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0" y="1149350"/>
                    <a:ext cx="833830" cy="825500"/>
                    <a:chOff x="-176791" y="-78105"/>
                    <a:chExt cx="835410" cy="826770"/>
                  </a:xfrm>
                </p:grpSpPr>
                <p:grpSp>
                  <p:nvGrpSpPr>
                    <p:cNvPr id="122" name="Group 1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76791" y="-78105"/>
                      <a:ext cx="808355" cy="826770"/>
                      <a:chOff x="3696" y="3148"/>
                      <a:chExt cx="1273" cy="1302"/>
                    </a:xfrm>
                  </p:grpSpPr>
                  <p:sp>
                    <p:nvSpPr>
                      <p:cNvPr id="124" name="Rectangle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85" y="3148"/>
                        <a:ext cx="1135" cy="13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5" name="Rectangle 1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04" y="32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6" name="Rectangle 1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17" y="39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Q'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7" name="Rectangle 1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9" y="3274"/>
                        <a:ext cx="29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J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8" name="Rectangle 1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19" y="4014"/>
                        <a:ext cx="32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K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9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89" y="3747"/>
                        <a:ext cx="143" cy="143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0" name="Oval 1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96" y="3783"/>
                        <a:ext cx="84" cy="7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23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5279" y="525235"/>
                      <a:ext cx="53340" cy="4572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6350" y="2311400"/>
                    <a:ext cx="833830" cy="825500"/>
                    <a:chOff x="-176791" y="-78105"/>
                    <a:chExt cx="835410" cy="826770"/>
                  </a:xfrm>
                </p:grpSpPr>
                <p:grpSp>
                  <p:nvGrpSpPr>
                    <p:cNvPr id="113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76791" y="-78105"/>
                      <a:ext cx="808355" cy="826770"/>
                      <a:chOff x="3696" y="3148"/>
                      <a:chExt cx="1273" cy="1302"/>
                    </a:xfrm>
                  </p:grpSpPr>
                  <p:sp>
                    <p:nvSpPr>
                      <p:cNvPr id="115" name="Rectangle 1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85" y="3148"/>
                        <a:ext cx="1135" cy="13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6" name="Rectangle 1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04" y="32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7" name="Rectangle 1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17" y="3974"/>
                        <a:ext cx="35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Q'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8" name="Rectangle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9" y="3274"/>
                        <a:ext cx="29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J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9" name="Rectangle 1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19" y="4014"/>
                        <a:ext cx="322" cy="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i="1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rPr>
                          <a:t>K</a:t>
                        </a:r>
                        <a:endPara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0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3789" y="3747"/>
                        <a:ext cx="143" cy="143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1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96" y="3783"/>
                        <a:ext cx="84" cy="7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14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5279" y="525235"/>
                      <a:ext cx="53340" cy="4572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98" name="Group 97"/>
            <p:cNvGrpSpPr/>
            <p:nvPr/>
          </p:nvGrpSpPr>
          <p:grpSpPr>
            <a:xfrm>
              <a:off x="1069144" y="28135"/>
              <a:ext cx="371192" cy="2529205"/>
              <a:chOff x="0" y="0"/>
              <a:chExt cx="371192" cy="2529205"/>
            </a:xfrm>
          </p:grpSpPr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>
                <a:off x="107950" y="1143000"/>
                <a:ext cx="214685" cy="230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0" y="2298700"/>
                <a:ext cx="371192" cy="230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</a:t>
                </a:r>
                <a:r>
                  <a:rPr lang="en-US" sz="110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·</a:t>
                </a:r>
                <a:r>
                  <a:rPr lang="en-US" sz="1100" i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B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>
                <a:off x="114300" y="609600"/>
                <a:ext cx="214630" cy="230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C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95250" y="0"/>
                <a:ext cx="254271" cy="230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i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C'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1934054" y="4339991"/>
            <a:ext cx="1858010" cy="1744306"/>
            <a:chOff x="0" y="0"/>
            <a:chExt cx="2539218" cy="2194120"/>
          </a:xfrm>
        </p:grpSpPr>
        <p:grpSp>
          <p:nvGrpSpPr>
            <p:cNvPr id="180" name="Group 179"/>
            <p:cNvGrpSpPr/>
            <p:nvPr/>
          </p:nvGrpSpPr>
          <p:grpSpPr>
            <a:xfrm>
              <a:off x="0" y="0"/>
              <a:ext cx="2539218" cy="2194120"/>
              <a:chOff x="0" y="0"/>
              <a:chExt cx="2539218" cy="2194120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22031" y="0"/>
                <a:ext cx="1688123" cy="429065"/>
                <a:chOff x="0" y="0"/>
                <a:chExt cx="1688123" cy="429065"/>
              </a:xfrm>
            </p:grpSpPr>
            <p:grpSp>
              <p:nvGrpSpPr>
                <p:cNvPr id="197" name="Group 196"/>
                <p:cNvGrpSpPr/>
                <p:nvPr/>
              </p:nvGrpSpPr>
              <p:grpSpPr>
                <a:xfrm>
                  <a:off x="0" y="0"/>
                  <a:ext cx="457200" cy="429065"/>
                  <a:chOff x="0" y="0"/>
                  <a:chExt cx="457200" cy="429065"/>
                </a:xfrm>
              </p:grpSpPr>
              <p:sp>
                <p:nvSpPr>
                  <p:cNvPr id="201" name="Oval 200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1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230923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9" name="Oval 198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2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3" name="Group 182"/>
              <p:cNvGrpSpPr/>
              <p:nvPr/>
            </p:nvGrpSpPr>
            <p:grpSpPr>
              <a:xfrm>
                <a:off x="0" y="893298"/>
                <a:ext cx="2539218" cy="428625"/>
                <a:chOff x="0" y="0"/>
                <a:chExt cx="2539218" cy="428625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0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5" name="Oval 194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6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2082018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3" name="Oval 192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3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4" name="Group 183"/>
              <p:cNvGrpSpPr/>
              <p:nvPr/>
            </p:nvGrpSpPr>
            <p:grpSpPr>
              <a:xfrm>
                <a:off x="422031" y="1765495"/>
                <a:ext cx="1688123" cy="428625"/>
                <a:chOff x="0" y="0"/>
                <a:chExt cx="1688123" cy="428625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0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89" name="Oval 188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5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1230923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4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</p:grpSp>
        <p:cxnSp>
          <p:nvCxnSpPr>
            <p:cNvPr id="181" name="Straight Arrow Connector 180"/>
            <p:cNvCxnSpPr/>
            <p:nvPr/>
          </p:nvCxnSpPr>
          <p:spPr>
            <a:xfrm>
              <a:off x="288388" y="1308295"/>
              <a:ext cx="246184" cy="499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1980376" y="4284072"/>
            <a:ext cx="1491591" cy="1541874"/>
            <a:chOff x="0" y="0"/>
            <a:chExt cx="2038457" cy="1939486"/>
          </a:xfrm>
        </p:grpSpPr>
        <p:cxnSp>
          <p:nvCxnSpPr>
            <p:cNvPr id="175" name="Straight Arrow Connector 174"/>
            <p:cNvCxnSpPr/>
            <p:nvPr/>
          </p:nvCxnSpPr>
          <p:spPr>
            <a:xfrm>
              <a:off x="1820593" y="506437"/>
              <a:ext cx="0" cy="13223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 flipV="1">
              <a:off x="403860" y="1247922"/>
              <a:ext cx="1185252" cy="6822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V="1">
              <a:off x="794824" y="1269023"/>
              <a:ext cx="1243633" cy="6704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 flipV="1">
              <a:off x="839958" y="375725"/>
              <a:ext cx="1181993" cy="70748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Freeform: Shape 617"/>
            <p:cNvSpPr/>
            <p:nvPr/>
          </p:nvSpPr>
          <p:spPr>
            <a:xfrm>
              <a:off x="0" y="0"/>
              <a:ext cx="416279" cy="436276"/>
            </a:xfrm>
            <a:custGeom>
              <a:avLst/>
              <a:gdLst>
                <a:gd name="connsiteX0" fmla="*/ 416279 w 416279"/>
                <a:gd name="connsiteY0" fmla="*/ 95572 h 436276"/>
                <a:gd name="connsiteX1" fmla="*/ 170094 w 416279"/>
                <a:gd name="connsiteY1" fmla="*/ 4132 h 436276"/>
                <a:gd name="connsiteX2" fmla="*/ 1282 w 416279"/>
                <a:gd name="connsiteY2" fmla="*/ 215147 h 436276"/>
                <a:gd name="connsiteX3" fmla="*/ 106789 w 416279"/>
                <a:gd name="connsiteY3" fmla="*/ 426163 h 436276"/>
                <a:gd name="connsiteX4" fmla="*/ 360008 w 416279"/>
                <a:gd name="connsiteY4" fmla="*/ 405061 h 436276"/>
                <a:gd name="connsiteX5" fmla="*/ 360008 w 416279"/>
                <a:gd name="connsiteY5" fmla="*/ 405061 h 436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279" h="436276">
                  <a:moveTo>
                    <a:pt x="416279" y="95572"/>
                  </a:moveTo>
                  <a:cubicBezTo>
                    <a:pt x="327769" y="39887"/>
                    <a:pt x="239260" y="-15797"/>
                    <a:pt x="170094" y="4132"/>
                  </a:cubicBezTo>
                  <a:cubicBezTo>
                    <a:pt x="100928" y="24061"/>
                    <a:pt x="11833" y="144809"/>
                    <a:pt x="1282" y="215147"/>
                  </a:cubicBezTo>
                  <a:cubicBezTo>
                    <a:pt x="-9269" y="285485"/>
                    <a:pt x="47001" y="394511"/>
                    <a:pt x="106789" y="426163"/>
                  </a:cubicBezTo>
                  <a:cubicBezTo>
                    <a:pt x="166577" y="457815"/>
                    <a:pt x="360008" y="405061"/>
                    <a:pt x="360008" y="405061"/>
                  </a:cubicBezTo>
                  <a:lnTo>
                    <a:pt x="360008" y="405061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94960" y="439554"/>
            <a:ext cx="4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JA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i="1" dirty="0">
                <a:solidFill>
                  <a:srgbClr val="C00000"/>
                </a:solidFill>
              </a:rPr>
              <a:t>C’</a:t>
            </a:r>
            <a:r>
              <a:rPr lang="en-US" dirty="0">
                <a:solidFill>
                  <a:srgbClr val="C00000"/>
                </a:solidFill>
              </a:rPr>
              <a:t>; </a:t>
            </a:r>
            <a:r>
              <a:rPr lang="en-US" i="1" dirty="0">
                <a:solidFill>
                  <a:srgbClr val="C00000"/>
                </a:solidFill>
              </a:rPr>
              <a:t>KA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; </a:t>
            </a:r>
            <a:r>
              <a:rPr lang="en-US" i="1" dirty="0" err="1">
                <a:solidFill>
                  <a:srgbClr val="0000FF"/>
                </a:solidFill>
              </a:rPr>
              <a:t>JB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; </a:t>
            </a:r>
            <a:r>
              <a:rPr lang="en-US" i="1" dirty="0">
                <a:solidFill>
                  <a:srgbClr val="0000FF"/>
                </a:solidFill>
              </a:rPr>
              <a:t>KB</a:t>
            </a:r>
            <a:r>
              <a:rPr lang="en-US" dirty="0">
                <a:solidFill>
                  <a:srgbClr val="0000FF"/>
                </a:solidFill>
              </a:rPr>
              <a:t> = 1; </a:t>
            </a:r>
            <a:r>
              <a:rPr lang="en-US" i="1" dirty="0" err="1">
                <a:solidFill>
                  <a:srgbClr val="006600"/>
                </a:solidFill>
              </a:rPr>
              <a:t>JC</a:t>
            </a:r>
            <a:r>
              <a:rPr lang="en-US" dirty="0">
                <a:solidFill>
                  <a:srgbClr val="006600"/>
                </a:solidFill>
              </a:rPr>
              <a:t> = </a:t>
            </a:r>
            <a:r>
              <a:rPr lang="en-US" i="1" dirty="0" err="1">
                <a:solidFill>
                  <a:srgbClr val="006600"/>
                </a:solidFill>
              </a:rPr>
              <a:t>A</a:t>
            </a:r>
            <a:r>
              <a:rPr lang="en-US" dirty="0" err="1">
                <a:solidFill>
                  <a:srgbClr val="006600"/>
                </a:solidFill>
                <a:sym typeface="Symbol" panose="05050102010706020507" pitchFamily="18" charset="2"/>
              </a:rPr>
              <a:t></a:t>
            </a:r>
            <a:r>
              <a:rPr lang="en-US" i="1" dirty="0" err="1">
                <a:solidFill>
                  <a:srgbClr val="006600"/>
                </a:solidFill>
              </a:rPr>
              <a:t>B</a:t>
            </a:r>
            <a:r>
              <a:rPr lang="en-US" dirty="0">
                <a:solidFill>
                  <a:srgbClr val="006600"/>
                </a:solidFill>
              </a:rPr>
              <a:t>; </a:t>
            </a:r>
            <a:r>
              <a:rPr lang="en-US" i="1" dirty="0">
                <a:solidFill>
                  <a:srgbClr val="006600"/>
                </a:solidFill>
              </a:rPr>
              <a:t>KC</a:t>
            </a:r>
            <a:r>
              <a:rPr lang="en-US" dirty="0">
                <a:solidFill>
                  <a:srgbClr val="006600"/>
                </a:solidFill>
              </a:rPr>
              <a:t> = 0. 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859332" y="1155593"/>
          <a:ext cx="7137594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72">
                  <a:extLst>
                    <a:ext uri="{9D8B030D-6E8A-4147-A177-3AD203B41FA5}">
                      <a16:colId xmlns:a16="http://schemas.microsoft.com/office/drawing/2014/main" val="4004474564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3404707236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2042857921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3918703765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693231142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1242045839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2670957852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4237781404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2781701046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3008516117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2755408019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10581880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Flip-flop</a:t>
                      </a:r>
                      <a:r>
                        <a:rPr lang="en-US" sz="1400" baseline="0" dirty="0"/>
                        <a:t> inputs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8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  <a:r>
                        <a:rPr lang="en-US" sz="16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  <a:r>
                        <a:rPr lang="en-US" sz="16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JA</a:t>
                      </a:r>
                      <a:r>
                        <a:rPr lang="en-US" sz="1600" dirty="0"/>
                        <a:t>=</a:t>
                      </a:r>
                      <a:r>
                        <a:rPr lang="en-US" sz="1600" i="1" dirty="0"/>
                        <a:t>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KA</a:t>
                      </a:r>
                      <a:r>
                        <a:rPr lang="en-US" sz="1600" dirty="0"/>
                        <a:t>=</a:t>
                      </a:r>
                      <a:r>
                        <a:rPr lang="en-US" sz="16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JB</a:t>
                      </a:r>
                      <a:r>
                        <a:rPr lang="en-US" sz="1600" dirty="0"/>
                        <a:t>=</a:t>
                      </a:r>
                      <a:r>
                        <a:rPr lang="en-US" sz="16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KB</a:t>
                      </a:r>
                      <a:r>
                        <a:rPr lang="en-US" sz="16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JC</a:t>
                      </a:r>
                      <a:r>
                        <a:rPr lang="en-US" sz="1600" dirty="0"/>
                        <a:t>=</a:t>
                      </a:r>
                      <a:r>
                        <a:rPr lang="en-US" sz="1600" i="1" dirty="0" err="1"/>
                        <a:t>A</a:t>
                      </a:r>
                      <a:r>
                        <a:rPr lang="en-US" sz="1600" i="1" dirty="0" err="1"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600" i="1" dirty="0" err="1"/>
                        <a:t>B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KC</a:t>
                      </a:r>
                      <a:r>
                        <a:rPr lang="en-US" sz="1600" dirty="0"/>
                        <a:t>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3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88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9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3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96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9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88662"/>
                  </a:ext>
                </a:extLst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571232" y="1882970"/>
            <a:ext cx="1235958" cy="2959785"/>
            <a:chOff x="7571232" y="1884981"/>
            <a:chExt cx="1235958" cy="2959785"/>
          </a:xfrm>
        </p:grpSpPr>
        <p:sp>
          <p:nvSpPr>
            <p:cNvPr id="42" name="TextBox 41"/>
            <p:cNvSpPr txBox="1"/>
            <p:nvPr/>
          </p:nvSpPr>
          <p:spPr>
            <a:xfrm>
              <a:off x="757123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33170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115043" y="1882970"/>
            <a:ext cx="1235958" cy="2959785"/>
            <a:chOff x="7571232" y="1884981"/>
            <a:chExt cx="1235958" cy="2959785"/>
          </a:xfrm>
        </p:grpSpPr>
        <p:sp>
          <p:nvSpPr>
            <p:cNvPr id="207" name="TextBox 206"/>
            <p:cNvSpPr txBox="1"/>
            <p:nvPr/>
          </p:nvSpPr>
          <p:spPr>
            <a:xfrm>
              <a:off x="757123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33170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0663744" y="1882970"/>
            <a:ext cx="1235958" cy="2959785"/>
            <a:chOff x="7571232" y="1884981"/>
            <a:chExt cx="1235958" cy="2959785"/>
          </a:xfrm>
        </p:grpSpPr>
        <p:sp>
          <p:nvSpPr>
            <p:cNvPr id="210" name="TextBox 209"/>
            <p:cNvSpPr txBox="1"/>
            <p:nvPr/>
          </p:nvSpPr>
          <p:spPr>
            <a:xfrm>
              <a:off x="757123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1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331702" y="1884981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6123680" y="1882970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6533514" y="1882970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976327" y="1882970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1</a:t>
            </a:r>
          </a:p>
        </p:txBody>
      </p:sp>
      <p:grpSp>
        <p:nvGrpSpPr>
          <p:cNvPr id="221" name="Group 220"/>
          <p:cNvGrpSpPr/>
          <p:nvPr/>
        </p:nvGrpSpPr>
        <p:grpSpPr>
          <a:xfrm>
            <a:off x="1435698" y="4667198"/>
            <a:ext cx="2791460" cy="1417320"/>
            <a:chOff x="0" y="0"/>
            <a:chExt cx="2792027" cy="1417428"/>
          </a:xfrm>
        </p:grpSpPr>
        <p:grpSp>
          <p:nvGrpSpPr>
            <p:cNvPr id="222" name="Group 221"/>
            <p:cNvGrpSpPr/>
            <p:nvPr/>
          </p:nvGrpSpPr>
          <p:grpSpPr>
            <a:xfrm>
              <a:off x="2457450" y="1076325"/>
              <a:ext cx="334577" cy="341103"/>
              <a:chOff x="0" y="0"/>
              <a:chExt cx="457200" cy="429065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0" y="0"/>
                <a:ext cx="457200" cy="42906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9" name="Text Box 2"/>
              <p:cNvSpPr txBox="1">
                <a:spLocks noChangeArrowheads="1"/>
              </p:cNvSpPr>
              <p:nvPr/>
            </p:nvSpPr>
            <p:spPr bwMode="auto">
              <a:xfrm>
                <a:off x="63304" y="56271"/>
                <a:ext cx="330591" cy="316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0" y="180975"/>
              <a:ext cx="334577" cy="340753"/>
              <a:chOff x="0" y="0"/>
              <a:chExt cx="457200" cy="429065"/>
            </a:xfrm>
          </p:grpSpPr>
          <p:sp>
            <p:nvSpPr>
              <p:cNvPr id="226" name="Oval 225"/>
              <p:cNvSpPr/>
              <p:nvPr/>
            </p:nvSpPr>
            <p:spPr>
              <a:xfrm>
                <a:off x="0" y="0"/>
                <a:ext cx="457200" cy="42906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7" name="Text Box 2"/>
              <p:cNvSpPr txBox="1">
                <a:spLocks noChangeArrowheads="1"/>
              </p:cNvSpPr>
              <p:nvPr/>
            </p:nvSpPr>
            <p:spPr bwMode="auto">
              <a:xfrm>
                <a:off x="63304" y="56271"/>
                <a:ext cx="330591" cy="316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7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224" name="Straight Arrow Connector 223"/>
            <p:cNvCxnSpPr/>
            <p:nvPr/>
          </p:nvCxnSpPr>
          <p:spPr>
            <a:xfrm flipH="1">
              <a:off x="2038350" y="1276350"/>
              <a:ext cx="399047" cy="95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 flipV="1">
              <a:off x="314325" y="0"/>
              <a:ext cx="541424" cy="30493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239512" y="5220531"/>
            <a:ext cx="424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the circuit self-correcting?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9019915" y="5225195"/>
            <a:ext cx="92482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Yes.</a:t>
            </a:r>
          </a:p>
        </p:txBody>
      </p:sp>
    </p:spTree>
    <p:extLst>
      <p:ext uri="{BB962C8B-B14F-4D97-AF65-F5344CB8AC3E}">
        <p14:creationId xmlns:p14="http://schemas.microsoft.com/office/powerpoint/2010/main" val="356356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13" grpId="0"/>
      <p:bldP spid="216" grpId="0"/>
      <p:bldP spid="219" grpId="0"/>
      <p:bldP spid="45" grpId="0"/>
      <p:bldP spid="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9B239A-59BA-4C99-8FCC-33D8A3056A3B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+mn-lt"/>
              </a:rPr>
              <a:t>Q3</a:t>
            </a:r>
            <a:r>
              <a:rPr lang="en-US" sz="3200" dirty="0">
                <a:latin typeface="+mn-lt"/>
              </a:rPr>
              <a:t>.</a:t>
            </a:r>
          </a:p>
        </p:txBody>
      </p:sp>
      <p:sp>
        <p:nvSpPr>
          <p:cNvPr id="95" name="Slide Number Placeholder 1">
            <a:extLst>
              <a:ext uri="{FF2B5EF4-FFF2-40B4-BE49-F238E27FC236}">
                <a16:creationId xmlns:a16="http://schemas.microsoft.com/office/drawing/2014/main" id="{5497C9FC-4D89-48B7-BA9E-70155B17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721717" y="1018653"/>
            <a:ext cx="1858010" cy="1744306"/>
            <a:chOff x="0" y="0"/>
            <a:chExt cx="2539218" cy="2194120"/>
          </a:xfrm>
        </p:grpSpPr>
        <p:grpSp>
          <p:nvGrpSpPr>
            <p:cNvPr id="180" name="Group 179"/>
            <p:cNvGrpSpPr/>
            <p:nvPr/>
          </p:nvGrpSpPr>
          <p:grpSpPr>
            <a:xfrm>
              <a:off x="0" y="0"/>
              <a:ext cx="2539218" cy="2194120"/>
              <a:chOff x="0" y="0"/>
              <a:chExt cx="2539218" cy="2194120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22031" y="0"/>
                <a:ext cx="1688123" cy="429065"/>
                <a:chOff x="0" y="0"/>
                <a:chExt cx="1688123" cy="429065"/>
              </a:xfrm>
            </p:grpSpPr>
            <p:grpSp>
              <p:nvGrpSpPr>
                <p:cNvPr id="197" name="Group 196"/>
                <p:cNvGrpSpPr/>
                <p:nvPr/>
              </p:nvGrpSpPr>
              <p:grpSpPr>
                <a:xfrm>
                  <a:off x="0" y="0"/>
                  <a:ext cx="457200" cy="429065"/>
                  <a:chOff x="0" y="0"/>
                  <a:chExt cx="457200" cy="429065"/>
                </a:xfrm>
              </p:grpSpPr>
              <p:sp>
                <p:nvSpPr>
                  <p:cNvPr id="201" name="Oval 200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1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230923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9" name="Oval 198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2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3" name="Group 182"/>
              <p:cNvGrpSpPr/>
              <p:nvPr/>
            </p:nvGrpSpPr>
            <p:grpSpPr>
              <a:xfrm>
                <a:off x="0" y="893298"/>
                <a:ext cx="2539218" cy="428625"/>
                <a:chOff x="0" y="0"/>
                <a:chExt cx="2539218" cy="428625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0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5" name="Oval 194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6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2082018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93" name="Oval 192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3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4" name="Group 183"/>
              <p:cNvGrpSpPr/>
              <p:nvPr/>
            </p:nvGrpSpPr>
            <p:grpSpPr>
              <a:xfrm>
                <a:off x="422031" y="1765495"/>
                <a:ext cx="1688123" cy="428625"/>
                <a:chOff x="0" y="0"/>
                <a:chExt cx="1688123" cy="428625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0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89" name="Oval 188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5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1230923" y="0"/>
                  <a:ext cx="457200" cy="428625"/>
                  <a:chOff x="0" y="0"/>
                  <a:chExt cx="457200" cy="429065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0" y="0"/>
                    <a:ext cx="457200" cy="429065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04" y="56271"/>
                    <a:ext cx="330591" cy="316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4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</p:grpSp>
        <p:cxnSp>
          <p:nvCxnSpPr>
            <p:cNvPr id="181" name="Straight Arrow Connector 180"/>
            <p:cNvCxnSpPr/>
            <p:nvPr/>
          </p:nvCxnSpPr>
          <p:spPr>
            <a:xfrm>
              <a:off x="288388" y="1308295"/>
              <a:ext cx="246184" cy="499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68039" y="962734"/>
            <a:ext cx="1491591" cy="1541874"/>
            <a:chOff x="0" y="0"/>
            <a:chExt cx="2038457" cy="1939486"/>
          </a:xfrm>
        </p:grpSpPr>
        <p:cxnSp>
          <p:nvCxnSpPr>
            <p:cNvPr id="175" name="Straight Arrow Connector 174"/>
            <p:cNvCxnSpPr/>
            <p:nvPr/>
          </p:nvCxnSpPr>
          <p:spPr>
            <a:xfrm>
              <a:off x="1820593" y="506437"/>
              <a:ext cx="0" cy="13223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 flipV="1">
              <a:off x="403860" y="1247922"/>
              <a:ext cx="1185252" cy="6822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V="1">
              <a:off x="794824" y="1269023"/>
              <a:ext cx="1243633" cy="6704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 flipV="1">
              <a:off x="839958" y="375725"/>
              <a:ext cx="1181993" cy="70748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Freeform: Shape 617"/>
            <p:cNvSpPr/>
            <p:nvPr/>
          </p:nvSpPr>
          <p:spPr>
            <a:xfrm>
              <a:off x="0" y="0"/>
              <a:ext cx="416279" cy="436276"/>
            </a:xfrm>
            <a:custGeom>
              <a:avLst/>
              <a:gdLst>
                <a:gd name="connsiteX0" fmla="*/ 416279 w 416279"/>
                <a:gd name="connsiteY0" fmla="*/ 95572 h 436276"/>
                <a:gd name="connsiteX1" fmla="*/ 170094 w 416279"/>
                <a:gd name="connsiteY1" fmla="*/ 4132 h 436276"/>
                <a:gd name="connsiteX2" fmla="*/ 1282 w 416279"/>
                <a:gd name="connsiteY2" fmla="*/ 215147 h 436276"/>
                <a:gd name="connsiteX3" fmla="*/ 106789 w 416279"/>
                <a:gd name="connsiteY3" fmla="*/ 426163 h 436276"/>
                <a:gd name="connsiteX4" fmla="*/ 360008 w 416279"/>
                <a:gd name="connsiteY4" fmla="*/ 405061 h 436276"/>
                <a:gd name="connsiteX5" fmla="*/ 360008 w 416279"/>
                <a:gd name="connsiteY5" fmla="*/ 405061 h 436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279" h="436276">
                  <a:moveTo>
                    <a:pt x="416279" y="95572"/>
                  </a:moveTo>
                  <a:cubicBezTo>
                    <a:pt x="327769" y="39887"/>
                    <a:pt x="239260" y="-15797"/>
                    <a:pt x="170094" y="4132"/>
                  </a:cubicBezTo>
                  <a:cubicBezTo>
                    <a:pt x="100928" y="24061"/>
                    <a:pt x="11833" y="144809"/>
                    <a:pt x="1282" y="215147"/>
                  </a:cubicBezTo>
                  <a:cubicBezTo>
                    <a:pt x="-9269" y="285485"/>
                    <a:pt x="47001" y="394511"/>
                    <a:pt x="106789" y="426163"/>
                  </a:cubicBezTo>
                  <a:cubicBezTo>
                    <a:pt x="166577" y="457815"/>
                    <a:pt x="360008" y="405061"/>
                    <a:pt x="360008" y="405061"/>
                  </a:cubicBezTo>
                  <a:lnTo>
                    <a:pt x="360008" y="405061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934287" y="890475"/>
          <a:ext cx="485151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72">
                  <a:extLst>
                    <a:ext uri="{9D8B030D-6E8A-4147-A177-3AD203B41FA5}">
                      <a16:colId xmlns:a16="http://schemas.microsoft.com/office/drawing/2014/main" val="4004474564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3404707236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2042857921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3918703765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693231142"/>
                    </a:ext>
                  </a:extLst>
                </a:gridCol>
                <a:gridCol w="427572">
                  <a:extLst>
                    <a:ext uri="{9D8B030D-6E8A-4147-A177-3AD203B41FA5}">
                      <a16:colId xmlns:a16="http://schemas.microsoft.com/office/drawing/2014/main" val="1242045839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2670957852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4237781404"/>
                    </a:ext>
                  </a:extLst>
                </a:gridCol>
                <a:gridCol w="762027">
                  <a:extLst>
                    <a:ext uri="{9D8B030D-6E8A-4147-A177-3AD203B41FA5}">
                      <a16:colId xmlns:a16="http://schemas.microsoft.com/office/drawing/2014/main" val="278170104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Flip-flop</a:t>
                      </a:r>
                      <a:r>
                        <a:rPr lang="en-US" sz="1400" baseline="0" dirty="0"/>
                        <a:t> inputs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8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  <a:r>
                        <a:rPr lang="en-US" sz="16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  <a:r>
                        <a:rPr lang="en-US" sz="16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3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88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9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3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96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9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88662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669753" y="1625688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X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428896" y="1625688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X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152383" y="1625688"/>
            <a:ext cx="47548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X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1000"/>
              </a:spcAft>
            </a:pPr>
            <a:r>
              <a:rPr lang="en-US" sz="1600" dirty="0">
                <a:solidFill>
                  <a:srgbClr val="006600"/>
                </a:solidFill>
              </a:rPr>
              <a:t>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2203" y="1625690"/>
            <a:ext cx="1328135" cy="2959785"/>
            <a:chOff x="6658795" y="1890808"/>
            <a:chExt cx="1328135" cy="2959785"/>
          </a:xfrm>
        </p:grpSpPr>
        <p:sp>
          <p:nvSpPr>
            <p:cNvPr id="213" name="TextBox 212"/>
            <p:cNvSpPr txBox="1"/>
            <p:nvPr/>
          </p:nvSpPr>
          <p:spPr>
            <a:xfrm>
              <a:off x="6658795" y="1890808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X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7068629" y="1890808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X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7511442" y="1890808"/>
              <a:ext cx="475488" cy="295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X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0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1</a:t>
              </a:r>
            </a:p>
            <a:p>
              <a:pPr algn="ctr">
                <a:spcAft>
                  <a:spcPts val="1000"/>
                </a:spcAft>
              </a:pPr>
              <a:r>
                <a:rPr lang="en-US" sz="1600" dirty="0">
                  <a:solidFill>
                    <a:srgbClr val="006600"/>
                  </a:solidFill>
                </a:rPr>
                <a:t>X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56820" y="258643"/>
            <a:ext cx="567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Redesign circuit in </a:t>
            </a:r>
            <a:r>
              <a:rPr lang="en-US" sz="2400" dirty="0" err="1"/>
              <a:t>Q2</a:t>
            </a:r>
            <a:r>
              <a:rPr lang="en-US" sz="2400" dirty="0"/>
              <a:t> using only T flip-flops.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8022161" y="2416626"/>
            <a:ext cx="1602105" cy="1252855"/>
            <a:chOff x="0" y="0"/>
            <a:chExt cx="1602663" cy="1253432"/>
          </a:xfrm>
        </p:grpSpPr>
        <p:grpSp>
          <p:nvGrpSpPr>
            <p:cNvPr id="289" name="Group 288"/>
            <p:cNvGrpSpPr/>
            <p:nvPr/>
          </p:nvGrpSpPr>
          <p:grpSpPr>
            <a:xfrm>
              <a:off x="0" y="0"/>
              <a:ext cx="1602663" cy="1253432"/>
              <a:chOff x="0" y="0"/>
              <a:chExt cx="1602663" cy="1253432"/>
            </a:xfrm>
          </p:grpSpPr>
          <p:grpSp>
            <p:nvGrpSpPr>
              <p:cNvPr id="295" name="Group 294"/>
              <p:cNvGrpSpPr/>
              <p:nvPr/>
            </p:nvGrpSpPr>
            <p:grpSpPr>
              <a:xfrm>
                <a:off x="63500" y="0"/>
                <a:ext cx="1506768" cy="1253432"/>
                <a:chOff x="-31855" y="-61879"/>
                <a:chExt cx="1889697" cy="1573059"/>
              </a:xfrm>
            </p:grpSpPr>
            <p:grpSp>
              <p:nvGrpSpPr>
                <p:cNvPr id="313" name="Group 312"/>
                <p:cNvGrpSpPr/>
                <p:nvPr/>
              </p:nvGrpSpPr>
              <p:grpSpPr>
                <a:xfrm>
                  <a:off x="-31855" y="-61879"/>
                  <a:ext cx="1889697" cy="1573059"/>
                  <a:chOff x="-31855" y="-61879"/>
                  <a:chExt cx="1889697" cy="1573059"/>
                </a:xfrm>
              </p:grpSpPr>
              <p:sp>
                <p:nvSpPr>
                  <p:cNvPr id="31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7440" y="1173769"/>
                    <a:ext cx="290829" cy="3374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C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31855" y="715051"/>
                    <a:ext cx="290829" cy="3348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A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7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5929" y="-61879"/>
                    <a:ext cx="290827" cy="3368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B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" name="Left Brace 317"/>
                  <p:cNvSpPr/>
                  <p:nvPr/>
                </p:nvSpPr>
                <p:spPr>
                  <a:xfrm>
                    <a:off x="258863" y="729486"/>
                    <a:ext cx="99546" cy="343385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9" name="Left Brace 318"/>
                  <p:cNvSpPr/>
                  <p:nvPr/>
                </p:nvSpPr>
                <p:spPr>
                  <a:xfrm rot="16200000" flipH="1">
                    <a:off x="1462200" y="-48354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0" name="Left Brace 319"/>
                  <p:cNvSpPr/>
                  <p:nvPr/>
                </p:nvSpPr>
                <p:spPr>
                  <a:xfrm rot="16200000" flipV="1">
                    <a:off x="1094647" y="841586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58550" y="421156"/>
                  <a:ext cx="438784" cy="2559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a:t> 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6" name="Group 295"/>
              <p:cNvGrpSpPr/>
              <p:nvPr/>
            </p:nvGrpSpPr>
            <p:grpSpPr>
              <a:xfrm>
                <a:off x="412750" y="349250"/>
                <a:ext cx="1189913" cy="560514"/>
                <a:chOff x="0" y="0"/>
                <a:chExt cx="1492317" cy="703447"/>
              </a:xfrm>
            </p:grpSpPr>
            <p:grpSp>
              <p:nvGrpSpPr>
                <p:cNvPr id="303" name="Group 302"/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309" name="Rectangle 308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0" name="Rectangle 309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1" name="Rectangle 310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7" name="Text Box 2"/>
              <p:cNvSpPr txBox="1">
                <a:spLocks noChangeArrowheads="1"/>
              </p:cNvSpPr>
              <p:nvPr/>
            </p:nvSpPr>
            <p:spPr bwMode="auto">
              <a:xfrm>
                <a:off x="0" y="25400"/>
                <a:ext cx="522787" cy="255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i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TB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412750" y="355600"/>
                <a:ext cx="1183636" cy="261522"/>
                <a:chOff x="0" y="0"/>
                <a:chExt cx="1295400" cy="286385"/>
              </a:xfrm>
            </p:grpSpPr>
            <p:sp>
              <p:nvSpPr>
                <p:cNvPr id="29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0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0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0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0" name="Group 289"/>
            <p:cNvGrpSpPr/>
            <p:nvPr/>
          </p:nvGrpSpPr>
          <p:grpSpPr>
            <a:xfrm>
              <a:off x="412750" y="622300"/>
              <a:ext cx="1183636" cy="261522"/>
              <a:chOff x="0" y="0"/>
              <a:chExt cx="1295400" cy="286385"/>
            </a:xfrm>
          </p:grpSpPr>
          <p:sp>
            <p:nvSpPr>
              <p:cNvPr id="291" name="Text Box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2" name="Text Box 2"/>
              <p:cNvSpPr txBox="1">
                <a:spLocks noChangeArrowheads="1"/>
              </p:cNvSpPr>
              <p:nvPr/>
            </p:nvSpPr>
            <p:spPr bwMode="auto">
              <a:xfrm>
                <a:off x="3238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3" name="Text Box 2"/>
              <p:cNvSpPr txBox="1">
                <a:spLocks noChangeArrowheads="1"/>
              </p:cNvSpPr>
              <p:nvPr/>
            </p:nvSpPr>
            <p:spPr bwMode="auto">
              <a:xfrm>
                <a:off x="647700" y="635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X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4" name="Text Box 2"/>
              <p:cNvSpPr txBox="1">
                <a:spLocks noChangeArrowheads="1"/>
              </p:cNvSpPr>
              <p:nvPr/>
            </p:nvSpPr>
            <p:spPr bwMode="auto">
              <a:xfrm>
                <a:off x="9715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3" name="Group 202"/>
          <p:cNvGrpSpPr/>
          <p:nvPr/>
        </p:nvGrpSpPr>
        <p:grpSpPr>
          <a:xfrm>
            <a:off x="8022161" y="720308"/>
            <a:ext cx="1602105" cy="1252855"/>
            <a:chOff x="0" y="0"/>
            <a:chExt cx="1602663" cy="1253432"/>
          </a:xfrm>
        </p:grpSpPr>
        <p:grpSp>
          <p:nvGrpSpPr>
            <p:cNvPr id="257" name="Group 256"/>
            <p:cNvGrpSpPr/>
            <p:nvPr/>
          </p:nvGrpSpPr>
          <p:grpSpPr>
            <a:xfrm>
              <a:off x="0" y="0"/>
              <a:ext cx="1602663" cy="1253432"/>
              <a:chOff x="0" y="0"/>
              <a:chExt cx="1602663" cy="1253432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63500" y="0"/>
                <a:ext cx="1506768" cy="1253432"/>
                <a:chOff x="-31855" y="-61879"/>
                <a:chExt cx="1889697" cy="1573059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-31855" y="-61879"/>
                  <a:ext cx="1889697" cy="1573059"/>
                  <a:chOff x="-31855" y="-61879"/>
                  <a:chExt cx="1889697" cy="1573059"/>
                </a:xfrm>
              </p:grpSpPr>
              <p:sp>
                <p:nvSpPr>
                  <p:cNvPr id="283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7440" y="1173769"/>
                    <a:ext cx="290829" cy="3374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C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4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31855" y="715051"/>
                    <a:ext cx="290829" cy="3348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A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5929" y="-61879"/>
                    <a:ext cx="290827" cy="3368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B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6" name="Left Brace 285"/>
                  <p:cNvSpPr/>
                  <p:nvPr/>
                </p:nvSpPr>
                <p:spPr>
                  <a:xfrm>
                    <a:off x="258863" y="729486"/>
                    <a:ext cx="99546" cy="343385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" name="Left Brace 286"/>
                  <p:cNvSpPr/>
                  <p:nvPr/>
                </p:nvSpPr>
                <p:spPr>
                  <a:xfrm rot="16200000" flipH="1">
                    <a:off x="1462200" y="-48354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8" name="Left Brace 287"/>
                  <p:cNvSpPr/>
                  <p:nvPr/>
                </p:nvSpPr>
                <p:spPr>
                  <a:xfrm rot="16200000" flipV="1">
                    <a:off x="1094647" y="841586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58550" y="421156"/>
                  <a:ext cx="438784" cy="2559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a:t> 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412750" y="349250"/>
                <a:ext cx="1189913" cy="560514"/>
                <a:chOff x="0" y="0"/>
                <a:chExt cx="1492317" cy="703447"/>
              </a:xfrm>
            </p:grpSpPr>
            <p:grpSp>
              <p:nvGrpSpPr>
                <p:cNvPr id="271" name="Group 270"/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277" name="Rectangle 276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9" name="Rectangle 278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2" name="Group 271"/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273" name="Rectangle 272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73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5" name="Rectangle 274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5" name="Text Box 2"/>
              <p:cNvSpPr txBox="1">
                <a:spLocks noChangeArrowheads="1"/>
              </p:cNvSpPr>
              <p:nvPr/>
            </p:nvSpPr>
            <p:spPr bwMode="auto">
              <a:xfrm>
                <a:off x="0" y="25400"/>
                <a:ext cx="522787" cy="255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i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TA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412750" y="355600"/>
                <a:ext cx="1183636" cy="261522"/>
                <a:chOff x="0" y="0"/>
                <a:chExt cx="1295400" cy="286385"/>
              </a:xfrm>
            </p:grpSpPr>
            <p:sp>
              <p:nvSpPr>
                <p:cNvPr id="26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6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6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8" name="Group 257"/>
            <p:cNvGrpSpPr/>
            <p:nvPr/>
          </p:nvGrpSpPr>
          <p:grpSpPr>
            <a:xfrm>
              <a:off x="412750" y="622300"/>
              <a:ext cx="1183636" cy="261522"/>
              <a:chOff x="0" y="0"/>
              <a:chExt cx="1295400" cy="286385"/>
            </a:xfrm>
          </p:grpSpPr>
          <p:sp>
            <p:nvSpPr>
              <p:cNvPr id="259" name="Text Box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0" name="Text Box 2"/>
              <p:cNvSpPr txBox="1">
                <a:spLocks noChangeArrowheads="1"/>
              </p:cNvSpPr>
              <p:nvPr/>
            </p:nvSpPr>
            <p:spPr bwMode="auto">
              <a:xfrm>
                <a:off x="3238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1" name="Text Box 2"/>
              <p:cNvSpPr txBox="1">
                <a:spLocks noChangeArrowheads="1"/>
              </p:cNvSpPr>
              <p:nvPr/>
            </p:nvSpPr>
            <p:spPr bwMode="auto">
              <a:xfrm>
                <a:off x="647700" y="635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X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2" name="Text Box 2"/>
              <p:cNvSpPr txBox="1">
                <a:spLocks noChangeArrowheads="1"/>
              </p:cNvSpPr>
              <p:nvPr/>
            </p:nvSpPr>
            <p:spPr bwMode="auto">
              <a:xfrm>
                <a:off x="9715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8022161" y="3921390"/>
            <a:ext cx="1602105" cy="1252855"/>
            <a:chOff x="0" y="0"/>
            <a:chExt cx="1602663" cy="1253432"/>
          </a:xfrm>
        </p:grpSpPr>
        <p:grpSp>
          <p:nvGrpSpPr>
            <p:cNvPr id="212" name="Group 211"/>
            <p:cNvGrpSpPr/>
            <p:nvPr/>
          </p:nvGrpSpPr>
          <p:grpSpPr>
            <a:xfrm>
              <a:off x="0" y="0"/>
              <a:ext cx="1602663" cy="1253432"/>
              <a:chOff x="0" y="0"/>
              <a:chExt cx="1602663" cy="1253432"/>
            </a:xfrm>
          </p:grpSpPr>
          <p:grpSp>
            <p:nvGrpSpPr>
              <p:cNvPr id="231" name="Group 230"/>
              <p:cNvGrpSpPr/>
              <p:nvPr/>
            </p:nvGrpSpPr>
            <p:grpSpPr>
              <a:xfrm>
                <a:off x="63500" y="0"/>
                <a:ext cx="1506768" cy="1253432"/>
                <a:chOff x="-31855" y="-61879"/>
                <a:chExt cx="1889697" cy="1573059"/>
              </a:xfrm>
            </p:grpSpPr>
            <p:grpSp>
              <p:nvGrpSpPr>
                <p:cNvPr id="249" name="Group 248"/>
                <p:cNvGrpSpPr/>
                <p:nvPr/>
              </p:nvGrpSpPr>
              <p:grpSpPr>
                <a:xfrm>
                  <a:off x="-31855" y="-61879"/>
                  <a:ext cx="1889697" cy="1573059"/>
                  <a:chOff x="-31855" y="-61879"/>
                  <a:chExt cx="1889697" cy="1573059"/>
                </a:xfrm>
              </p:grpSpPr>
              <p:sp>
                <p:nvSpPr>
                  <p:cNvPr id="251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7440" y="1173769"/>
                    <a:ext cx="290829" cy="3374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C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31855" y="715051"/>
                    <a:ext cx="290829" cy="3348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A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5929" y="-61879"/>
                    <a:ext cx="290827" cy="3368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i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rPr>
                      <a:t>B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4" name="Left Brace 253"/>
                  <p:cNvSpPr/>
                  <p:nvPr/>
                </p:nvSpPr>
                <p:spPr>
                  <a:xfrm>
                    <a:off x="258863" y="729486"/>
                    <a:ext cx="99546" cy="343385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Left Brace 254"/>
                  <p:cNvSpPr/>
                  <p:nvPr/>
                </p:nvSpPr>
                <p:spPr>
                  <a:xfrm rot="16200000" flipH="1">
                    <a:off x="1462200" y="-48354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Left Brace 255"/>
                  <p:cNvSpPr/>
                  <p:nvPr/>
                </p:nvSpPr>
                <p:spPr>
                  <a:xfrm rot="16200000" flipV="1">
                    <a:off x="1094647" y="841586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5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58550" y="421156"/>
                  <a:ext cx="438784" cy="2559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solidFill>
                        <a:srgbClr val="0000FF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a:t> 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" name="Group 231"/>
              <p:cNvGrpSpPr/>
              <p:nvPr/>
            </p:nvGrpSpPr>
            <p:grpSpPr>
              <a:xfrm>
                <a:off x="412750" y="349250"/>
                <a:ext cx="1189913" cy="560514"/>
                <a:chOff x="0" y="0"/>
                <a:chExt cx="1492317" cy="703447"/>
              </a:xfrm>
            </p:grpSpPr>
            <p:grpSp>
              <p:nvGrpSpPr>
                <p:cNvPr id="239" name="Group 238"/>
                <p:cNvGrpSpPr/>
                <p:nvPr/>
              </p:nvGrpSpPr>
              <p:grpSpPr>
                <a:xfrm>
                  <a:off x="0" y="0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245" name="Rectangle 244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7" name="Rectangle 246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8" name="Rectangle 247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0" name="Group 239"/>
                <p:cNvGrpSpPr/>
                <p:nvPr/>
              </p:nvGrpSpPr>
              <p:grpSpPr>
                <a:xfrm>
                  <a:off x="0" y="352927"/>
                  <a:ext cx="1492317" cy="350520"/>
                  <a:chOff x="0" y="0"/>
                  <a:chExt cx="1492317" cy="350520"/>
                </a:xfrm>
              </p:grpSpPr>
              <p:sp>
                <p:nvSpPr>
                  <p:cNvPr id="241" name="Rectangle 240"/>
                  <p:cNvSpPr/>
                  <p:nvPr/>
                </p:nvSpPr>
                <p:spPr>
                  <a:xfrm>
                    <a:off x="0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2" name="Rectangle 241"/>
                  <p:cNvSpPr/>
                  <p:nvPr/>
                </p:nvSpPr>
                <p:spPr>
                  <a:xfrm>
                    <a:off x="372979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3" name="Rectangle 242"/>
                  <p:cNvSpPr/>
                  <p:nvPr/>
                </p:nvSpPr>
                <p:spPr>
                  <a:xfrm>
                    <a:off x="745958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4" name="Rectangle 243"/>
                  <p:cNvSpPr/>
                  <p:nvPr/>
                </p:nvSpPr>
                <p:spPr>
                  <a:xfrm>
                    <a:off x="1118937" y="0"/>
                    <a:ext cx="373380" cy="35052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33" name="Text Box 2"/>
              <p:cNvSpPr txBox="1">
                <a:spLocks noChangeArrowheads="1"/>
              </p:cNvSpPr>
              <p:nvPr/>
            </p:nvSpPr>
            <p:spPr bwMode="auto">
              <a:xfrm>
                <a:off x="0" y="25400"/>
                <a:ext cx="522787" cy="255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 i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TC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34" name="Group 233"/>
              <p:cNvGrpSpPr/>
              <p:nvPr/>
            </p:nvGrpSpPr>
            <p:grpSpPr>
              <a:xfrm>
                <a:off x="412750" y="355600"/>
                <a:ext cx="1183636" cy="261522"/>
                <a:chOff x="0" y="0"/>
                <a:chExt cx="1295400" cy="286385"/>
              </a:xfrm>
            </p:grpSpPr>
            <p:sp>
              <p:nvSpPr>
                <p:cNvPr id="23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X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3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4" name="Group 213"/>
            <p:cNvGrpSpPr/>
            <p:nvPr/>
          </p:nvGrpSpPr>
          <p:grpSpPr>
            <a:xfrm>
              <a:off x="412750" y="622300"/>
              <a:ext cx="1183636" cy="261522"/>
              <a:chOff x="0" y="0"/>
              <a:chExt cx="1295400" cy="286385"/>
            </a:xfrm>
          </p:grpSpPr>
          <p:sp>
            <p:nvSpPr>
              <p:cNvPr id="215" name="Text Box 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7" name="Text Box 2"/>
              <p:cNvSpPr txBox="1">
                <a:spLocks noChangeArrowheads="1"/>
              </p:cNvSpPr>
              <p:nvPr/>
            </p:nvSpPr>
            <p:spPr bwMode="auto">
              <a:xfrm>
                <a:off x="3238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8" name="Text Box 2"/>
              <p:cNvSpPr txBox="1">
                <a:spLocks noChangeArrowheads="1"/>
              </p:cNvSpPr>
              <p:nvPr/>
            </p:nvSpPr>
            <p:spPr bwMode="auto">
              <a:xfrm>
                <a:off x="647700" y="635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X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20" name="Text Box 2"/>
              <p:cNvSpPr txBox="1">
                <a:spLocks noChangeArrowheads="1"/>
              </p:cNvSpPr>
              <p:nvPr/>
            </p:nvSpPr>
            <p:spPr bwMode="auto">
              <a:xfrm>
                <a:off x="971550" y="0"/>
                <a:ext cx="323850" cy="28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9515821" y="1849033"/>
            <a:ext cx="239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TA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i="1" dirty="0" err="1">
                <a:solidFill>
                  <a:srgbClr val="C00000"/>
                </a:solidFill>
              </a:rPr>
              <a:t>A</a:t>
            </a:r>
            <a:r>
              <a:rPr lang="en-US" i="1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i="1" dirty="0" err="1">
                <a:solidFill>
                  <a:srgbClr val="C00000"/>
                </a:solidFill>
              </a:rPr>
              <a:t>C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+ </a:t>
            </a:r>
            <a:r>
              <a:rPr lang="en-US" i="1" dirty="0" err="1">
                <a:solidFill>
                  <a:srgbClr val="C00000"/>
                </a:solidFill>
              </a:rPr>
              <a:t>A'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i="1" dirty="0" err="1">
                <a:solidFill>
                  <a:srgbClr val="C00000"/>
                </a:solidFill>
              </a:rPr>
              <a:t>C</a:t>
            </a:r>
            <a:r>
              <a:rPr lang="en-US" i="1" dirty="0">
                <a:solidFill>
                  <a:srgbClr val="C00000"/>
                </a:solidFill>
              </a:rPr>
              <a:t>’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A</a:t>
            </a:r>
            <a:r>
              <a:rPr lang="en-US" dirty="0" err="1">
                <a:solidFill>
                  <a:srgbClr val="C00000"/>
                </a:solidFill>
                <a:sym typeface="Wingdings" panose="05000000000000000000" pitchFamily="2" charset="2"/>
              </a:rPr>
              <a:t></a:t>
            </a:r>
            <a:r>
              <a:rPr lang="en-US" dirty="0" err="1">
                <a:solidFill>
                  <a:srgbClr val="C00000"/>
                </a:solidFill>
              </a:rPr>
              <a:t>C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9839498" y="3027668"/>
            <a:ext cx="119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TB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i="1" dirty="0" err="1">
                <a:solidFill>
                  <a:srgbClr val="0000FF"/>
                </a:solidFill>
              </a:rPr>
              <a:t>A</a:t>
            </a:r>
            <a:r>
              <a:rPr lang="en-US" dirty="0" err="1">
                <a:solidFill>
                  <a:srgbClr val="0000FF"/>
                </a:solidFill>
              </a:rPr>
              <a:t>+</a:t>
            </a:r>
            <a:r>
              <a:rPr lang="en-US" i="1" dirty="0" err="1">
                <a:solidFill>
                  <a:srgbClr val="0000FF"/>
                </a:solidFill>
              </a:rPr>
              <a:t>B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9849888" y="4489803"/>
            <a:ext cx="102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6600"/>
                </a:solidFill>
              </a:rPr>
              <a:t>TC</a:t>
            </a:r>
            <a:r>
              <a:rPr lang="en-US" dirty="0">
                <a:solidFill>
                  <a:srgbClr val="006600"/>
                </a:solidFill>
              </a:rPr>
              <a:t> = </a:t>
            </a:r>
            <a:r>
              <a:rPr lang="en-US" i="1" dirty="0" err="1">
                <a:solidFill>
                  <a:srgbClr val="006600"/>
                </a:solidFill>
              </a:rPr>
              <a:t>A</a:t>
            </a:r>
            <a:r>
              <a:rPr lang="en-US" dirty="0" err="1">
                <a:solidFill>
                  <a:srgbClr val="006600"/>
                </a:solidFill>
                <a:sym typeface="Symbol" panose="05050102010706020507" pitchFamily="18" charset="2"/>
              </a:rPr>
              <a:t></a:t>
            </a:r>
            <a:r>
              <a:rPr lang="en-US" i="1" dirty="0" err="1">
                <a:solidFill>
                  <a:srgbClr val="006600"/>
                </a:solidFill>
              </a:rPr>
              <a:t>B</a:t>
            </a:r>
            <a:endParaRPr lang="en-US" dirty="0">
              <a:solidFill>
                <a:srgbClr val="006600"/>
              </a:solidFill>
            </a:endParaRPr>
          </a:p>
        </p:txBody>
      </p:sp>
      <p:grpSp>
        <p:nvGrpSpPr>
          <p:cNvPr id="324" name="Group 323"/>
          <p:cNvGrpSpPr/>
          <p:nvPr/>
        </p:nvGrpSpPr>
        <p:grpSpPr>
          <a:xfrm>
            <a:off x="8457103" y="2801538"/>
            <a:ext cx="1163954" cy="526415"/>
            <a:chOff x="0" y="0"/>
            <a:chExt cx="1164566" cy="526834"/>
          </a:xfrm>
        </p:grpSpPr>
        <p:sp>
          <p:nvSpPr>
            <p:cNvPr id="331" name="Rectangle: Rounded Corners 81"/>
            <p:cNvSpPr/>
            <p:nvPr/>
          </p:nvSpPr>
          <p:spPr>
            <a:xfrm>
              <a:off x="603849" y="0"/>
              <a:ext cx="517585" cy="526834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2" name="Rectangle: Rounded Corners 81"/>
            <p:cNvSpPr/>
            <p:nvPr/>
          </p:nvSpPr>
          <p:spPr>
            <a:xfrm>
              <a:off x="0" y="276046"/>
              <a:ext cx="1164566" cy="221615"/>
            </a:xfrm>
            <a:prstGeom prst="round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25" name="Rectangle: Rounded Corners 81"/>
          <p:cNvSpPr/>
          <p:nvPr/>
        </p:nvSpPr>
        <p:spPr>
          <a:xfrm>
            <a:off x="9057147" y="4578833"/>
            <a:ext cx="517525" cy="215265"/>
          </a:xfrm>
          <a:prstGeom prst="roundRect">
            <a:avLst/>
          </a:prstGeom>
          <a:noFill/>
          <a:ln w="190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26" name="Group 325"/>
          <p:cNvGrpSpPr/>
          <p:nvPr/>
        </p:nvGrpSpPr>
        <p:grpSpPr>
          <a:xfrm>
            <a:off x="8451496" y="1091174"/>
            <a:ext cx="1166495" cy="500379"/>
            <a:chOff x="0" y="0"/>
            <a:chExt cx="1166657" cy="500760"/>
          </a:xfrm>
        </p:grpSpPr>
        <p:grpSp>
          <p:nvGrpSpPr>
            <p:cNvPr id="327" name="Group 326"/>
            <p:cNvGrpSpPr/>
            <p:nvPr/>
          </p:nvGrpSpPr>
          <p:grpSpPr>
            <a:xfrm rot="16200000">
              <a:off x="465003" y="-465003"/>
              <a:ext cx="236652" cy="1166657"/>
              <a:chOff x="0" y="27768"/>
              <a:chExt cx="517977" cy="1166657"/>
            </a:xfrm>
          </p:grpSpPr>
          <p:sp>
            <p:nvSpPr>
              <p:cNvPr id="329" name="Left Bracket 328"/>
              <p:cNvSpPr/>
              <p:nvPr/>
            </p:nvSpPr>
            <p:spPr>
              <a:xfrm rot="16200000">
                <a:off x="123329" y="-86855"/>
                <a:ext cx="280025" cy="509271"/>
              </a:xfrm>
              <a:prstGeom prst="leftBracket">
                <a:avLst/>
              </a:prstGeom>
              <a:solidFill>
                <a:srgbClr val="558ED5">
                  <a:alpha val="30196"/>
                </a:srgbClr>
              </a:solidFill>
              <a:ln w="19050">
                <a:solidFill>
                  <a:srgbClr val="3760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0" name="Left Bracket 329"/>
              <p:cNvSpPr/>
              <p:nvPr/>
            </p:nvSpPr>
            <p:spPr>
              <a:xfrm rot="5400000" flipV="1">
                <a:off x="114623" y="799777"/>
                <a:ext cx="280025" cy="509271"/>
              </a:xfrm>
              <a:prstGeom prst="leftBracket">
                <a:avLst/>
              </a:prstGeom>
              <a:solidFill>
                <a:srgbClr val="558ED5">
                  <a:alpha val="30196"/>
                </a:srgbClr>
              </a:solidFill>
              <a:ln w="19050">
                <a:solidFill>
                  <a:srgbClr val="3760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28" name="Rectangle: Rounded Corners 81"/>
            <p:cNvSpPr/>
            <p:nvPr/>
          </p:nvSpPr>
          <p:spPr>
            <a:xfrm>
              <a:off x="326980" y="285495"/>
              <a:ext cx="517525" cy="215265"/>
            </a:xfrm>
            <a:prstGeom prst="roundRect">
              <a:avLst/>
            </a:prstGeom>
            <a:noFill/>
            <a:ln w="190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97680" y="5174245"/>
            <a:ext cx="4137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logic gates: </a:t>
            </a:r>
            <a:r>
              <a:rPr lang="en-US" sz="2400" dirty="0" err="1"/>
              <a:t>XNOR</a:t>
            </a:r>
            <a:r>
              <a:rPr lang="en-US" sz="2400" dirty="0"/>
              <a:t>, OR, AND.</a:t>
            </a:r>
          </a:p>
        </p:txBody>
      </p:sp>
    </p:spTree>
    <p:extLst>
      <p:ext uri="{BB962C8B-B14F-4D97-AF65-F5344CB8AC3E}">
        <p14:creationId xmlns:p14="http://schemas.microsoft.com/office/powerpoint/2010/main" val="18340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07" grpId="0"/>
      <p:bldP spid="210" grpId="0"/>
      <p:bldP spid="321" grpId="0"/>
      <p:bldP spid="322" grpId="0"/>
      <p:bldP spid="323" grpId="0"/>
      <p:bldP spid="325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EE0D19-96C7-4DC1-B1E3-4DECD929DA90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+mn-lt"/>
              </a:rPr>
              <a:t>Q4</a:t>
            </a:r>
            <a:r>
              <a:rPr lang="en-US" sz="3200" dirty="0">
                <a:latin typeface="+mn-lt"/>
              </a:rPr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C73568-F81D-45C7-BFDA-12F8B26B10FE}"/>
              </a:ext>
            </a:extLst>
          </p:cNvPr>
          <p:cNvGrpSpPr/>
          <p:nvPr/>
        </p:nvGrpSpPr>
        <p:grpSpPr>
          <a:xfrm>
            <a:off x="394284" y="923875"/>
            <a:ext cx="4529408" cy="1073539"/>
            <a:chOff x="0" y="0"/>
            <a:chExt cx="4340225" cy="1028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7DE7F6-45DA-49A0-AA50-384AAE5AA09F}"/>
                </a:ext>
              </a:extLst>
            </p:cNvPr>
            <p:cNvGrpSpPr/>
            <p:nvPr/>
          </p:nvGrpSpPr>
          <p:grpSpPr>
            <a:xfrm>
              <a:off x="381000" y="0"/>
              <a:ext cx="3467100" cy="361950"/>
              <a:chOff x="0" y="0"/>
              <a:chExt cx="3467100" cy="36195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1CE8969-0DA8-41DD-BDD0-D090236B37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68C8C09-70ED-44FD-B4E3-E35F292B5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9" name="Text Box 1115">
                  <a:extLst>
                    <a:ext uri="{FF2B5EF4-FFF2-40B4-BE49-F238E27FC236}">
                      <a16:creationId xmlns:a16="http://schemas.microsoft.com/office/drawing/2014/main" id="{2EA80C01-AB6B-409D-AED5-E5990520DF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7851D04-C471-4CD0-B4A9-6AC78FA71E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0"/>
                <a:ext cx="361950" cy="361950"/>
                <a:chOff x="3180" y="2475"/>
                <a:chExt cx="570" cy="57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FC1DF6B-22C6-40D6-9F60-08910FD33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7" name="Text Box 1119">
                  <a:extLst>
                    <a:ext uri="{FF2B5EF4-FFF2-40B4-BE49-F238E27FC236}">
                      <a16:creationId xmlns:a16="http://schemas.microsoft.com/office/drawing/2014/main" id="{EBE1CE18-12BE-4D24-9D65-9D54A64C9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53F3ABA-EBCA-413B-BE19-B27ED64FF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3050" y="0"/>
                <a:ext cx="361950" cy="361950"/>
                <a:chOff x="3180" y="2475"/>
                <a:chExt cx="570" cy="57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63DDDA7-E00B-4692-8EAA-B51B253C9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5" name="Text Box 1122">
                  <a:extLst>
                    <a:ext uri="{FF2B5EF4-FFF2-40B4-BE49-F238E27FC236}">
                      <a16:creationId xmlns:a16="http://schemas.microsoft.com/office/drawing/2014/main" id="{D3F7A211-5CAB-4356-AC75-BF4C1D897C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4E91C3A-B9DC-4364-BC6C-4E86AAF2D4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4100" y="0"/>
                <a:ext cx="361950" cy="361950"/>
                <a:chOff x="3180" y="2475"/>
                <a:chExt cx="570" cy="570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8889E4B-A981-4D66-BAD3-92730834A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3" name="Text Box 1125">
                  <a:extLst>
                    <a:ext uri="{FF2B5EF4-FFF2-40B4-BE49-F238E27FC236}">
                      <a16:creationId xmlns:a16="http://schemas.microsoft.com/office/drawing/2014/main" id="{6798A2E9-DD05-40EF-BB54-9F8DBF97EF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7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03EF19D-5539-4057-A873-93631D90B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5150" y="0"/>
                <a:ext cx="361950" cy="361950"/>
                <a:chOff x="3180" y="2475"/>
                <a:chExt cx="570" cy="57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B85D8C7-772F-478C-9330-81D9D92FB6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1" name="Text Box 1128">
                  <a:extLst>
                    <a:ext uri="{FF2B5EF4-FFF2-40B4-BE49-F238E27FC236}">
                      <a16:creationId xmlns:a16="http://schemas.microsoft.com/office/drawing/2014/main" id="{4BE26BB2-E57D-4734-9110-BF2FC1BC7B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9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6" name="AutoShape 1138">
                <a:extLst>
                  <a:ext uri="{FF2B5EF4-FFF2-40B4-BE49-F238E27FC236}">
                    <a16:creationId xmlns:a16="http://schemas.microsoft.com/office/drawing/2014/main" id="{9751AA6C-19A8-45E4-BE89-CA7C147553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00050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AutoShape 1139">
                <a:extLst>
                  <a:ext uri="{FF2B5EF4-FFF2-40B4-BE49-F238E27FC236}">
                    <a16:creationId xmlns:a16="http://schemas.microsoft.com/office/drawing/2014/main" id="{1E01194B-EC1E-45CD-9C31-9A5AB4D1A7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715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AutoShape 1140">
                <a:extLst>
                  <a:ext uri="{FF2B5EF4-FFF2-40B4-BE49-F238E27FC236}">
                    <a16:creationId xmlns:a16="http://schemas.microsoft.com/office/drawing/2014/main" id="{F22A0D58-9052-432C-89EE-20DC653058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5262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AutoShape 1141">
                <a:extLst>
                  <a:ext uri="{FF2B5EF4-FFF2-40B4-BE49-F238E27FC236}">
                    <a16:creationId xmlns:a16="http://schemas.microsoft.com/office/drawing/2014/main" id="{22E747DA-6BF9-4C3D-AEF4-0C67B6AD19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336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" name="AutoShape 1142">
              <a:extLst>
                <a:ext uri="{FF2B5EF4-FFF2-40B4-BE49-F238E27FC236}">
                  <a16:creationId xmlns:a16="http://schemas.microsoft.com/office/drawing/2014/main" id="{0A654D42-FFF7-4386-8DFB-03DF2193CA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00475" y="352425"/>
              <a:ext cx="190500" cy="3143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142">
              <a:extLst>
                <a:ext uri="{FF2B5EF4-FFF2-40B4-BE49-F238E27FC236}">
                  <a16:creationId xmlns:a16="http://schemas.microsoft.com/office/drawing/2014/main" id="{45B1BF4C-646E-47DD-B5BB-3ACD47C57D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8125" y="342900"/>
              <a:ext cx="190500" cy="2952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F38B36-1025-4CAD-8A70-47993BFDF11F}"/>
                </a:ext>
              </a:extLst>
            </p:cNvPr>
            <p:cNvGrpSpPr/>
            <p:nvPr/>
          </p:nvGrpSpPr>
          <p:grpSpPr>
            <a:xfrm>
              <a:off x="0" y="666750"/>
              <a:ext cx="4340225" cy="361950"/>
              <a:chOff x="0" y="0"/>
              <a:chExt cx="4340225" cy="36195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334F4B9-A1BA-4BF5-9B63-2CEE8FC917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DDBDAFB-AEDF-4F17-BDD1-8C51D3BD9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0" name="Text Box 1115">
                  <a:extLst>
                    <a:ext uri="{FF2B5EF4-FFF2-40B4-BE49-F238E27FC236}">
                      <a16:creationId xmlns:a16="http://schemas.microsoft.com/office/drawing/2014/main" id="{6053AEFC-3D16-44BA-8DC2-0099E9CDFF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80" y="2510"/>
                  <a:ext cx="55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6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A0A0D98-683C-447F-A23A-5C7D18B37C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20" y="0"/>
                <a:ext cx="441325" cy="361950"/>
                <a:chOff x="3132" y="2475"/>
                <a:chExt cx="695" cy="57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E3E3A93-D7F8-46DA-8A80-75A144F75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" name="Text Box 1119">
                  <a:extLst>
                    <a:ext uri="{FF2B5EF4-FFF2-40B4-BE49-F238E27FC236}">
                      <a16:creationId xmlns:a16="http://schemas.microsoft.com/office/drawing/2014/main" id="{141C347F-2A19-49D4-8D4A-BB6A74BBB6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2" y="2510"/>
                  <a:ext cx="69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4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41E7F4E-AB5D-40F4-ABC1-E99952B366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5525" y="0"/>
                <a:ext cx="410845" cy="361950"/>
                <a:chOff x="3135" y="2475"/>
                <a:chExt cx="647" cy="57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6971B0B-69F2-4639-BF8D-D641F42E9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6" name="Text Box 1125">
                  <a:extLst>
                    <a:ext uri="{FF2B5EF4-FFF2-40B4-BE49-F238E27FC236}">
                      <a16:creationId xmlns:a16="http://schemas.microsoft.com/office/drawing/2014/main" id="{FA51A044-4C71-4069-A182-FA5DC766BD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4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73EE0CB-22FE-41F8-A82C-D5C6C1A5A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6575" y="0"/>
                <a:ext cx="422910" cy="361950"/>
                <a:chOff x="3135" y="2475"/>
                <a:chExt cx="666" cy="5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B023307-FCDC-4C64-8DDE-5D899271F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4" name="Text Box 1128">
                  <a:extLst>
                    <a:ext uri="{FF2B5EF4-FFF2-40B4-BE49-F238E27FC236}">
                      <a16:creationId xmlns:a16="http://schemas.microsoft.com/office/drawing/2014/main" id="{E430B8D3-3ACB-4860-81E4-5DC6DDB9D1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6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29AD68E-3AE2-4441-9AE4-964F7B58D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6670" y="0"/>
                <a:ext cx="503555" cy="361950"/>
                <a:chOff x="3087" y="2475"/>
                <a:chExt cx="793" cy="5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48D5866-2941-450F-9A74-8E34790EC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2" name="Text Box 1131">
                  <a:extLst>
                    <a:ext uri="{FF2B5EF4-FFF2-40B4-BE49-F238E27FC236}">
                      <a16:creationId xmlns:a16="http://schemas.microsoft.com/office/drawing/2014/main" id="{0D51AE06-8359-49AC-A4D9-9B66A31454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7" y="2510"/>
                  <a:ext cx="793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AutoShape 1138">
                <a:extLst>
                  <a:ext uri="{FF2B5EF4-FFF2-40B4-BE49-F238E27FC236}">
                    <a16:creationId xmlns:a16="http://schemas.microsoft.com/office/drawing/2014/main" id="{38CC32D9-3A56-47CC-8E89-79F477260F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000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140">
                <a:extLst>
                  <a:ext uri="{FF2B5EF4-FFF2-40B4-BE49-F238E27FC236}">
                    <a16:creationId xmlns:a16="http://schemas.microsoft.com/office/drawing/2014/main" id="{1399BDAB-D4B8-4373-BA39-0D073A0CC2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5262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141">
                <a:extLst>
                  <a:ext uri="{FF2B5EF4-FFF2-40B4-BE49-F238E27FC236}">
                    <a16:creationId xmlns:a16="http://schemas.microsoft.com/office/drawing/2014/main" id="{23026B30-54C9-4915-A4F4-39FFD3A081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7336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139">
                <a:extLst>
                  <a:ext uri="{FF2B5EF4-FFF2-40B4-BE49-F238E27FC236}">
                    <a16:creationId xmlns:a16="http://schemas.microsoft.com/office/drawing/2014/main" id="{FCADAE82-DBFB-41BB-8822-86A136499A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715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142">
                <a:extLst>
                  <a:ext uri="{FF2B5EF4-FFF2-40B4-BE49-F238E27FC236}">
                    <a16:creationId xmlns:a16="http://schemas.microsoft.com/office/drawing/2014/main" id="{DB5D5478-764A-432D-A4F8-E1130CABF1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5242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18E52C-2D0D-49C3-9A04-DB6B0F138E05}"/>
                  </a:ext>
                </a:extLst>
              </p:cNvPr>
              <p:cNvGrpSpPr/>
              <p:nvPr/>
            </p:nvGrpSpPr>
            <p:grpSpPr>
              <a:xfrm>
                <a:off x="1495425" y="0"/>
                <a:ext cx="467359" cy="361950"/>
                <a:chOff x="-47625" y="0"/>
                <a:chExt cx="467359" cy="361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6E45CA8-0C67-4FDC-9C2E-938225790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1950" cy="36195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" name="Text Box 1122">
                  <a:extLst>
                    <a:ext uri="{FF2B5EF4-FFF2-40B4-BE49-F238E27FC236}">
                      <a16:creationId xmlns:a16="http://schemas.microsoft.com/office/drawing/2014/main" id="{C4C7C923-D2D4-45D6-87CF-4CA2EF2085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47625" y="9015"/>
                  <a:ext cx="467359" cy="324413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2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</p:grpSp>
      <p:graphicFrame>
        <p:nvGraphicFramePr>
          <p:cNvPr id="50" name="Table 50">
            <a:extLst>
              <a:ext uri="{FF2B5EF4-FFF2-40B4-BE49-F238E27FC236}">
                <a16:creationId xmlns:a16="http://schemas.microsoft.com/office/drawing/2014/main" id="{EF6F46A6-8E9F-486B-A6CE-20BE203DB1FE}"/>
              </a:ext>
            </a:extLst>
          </p:cNvPr>
          <p:cNvGraphicFramePr>
            <a:graphicFrameLocks noGrp="1"/>
          </p:cNvGraphicFramePr>
          <p:nvPr/>
        </p:nvGraphicFramePr>
        <p:xfrm>
          <a:off x="5086049" y="137160"/>
          <a:ext cx="6963672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06">
                  <a:extLst>
                    <a:ext uri="{9D8B030D-6E8A-4147-A177-3AD203B41FA5}">
                      <a16:colId xmlns:a16="http://schemas.microsoft.com/office/drawing/2014/main" val="3274403416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557055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1796346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3059685"/>
                    </a:ext>
                  </a:extLst>
                </a:gridCol>
                <a:gridCol w="787158">
                  <a:extLst>
                    <a:ext uri="{9D8B030D-6E8A-4147-A177-3AD203B41FA5}">
                      <a16:colId xmlns:a16="http://schemas.microsoft.com/office/drawing/2014/main" val="155507428"/>
                    </a:ext>
                  </a:extLst>
                </a:gridCol>
                <a:gridCol w="539261">
                  <a:extLst>
                    <a:ext uri="{9D8B030D-6E8A-4147-A177-3AD203B41FA5}">
                      <a16:colId xmlns:a16="http://schemas.microsoft.com/office/drawing/2014/main" val="1469175889"/>
                    </a:ext>
                  </a:extLst>
                </a:gridCol>
                <a:gridCol w="414499">
                  <a:extLst>
                    <a:ext uri="{9D8B030D-6E8A-4147-A177-3AD203B41FA5}">
                      <a16:colId xmlns:a16="http://schemas.microsoft.com/office/drawing/2014/main" val="2209421404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1656263760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94953313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67546179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262392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079006962"/>
                    </a:ext>
                  </a:extLst>
                </a:gridCol>
              </a:tblGrid>
              <a:tr h="323553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Flip-flop 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6450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DA</a:t>
                      </a:r>
                      <a:r>
                        <a:rPr lang="en-SG" sz="1800" dirty="0"/>
                        <a:t>=</a:t>
                      </a:r>
                      <a:r>
                        <a:rPr lang="en-SG" sz="1800" i="1" dirty="0"/>
                        <a:t>A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C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D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JD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1135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609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12928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75962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290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6683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93337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4581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0096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0890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0466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348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7285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711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5459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0474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25591"/>
                  </a:ext>
                </a:extLst>
              </a:tr>
            </a:tbl>
          </a:graphicData>
        </a:graphic>
      </p:graphicFrame>
      <p:grpSp>
        <p:nvGrpSpPr>
          <p:cNvPr id="52" name="Group 4">
            <a:extLst>
              <a:ext uri="{FF2B5EF4-FFF2-40B4-BE49-F238E27FC236}">
                <a16:creationId xmlns:a16="http://schemas.microsoft.com/office/drawing/2014/main" id="{BD2F35C9-348F-48E7-8DE1-1A3E1F578549}"/>
              </a:ext>
            </a:extLst>
          </p:cNvPr>
          <p:cNvGrpSpPr>
            <a:grpSpLocks/>
          </p:cNvGrpSpPr>
          <p:nvPr/>
        </p:nvGrpSpPr>
        <p:grpSpPr bwMode="auto">
          <a:xfrm>
            <a:off x="606291" y="2454717"/>
            <a:ext cx="2173201" cy="1753606"/>
            <a:chOff x="1776" y="1440"/>
            <a:chExt cx="1200" cy="1249"/>
          </a:xfrm>
        </p:grpSpPr>
        <p:graphicFrame>
          <p:nvGraphicFramePr>
            <p:cNvPr id="53" name="Object 5">
              <a:extLst>
                <a:ext uri="{FF2B5EF4-FFF2-40B4-BE49-F238E27FC236}">
                  <a16:creationId xmlns:a16="http://schemas.microsoft.com/office/drawing/2014/main" id="{5D463860-B593-4FA5-AD74-28C35538F8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440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1863000" imgH="1528560" progId="Word.Document.8">
                    <p:embed/>
                  </p:oleObj>
                </mc:Choice>
                <mc:Fallback>
                  <p:oleObj name="Document" r:id="rId2" imgW="1863000" imgH="1528560" progId="Word.Document.8">
                    <p:embed/>
                    <p:pic>
                      <p:nvPicPr>
                        <p:cNvPr id="53" name="Object 5">
                          <a:extLst>
                            <a:ext uri="{FF2B5EF4-FFF2-40B4-BE49-F238E27FC236}">
                              <a16:creationId xmlns:a16="http://schemas.microsoft.com/office/drawing/2014/main" id="{5D463860-B593-4FA5-AD74-28C35538F8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6">
              <a:extLst>
                <a:ext uri="{FF2B5EF4-FFF2-40B4-BE49-F238E27FC236}">
                  <a16:creationId xmlns:a16="http://schemas.microsoft.com/office/drawing/2014/main" id="{FD627BBB-E51A-4408-9DC2-624E8C824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7">
              <a:extLst>
                <a:ext uri="{FF2B5EF4-FFF2-40B4-BE49-F238E27FC236}">
                  <a16:creationId xmlns:a16="http://schemas.microsoft.com/office/drawing/2014/main" id="{5F0DC92B-CDB1-43B8-ACE4-28DFC75D83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016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8">
              <a:extLst>
                <a:ext uri="{FF2B5EF4-FFF2-40B4-BE49-F238E27FC236}">
                  <a16:creationId xmlns:a16="http://schemas.microsoft.com/office/drawing/2014/main" id="{280AB430-F467-4B33-A1BB-65DCA471A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9" y="2304"/>
              <a:ext cx="96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 dirty="0"/>
                <a:t>Excitation table for JK</a:t>
              </a:r>
              <a:r>
                <a:rPr lang="en-GB" dirty="0"/>
                <a:t> Flip-flop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F035EFD-5317-4AFC-9ACE-6F4A79A6F6C7}"/>
              </a:ext>
            </a:extLst>
          </p:cNvPr>
          <p:cNvSpPr txBox="1"/>
          <p:nvPr/>
        </p:nvSpPr>
        <p:spPr>
          <a:xfrm>
            <a:off x="9789800" y="121744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F35397-772C-4BB8-B022-7C4458869772}"/>
              </a:ext>
            </a:extLst>
          </p:cNvPr>
          <p:cNvSpPr txBox="1"/>
          <p:nvPr/>
        </p:nvSpPr>
        <p:spPr>
          <a:xfrm>
            <a:off x="9788644" y="233853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CC59CD-4122-4664-B0F8-8CA399D26770}"/>
              </a:ext>
            </a:extLst>
          </p:cNvPr>
          <p:cNvSpPr txBox="1"/>
          <p:nvPr/>
        </p:nvSpPr>
        <p:spPr>
          <a:xfrm>
            <a:off x="9788644" y="269191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FAA157-6ECA-4C23-9094-08D9C3899CCE}"/>
              </a:ext>
            </a:extLst>
          </p:cNvPr>
          <p:cNvSpPr txBox="1"/>
          <p:nvPr/>
        </p:nvSpPr>
        <p:spPr>
          <a:xfrm>
            <a:off x="9785561" y="415569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D60B3A-877C-4AC1-A752-D65B1E867B5F}"/>
              </a:ext>
            </a:extLst>
          </p:cNvPr>
          <p:cNvSpPr txBox="1"/>
          <p:nvPr/>
        </p:nvSpPr>
        <p:spPr>
          <a:xfrm>
            <a:off x="9785560" y="5611648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834B98-C870-4925-9B92-5795E2D02C5C}"/>
              </a:ext>
            </a:extLst>
          </p:cNvPr>
          <p:cNvSpPr txBox="1"/>
          <p:nvPr/>
        </p:nvSpPr>
        <p:spPr>
          <a:xfrm>
            <a:off x="9789799" y="1612178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9DC732-EAD2-4632-9D07-908368A6A50F}"/>
              </a:ext>
            </a:extLst>
          </p:cNvPr>
          <p:cNvSpPr txBox="1"/>
          <p:nvPr/>
        </p:nvSpPr>
        <p:spPr>
          <a:xfrm>
            <a:off x="9788644" y="196265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B166F4-1061-48CA-A1C6-48453F7FEB9E}"/>
              </a:ext>
            </a:extLst>
          </p:cNvPr>
          <p:cNvSpPr txBox="1"/>
          <p:nvPr/>
        </p:nvSpPr>
        <p:spPr>
          <a:xfrm>
            <a:off x="9788644" y="3089744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76AB2EE-83AC-48F0-BEA0-A6F8EEB2C710}"/>
              </a:ext>
            </a:extLst>
          </p:cNvPr>
          <p:cNvSpPr txBox="1"/>
          <p:nvPr/>
        </p:nvSpPr>
        <p:spPr>
          <a:xfrm>
            <a:off x="9785561" y="341481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463113-E593-40B0-AC40-99DD3E3CC082}"/>
              </a:ext>
            </a:extLst>
          </p:cNvPr>
          <p:cNvSpPr txBox="1"/>
          <p:nvPr/>
        </p:nvSpPr>
        <p:spPr>
          <a:xfrm>
            <a:off x="9785560" y="489602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24F630-FEE4-415A-A05A-F8CB276D2BD4}"/>
              </a:ext>
            </a:extLst>
          </p:cNvPr>
          <p:cNvSpPr txBox="1"/>
          <p:nvPr/>
        </p:nvSpPr>
        <p:spPr>
          <a:xfrm>
            <a:off x="9785560" y="637722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0A3A98-5E0D-47CD-BF8B-FC3B4C0943BA}"/>
              </a:ext>
            </a:extLst>
          </p:cNvPr>
          <p:cNvSpPr txBox="1"/>
          <p:nvPr/>
        </p:nvSpPr>
        <p:spPr>
          <a:xfrm>
            <a:off x="10388670" y="634922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8ADDF-C303-486C-8448-4E1D15D1EBA4}"/>
              </a:ext>
            </a:extLst>
          </p:cNvPr>
          <p:cNvSpPr txBox="1"/>
          <p:nvPr/>
        </p:nvSpPr>
        <p:spPr>
          <a:xfrm>
            <a:off x="10388670" y="121744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76FC98-4AEC-4C0A-A118-FF0976095351}"/>
              </a:ext>
            </a:extLst>
          </p:cNvPr>
          <p:cNvSpPr txBox="1"/>
          <p:nvPr/>
        </p:nvSpPr>
        <p:spPr>
          <a:xfrm>
            <a:off x="10388670" y="161968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71642C-3602-4DBA-8045-05FFBA491139}"/>
              </a:ext>
            </a:extLst>
          </p:cNvPr>
          <p:cNvSpPr txBox="1"/>
          <p:nvPr/>
        </p:nvSpPr>
        <p:spPr>
          <a:xfrm>
            <a:off x="10388670" y="196265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203607-634B-479E-835F-790818733F0A}"/>
              </a:ext>
            </a:extLst>
          </p:cNvPr>
          <p:cNvSpPr txBox="1"/>
          <p:nvPr/>
        </p:nvSpPr>
        <p:spPr>
          <a:xfrm>
            <a:off x="10388670" y="233588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D58684-1503-4CE6-942B-73813AB70C70}"/>
              </a:ext>
            </a:extLst>
          </p:cNvPr>
          <p:cNvSpPr txBox="1"/>
          <p:nvPr/>
        </p:nvSpPr>
        <p:spPr>
          <a:xfrm>
            <a:off x="10388670" y="2710269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501C2F-9D24-4E44-9F97-E183184BB7A0}"/>
              </a:ext>
            </a:extLst>
          </p:cNvPr>
          <p:cNvSpPr txBox="1"/>
          <p:nvPr/>
        </p:nvSpPr>
        <p:spPr>
          <a:xfrm>
            <a:off x="10388670" y="345091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778A8D0-7DAB-431D-B016-458058C9ABBA}"/>
              </a:ext>
            </a:extLst>
          </p:cNvPr>
          <p:cNvSpPr txBox="1"/>
          <p:nvPr/>
        </p:nvSpPr>
        <p:spPr>
          <a:xfrm>
            <a:off x="10388670" y="3075029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ECB4B4-22F3-4219-8E39-DFADB93163D7}"/>
              </a:ext>
            </a:extLst>
          </p:cNvPr>
          <p:cNvSpPr txBox="1"/>
          <p:nvPr/>
        </p:nvSpPr>
        <p:spPr>
          <a:xfrm>
            <a:off x="10388670" y="4169271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AA28CA-E9E0-4884-8933-29EC10395ECF}"/>
              </a:ext>
            </a:extLst>
          </p:cNvPr>
          <p:cNvSpPr txBox="1"/>
          <p:nvPr/>
        </p:nvSpPr>
        <p:spPr>
          <a:xfrm>
            <a:off x="10388670" y="490584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C98F5DE-80C3-4CE1-B1B9-EA49208504D3}"/>
              </a:ext>
            </a:extLst>
          </p:cNvPr>
          <p:cNvSpPr txBox="1"/>
          <p:nvPr/>
        </p:nvSpPr>
        <p:spPr>
          <a:xfrm>
            <a:off x="10388670" y="5611648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F318A26-8D72-42D3-804E-7B40B8FBF703}"/>
              </a:ext>
            </a:extLst>
          </p:cNvPr>
          <p:cNvGrpSpPr/>
          <p:nvPr/>
        </p:nvGrpSpPr>
        <p:grpSpPr>
          <a:xfrm>
            <a:off x="10954701" y="6365289"/>
            <a:ext cx="1004039" cy="369332"/>
            <a:chOff x="2928064" y="4048927"/>
            <a:chExt cx="1004039" cy="36933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BF74FA3-F001-4AF9-BE75-63F3498EDCEA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07AF337-8B79-4BD0-8CE8-9075C4EC1B0E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9873D4-DA3E-49D8-91D3-49163256C684}"/>
              </a:ext>
            </a:extLst>
          </p:cNvPr>
          <p:cNvGrpSpPr/>
          <p:nvPr/>
        </p:nvGrpSpPr>
        <p:grpSpPr>
          <a:xfrm>
            <a:off x="10978841" y="1217442"/>
            <a:ext cx="1004039" cy="369332"/>
            <a:chOff x="2928064" y="4048927"/>
            <a:chExt cx="1004039" cy="3693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051C578-7589-42F1-B163-A131D39E0B30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3FC99B3-BB5F-40DB-AD2F-0F9B0A9F298E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16C967-0B80-4835-AE3C-6F3EC8F0D5CB}"/>
              </a:ext>
            </a:extLst>
          </p:cNvPr>
          <p:cNvGrpSpPr/>
          <p:nvPr/>
        </p:nvGrpSpPr>
        <p:grpSpPr>
          <a:xfrm>
            <a:off x="10970793" y="1592235"/>
            <a:ext cx="1004039" cy="369332"/>
            <a:chOff x="2928064" y="4048927"/>
            <a:chExt cx="1004039" cy="36933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2FA6F83-8347-40DE-91D0-1E1BAF724A28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20E3638-67A4-482A-AF2A-1BE44A3C48A2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F586081-25CD-4AC6-9484-7FFD6E8FE20C}"/>
              </a:ext>
            </a:extLst>
          </p:cNvPr>
          <p:cNvGrpSpPr/>
          <p:nvPr/>
        </p:nvGrpSpPr>
        <p:grpSpPr>
          <a:xfrm>
            <a:off x="10954701" y="1962655"/>
            <a:ext cx="1004039" cy="369332"/>
            <a:chOff x="2928064" y="4048927"/>
            <a:chExt cx="1004039" cy="36933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302473-847F-410E-B9FB-A2AED427DF27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1E8BDC1-27B1-4DE3-B4E0-82993F0A0323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FBFC9B-3603-47A3-8F6D-5B38AF4A64E0}"/>
              </a:ext>
            </a:extLst>
          </p:cNvPr>
          <p:cNvGrpSpPr/>
          <p:nvPr/>
        </p:nvGrpSpPr>
        <p:grpSpPr>
          <a:xfrm>
            <a:off x="10970114" y="2338536"/>
            <a:ext cx="1004039" cy="369332"/>
            <a:chOff x="2928064" y="4048927"/>
            <a:chExt cx="1004039" cy="36933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349D60B-7701-40AC-A27B-2D0405D04F1B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6439FB3-4334-4602-A192-F8C0AF9C08D7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9505CD8-E2A0-4ECB-8C43-857261497A6C}"/>
              </a:ext>
            </a:extLst>
          </p:cNvPr>
          <p:cNvGrpSpPr/>
          <p:nvPr/>
        </p:nvGrpSpPr>
        <p:grpSpPr>
          <a:xfrm>
            <a:off x="10978841" y="2691916"/>
            <a:ext cx="1004039" cy="369332"/>
            <a:chOff x="2928064" y="4048927"/>
            <a:chExt cx="1004039" cy="3693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B81C995-6AD3-4484-BAC7-2BCF4FF1E695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7F809BB-F40F-4CAE-8C78-4DBDFBA077B2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068F7C8-D96E-4A49-A954-9D16021D6D2B}"/>
              </a:ext>
            </a:extLst>
          </p:cNvPr>
          <p:cNvGrpSpPr/>
          <p:nvPr/>
        </p:nvGrpSpPr>
        <p:grpSpPr>
          <a:xfrm>
            <a:off x="10970114" y="3075029"/>
            <a:ext cx="1004039" cy="369332"/>
            <a:chOff x="2928064" y="4048927"/>
            <a:chExt cx="1004039" cy="36933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ADA41C4-2627-49B3-85F8-350FE0EAED2B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6AB613E-FA1D-41DC-984A-1331EA8D9143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7161801-9B2E-4565-9AE7-885721386BB0}"/>
              </a:ext>
            </a:extLst>
          </p:cNvPr>
          <p:cNvGrpSpPr/>
          <p:nvPr/>
        </p:nvGrpSpPr>
        <p:grpSpPr>
          <a:xfrm>
            <a:off x="10978841" y="3436041"/>
            <a:ext cx="1004039" cy="369332"/>
            <a:chOff x="2928064" y="4048927"/>
            <a:chExt cx="1004039" cy="3693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45190E-AD05-43C6-B8AE-6807CFFB552D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10D9E18-AF65-4507-9F36-6BD7E0C04054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9C3CDBF-28B2-42D9-A69E-4C260E2A7F7E}"/>
              </a:ext>
            </a:extLst>
          </p:cNvPr>
          <p:cNvGrpSpPr/>
          <p:nvPr/>
        </p:nvGrpSpPr>
        <p:grpSpPr>
          <a:xfrm>
            <a:off x="10970114" y="4145489"/>
            <a:ext cx="1004039" cy="369332"/>
            <a:chOff x="2928064" y="4048927"/>
            <a:chExt cx="1004039" cy="36933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921E9B-78D6-46F7-BB35-26662CD5E993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A98221A-21BA-4749-B4A4-C21C55E03336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3F9E631-F601-4123-AA25-3A82996B1F49}"/>
              </a:ext>
            </a:extLst>
          </p:cNvPr>
          <p:cNvGrpSpPr/>
          <p:nvPr/>
        </p:nvGrpSpPr>
        <p:grpSpPr>
          <a:xfrm>
            <a:off x="10954701" y="4917697"/>
            <a:ext cx="1004039" cy="369332"/>
            <a:chOff x="2928064" y="4048927"/>
            <a:chExt cx="1004039" cy="36933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9D2AA7F-E64F-403F-A2A8-BBEF71997AE9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1AFA188-8CEC-44DD-B879-0C7C6715E8D4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B31360-A45A-43E4-A328-2A2417C3165D}"/>
              </a:ext>
            </a:extLst>
          </p:cNvPr>
          <p:cNvGrpSpPr/>
          <p:nvPr/>
        </p:nvGrpSpPr>
        <p:grpSpPr>
          <a:xfrm>
            <a:off x="10969102" y="5654190"/>
            <a:ext cx="1004039" cy="369332"/>
            <a:chOff x="2928064" y="4048927"/>
            <a:chExt cx="1004039" cy="369332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7F8DDCF-F3C5-42F8-8C0D-AD9393AA4A81}"/>
                </a:ext>
              </a:extLst>
            </p:cNvPr>
            <p:cNvSpPr txBox="1"/>
            <p:nvPr/>
          </p:nvSpPr>
          <p:spPr>
            <a:xfrm>
              <a:off x="2928064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3A14AC9-1B99-4BC7-8A1F-C954676C2A04}"/>
                </a:ext>
              </a:extLst>
            </p:cNvPr>
            <p:cNvSpPr txBox="1"/>
            <p:nvPr/>
          </p:nvSpPr>
          <p:spPr>
            <a:xfrm>
              <a:off x="3503350" y="404892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5D3EA671-8355-4370-BD5E-3C8E8F27A5E7}"/>
              </a:ext>
            </a:extLst>
          </p:cNvPr>
          <p:cNvSpPr txBox="1"/>
          <p:nvPr/>
        </p:nvSpPr>
        <p:spPr>
          <a:xfrm>
            <a:off x="859561" y="4420253"/>
            <a:ext cx="361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DA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∙</a:t>
            </a:r>
            <a:r>
              <a:rPr lang="en-US" sz="2400" i="1" dirty="0"/>
              <a:t>B' </a:t>
            </a:r>
            <a:r>
              <a:rPr lang="en-US" sz="2400" dirty="0"/>
              <a:t>+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C’ </a:t>
            </a:r>
            <a:r>
              <a:rPr lang="en-US" sz="2400" dirty="0"/>
              <a:t>+ </a:t>
            </a:r>
            <a:r>
              <a:rPr lang="en-US" sz="2400" i="1" dirty="0"/>
              <a:t>A'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r>
              <a:rPr lang="en-US" sz="2400" dirty="0"/>
              <a:t>∙</a:t>
            </a:r>
            <a:r>
              <a:rPr lang="en-US" sz="2400" i="1" dirty="0"/>
              <a:t>D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29DA10-19C8-4131-999A-15F05E8AD65D}"/>
              </a:ext>
            </a:extLst>
          </p:cNvPr>
          <p:cNvSpPr txBox="1"/>
          <p:nvPr/>
        </p:nvSpPr>
        <p:spPr>
          <a:xfrm>
            <a:off x="859561" y="4832887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TB</a:t>
            </a:r>
            <a:r>
              <a:rPr lang="en-US" sz="2400" dirty="0"/>
              <a:t> =</a:t>
            </a:r>
            <a:r>
              <a:rPr lang="en-US" sz="2400" i="1" dirty="0"/>
              <a:t> C</a:t>
            </a:r>
            <a:endParaRPr lang="en-SG" sz="2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7D53212-3284-428F-8406-71F21FDF23EC}"/>
              </a:ext>
            </a:extLst>
          </p:cNvPr>
          <p:cNvSpPr txBox="1"/>
          <p:nvPr/>
        </p:nvSpPr>
        <p:spPr>
          <a:xfrm>
            <a:off x="859561" y="5237418"/>
            <a:ext cx="234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TC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'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B</a:t>
            </a:r>
            <a:r>
              <a:rPr lang="en-US" sz="2400" dirty="0"/>
              <a:t>' + </a:t>
            </a:r>
            <a:r>
              <a:rPr lang="en-US" sz="2400" i="1" dirty="0"/>
              <a:t>C'</a:t>
            </a:r>
            <a:endParaRPr lang="en-SG" sz="2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BDB534-4EE8-45EB-A020-6DC8D10C5790}"/>
              </a:ext>
            </a:extLst>
          </p:cNvPr>
          <p:cNvSpPr txBox="1"/>
          <p:nvPr/>
        </p:nvSpPr>
        <p:spPr>
          <a:xfrm>
            <a:off x="859561" y="5641475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JD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30CB81A-5101-43D9-BC5C-147CF9F09534}"/>
              </a:ext>
            </a:extLst>
          </p:cNvPr>
          <p:cNvSpPr txBox="1"/>
          <p:nvPr/>
        </p:nvSpPr>
        <p:spPr>
          <a:xfrm>
            <a:off x="859561" y="6028023"/>
            <a:ext cx="188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KD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01037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0" grpId="0"/>
      <p:bldP spid="71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129" grpId="0"/>
      <p:bldP spid="130" grpId="0"/>
      <p:bldP spid="131" grpId="0"/>
      <p:bldP spid="132" grpId="0"/>
      <p:bldP spid="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EE0D19-96C7-4DC1-B1E3-4DECD929DA90}"/>
              </a:ext>
            </a:extLst>
          </p:cNvPr>
          <p:cNvSpPr txBox="1">
            <a:spLocks noChangeArrowheads="1"/>
          </p:cNvSpPr>
          <p:nvPr/>
        </p:nvSpPr>
        <p:spPr>
          <a:xfrm>
            <a:off x="743986" y="272053"/>
            <a:ext cx="1012166" cy="65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+mn-lt"/>
              </a:rPr>
              <a:t>Q4</a:t>
            </a:r>
            <a:r>
              <a:rPr lang="en-US" sz="3200" dirty="0">
                <a:latin typeface="+mn-lt"/>
              </a:rPr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C73568-F81D-45C7-BFDA-12F8B26B10FE}"/>
              </a:ext>
            </a:extLst>
          </p:cNvPr>
          <p:cNvGrpSpPr/>
          <p:nvPr/>
        </p:nvGrpSpPr>
        <p:grpSpPr>
          <a:xfrm>
            <a:off x="394284" y="923875"/>
            <a:ext cx="4529408" cy="1073539"/>
            <a:chOff x="0" y="0"/>
            <a:chExt cx="4340225" cy="1028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7DE7F6-45DA-49A0-AA50-384AAE5AA09F}"/>
                </a:ext>
              </a:extLst>
            </p:cNvPr>
            <p:cNvGrpSpPr/>
            <p:nvPr/>
          </p:nvGrpSpPr>
          <p:grpSpPr>
            <a:xfrm>
              <a:off x="381000" y="0"/>
              <a:ext cx="3467100" cy="361950"/>
              <a:chOff x="0" y="0"/>
              <a:chExt cx="3467100" cy="36195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1CE8969-0DA8-41DD-BDD0-D090236B37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68C8C09-70ED-44FD-B4E3-E35F292B5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9" name="Text Box 1115">
                  <a:extLst>
                    <a:ext uri="{FF2B5EF4-FFF2-40B4-BE49-F238E27FC236}">
                      <a16:creationId xmlns:a16="http://schemas.microsoft.com/office/drawing/2014/main" id="{2EA80C01-AB6B-409D-AED5-E5990520DF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7851D04-C471-4CD0-B4A9-6AC78FA71E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0"/>
                <a:ext cx="361950" cy="361950"/>
                <a:chOff x="3180" y="2475"/>
                <a:chExt cx="570" cy="57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FC1DF6B-22C6-40D6-9F60-08910FD33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7" name="Text Box 1119">
                  <a:extLst>
                    <a:ext uri="{FF2B5EF4-FFF2-40B4-BE49-F238E27FC236}">
                      <a16:creationId xmlns:a16="http://schemas.microsoft.com/office/drawing/2014/main" id="{EBE1CE18-12BE-4D24-9D65-9D54A64C9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53F3ABA-EBCA-413B-BE19-B27ED64FF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3050" y="0"/>
                <a:ext cx="361950" cy="361950"/>
                <a:chOff x="3180" y="2475"/>
                <a:chExt cx="570" cy="57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63DDDA7-E00B-4692-8EAA-B51B253C9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5" name="Text Box 1122">
                  <a:extLst>
                    <a:ext uri="{FF2B5EF4-FFF2-40B4-BE49-F238E27FC236}">
                      <a16:creationId xmlns:a16="http://schemas.microsoft.com/office/drawing/2014/main" id="{D3F7A211-5CAB-4356-AC75-BF4C1D897C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4E91C3A-B9DC-4364-BC6C-4E86AAF2D4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4100" y="0"/>
                <a:ext cx="361950" cy="361950"/>
                <a:chOff x="3180" y="2475"/>
                <a:chExt cx="570" cy="570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8889E4B-A981-4D66-BAD3-92730834A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3" name="Text Box 1125">
                  <a:extLst>
                    <a:ext uri="{FF2B5EF4-FFF2-40B4-BE49-F238E27FC236}">
                      <a16:creationId xmlns:a16="http://schemas.microsoft.com/office/drawing/2014/main" id="{6798A2E9-DD05-40EF-BB54-9F8DBF97EF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7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03EF19D-5539-4057-A873-93631D90B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5150" y="0"/>
                <a:ext cx="361950" cy="361950"/>
                <a:chOff x="3180" y="2475"/>
                <a:chExt cx="570" cy="57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B85D8C7-772F-478C-9330-81D9D92FB6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41" name="Text Box 1128">
                  <a:extLst>
                    <a:ext uri="{FF2B5EF4-FFF2-40B4-BE49-F238E27FC236}">
                      <a16:creationId xmlns:a16="http://schemas.microsoft.com/office/drawing/2014/main" id="{4BE26BB2-E57D-4734-9110-BF2FC1BC7B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9" y="2510"/>
                  <a:ext cx="53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9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6" name="AutoShape 1138">
                <a:extLst>
                  <a:ext uri="{FF2B5EF4-FFF2-40B4-BE49-F238E27FC236}">
                    <a16:creationId xmlns:a16="http://schemas.microsoft.com/office/drawing/2014/main" id="{9751AA6C-19A8-45E4-BE89-CA7C147553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00050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AutoShape 1139">
                <a:extLst>
                  <a:ext uri="{FF2B5EF4-FFF2-40B4-BE49-F238E27FC236}">
                    <a16:creationId xmlns:a16="http://schemas.microsoft.com/office/drawing/2014/main" id="{1E01194B-EC1E-45CD-9C31-9A5AB4D1A7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715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AutoShape 1140">
                <a:extLst>
                  <a:ext uri="{FF2B5EF4-FFF2-40B4-BE49-F238E27FC236}">
                    <a16:creationId xmlns:a16="http://schemas.microsoft.com/office/drawing/2014/main" id="{F22A0D58-9052-432C-89EE-20DC653058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5262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AutoShape 1141">
                <a:extLst>
                  <a:ext uri="{FF2B5EF4-FFF2-40B4-BE49-F238E27FC236}">
                    <a16:creationId xmlns:a16="http://schemas.microsoft.com/office/drawing/2014/main" id="{22E747DA-6BF9-4C3D-AEF4-0C67B6AD19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33675" y="18097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" name="AutoShape 1142">
              <a:extLst>
                <a:ext uri="{FF2B5EF4-FFF2-40B4-BE49-F238E27FC236}">
                  <a16:creationId xmlns:a16="http://schemas.microsoft.com/office/drawing/2014/main" id="{0A654D42-FFF7-4386-8DFB-03DF2193CA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00475" y="352425"/>
              <a:ext cx="190500" cy="31432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142">
              <a:extLst>
                <a:ext uri="{FF2B5EF4-FFF2-40B4-BE49-F238E27FC236}">
                  <a16:creationId xmlns:a16="http://schemas.microsoft.com/office/drawing/2014/main" id="{45B1BF4C-646E-47DD-B5BB-3ACD47C57D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8125" y="342900"/>
              <a:ext cx="190500" cy="295275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F38B36-1025-4CAD-8A70-47993BFDF11F}"/>
                </a:ext>
              </a:extLst>
            </p:cNvPr>
            <p:cNvGrpSpPr/>
            <p:nvPr/>
          </p:nvGrpSpPr>
          <p:grpSpPr>
            <a:xfrm>
              <a:off x="0" y="666750"/>
              <a:ext cx="4340225" cy="361950"/>
              <a:chOff x="0" y="0"/>
              <a:chExt cx="4340225" cy="36195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334F4B9-A1BA-4BF5-9B63-2CEE8FC917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61950" cy="361950"/>
                <a:chOff x="3180" y="2475"/>
                <a:chExt cx="570" cy="57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DDBDAFB-AEDF-4F17-BDD1-8C51D3BD9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0" name="Text Box 1115">
                  <a:extLst>
                    <a:ext uri="{FF2B5EF4-FFF2-40B4-BE49-F238E27FC236}">
                      <a16:creationId xmlns:a16="http://schemas.microsoft.com/office/drawing/2014/main" id="{6053AEFC-3D16-44BA-8DC2-0099E9CDFF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80" y="2510"/>
                  <a:ext cx="55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6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A0A0D98-683C-447F-A23A-5C7D18B37C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20" y="0"/>
                <a:ext cx="441325" cy="361950"/>
                <a:chOff x="3132" y="2475"/>
                <a:chExt cx="695" cy="57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E3E3A93-D7F8-46DA-8A80-75A144F75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8" name="Text Box 1119">
                  <a:extLst>
                    <a:ext uri="{FF2B5EF4-FFF2-40B4-BE49-F238E27FC236}">
                      <a16:creationId xmlns:a16="http://schemas.microsoft.com/office/drawing/2014/main" id="{141C347F-2A19-49D4-8D4A-BB6A74BBB6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2" y="2510"/>
                  <a:ext cx="695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4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41E7F4E-AB5D-40F4-ABC1-E99952B366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5525" y="0"/>
                <a:ext cx="410845" cy="361950"/>
                <a:chOff x="3135" y="2475"/>
                <a:chExt cx="647" cy="57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6971B0B-69F2-4639-BF8D-D641F42E9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6" name="Text Box 1125">
                  <a:extLst>
                    <a:ext uri="{FF2B5EF4-FFF2-40B4-BE49-F238E27FC236}">
                      <a16:creationId xmlns:a16="http://schemas.microsoft.com/office/drawing/2014/main" id="{FA51A044-4C71-4069-A182-FA5DC766BD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47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15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73EE0CB-22FE-41F8-A82C-D5C6C1A5A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6575" y="0"/>
                <a:ext cx="422910" cy="361950"/>
                <a:chOff x="3135" y="2475"/>
                <a:chExt cx="666" cy="5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B023307-FCDC-4C64-8DDE-5D899271F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4" name="Text Box 1128">
                  <a:extLst>
                    <a:ext uri="{FF2B5EF4-FFF2-40B4-BE49-F238E27FC236}">
                      <a16:creationId xmlns:a16="http://schemas.microsoft.com/office/drawing/2014/main" id="{E430B8D3-3ACB-4860-81E4-5DC6DDB9D1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5" y="2510"/>
                  <a:ext cx="666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13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29AD68E-3AE2-4441-9AE4-964F7B58D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6670" y="0"/>
                <a:ext cx="503555" cy="361950"/>
                <a:chOff x="3087" y="2475"/>
                <a:chExt cx="793" cy="5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48D5866-2941-450F-9A74-8E34790EC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0" y="2475"/>
                  <a:ext cx="570" cy="57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2" name="Text Box 1131">
                  <a:extLst>
                    <a:ext uri="{FF2B5EF4-FFF2-40B4-BE49-F238E27FC236}">
                      <a16:creationId xmlns:a16="http://schemas.microsoft.com/office/drawing/2014/main" id="{0D51AE06-8359-49AC-A4D9-9B66A31454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7" y="2510"/>
                  <a:ext cx="793" cy="511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11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" name="AutoShape 1138">
                <a:extLst>
                  <a:ext uri="{FF2B5EF4-FFF2-40B4-BE49-F238E27FC236}">
                    <a16:creationId xmlns:a16="http://schemas.microsoft.com/office/drawing/2014/main" id="{38CC32D9-3A56-47CC-8E89-79F477260F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000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140">
                <a:extLst>
                  <a:ext uri="{FF2B5EF4-FFF2-40B4-BE49-F238E27FC236}">
                    <a16:creationId xmlns:a16="http://schemas.microsoft.com/office/drawing/2014/main" id="{1399BDAB-D4B8-4373-BA39-0D073A0CC2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5262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141">
                <a:extLst>
                  <a:ext uri="{FF2B5EF4-FFF2-40B4-BE49-F238E27FC236}">
                    <a16:creationId xmlns:a16="http://schemas.microsoft.com/office/drawing/2014/main" id="{23026B30-54C9-4915-A4F4-39FFD3A081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7336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139">
                <a:extLst>
                  <a:ext uri="{FF2B5EF4-FFF2-40B4-BE49-F238E27FC236}">
                    <a16:creationId xmlns:a16="http://schemas.microsoft.com/office/drawing/2014/main" id="{FCADAE82-DBFB-41BB-8822-86A136499A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71575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142">
                <a:extLst>
                  <a:ext uri="{FF2B5EF4-FFF2-40B4-BE49-F238E27FC236}">
                    <a16:creationId xmlns:a16="http://schemas.microsoft.com/office/drawing/2014/main" id="{DB5D5478-764A-432D-A4F8-E1130CABF1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524250" y="161925"/>
                <a:ext cx="323850" cy="0"/>
              </a:xfrm>
              <a:prstGeom prst="straightConnector1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18E52C-2D0D-49C3-9A04-DB6B0F138E05}"/>
                  </a:ext>
                </a:extLst>
              </p:cNvPr>
              <p:cNvGrpSpPr/>
              <p:nvPr/>
            </p:nvGrpSpPr>
            <p:grpSpPr>
              <a:xfrm>
                <a:off x="1495425" y="0"/>
                <a:ext cx="467359" cy="361950"/>
                <a:chOff x="-47625" y="0"/>
                <a:chExt cx="467359" cy="36195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6E45CA8-0C67-4FDC-9C2E-938225790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1950" cy="361950"/>
                </a:xfrm>
                <a:prstGeom prst="ellipse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0" name="Text Box 1122">
                  <a:extLst>
                    <a:ext uri="{FF2B5EF4-FFF2-40B4-BE49-F238E27FC236}">
                      <a16:creationId xmlns:a16="http://schemas.microsoft.com/office/drawing/2014/main" id="{C4C7C923-D2D4-45D6-87CF-4CA2EF2085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47625" y="9015"/>
                  <a:ext cx="467359" cy="324413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2</a:t>
                  </a:r>
                  <a:endParaRPr lang="en-SG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</p:grpSp>
      <p:graphicFrame>
        <p:nvGraphicFramePr>
          <p:cNvPr id="50" name="Table 50">
            <a:extLst>
              <a:ext uri="{FF2B5EF4-FFF2-40B4-BE49-F238E27FC236}">
                <a16:creationId xmlns:a16="http://schemas.microsoft.com/office/drawing/2014/main" id="{EF6F46A6-8E9F-486B-A6CE-20BE203DB1FE}"/>
              </a:ext>
            </a:extLst>
          </p:cNvPr>
          <p:cNvGraphicFramePr>
            <a:graphicFrameLocks noGrp="1"/>
          </p:cNvGraphicFramePr>
          <p:nvPr/>
        </p:nvGraphicFramePr>
        <p:xfrm>
          <a:off x="5086049" y="137160"/>
          <a:ext cx="6963672" cy="67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06">
                  <a:extLst>
                    <a:ext uri="{9D8B030D-6E8A-4147-A177-3AD203B41FA5}">
                      <a16:colId xmlns:a16="http://schemas.microsoft.com/office/drawing/2014/main" val="3274403416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557055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1796346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53059685"/>
                    </a:ext>
                  </a:extLst>
                </a:gridCol>
                <a:gridCol w="787158">
                  <a:extLst>
                    <a:ext uri="{9D8B030D-6E8A-4147-A177-3AD203B41FA5}">
                      <a16:colId xmlns:a16="http://schemas.microsoft.com/office/drawing/2014/main" val="155507428"/>
                    </a:ext>
                  </a:extLst>
                </a:gridCol>
                <a:gridCol w="539261">
                  <a:extLst>
                    <a:ext uri="{9D8B030D-6E8A-4147-A177-3AD203B41FA5}">
                      <a16:colId xmlns:a16="http://schemas.microsoft.com/office/drawing/2014/main" val="1469175889"/>
                    </a:ext>
                  </a:extLst>
                </a:gridCol>
                <a:gridCol w="414499">
                  <a:extLst>
                    <a:ext uri="{9D8B030D-6E8A-4147-A177-3AD203B41FA5}">
                      <a16:colId xmlns:a16="http://schemas.microsoft.com/office/drawing/2014/main" val="2209421404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1656263760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949533138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267546179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726239229"/>
                    </a:ext>
                  </a:extLst>
                </a:gridCol>
                <a:gridCol w="580306">
                  <a:extLst>
                    <a:ext uri="{9D8B030D-6E8A-4147-A177-3AD203B41FA5}">
                      <a16:colId xmlns:a16="http://schemas.microsoft.com/office/drawing/2014/main" val="3079006962"/>
                    </a:ext>
                  </a:extLst>
                </a:gridCol>
              </a:tblGrid>
              <a:tr h="323553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Flip-flop 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6450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DA</a:t>
                      </a:r>
                      <a:r>
                        <a:rPr lang="en-SG" sz="1800" dirty="0"/>
                        <a:t>=</a:t>
                      </a:r>
                      <a:r>
                        <a:rPr lang="en-SG" sz="1800" i="1" dirty="0"/>
                        <a:t>A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B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C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/>
                        <a:t>D</a:t>
                      </a:r>
                      <a:r>
                        <a:rPr lang="en-SG" sz="1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JD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i="1" dirty="0"/>
                        <a:t>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1135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609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12928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975962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290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66837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93337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4581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90096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08903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0466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348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47285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57111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54590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0474"/>
                  </a:ext>
                </a:extLst>
              </a:tr>
              <a:tr h="323553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66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25591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82D5CB65-679C-4EC8-A3BE-2B05453B9A63}"/>
              </a:ext>
            </a:extLst>
          </p:cNvPr>
          <p:cNvSpPr txBox="1"/>
          <p:nvPr/>
        </p:nvSpPr>
        <p:spPr>
          <a:xfrm>
            <a:off x="7740013" y="878263"/>
            <a:ext cx="47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(0)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C890896-487D-46BF-B97F-D3F0D53860C5}"/>
              </a:ext>
            </a:extLst>
          </p:cNvPr>
          <p:cNvSpPr txBox="1"/>
          <p:nvPr/>
        </p:nvSpPr>
        <p:spPr>
          <a:xfrm>
            <a:off x="9963090" y="884551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C72D11-B1C5-4332-B9F9-7006D395333A}"/>
              </a:ext>
            </a:extLst>
          </p:cNvPr>
          <p:cNvSpPr txBox="1"/>
          <p:nvPr/>
        </p:nvSpPr>
        <p:spPr>
          <a:xfrm>
            <a:off x="10514038" y="600427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7EB37A-F99F-4749-A34D-B6366BB4AAD8}"/>
              </a:ext>
            </a:extLst>
          </p:cNvPr>
          <p:cNvSpPr txBox="1"/>
          <p:nvPr/>
        </p:nvSpPr>
        <p:spPr>
          <a:xfrm>
            <a:off x="7747749" y="3799550"/>
            <a:ext cx="45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(1)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EB1311-FC27-4FCF-92E6-52AFD0C8FE1B}"/>
              </a:ext>
            </a:extLst>
          </p:cNvPr>
          <p:cNvSpPr txBox="1"/>
          <p:nvPr/>
        </p:nvSpPr>
        <p:spPr>
          <a:xfrm>
            <a:off x="9938161" y="453348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D3EA671-8355-4370-BD5E-3C8E8F27A5E7}"/>
              </a:ext>
            </a:extLst>
          </p:cNvPr>
          <p:cNvSpPr txBox="1"/>
          <p:nvPr/>
        </p:nvSpPr>
        <p:spPr>
          <a:xfrm>
            <a:off x="859561" y="4420253"/>
            <a:ext cx="361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DA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∙</a:t>
            </a:r>
            <a:r>
              <a:rPr lang="en-US" sz="2400" i="1" dirty="0"/>
              <a:t>B' </a:t>
            </a:r>
            <a:r>
              <a:rPr lang="en-US" sz="2400" dirty="0"/>
              <a:t>+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C’ </a:t>
            </a:r>
            <a:r>
              <a:rPr lang="en-US" sz="2400" dirty="0"/>
              <a:t>+ </a:t>
            </a:r>
            <a:r>
              <a:rPr lang="en-US" sz="2400" i="1" dirty="0"/>
              <a:t>A'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r>
              <a:rPr lang="en-US" sz="2400" dirty="0"/>
              <a:t>∙</a:t>
            </a:r>
            <a:r>
              <a:rPr lang="en-US" sz="2400" i="1" dirty="0"/>
              <a:t>D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29DA10-19C8-4131-999A-15F05E8AD65D}"/>
              </a:ext>
            </a:extLst>
          </p:cNvPr>
          <p:cNvSpPr txBox="1"/>
          <p:nvPr/>
        </p:nvSpPr>
        <p:spPr>
          <a:xfrm>
            <a:off x="859561" y="4832887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TB</a:t>
            </a:r>
            <a:r>
              <a:rPr lang="en-US" sz="2400" dirty="0"/>
              <a:t> =</a:t>
            </a:r>
            <a:r>
              <a:rPr lang="en-US" sz="2400" i="1" dirty="0"/>
              <a:t> C</a:t>
            </a:r>
            <a:endParaRPr lang="en-SG" sz="2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7D53212-3284-428F-8406-71F21FDF23EC}"/>
              </a:ext>
            </a:extLst>
          </p:cNvPr>
          <p:cNvSpPr txBox="1"/>
          <p:nvPr/>
        </p:nvSpPr>
        <p:spPr>
          <a:xfrm>
            <a:off x="859561" y="5237418"/>
            <a:ext cx="234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TC</a:t>
            </a:r>
            <a:r>
              <a:rPr lang="en-US" sz="2400" dirty="0"/>
              <a:t> =</a:t>
            </a:r>
            <a:r>
              <a:rPr lang="en-US" sz="2400" i="1" dirty="0"/>
              <a:t> A</a:t>
            </a:r>
            <a:r>
              <a:rPr lang="en-US" sz="2400" dirty="0"/>
              <a:t>'</a:t>
            </a:r>
            <a:r>
              <a:rPr lang="en-US" sz="2400" i="1" dirty="0"/>
              <a:t> </a:t>
            </a:r>
            <a:r>
              <a:rPr lang="en-US" sz="2400" dirty="0"/>
              <a:t>+ </a:t>
            </a:r>
            <a:r>
              <a:rPr lang="en-US" sz="2400" i="1" dirty="0"/>
              <a:t>B</a:t>
            </a:r>
            <a:r>
              <a:rPr lang="en-US" sz="2400" dirty="0"/>
              <a:t>' + </a:t>
            </a:r>
            <a:r>
              <a:rPr lang="en-US" sz="2400" i="1" dirty="0"/>
              <a:t>C'</a:t>
            </a:r>
            <a:endParaRPr lang="en-SG" sz="2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BDB534-4EE8-45EB-A020-6DC8D10C5790}"/>
              </a:ext>
            </a:extLst>
          </p:cNvPr>
          <p:cNvSpPr txBox="1"/>
          <p:nvPr/>
        </p:nvSpPr>
        <p:spPr>
          <a:xfrm>
            <a:off x="859561" y="5641475"/>
            <a:ext cx="142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JD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30CB81A-5101-43D9-BC5C-147CF9F09534}"/>
              </a:ext>
            </a:extLst>
          </p:cNvPr>
          <p:cNvSpPr txBox="1"/>
          <p:nvPr/>
        </p:nvSpPr>
        <p:spPr>
          <a:xfrm>
            <a:off x="859561" y="6028023"/>
            <a:ext cx="188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KD</a:t>
            </a:r>
            <a:r>
              <a:rPr lang="en-US" sz="2400" dirty="0"/>
              <a:t> = </a:t>
            </a:r>
            <a:r>
              <a:rPr lang="en-US" sz="2400" i="1" dirty="0"/>
              <a:t>A</a:t>
            </a:r>
            <a:r>
              <a:rPr lang="en-US" sz="2400" dirty="0"/>
              <a:t>∙</a:t>
            </a:r>
            <a:r>
              <a:rPr lang="en-US" sz="2400" i="1" dirty="0"/>
              <a:t>B</a:t>
            </a:r>
            <a:r>
              <a:rPr lang="en-US" sz="2400" dirty="0"/>
              <a:t>∙</a:t>
            </a:r>
            <a:r>
              <a:rPr lang="en-US" sz="2400" i="1" dirty="0"/>
              <a:t>C</a:t>
            </a:r>
            <a:endParaRPr lang="en-SG" sz="2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EF4549-9CA0-4F6E-BDBF-6AB5516074C8}"/>
              </a:ext>
            </a:extLst>
          </p:cNvPr>
          <p:cNvSpPr txBox="1"/>
          <p:nvPr/>
        </p:nvSpPr>
        <p:spPr>
          <a:xfrm>
            <a:off x="7747749" y="4543223"/>
            <a:ext cx="45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(1)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CDF171-5EE4-4932-9A42-9622C06E4ABD}"/>
              </a:ext>
            </a:extLst>
          </p:cNvPr>
          <p:cNvSpPr txBox="1"/>
          <p:nvPr/>
        </p:nvSpPr>
        <p:spPr>
          <a:xfrm>
            <a:off x="7747749" y="5260195"/>
            <a:ext cx="47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(1)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500DB95-8FBA-4B86-A6DD-3823757F9E0A}"/>
              </a:ext>
            </a:extLst>
          </p:cNvPr>
          <p:cNvSpPr txBox="1"/>
          <p:nvPr/>
        </p:nvSpPr>
        <p:spPr>
          <a:xfrm>
            <a:off x="7763340" y="5990517"/>
            <a:ext cx="44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6600"/>
                </a:solidFill>
              </a:rPr>
              <a:t>(0)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70AD8D2-28CB-49B2-AB1B-0FB95CC3A181}"/>
              </a:ext>
            </a:extLst>
          </p:cNvPr>
          <p:cNvSpPr txBox="1"/>
          <p:nvPr/>
        </p:nvSpPr>
        <p:spPr>
          <a:xfrm>
            <a:off x="10506192" y="86401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DF02695-A542-4639-8200-4DF4CA021A31}"/>
              </a:ext>
            </a:extLst>
          </p:cNvPr>
          <p:cNvSpPr txBox="1"/>
          <p:nvPr/>
        </p:nvSpPr>
        <p:spPr>
          <a:xfrm>
            <a:off x="9951573" y="381048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ED7514D-68C7-4E59-A4FC-6BB072FF352E}"/>
              </a:ext>
            </a:extLst>
          </p:cNvPr>
          <p:cNvSpPr txBox="1"/>
          <p:nvPr/>
        </p:nvSpPr>
        <p:spPr>
          <a:xfrm>
            <a:off x="9963090" y="526019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30AD181-BAE6-4D06-87E5-1C16002D9595}"/>
              </a:ext>
            </a:extLst>
          </p:cNvPr>
          <p:cNvSpPr txBox="1"/>
          <p:nvPr/>
        </p:nvSpPr>
        <p:spPr>
          <a:xfrm>
            <a:off x="8378658" y="381048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52E4B81-57C3-4CF5-8A0E-D2AC4C87B42F}"/>
              </a:ext>
            </a:extLst>
          </p:cNvPr>
          <p:cNvSpPr txBox="1"/>
          <p:nvPr/>
        </p:nvSpPr>
        <p:spPr>
          <a:xfrm>
            <a:off x="8381276" y="87826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7A00126-E7E4-4C0A-A27D-28F72A68D36D}"/>
              </a:ext>
            </a:extLst>
          </p:cNvPr>
          <p:cNvSpPr txBox="1"/>
          <p:nvPr/>
        </p:nvSpPr>
        <p:spPr>
          <a:xfrm>
            <a:off x="8376935" y="599051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0A4EDEF-EF1B-4BB4-A1C3-B61D4F90C72A}"/>
              </a:ext>
            </a:extLst>
          </p:cNvPr>
          <p:cNvSpPr txBox="1"/>
          <p:nvPr/>
        </p:nvSpPr>
        <p:spPr>
          <a:xfrm>
            <a:off x="9944687" y="599515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7ED5F03-6FAD-44C2-94C4-038DBC2BEFA4}"/>
              </a:ext>
            </a:extLst>
          </p:cNvPr>
          <p:cNvSpPr txBox="1"/>
          <p:nvPr/>
        </p:nvSpPr>
        <p:spPr>
          <a:xfrm>
            <a:off x="8385494" y="453116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B14586F-7195-4484-87C1-E869146113D3}"/>
              </a:ext>
            </a:extLst>
          </p:cNvPr>
          <p:cNvSpPr txBox="1"/>
          <p:nvPr/>
        </p:nvSpPr>
        <p:spPr>
          <a:xfrm>
            <a:off x="8385494" y="5259429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3E9AAF2-D034-42CE-BDEF-2B1A27F439EE}"/>
              </a:ext>
            </a:extLst>
          </p:cNvPr>
          <p:cNvSpPr txBox="1"/>
          <p:nvPr/>
        </p:nvSpPr>
        <p:spPr>
          <a:xfrm>
            <a:off x="9349630" y="6004276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F65D876-BFA0-46CF-B511-826612CFFBBD}"/>
              </a:ext>
            </a:extLst>
          </p:cNvPr>
          <p:cNvSpPr txBox="1"/>
          <p:nvPr/>
        </p:nvSpPr>
        <p:spPr>
          <a:xfrm>
            <a:off x="10514039" y="381135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C0DAEFC-777B-42E9-AB07-E67E9F07DFFB}"/>
              </a:ext>
            </a:extLst>
          </p:cNvPr>
          <p:cNvSpPr txBox="1"/>
          <p:nvPr/>
        </p:nvSpPr>
        <p:spPr>
          <a:xfrm>
            <a:off x="10514039" y="453032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707BCC-72E3-4406-9EDD-4B167C9260DC}"/>
              </a:ext>
            </a:extLst>
          </p:cNvPr>
          <p:cNvSpPr txBox="1"/>
          <p:nvPr/>
        </p:nvSpPr>
        <p:spPr>
          <a:xfrm>
            <a:off x="10524271" y="526317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DF1426-897B-45A7-8EC0-8980A3075387}"/>
              </a:ext>
            </a:extLst>
          </p:cNvPr>
          <p:cNvSpPr txBox="1"/>
          <p:nvPr/>
        </p:nvSpPr>
        <p:spPr>
          <a:xfrm>
            <a:off x="8848313" y="381048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A401950-EE6D-46B5-867F-7CAD67108687}"/>
              </a:ext>
            </a:extLst>
          </p:cNvPr>
          <p:cNvSpPr txBox="1"/>
          <p:nvPr/>
        </p:nvSpPr>
        <p:spPr>
          <a:xfrm>
            <a:off x="8848314" y="88587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50E75A2-AEBB-43A6-88FD-D3096B129621}"/>
              </a:ext>
            </a:extLst>
          </p:cNvPr>
          <p:cNvSpPr txBox="1"/>
          <p:nvPr/>
        </p:nvSpPr>
        <p:spPr>
          <a:xfrm>
            <a:off x="8868394" y="4543223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107EE74-74B9-43D0-9DFD-9DDE52EE0179}"/>
              </a:ext>
            </a:extLst>
          </p:cNvPr>
          <p:cNvSpPr txBox="1"/>
          <p:nvPr/>
        </p:nvSpPr>
        <p:spPr>
          <a:xfrm>
            <a:off x="8848313" y="5253104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017304-7E64-4921-979E-6789BCE572BD}"/>
              </a:ext>
            </a:extLst>
          </p:cNvPr>
          <p:cNvSpPr txBox="1"/>
          <p:nvPr/>
        </p:nvSpPr>
        <p:spPr>
          <a:xfrm>
            <a:off x="8839816" y="5990057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51C9103-4B30-44D4-BAD1-45D299673BDF}"/>
              </a:ext>
            </a:extLst>
          </p:cNvPr>
          <p:cNvSpPr txBox="1"/>
          <p:nvPr/>
        </p:nvSpPr>
        <p:spPr>
          <a:xfrm>
            <a:off x="9354016" y="864015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2903DA6-6898-4F1E-9B12-6626F36E4C42}"/>
              </a:ext>
            </a:extLst>
          </p:cNvPr>
          <p:cNvSpPr txBox="1"/>
          <p:nvPr/>
        </p:nvSpPr>
        <p:spPr>
          <a:xfrm>
            <a:off x="9344664" y="3799550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01A8985-1BA5-4A7E-B2E2-5D9F15EAA710}"/>
              </a:ext>
            </a:extLst>
          </p:cNvPr>
          <p:cNvGrpSpPr/>
          <p:nvPr/>
        </p:nvGrpSpPr>
        <p:grpSpPr>
          <a:xfrm>
            <a:off x="11105650" y="864015"/>
            <a:ext cx="1006517" cy="369332"/>
            <a:chOff x="2454974" y="2562937"/>
            <a:chExt cx="1006517" cy="36933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E913204-CEAF-4945-9591-75BE25D6AC9F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3276D21-518B-4C52-8D7A-4334AE12C3F5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86339A5-C7B0-44DC-B1ED-BBCD2BA9533C}"/>
              </a:ext>
            </a:extLst>
          </p:cNvPr>
          <p:cNvGrpSpPr/>
          <p:nvPr/>
        </p:nvGrpSpPr>
        <p:grpSpPr>
          <a:xfrm>
            <a:off x="11105650" y="3810482"/>
            <a:ext cx="1006517" cy="369332"/>
            <a:chOff x="2454974" y="2562937"/>
            <a:chExt cx="1006517" cy="369332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ED2BDEA-02CE-4877-9939-893A97B4D95A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50CA4EB-CD32-4A58-9713-0F38E18E9C71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B2C0B8C-9C93-4984-AAB8-393E198966CD}"/>
              </a:ext>
            </a:extLst>
          </p:cNvPr>
          <p:cNvGrpSpPr/>
          <p:nvPr/>
        </p:nvGrpSpPr>
        <p:grpSpPr>
          <a:xfrm>
            <a:off x="11105650" y="4530320"/>
            <a:ext cx="1006517" cy="369332"/>
            <a:chOff x="2454974" y="2562937"/>
            <a:chExt cx="1006517" cy="369332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808E529-13D0-4E4E-92DF-54483EE5CE55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355FEB2-6F7E-4DB0-9156-CF15109838FE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96AED65-0342-463C-A89C-C233AA61D51A}"/>
              </a:ext>
            </a:extLst>
          </p:cNvPr>
          <p:cNvGrpSpPr/>
          <p:nvPr/>
        </p:nvGrpSpPr>
        <p:grpSpPr>
          <a:xfrm>
            <a:off x="11105650" y="5260195"/>
            <a:ext cx="1006517" cy="369332"/>
            <a:chOff x="2454974" y="2562937"/>
            <a:chExt cx="1006517" cy="369332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F200F13-AB63-42C6-9DE2-E966DBB9E912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8D5C519-469C-4636-A40E-1A587C05FE8B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0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94732A7-58D2-4EEA-9163-EBAFBAAB8DCE}"/>
              </a:ext>
            </a:extLst>
          </p:cNvPr>
          <p:cNvGrpSpPr/>
          <p:nvPr/>
        </p:nvGrpSpPr>
        <p:grpSpPr>
          <a:xfrm>
            <a:off x="11108739" y="6005632"/>
            <a:ext cx="1006517" cy="369332"/>
            <a:chOff x="2454974" y="2562937"/>
            <a:chExt cx="1006517" cy="369332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0736BCF-7244-49B7-A538-E7934B03C962}"/>
                </a:ext>
              </a:extLst>
            </p:cNvPr>
            <p:cNvSpPr txBox="1"/>
            <p:nvPr/>
          </p:nvSpPr>
          <p:spPr>
            <a:xfrm>
              <a:off x="2454974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D9DE61CA-A9EE-4190-B937-A749EB6CBDDB}"/>
                </a:ext>
              </a:extLst>
            </p:cNvPr>
            <p:cNvSpPr txBox="1"/>
            <p:nvPr/>
          </p:nvSpPr>
          <p:spPr>
            <a:xfrm>
              <a:off x="3032738" y="2562937"/>
              <a:ext cx="428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61069444-385C-400A-8E82-BFA478AFC030}"/>
              </a:ext>
            </a:extLst>
          </p:cNvPr>
          <p:cNvSpPr txBox="1"/>
          <p:nvPr/>
        </p:nvSpPr>
        <p:spPr>
          <a:xfrm>
            <a:off x="9346075" y="4525301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EB712A8-C12F-49C1-BBB3-9F3949ABA875}"/>
              </a:ext>
            </a:extLst>
          </p:cNvPr>
          <p:cNvSpPr txBox="1"/>
          <p:nvPr/>
        </p:nvSpPr>
        <p:spPr>
          <a:xfrm>
            <a:off x="9356740" y="5251052"/>
            <a:ext cx="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0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9D21674-332A-4E5B-9EE8-788CDE4AFAF2}"/>
              </a:ext>
            </a:extLst>
          </p:cNvPr>
          <p:cNvGrpSpPr/>
          <p:nvPr/>
        </p:nvGrpSpPr>
        <p:grpSpPr>
          <a:xfrm>
            <a:off x="609106" y="2619063"/>
            <a:ext cx="3486785" cy="361899"/>
            <a:chOff x="0" y="0"/>
            <a:chExt cx="3486785" cy="361950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8A06F0B-CED2-4BFB-82D6-B443B873F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61950" cy="361950"/>
              <a:chOff x="3180" y="2475"/>
              <a:chExt cx="570" cy="57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F41EF064-7C1D-477A-BBA3-1BC26E751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8" name="Text Box 1115">
                <a:extLst>
                  <a:ext uri="{FF2B5EF4-FFF2-40B4-BE49-F238E27FC236}">
                    <a16:creationId xmlns:a16="http://schemas.microsoft.com/office/drawing/2014/main" id="{A7C9AE09-64A6-4EEF-B376-55DC725720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9" y="2510"/>
                <a:ext cx="533" cy="533"/>
              </a:xfrm>
              <a:prstGeom prst="rect">
                <a:avLst/>
              </a:prstGeom>
              <a:noFill/>
              <a:ln w="9525">
                <a:solidFill>
                  <a:srgbClr val="0000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0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BBA0941C-EC19-4141-8D7C-7538C4D86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0"/>
              <a:ext cx="361950" cy="361950"/>
              <a:chOff x="3180" y="2475"/>
              <a:chExt cx="570" cy="570"/>
            </a:xfrm>
          </p:grpSpPr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383AD570-1F6C-401D-9AE5-98AE81AA7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6" name="Text Box 1119">
                <a:extLst>
                  <a:ext uri="{FF2B5EF4-FFF2-40B4-BE49-F238E27FC236}">
                    <a16:creationId xmlns:a16="http://schemas.microsoft.com/office/drawing/2014/main" id="{5A198AA2-E9E2-46B3-94F8-2B74C14CA8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9" y="2510"/>
                <a:ext cx="533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8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DA0441EC-5727-4302-9DF6-25621D102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4950" y="0"/>
              <a:ext cx="438785" cy="361950"/>
              <a:chOff x="3120" y="2475"/>
              <a:chExt cx="691" cy="570"/>
            </a:xfrm>
          </p:grpSpPr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8098B14B-97DE-4C8E-B69B-B9BAAD6F1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4" name="Text Box 1122">
                <a:extLst>
                  <a:ext uri="{FF2B5EF4-FFF2-40B4-BE49-F238E27FC236}">
                    <a16:creationId xmlns:a16="http://schemas.microsoft.com/office/drawing/2014/main" id="{CC6401AF-C84B-4635-A135-5BBCB6B1D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510"/>
                <a:ext cx="691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10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AD6F95B2-3CB7-42F4-8A3F-46EE9C40C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5525" y="0"/>
              <a:ext cx="429260" cy="361950"/>
              <a:chOff x="3135" y="2475"/>
              <a:chExt cx="676" cy="570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0347DD14-9001-4109-94F6-FF5ECF09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2" name="Text Box 1125">
                <a:extLst>
                  <a:ext uri="{FF2B5EF4-FFF2-40B4-BE49-F238E27FC236}">
                    <a16:creationId xmlns:a16="http://schemas.microsoft.com/office/drawing/2014/main" id="{371CFAAF-7064-4407-9A67-0063C8151D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5" y="2510"/>
                <a:ext cx="676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12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83D1332-0F94-4B8C-8D2B-860FE8083F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6575" y="0"/>
              <a:ext cx="410210" cy="361950"/>
              <a:chOff x="3135" y="2475"/>
              <a:chExt cx="646" cy="570"/>
            </a:xfrm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64F3EF6E-8935-4530-9EBA-0F2426D4C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2475"/>
                <a:ext cx="570" cy="570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10" name="Text Box 1128">
                <a:extLst>
                  <a:ext uri="{FF2B5EF4-FFF2-40B4-BE49-F238E27FC236}">
                    <a16:creationId xmlns:a16="http://schemas.microsoft.com/office/drawing/2014/main" id="{43C9C331-8AB1-4FA7-B9F2-3618825D1C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5" y="2510"/>
                <a:ext cx="646" cy="533"/>
              </a:xfrm>
              <a:prstGeom prst="rect">
                <a:avLst/>
              </a:prstGeom>
              <a:noFill/>
              <a:ln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14</a:t>
                </a:r>
                <a:endParaRPr lang="en-SG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97" name="AutoShape 1140">
            <a:extLst>
              <a:ext uri="{FF2B5EF4-FFF2-40B4-BE49-F238E27FC236}">
                <a16:creationId xmlns:a16="http://schemas.microsoft.com/office/drawing/2014/main" id="{06185F74-39FD-49B1-BE49-2CC86D73C2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77267" y="2810488"/>
            <a:ext cx="351790" cy="0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" name="AutoShape 1141">
            <a:extLst>
              <a:ext uri="{FF2B5EF4-FFF2-40B4-BE49-F238E27FC236}">
                <a16:creationId xmlns:a16="http://schemas.microsoft.com/office/drawing/2014/main" id="{DF8BF71C-5A94-495A-9BFA-C9C6F5BF52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46687" y="2810488"/>
            <a:ext cx="392430" cy="0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1140">
            <a:extLst>
              <a:ext uri="{FF2B5EF4-FFF2-40B4-BE49-F238E27FC236}">
                <a16:creationId xmlns:a16="http://schemas.microsoft.com/office/drawing/2014/main" id="{D73C01D6-9FDB-4B6A-807F-6E6F5DC2E6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62127" y="2810488"/>
            <a:ext cx="351790" cy="0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AutoShape 1140">
            <a:extLst>
              <a:ext uri="{FF2B5EF4-FFF2-40B4-BE49-F238E27FC236}">
                <a16:creationId xmlns:a16="http://schemas.microsoft.com/office/drawing/2014/main" id="{A1B8B75D-AFD8-49A3-BB1B-BCCF939C455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94309" y="1253885"/>
            <a:ext cx="1719608" cy="1446631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1140">
            <a:extLst>
              <a:ext uri="{FF2B5EF4-FFF2-40B4-BE49-F238E27FC236}">
                <a16:creationId xmlns:a16="http://schemas.microsoft.com/office/drawing/2014/main" id="{C4F8BF01-F382-40EF-AD56-CDA37CF0918E}"/>
              </a:ext>
            </a:extLst>
          </p:cNvPr>
          <p:cNvCxnSpPr>
            <a:cxnSpLocks noChangeShapeType="1"/>
            <a:endCxn id="19" idx="3"/>
          </p:cNvCxnSpPr>
          <p:nvPr/>
        </p:nvCxnSpPr>
        <p:spPr bwMode="auto">
          <a:xfrm flipV="1">
            <a:off x="988201" y="1942097"/>
            <a:ext cx="1071709" cy="730761"/>
          </a:xfrm>
          <a:prstGeom prst="straightConnector1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AD6D84A-9996-46F4-89DC-95B3AB3A5529}"/>
              </a:ext>
            </a:extLst>
          </p:cNvPr>
          <p:cNvSpPr txBox="1"/>
          <p:nvPr/>
        </p:nvSpPr>
        <p:spPr>
          <a:xfrm>
            <a:off x="330950" y="3440820"/>
            <a:ext cx="381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Is the circuit self-correcting?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8DA82EA-2A8A-428F-801C-058B551F8F33}"/>
              </a:ext>
            </a:extLst>
          </p:cNvPr>
          <p:cNvSpPr txBox="1"/>
          <p:nvPr/>
        </p:nvSpPr>
        <p:spPr>
          <a:xfrm>
            <a:off x="4028943" y="3411893"/>
            <a:ext cx="72962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6112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86" grpId="0"/>
      <p:bldP spid="87" grpId="0"/>
      <p:bldP spid="128" grpId="0"/>
      <p:bldP spid="134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52" grpId="0"/>
      <p:bldP spid="153" grpId="0"/>
      <p:bldP spid="154" grpId="0"/>
      <p:bldP spid="155" grpId="0"/>
      <p:bldP spid="156" grpId="0"/>
      <p:bldP spid="157" grpId="0"/>
      <p:bldP spid="163" grpId="0"/>
      <p:bldP spid="165" grpId="0"/>
      <p:bldP spid="143" grpId="0"/>
      <p:bldP spid="167" grpId="0"/>
      <p:bldP spid="192" grpId="0"/>
      <p:bldP spid="193" grpId="0"/>
      <p:bldP spid="276" grpId="0"/>
      <p:bldP spid="2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5776</TotalTime>
  <Words>1308</Words>
  <Application>Microsoft Office PowerPoint</Application>
  <PresentationFormat>Widescreen</PresentationFormat>
  <Paragraphs>887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AndesNeue Alt 2 Book</vt:lpstr>
      <vt:lpstr>AndesNeue Alt 2 Medium</vt:lpstr>
      <vt:lpstr>Arial</vt:lpstr>
      <vt:lpstr>Calibri</vt:lpstr>
      <vt:lpstr>Symbol</vt:lpstr>
      <vt:lpstr>Times New Roman</vt:lpstr>
      <vt:lpstr>Wingdings</vt:lpstr>
      <vt:lpstr>Office Theme</vt:lpstr>
      <vt:lpstr>Document</vt:lpstr>
      <vt:lpstr>CS2100 Tutorial 9</vt:lpstr>
      <vt:lpstr>Recap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Tutorial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24</cp:revision>
  <dcterms:created xsi:type="dcterms:W3CDTF">2024-08-24T12:49:29Z</dcterms:created>
  <dcterms:modified xsi:type="dcterms:W3CDTF">2024-10-27T10:23:05Z</dcterms:modified>
</cp:coreProperties>
</file>