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8" r:id="rId2"/>
    <p:sldId id="259" r:id="rId3"/>
    <p:sldId id="260" r:id="rId4"/>
    <p:sldId id="261" r:id="rId5"/>
    <p:sldId id="262" r:id="rId6"/>
    <p:sldId id="263" r:id="rId7"/>
    <p:sldId id="256" r:id="rId8"/>
    <p:sldId id="264" r:id="rId9"/>
    <p:sldId id="268" r:id="rId10"/>
    <p:sldId id="267" r:id="rId11"/>
    <p:sldId id="265" r:id="rId12"/>
    <p:sldId id="269" r:id="rId13"/>
    <p:sldId id="270" r:id="rId14"/>
    <p:sldId id="271" r:id="rId15"/>
    <p:sldId id="273" r:id="rId16"/>
    <p:sldId id="274" r:id="rId17"/>
    <p:sldId id="275" r:id="rId18"/>
    <p:sldId id="279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91" r:id="rId32"/>
    <p:sldId id="296" r:id="rId33"/>
    <p:sldId id="297" r:id="rId34"/>
    <p:sldId id="298" r:id="rId35"/>
    <p:sldId id="301" r:id="rId36"/>
    <p:sldId id="302" r:id="rId37"/>
    <p:sldId id="303" r:id="rId38"/>
    <p:sldId id="304" r:id="rId39"/>
    <p:sldId id="305" r:id="rId40"/>
    <p:sldId id="293" r:id="rId41"/>
    <p:sldId id="294" r:id="rId42"/>
    <p:sldId id="295" r:id="rId43"/>
    <p:sldId id="290" r:id="rId44"/>
    <p:sldId id="28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8" autoAdjust="0"/>
    <p:restoredTop sz="88861" autoAdjust="0"/>
  </p:normalViewPr>
  <p:slideViewPr>
    <p:cSldViewPr snapToGrid="0">
      <p:cViewPr>
        <p:scale>
          <a:sx n="100" d="100"/>
          <a:sy n="100" d="100"/>
        </p:scale>
        <p:origin x="2832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02102-26BC-4ECA-9243-6BB9B8BC366F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5EEA-D671-4453-97C7-AF6A67BC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5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Initial CS3210 Questions
https://www.polleverywhere.com/surveys/Pzt0ojdVnmLlUd1Dx7Tez?display_state=chart&amp;activity_state=opened&amp;state=opened&amp;flow=Engagement&amp;onscreen=persist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1B473-86FA-849D-6F35-BF64AF365ACE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63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18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06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12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78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01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92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50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55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10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74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Have you taken CS2106 (Operating Systems)?
https://www.polleverywhere.com/multiple_choice_polls/r6UBymthL82BHl5VyuNi1?display_state=chart&amp;activity_state=opened&amp;state=opened&amp;flow=Engagement&amp;onscreen=persist&amp;hide=instructions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43B51-B3AA-1C32-07C2-F88B798EE41F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14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882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932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413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7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Are you familiar with using SSH (either in the command line or using your editor)
https://www.polleverywhere.com/multiple_choice_polls/EeGJNM3LYxbNgD95yn5HU?display_state=chart&amp;activity_state=opened&amp;state=opened&amp;flow=Engagement&amp;onscreen=persist&amp;hide=instructions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CA0C9-0316-594B-75C4-E8F27EEA17E3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05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How is your familiarity with C++?
https://www.polleverywhere.com/multiple_choice_polls/bzwDtZOQinCeloU2B8tid?display_state=chart&amp;activity_state=opened&amp;state=opened&amp;flow=Engagement&amp;onscreen=persist&amp;hide=instructions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33F2D9-AD82-A50D-D5E1-398A5497FA98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00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How do you edit code remotely?
https://www.polleverywhere.com/multiple_choice_polls/e3fJGVoZm1zlmbwHNEzg4?display_state=chart&amp;activity_state=opened&amp;state=opened&amp;flow=Engagement&amp;onscreen=persist&amp;hide=instructions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DEE2B-A04B-EA4F-6727-1ED2E5EE4062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38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Poll Title: Do not modify the notes in this section to avoid tampering with the Poll Everywhere activity.
More info at polleverywhere.com/support
What OS/distry are you using (and how do you do UNIX-y things if not UNIX?)
https://www.polleverywhere.com/multiple_choice_polls/qmxpKlBfgvnGFOHmBaJSB?display_state=chart&amp;activity_state=opened&amp;state=opened&amp;flow=Engagement&amp;onscreen=persist&amp;hide=instructions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D4A4EF-ED41-CF7E-359C-880A0D2CBC92}"/>
              </a:ext>
            </a:extLst>
          </p:cNvPr>
          <p:cNvSpPr txBox="1"/>
          <p:nvPr/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03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13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49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e96f58b0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e96f58b0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C2FC-A0A9-BCE1-B37D-75C7CC6ED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80B22-799B-709F-25AE-928FF7694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ndesNeue Alt 2 Book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99C1-C5A6-E1E8-1F6B-6DFEBA7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A9D1-9AF6-72DC-4920-57D1A61F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7A778-3967-8C60-21BE-A6D6C032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A7F7-F3D5-E6CD-EA64-CBEF19EB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699F9-4ED6-2A0A-D064-A6FE93C5D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C196-24B7-DC4E-0C61-49557850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4C84-FD7F-E0C9-617A-1921C988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1864-F79F-946B-1975-251DC902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9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D814B-C361-84E2-8C22-B94F0A0A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1A0D6-FF82-05E5-BCAD-0C81D6C1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A3942-C6DB-CC41-567D-2229CF5B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D6FC-F100-49F2-6E04-4F8A47BC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0939-793C-FB7F-4177-DA903E6C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7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 Slides">
  <p:cSld name="Main Content Slide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1460400" y="6431700"/>
            <a:ext cx="731600" cy="3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1067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31400" y="169167"/>
            <a:ext cx="10022800" cy="8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Quattrocento Sans"/>
              <a:buNone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31400" y="1208617"/>
            <a:ext cx="10316400" cy="35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Char char="●"/>
              <a:defRPr sz="2933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○"/>
              <a:defRPr sz="2133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828754" lvl="2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■"/>
              <a:defRPr sz="2133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438339" lvl="3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333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3047924" lvl="4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333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3657509" lvl="5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333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4267093" lvl="6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333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4876678" lvl="7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333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5486263" lvl="8" indent="-38945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333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263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FCCF-266D-D50C-C39B-9FCA83A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4C8D-F647-05CE-6E82-F6C64204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64EE-A216-AF82-0143-D29013CD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B091-0A22-7244-7018-4F10920B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DDFD-BE6E-3D20-0461-439EE269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2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243A-F2F7-DFC2-7D41-45B6F859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004C8-E737-CEAC-7260-B1EA36B4F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ndesNeue Alt 2 Book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6426-6743-0E02-3921-B250D035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7F396-3EB6-98A5-60E3-045DC547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90E8-946A-D86B-3FB5-2A164CA7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C044-BDC2-F9A2-0265-4238363F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8014F-B03E-DA85-4EED-81B5CAE2F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A08E2-1A3F-5067-AACE-7CD944E3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A626-023E-C140-06F8-C9F66F97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6E27-1321-7442-4EFE-0321C036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3540-A923-91CA-D218-0A094DFC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1FDD-FEE4-BA09-DA89-245AF6D4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DEE1-15EC-B687-2294-B856D1F3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7D2E4-6E1D-F846-889A-0ACB7AC9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8B5BB-294B-7A56-90BB-9419546AC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ndesNeue Alt 2 Medium" panose="000006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9B5AE-9A82-EE94-EB07-F17D8E8D1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29BD0-3ADD-48D6-C35B-9E3E7CA8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42A89-97E9-D578-A513-09EB58A5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A7FD1-1178-992F-F939-2F40E470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8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80E8-8499-915D-2469-C897EE21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835C6-E2CC-7481-3FA2-40EAE2B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F1430-C7D0-948B-7937-0DE953F4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99C7-F9FF-743B-9AB5-8302A11D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ED491-3958-14FD-0662-E5219C9E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D1813-9603-82C9-9606-05F8FA63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3CCDC-03E8-10BC-268A-0DC9DAFC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8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4317-7DDD-899D-BA50-5912A80E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6934-CB9F-68F5-D806-8AF748CF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ndesNeue Alt 2 Book" panose="00000500000000000000" pitchFamily="2" charset="0"/>
              </a:defRPr>
            </a:lvl1pPr>
            <a:lvl2pPr>
              <a:defRPr sz="2800">
                <a:latin typeface="AndesNeue Alt 2 Book" panose="00000500000000000000" pitchFamily="2" charset="0"/>
              </a:defRPr>
            </a:lvl2pPr>
            <a:lvl3pPr>
              <a:defRPr sz="2400">
                <a:latin typeface="AndesNeue Alt 2 Book" panose="00000500000000000000" pitchFamily="2" charset="0"/>
              </a:defRPr>
            </a:lvl3pPr>
            <a:lvl4pPr>
              <a:defRPr sz="2000">
                <a:latin typeface="AndesNeue Alt 2 Book" panose="00000500000000000000" pitchFamily="2" charset="0"/>
              </a:defRPr>
            </a:lvl4pPr>
            <a:lvl5pPr>
              <a:defRPr sz="2000">
                <a:latin typeface="AndesNeue Alt 2 Book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64D6E-9654-7FFA-5376-6947B6FA9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BA035-96F2-3FB8-77FF-3751D53A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C7686-3AD9-0F6B-48DE-192BA791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A3E6-25A0-DB84-1FFA-F9ACCC5B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E8F5-87B0-4691-790D-6269E668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B44D-06E3-68C1-C0A6-3AD28167D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4139A-2C71-34FC-4E98-C7B73E68F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ndesNeue Alt 2 Book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2EA0E-E0F6-3323-BE96-42FD2F63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F6FF5-55D7-F049-6873-AF103C5C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A5AFC-1B91-DBD6-C8CB-17F61FDB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25FC24-8204-1CB6-2C82-B0C49053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38A3-3E1C-2DF1-1F3A-7CEC6932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6A5E-0573-49AC-427C-A3CFA372B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CF18BA-79E2-4428-BC0A-399EA0551CA6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ABA4-124F-A16D-174B-22268D049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D925-FD53-2086-D28E-D5E49FB80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ndesNeue Alt 2 Medium" panose="000006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ndesNeue Alt 2 Book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nus-cs3210.github.io/student-guide/accessin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.nus.edu.sg/~srirams/cs3210/L1_code.zip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pdc.comp.nus.edu.sg/accounts/profile/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feedback-theodor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mailto:theo@comp.nus.edu.s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theo@comp.nus.edu.s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feedback-theodor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A63EF5-DBA8-87A6-7A7E-98EA04972BC0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11811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2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sldNum" idx="12"/>
          </p:nvPr>
        </p:nvSpPr>
        <p:spPr>
          <a:xfrm>
            <a:off x="11460400" y="6431700"/>
            <a:ext cx="731600" cy="37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531400" y="169167"/>
            <a:ext cx="10022800" cy="84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AndesNeue Alt 2 Book" panose="00000500000000000000" pitchFamily="2" charset="0"/>
              </a:rPr>
              <a:t>Why are we here? </a:t>
            </a:r>
            <a:endParaRPr dirty="0">
              <a:latin typeface="AndesNeue Alt 2 Book" panose="00000500000000000000" pitchFamily="2" charset="0"/>
            </a:endParaRPr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0" y="946033"/>
            <a:ext cx="12192000" cy="238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buNone/>
            </a:pPr>
            <a:r>
              <a:rPr lang="en" sz="10266" dirty="0">
                <a:latin typeface="AndesNeue Alt 2 Medium" panose="00000600000000000000" pitchFamily="2" charset="0"/>
              </a:rPr>
              <a:t>Make things go </a:t>
            </a:r>
            <a:r>
              <a:rPr lang="en" sz="10266" dirty="0">
                <a:solidFill>
                  <a:srgbClr val="38761D"/>
                </a:solidFill>
                <a:latin typeface="AndesNeue Alt 2 Medium" panose="00000600000000000000" pitchFamily="2" charset="0"/>
              </a:rPr>
              <a:t>fast</a:t>
            </a:r>
            <a:endParaRPr sz="10266" dirty="0">
              <a:solidFill>
                <a:srgbClr val="38761D"/>
              </a:solidFill>
              <a:latin typeface="AndesNeue Alt 2 Medium" panose="00000600000000000000" pitchFamily="2" charset="0"/>
            </a:endParaRPr>
          </a:p>
          <a:p>
            <a:pPr marL="0" indent="0" algn="ctr">
              <a:buClr>
                <a:schemeClr val="dk1"/>
              </a:buClr>
              <a:buSzPts val="1100"/>
              <a:buNone/>
            </a:pPr>
            <a:r>
              <a:rPr lang="en" sz="3200" dirty="0">
                <a:solidFill>
                  <a:schemeClr val="dk1"/>
                </a:solidFill>
                <a:latin typeface="AndesNeue Alt 2 Book" panose="00000500000000000000" pitchFamily="2" charset="0"/>
              </a:rPr>
              <a:t>(latency)</a:t>
            </a:r>
            <a:endParaRPr sz="3200" dirty="0">
              <a:solidFill>
                <a:schemeClr val="dk1"/>
              </a:solidFill>
              <a:latin typeface="AndesNeue Alt 2 Book" panose="00000500000000000000" pitchFamily="2" charset="0"/>
            </a:endParaRPr>
          </a:p>
          <a:p>
            <a:pPr marL="0" indent="0" algn="ctr">
              <a:buNone/>
            </a:pPr>
            <a:endParaRPr sz="10266" b="1" dirty="0">
              <a:solidFill>
                <a:srgbClr val="38761D"/>
              </a:solidFill>
            </a:endParaRPr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0" y="3536033"/>
            <a:ext cx="12192000" cy="301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buNone/>
            </a:pPr>
            <a:r>
              <a:rPr lang="en" sz="5733" dirty="0">
                <a:latin typeface="AndesNeue Alt 2 Book" panose="00000500000000000000" pitchFamily="2" charset="0"/>
              </a:rPr>
              <a:t>Make </a:t>
            </a:r>
            <a:r>
              <a:rPr lang="en" sz="5733" b="1" dirty="0">
                <a:latin typeface="AndesNeue Alt 2 Book it" panose="00000500000000000000" pitchFamily="2" charset="0"/>
              </a:rPr>
              <a:t>things</a:t>
            </a:r>
            <a:r>
              <a:rPr lang="en" sz="5733" dirty="0">
                <a:latin typeface="AndesNeue Alt 2 Book" panose="00000500000000000000" pitchFamily="2" charset="0"/>
              </a:rPr>
              <a:t> finish </a:t>
            </a:r>
            <a:r>
              <a:rPr lang="en" sz="5733" b="1" dirty="0">
                <a:latin typeface="AndesNeue Alt 2 Book it" panose="00000500000000000000" pitchFamily="2" charset="0"/>
              </a:rPr>
              <a:t>quickly</a:t>
            </a:r>
            <a:endParaRPr sz="5733" b="1" dirty="0">
              <a:latin typeface="AndesNeue Alt 2 Book it" panose="00000500000000000000" pitchFamily="2" charset="0"/>
            </a:endParaRPr>
          </a:p>
          <a:p>
            <a:pPr marL="0" indent="0" algn="ctr">
              <a:buNone/>
            </a:pPr>
            <a:r>
              <a:rPr lang="en" sz="2000" dirty="0">
                <a:latin typeface="AndesNeue Alt 2 Book" panose="00000500000000000000" pitchFamily="2" charset="0"/>
              </a:rPr>
              <a:t>(throughput)</a:t>
            </a:r>
            <a:endParaRPr sz="2000" dirty="0">
              <a:latin typeface="AndesNeue Alt 2 Book" panose="00000500000000000000" pitchFamily="2" charset="0"/>
            </a:endParaRPr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0" y="5109300"/>
            <a:ext cx="12192000" cy="190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buNone/>
            </a:pPr>
            <a:r>
              <a:rPr lang="en" sz="5733" dirty="0">
                <a:latin typeface="AndesNeue Alt 2 Book" panose="00000500000000000000" pitchFamily="2" charset="0"/>
              </a:rPr>
              <a:t>Make things go fast </a:t>
            </a:r>
            <a:r>
              <a:rPr lang="en" sz="5733" b="1" dirty="0">
                <a:latin typeface="AndesNeue Alt 2 Book" panose="00000500000000000000" pitchFamily="2" charset="0"/>
              </a:rPr>
              <a:t>efficiently</a:t>
            </a:r>
            <a:endParaRPr sz="5733" b="1" dirty="0">
              <a:latin typeface="AndesNeue Alt 2 Book" panose="00000500000000000000" pitchFamily="2" charset="0"/>
            </a:endParaRPr>
          </a:p>
          <a:p>
            <a:pPr marL="0" indent="0" algn="ctr">
              <a:buNone/>
            </a:pPr>
            <a:r>
              <a:rPr lang="en" sz="2000" dirty="0">
                <a:solidFill>
                  <a:schemeClr val="dk1"/>
                </a:solidFill>
                <a:latin typeface="AndesNeue Alt 2 Book" panose="00000500000000000000" pitchFamily="2" charset="0"/>
              </a:rPr>
              <a:t>(energy efficiency)</a:t>
            </a:r>
            <a:endParaRPr sz="5733" dirty="0">
              <a:latin typeface="AndesNeue Alt 2 Book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C41C-27D3-2661-E0D7-831C738D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CS3210 from 30,000 feet in the sky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219C0-4382-2C98-5D08-3F76F3FBE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1649"/>
            <a:ext cx="10515600" cy="59531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The complexity: how to </a:t>
            </a:r>
            <a:r>
              <a:rPr lang="en-US" b="1" dirty="0">
                <a:solidFill>
                  <a:srgbClr val="C00000"/>
                </a:solidFill>
              </a:rPr>
              <a:t>harness</a:t>
            </a:r>
            <a:r>
              <a:rPr lang="en-US" dirty="0">
                <a:solidFill>
                  <a:srgbClr val="C00000"/>
                </a:solidFill>
              </a:rPr>
              <a:t> this power effectively?</a:t>
            </a:r>
          </a:p>
        </p:txBody>
      </p:sp>
      <p:sp>
        <p:nvSpPr>
          <p:cNvPr id="4" name="Google Shape;209;p30">
            <a:extLst>
              <a:ext uri="{FF2B5EF4-FFF2-40B4-BE49-F238E27FC236}">
                <a16:creationId xmlns:a16="http://schemas.microsoft.com/office/drawing/2014/main" id="{ABAEA084-D744-1A75-C02F-C78D9C5C6FE8}"/>
              </a:ext>
            </a:extLst>
          </p:cNvPr>
          <p:cNvSpPr/>
          <p:nvPr/>
        </p:nvSpPr>
        <p:spPr>
          <a:xfrm>
            <a:off x="1685627" y="2192550"/>
            <a:ext cx="2864100" cy="2472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ndesNeue Alt 2 Medium" panose="00000600000000000000" pitchFamily="2" charset="0"/>
              </a:rPr>
              <a:t>Part 1: OpenMP</a:t>
            </a:r>
            <a:endParaRPr sz="2000" dirty="0">
              <a:latin typeface="AndesNeue Alt 2 Medium" panose="000006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AndesNeue Alt 2 Book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AndesNeue Alt 2 Book" panose="00000500000000000000" pitchFamily="2" charset="0"/>
              </a:rPr>
              <a:t>Making </a:t>
            </a:r>
            <a:r>
              <a:rPr lang="en" sz="1700" dirty="0">
                <a:latin typeface="AndesNeue Alt 2 Medium" panose="00000600000000000000" pitchFamily="2" charset="0"/>
              </a:rPr>
              <a:t>single-node</a:t>
            </a:r>
            <a:br>
              <a:rPr lang="en" sz="1700" dirty="0">
                <a:latin typeface="AndesNeue Alt 2 Medium" panose="00000600000000000000" pitchFamily="2" charset="0"/>
              </a:rPr>
            </a:br>
            <a:r>
              <a:rPr lang="en" sz="1700" dirty="0">
                <a:latin typeface="AndesNeue Alt 2 Medium" panose="00000600000000000000" pitchFamily="2" charset="0"/>
              </a:rPr>
              <a:t>CPU</a:t>
            </a:r>
            <a:r>
              <a:rPr lang="en" sz="1700" dirty="0">
                <a:latin typeface="AndesNeue Alt 2 Book" panose="00000500000000000000" pitchFamily="2" charset="0"/>
              </a:rPr>
              <a:t> programs faster</a:t>
            </a:r>
            <a:endParaRPr sz="1700" dirty="0">
              <a:latin typeface="AndesNeue Alt 2 Book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AndesNeue Alt 2 Book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AndesNeue Alt 2 Medium" panose="00000600000000000000" pitchFamily="2" charset="0"/>
              </a:rPr>
              <a:t>Complex tasks</a:t>
            </a:r>
            <a:r>
              <a:rPr lang="en" sz="1500" b="1" dirty="0">
                <a:latin typeface="AndesNeue Alt 2 Book" panose="00000500000000000000" pitchFamily="2" charset="0"/>
              </a:rPr>
              <a:t> </a:t>
            </a:r>
            <a:r>
              <a:rPr lang="en" sz="1500" dirty="0">
                <a:latin typeface="AndesNeue Alt 2 Book" panose="00000500000000000000" pitchFamily="2" charset="0"/>
              </a:rPr>
              <a:t>that are relatively </a:t>
            </a:r>
            <a:r>
              <a:rPr lang="en" sz="1500" dirty="0">
                <a:latin typeface="AndesNeue Alt 2 Medium" panose="00000600000000000000" pitchFamily="2" charset="0"/>
              </a:rPr>
              <a:t>less parallelizable</a:t>
            </a:r>
            <a:r>
              <a:rPr lang="en" sz="1500" b="1" dirty="0">
                <a:latin typeface="AndesNeue Alt 2 Book" panose="00000500000000000000" pitchFamily="2" charset="0"/>
              </a:rPr>
              <a:t> </a:t>
            </a:r>
            <a:r>
              <a:rPr lang="en" sz="1500" dirty="0">
                <a:latin typeface="AndesNeue Alt 2 Book" panose="00000500000000000000" pitchFamily="2" charset="0"/>
              </a:rPr>
              <a:t>(10s of tasks)</a:t>
            </a:r>
            <a:endParaRPr sz="1500" dirty="0">
              <a:latin typeface="AndesNeue Alt 2 Book" panose="00000500000000000000" pitchFamily="2" charset="0"/>
            </a:endParaRPr>
          </a:p>
        </p:txBody>
      </p:sp>
      <p:sp>
        <p:nvSpPr>
          <p:cNvPr id="5" name="Google Shape;210;p30">
            <a:extLst>
              <a:ext uri="{FF2B5EF4-FFF2-40B4-BE49-F238E27FC236}">
                <a16:creationId xmlns:a16="http://schemas.microsoft.com/office/drawing/2014/main" id="{562609D2-FDF6-D4AA-4188-B805F026BFD6}"/>
              </a:ext>
            </a:extLst>
          </p:cNvPr>
          <p:cNvSpPr/>
          <p:nvPr/>
        </p:nvSpPr>
        <p:spPr>
          <a:xfrm>
            <a:off x="4663950" y="2192550"/>
            <a:ext cx="2864100" cy="2472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AndesNeue Alt 2 Medium" panose="00000600000000000000" pitchFamily="2" charset="0"/>
              </a:rPr>
              <a:t>Part 2: CUDA</a:t>
            </a:r>
            <a:endParaRPr sz="2000" dirty="0">
              <a:solidFill>
                <a:srgbClr val="000000"/>
              </a:solidFill>
              <a:latin typeface="AndesNeue Alt 2 Medium" panose="000006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0000"/>
              </a:solidFill>
              <a:latin typeface="AndesNeue Alt 2 Book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000000"/>
                </a:solidFill>
                <a:latin typeface="AndesNeue Alt 2 Book" panose="00000500000000000000" pitchFamily="2" charset="0"/>
              </a:rPr>
              <a:t>Making </a:t>
            </a:r>
            <a:r>
              <a:rPr lang="en" sz="1700" dirty="0">
                <a:solidFill>
                  <a:srgbClr val="000000"/>
                </a:solidFill>
                <a:latin typeface="AndesNeue Alt 2 Medium" panose="00000600000000000000" pitchFamily="2" charset="0"/>
              </a:rPr>
              <a:t>single-node </a:t>
            </a:r>
            <a:br>
              <a:rPr lang="en" sz="1700" dirty="0">
                <a:solidFill>
                  <a:srgbClr val="000000"/>
                </a:solidFill>
                <a:latin typeface="AndesNeue Alt 2 Medium" panose="00000600000000000000" pitchFamily="2" charset="0"/>
              </a:rPr>
            </a:br>
            <a:r>
              <a:rPr lang="en" sz="1700" dirty="0">
                <a:solidFill>
                  <a:srgbClr val="000000"/>
                </a:solidFill>
                <a:latin typeface="AndesNeue Alt 2 Medium" panose="00000600000000000000" pitchFamily="2" charset="0"/>
              </a:rPr>
              <a:t>GPU-able </a:t>
            </a:r>
            <a:r>
              <a:rPr lang="en" sz="1700" dirty="0">
                <a:solidFill>
                  <a:srgbClr val="000000"/>
                </a:solidFill>
                <a:latin typeface="AndesNeue Alt 2 Book" panose="00000500000000000000" pitchFamily="2" charset="0"/>
              </a:rPr>
              <a:t>programs faster</a:t>
            </a:r>
            <a:endParaRPr sz="1700" dirty="0">
              <a:solidFill>
                <a:srgbClr val="000000"/>
              </a:solidFill>
              <a:latin typeface="AndesNeue Alt 2 Book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AndesNeue Alt 2 Book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000000"/>
                </a:solidFill>
                <a:latin typeface="AndesNeue Alt 2 Medium" panose="00000600000000000000" pitchFamily="2" charset="0"/>
              </a:rPr>
              <a:t>Simpler tasks </a:t>
            </a:r>
            <a:r>
              <a:rPr lang="en" sz="1500" dirty="0">
                <a:solidFill>
                  <a:srgbClr val="000000"/>
                </a:solidFill>
                <a:latin typeface="AndesNeue Alt 2 Book" panose="00000500000000000000" pitchFamily="2" charset="0"/>
              </a:rPr>
              <a:t>that are relatively </a:t>
            </a:r>
            <a:r>
              <a:rPr lang="en" sz="1500" dirty="0">
                <a:solidFill>
                  <a:srgbClr val="000000"/>
                </a:solidFill>
                <a:latin typeface="AndesNeue Alt 2 Medium" panose="00000600000000000000" pitchFamily="2" charset="0"/>
              </a:rPr>
              <a:t>more parallelizable </a:t>
            </a:r>
            <a:br>
              <a:rPr lang="en" sz="1500" b="1" dirty="0">
                <a:solidFill>
                  <a:srgbClr val="000000"/>
                </a:solidFill>
                <a:latin typeface="AndesNeue Alt 2 Book" panose="00000500000000000000" pitchFamily="2" charset="0"/>
              </a:rPr>
            </a:br>
            <a:r>
              <a:rPr lang="en" sz="1500" dirty="0">
                <a:solidFill>
                  <a:srgbClr val="000000"/>
                </a:solidFill>
                <a:latin typeface="AndesNeue Alt 2 Book" panose="00000500000000000000" pitchFamily="2" charset="0"/>
              </a:rPr>
              <a:t>(millions of tasks even)</a:t>
            </a:r>
            <a:endParaRPr sz="1900" dirty="0">
              <a:solidFill>
                <a:srgbClr val="000000"/>
              </a:solidFill>
              <a:latin typeface="AndesNeue Alt 2 Book" panose="00000500000000000000" pitchFamily="2" charset="0"/>
            </a:endParaRPr>
          </a:p>
        </p:txBody>
      </p:sp>
      <p:sp>
        <p:nvSpPr>
          <p:cNvPr id="6" name="Google Shape;211;p30">
            <a:extLst>
              <a:ext uri="{FF2B5EF4-FFF2-40B4-BE49-F238E27FC236}">
                <a16:creationId xmlns:a16="http://schemas.microsoft.com/office/drawing/2014/main" id="{5E72F7E9-A11D-11A5-3005-621537E93FDA}"/>
              </a:ext>
            </a:extLst>
          </p:cNvPr>
          <p:cNvSpPr/>
          <p:nvPr/>
        </p:nvSpPr>
        <p:spPr>
          <a:xfrm>
            <a:off x="7642274" y="2192550"/>
            <a:ext cx="2864100" cy="24729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000000"/>
                </a:solidFill>
                <a:latin typeface="AndesNeue Alt 2 Medium" panose="00000600000000000000" pitchFamily="2" charset="0"/>
              </a:rPr>
              <a:t>Part 3: MPI</a:t>
            </a:r>
            <a:endParaRPr sz="2000" dirty="0">
              <a:solidFill>
                <a:srgbClr val="000000"/>
              </a:solidFill>
              <a:latin typeface="AndesNeue Alt 2 Medium" panose="000006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b="1" dirty="0">
              <a:solidFill>
                <a:srgbClr val="000000"/>
              </a:solidFill>
              <a:latin typeface="AndesNeue Alt 2 Book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700" dirty="0">
                <a:solidFill>
                  <a:srgbClr val="000000"/>
                </a:solidFill>
                <a:latin typeface="AndesNeue Alt 2 Book" panose="00000500000000000000" pitchFamily="2" charset="0"/>
              </a:rPr>
              <a:t>Making </a:t>
            </a:r>
            <a:r>
              <a:rPr lang="en" sz="1700" dirty="0">
                <a:solidFill>
                  <a:srgbClr val="000000"/>
                </a:solidFill>
                <a:latin typeface="AndesNeue Alt 2 Medium" panose="00000600000000000000" pitchFamily="2" charset="0"/>
              </a:rPr>
              <a:t>multi-node</a:t>
            </a:r>
            <a:r>
              <a:rPr lang="en" sz="1700" dirty="0">
                <a:solidFill>
                  <a:srgbClr val="000000"/>
                </a:solidFill>
                <a:latin typeface="AndesNeue Alt 2 Book" panose="00000500000000000000" pitchFamily="2" charset="0"/>
              </a:rPr>
              <a:t> programs faster</a:t>
            </a:r>
            <a:endParaRPr sz="1700" dirty="0">
              <a:solidFill>
                <a:srgbClr val="000000"/>
              </a:solidFill>
              <a:latin typeface="AndesNeue Alt 2 Book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 dirty="0">
              <a:solidFill>
                <a:srgbClr val="000000"/>
              </a:solidFill>
              <a:latin typeface="AndesNeue Alt 2 Book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000000"/>
                </a:solidFill>
                <a:latin typeface="AndesNeue Alt 2 Medium" panose="00000600000000000000" pitchFamily="2" charset="0"/>
              </a:rPr>
              <a:t>Large, mixed workloads </a:t>
            </a:r>
            <a:br>
              <a:rPr lang="en" sz="1500" b="1" dirty="0">
                <a:solidFill>
                  <a:srgbClr val="000000"/>
                </a:solidFill>
                <a:latin typeface="AndesNeue Alt 2 Book" panose="00000500000000000000" pitchFamily="2" charset="0"/>
              </a:rPr>
            </a:br>
            <a:r>
              <a:rPr lang="en" sz="1500" dirty="0">
                <a:solidFill>
                  <a:srgbClr val="000000"/>
                </a:solidFill>
                <a:latin typeface="AndesNeue Alt 2 Book" panose="00000500000000000000" pitchFamily="2" charset="0"/>
              </a:rPr>
              <a:t>(slow communication between nodes is worth it due to size / parallelizabilty of work)</a:t>
            </a:r>
            <a:endParaRPr sz="1900" dirty="0">
              <a:solidFill>
                <a:srgbClr val="000000"/>
              </a:solidFill>
              <a:latin typeface="AndesNeue Alt 2 Book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28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AB91-153A-3831-423B-2BAE098D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 for the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16F8-F600-050B-8FEC-572414664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Learn how to </a:t>
            </a:r>
            <a:r>
              <a:rPr lang="en-US" dirty="0">
                <a:latin typeface="AndesNeue Alt 2 Medium" panose="00000600000000000000" pitchFamily="2" charset="0"/>
              </a:rPr>
              <a:t>decompose problems into tasks</a:t>
            </a:r>
            <a:r>
              <a:rPr lang="en-US" dirty="0"/>
              <a:t> in your sleep</a:t>
            </a:r>
          </a:p>
          <a:p>
            <a:pPr marL="0" indent="0" algn="ctr">
              <a:buNone/>
            </a:pP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dirty="0">
                <a:solidFill>
                  <a:srgbClr val="C00000"/>
                </a:solidFill>
              </a:rPr>
              <a:t>sometimes a curse: cannot unsee this :)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0C141-403B-70BA-B422-12681001F0D9}"/>
              </a:ext>
            </a:extLst>
          </p:cNvPr>
          <p:cNvSpPr txBox="1"/>
          <p:nvPr/>
        </p:nvSpPr>
        <p:spPr>
          <a:xfrm>
            <a:off x="838200" y="1266825"/>
            <a:ext cx="641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(not just “finish the tutorials &amp; labs” and “pass your exams”)</a:t>
            </a:r>
          </a:p>
          <a:p>
            <a:endParaRPr lang="en-US" dirty="0">
              <a:latin typeface="AndesNeue Alt 2 Book" panose="00000500000000000000" pitchFamily="2" charset="0"/>
            </a:endParaRPr>
          </a:p>
        </p:txBody>
      </p:sp>
      <p:grpSp>
        <p:nvGrpSpPr>
          <p:cNvPr id="6" name="Google Shape;236;p33">
            <a:extLst>
              <a:ext uri="{FF2B5EF4-FFF2-40B4-BE49-F238E27FC236}">
                <a16:creationId xmlns:a16="http://schemas.microsoft.com/office/drawing/2014/main" id="{B71B288B-2F13-530F-34EB-930481362E3E}"/>
              </a:ext>
            </a:extLst>
          </p:cNvPr>
          <p:cNvGrpSpPr/>
          <p:nvPr/>
        </p:nvGrpSpPr>
        <p:grpSpPr>
          <a:xfrm>
            <a:off x="1543845" y="3146457"/>
            <a:ext cx="4370475" cy="2082047"/>
            <a:chOff x="158462" y="2019925"/>
            <a:chExt cx="4370475" cy="2082047"/>
          </a:xfrm>
        </p:grpSpPr>
        <p:pic>
          <p:nvPicPr>
            <p:cNvPr id="7" name="Google Shape;237;p33">
              <a:extLst>
                <a:ext uri="{FF2B5EF4-FFF2-40B4-BE49-F238E27FC236}">
                  <a16:creationId xmlns:a16="http://schemas.microsoft.com/office/drawing/2014/main" id="{419DE706-C316-2F14-3B79-E6004DE02023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8462" y="2472297"/>
              <a:ext cx="4370475" cy="1629675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8" name="Google Shape;238;p33">
              <a:extLst>
                <a:ext uri="{FF2B5EF4-FFF2-40B4-BE49-F238E27FC236}">
                  <a16:creationId xmlns:a16="http://schemas.microsoft.com/office/drawing/2014/main" id="{4DAC7B8F-C96B-AA8C-10C2-F4C8C135469A}"/>
                </a:ext>
              </a:extLst>
            </p:cNvPr>
            <p:cNvSpPr txBox="1"/>
            <p:nvPr/>
          </p:nvSpPr>
          <p:spPr>
            <a:xfrm>
              <a:off x="1148038" y="2019925"/>
              <a:ext cx="2391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Task parallelism</a:t>
              </a:r>
              <a:endParaRPr sz="1200" b="1">
                <a:solidFill>
                  <a:schemeClr val="dk1"/>
                </a:solidFill>
              </a:endParaRPr>
            </a:p>
          </p:txBody>
        </p:sp>
      </p:grpSp>
      <p:grpSp>
        <p:nvGrpSpPr>
          <p:cNvPr id="9" name="Google Shape;239;p33">
            <a:extLst>
              <a:ext uri="{FF2B5EF4-FFF2-40B4-BE49-F238E27FC236}">
                <a16:creationId xmlns:a16="http://schemas.microsoft.com/office/drawing/2014/main" id="{27F14507-73B3-7FC9-2671-B273A916E8C0}"/>
              </a:ext>
            </a:extLst>
          </p:cNvPr>
          <p:cNvGrpSpPr/>
          <p:nvPr/>
        </p:nvGrpSpPr>
        <p:grpSpPr>
          <a:xfrm>
            <a:off x="6334832" y="3146457"/>
            <a:ext cx="4246143" cy="2800099"/>
            <a:chOff x="4739193" y="2019925"/>
            <a:chExt cx="4246143" cy="2800099"/>
          </a:xfrm>
        </p:grpSpPr>
        <p:sp>
          <p:nvSpPr>
            <p:cNvPr id="10" name="Google Shape;240;p33">
              <a:extLst>
                <a:ext uri="{FF2B5EF4-FFF2-40B4-BE49-F238E27FC236}">
                  <a16:creationId xmlns:a16="http://schemas.microsoft.com/office/drawing/2014/main" id="{8C642E7F-7CF6-FBD6-5FDA-F5387D775745}"/>
                </a:ext>
              </a:extLst>
            </p:cNvPr>
            <p:cNvSpPr txBox="1"/>
            <p:nvPr/>
          </p:nvSpPr>
          <p:spPr>
            <a:xfrm>
              <a:off x="5764613" y="2019925"/>
              <a:ext cx="23913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Data parallelism</a:t>
              </a:r>
              <a:endParaRPr sz="1200" b="1">
                <a:solidFill>
                  <a:schemeClr val="dk1"/>
                </a:solidFill>
              </a:endParaRPr>
            </a:p>
          </p:txBody>
        </p:sp>
        <p:grpSp>
          <p:nvGrpSpPr>
            <p:cNvPr id="11" name="Google Shape;241;p33">
              <a:extLst>
                <a:ext uri="{FF2B5EF4-FFF2-40B4-BE49-F238E27FC236}">
                  <a16:creationId xmlns:a16="http://schemas.microsoft.com/office/drawing/2014/main" id="{37E1F737-0163-B30E-51BE-C1D25F18E1AC}"/>
                </a:ext>
              </a:extLst>
            </p:cNvPr>
            <p:cNvGrpSpPr/>
            <p:nvPr/>
          </p:nvGrpSpPr>
          <p:grpSpPr>
            <a:xfrm>
              <a:off x="4739193" y="2472297"/>
              <a:ext cx="4246143" cy="2347728"/>
              <a:chOff x="4510467" y="2091173"/>
              <a:chExt cx="4474806" cy="2494398"/>
            </a:xfrm>
          </p:grpSpPr>
          <p:pic>
            <p:nvPicPr>
              <p:cNvPr id="12" name="Google Shape;242;p33">
                <a:extLst>
                  <a:ext uri="{FF2B5EF4-FFF2-40B4-BE49-F238E27FC236}">
                    <a16:creationId xmlns:a16="http://schemas.microsoft.com/office/drawing/2014/main" id="{E9693FBB-1BE1-9CD5-4997-240FEFA5C171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510467" y="2091173"/>
                <a:ext cx="4437421" cy="24373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" name="Google Shape;243;p33">
                <a:extLst>
                  <a:ext uri="{FF2B5EF4-FFF2-40B4-BE49-F238E27FC236}">
                    <a16:creationId xmlns:a16="http://schemas.microsoft.com/office/drawing/2014/main" id="{856092A4-5894-0358-19A4-BCB633F473C5}"/>
                  </a:ext>
                </a:extLst>
              </p:cNvPr>
              <p:cNvSpPr/>
              <p:nvPr/>
            </p:nvSpPr>
            <p:spPr>
              <a:xfrm>
                <a:off x="4547548" y="2668523"/>
                <a:ext cx="4437724" cy="538816"/>
              </a:xfrm>
              <a:prstGeom prst="rect">
                <a:avLst/>
              </a:prstGeom>
              <a:noFill/>
              <a:ln w="38100" cap="flat" cmpd="sng">
                <a:solidFill>
                  <a:srgbClr val="99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44;p33">
                <a:extLst>
                  <a:ext uri="{FF2B5EF4-FFF2-40B4-BE49-F238E27FC236}">
                    <a16:creationId xmlns:a16="http://schemas.microsoft.com/office/drawing/2014/main" id="{0F3F5388-3D8C-9578-C97D-0E70EAB90DCA}"/>
                  </a:ext>
                </a:extLst>
              </p:cNvPr>
              <p:cNvSpPr/>
              <p:nvPr/>
            </p:nvSpPr>
            <p:spPr>
              <a:xfrm>
                <a:off x="4547543" y="2091178"/>
                <a:ext cx="4437600" cy="595500"/>
              </a:xfrm>
              <a:prstGeom prst="rect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45;p33">
                <a:extLst>
                  <a:ext uri="{FF2B5EF4-FFF2-40B4-BE49-F238E27FC236}">
                    <a16:creationId xmlns:a16="http://schemas.microsoft.com/office/drawing/2014/main" id="{A117209D-8755-E399-E243-BBADB3C526DC}"/>
                  </a:ext>
                </a:extLst>
              </p:cNvPr>
              <p:cNvSpPr/>
              <p:nvPr/>
            </p:nvSpPr>
            <p:spPr>
              <a:xfrm>
                <a:off x="4547548" y="3207339"/>
                <a:ext cx="4437724" cy="538816"/>
              </a:xfrm>
              <a:prstGeom prst="rect">
                <a:avLst/>
              </a:prstGeom>
              <a:noFill/>
              <a:ln w="38100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46;p33">
                <a:extLst>
                  <a:ext uri="{FF2B5EF4-FFF2-40B4-BE49-F238E27FC236}">
                    <a16:creationId xmlns:a16="http://schemas.microsoft.com/office/drawing/2014/main" id="{EDA98337-06BE-AF28-459E-A3785613AE2B}"/>
                  </a:ext>
                </a:extLst>
              </p:cNvPr>
              <p:cNvSpPr/>
              <p:nvPr/>
            </p:nvSpPr>
            <p:spPr>
              <a:xfrm>
                <a:off x="4547548" y="3746155"/>
                <a:ext cx="4437724" cy="538816"/>
              </a:xfrm>
              <a:prstGeom prst="rect">
                <a:avLst/>
              </a:prstGeom>
              <a:noFill/>
              <a:ln w="38100" cap="flat" cmpd="sng">
                <a:solidFill>
                  <a:srgbClr val="76A5A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47;p33">
                <a:extLst>
                  <a:ext uri="{FF2B5EF4-FFF2-40B4-BE49-F238E27FC236}">
                    <a16:creationId xmlns:a16="http://schemas.microsoft.com/office/drawing/2014/main" id="{7E2A4D89-A664-847B-68B5-2BD793D4DD87}"/>
                  </a:ext>
                </a:extLst>
              </p:cNvPr>
              <p:cNvSpPr/>
              <p:nvPr/>
            </p:nvSpPr>
            <p:spPr>
              <a:xfrm>
                <a:off x="4547543" y="4284971"/>
                <a:ext cx="4437600" cy="300600"/>
              </a:xfrm>
              <a:prstGeom prst="rect">
                <a:avLst/>
              </a:prstGeom>
              <a:noFill/>
              <a:ln w="38100" cap="flat" cmpd="sng">
                <a:solidFill>
                  <a:srgbClr val="9E9E9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667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AB91-153A-3831-423B-2BAE098D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 for the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16F8-F600-050B-8FEC-572414664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Become </a:t>
            </a:r>
            <a:r>
              <a:rPr lang="en-US" dirty="0">
                <a:latin typeface="AndesNeue Alt 2 Medium" panose="00000600000000000000" pitchFamily="2" charset="0"/>
              </a:rPr>
              <a:t>systems detectives</a:t>
            </a:r>
            <a:r>
              <a:rPr lang="en-US" dirty="0"/>
              <a:t>: think </a:t>
            </a:r>
            <a:r>
              <a:rPr lang="en-US" dirty="0">
                <a:latin typeface="AndesNeue Alt 2 Book it" panose="00000500000000000000" pitchFamily="2" charset="0"/>
              </a:rPr>
              <a:t>holistically</a:t>
            </a:r>
            <a:r>
              <a:rPr lang="en-US" dirty="0"/>
              <a:t> about performance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C00000"/>
                </a:solidFill>
              </a:rPr>
              <a:t>Is it the algorithm? Disk? Cache? Network?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Not enough work? Too much work? Synchronization overhead?</a:t>
            </a:r>
            <a:br>
              <a:rPr lang="en-US" dirty="0"/>
            </a:br>
            <a:r>
              <a:rPr lang="en-US" sz="2400" dirty="0">
                <a:solidFill>
                  <a:srgbClr val="C00000"/>
                </a:solidFill>
                <a:latin typeface="AndesNeue Alt 2 Medium" panose="00000600000000000000" pitchFamily="2" charset="0"/>
              </a:rPr>
              <a:t>Theory alone is useless here.</a:t>
            </a:r>
            <a:endParaRPr lang="en-US" dirty="0">
              <a:solidFill>
                <a:srgbClr val="C00000"/>
              </a:solidFill>
              <a:latin typeface="AndesNeue Alt 2 Medium" panose="000006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0C141-403B-70BA-B422-12681001F0D9}"/>
              </a:ext>
            </a:extLst>
          </p:cNvPr>
          <p:cNvSpPr txBox="1"/>
          <p:nvPr/>
        </p:nvSpPr>
        <p:spPr>
          <a:xfrm>
            <a:off x="838200" y="1266825"/>
            <a:ext cx="641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(not just “finish the tutorials &amp; labs” and “pass your exams”)</a:t>
            </a:r>
          </a:p>
          <a:p>
            <a:endParaRPr lang="en-US" dirty="0">
              <a:latin typeface="AndesNeue Alt 2 Book" panose="00000500000000000000" pitchFamily="2" charset="0"/>
            </a:endParaRPr>
          </a:p>
        </p:txBody>
      </p:sp>
      <p:pic>
        <p:nvPicPr>
          <p:cNvPr id="19" name="Google Shape;256;p34">
            <a:extLst>
              <a:ext uri="{FF2B5EF4-FFF2-40B4-BE49-F238E27FC236}">
                <a16:creationId xmlns:a16="http://schemas.microsoft.com/office/drawing/2014/main" id="{CBCAEE31-72E8-94FC-AEDD-AE13ABCBDEF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0605" b="10779"/>
          <a:stretch/>
        </p:blipFill>
        <p:spPr>
          <a:xfrm>
            <a:off x="838200" y="4010206"/>
            <a:ext cx="5070525" cy="186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57;p34">
            <a:extLst>
              <a:ext uri="{FF2B5EF4-FFF2-40B4-BE49-F238E27FC236}">
                <a16:creationId xmlns:a16="http://schemas.microsoft.com/office/drawing/2014/main" id="{F4A4CD04-A762-2EA0-77C1-5FA2508461F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8177" y="3668667"/>
            <a:ext cx="3878970" cy="2552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1076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AB91-153A-3831-423B-2BAE098D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goals for the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16F8-F600-050B-8FEC-572414664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Have fun!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Very satisfying to make a program faster. You will hopefully understand soon :)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ndesNeue Alt 2 Medium" panose="000006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90C141-403B-70BA-B422-12681001F0D9}"/>
              </a:ext>
            </a:extLst>
          </p:cNvPr>
          <p:cNvSpPr txBox="1"/>
          <p:nvPr/>
        </p:nvSpPr>
        <p:spPr>
          <a:xfrm>
            <a:off x="838200" y="1266825"/>
            <a:ext cx="641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(not just “finish the tutorials &amp; labs” and “pass your exams”)</a:t>
            </a:r>
          </a:p>
          <a:p>
            <a:endParaRPr lang="en-US" dirty="0">
              <a:latin typeface="AndesNeue Alt 2 Book" panose="00000500000000000000" pitchFamily="2" charset="0"/>
            </a:endParaRPr>
          </a:p>
        </p:txBody>
      </p:sp>
      <p:pic>
        <p:nvPicPr>
          <p:cNvPr id="5" name="Google Shape;267;p35">
            <a:extLst>
              <a:ext uri="{FF2B5EF4-FFF2-40B4-BE49-F238E27FC236}">
                <a16:creationId xmlns:a16="http://schemas.microsoft.com/office/drawing/2014/main" id="{344E5E20-5020-20B7-C1E2-74FECE9C6C0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31119"/>
          <a:stretch/>
        </p:blipFill>
        <p:spPr>
          <a:xfrm>
            <a:off x="1796575" y="3552025"/>
            <a:ext cx="3936551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68;p35">
            <a:extLst>
              <a:ext uri="{FF2B5EF4-FFF2-40B4-BE49-F238E27FC236}">
                <a16:creationId xmlns:a16="http://schemas.microsoft.com/office/drawing/2014/main" id="{D8A45FCC-61B5-6CE9-474F-4F0D6A5CE69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1825" y="3552025"/>
            <a:ext cx="5055724" cy="203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4348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50D4-5AD8-FB17-F70F-418DE382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such thing as stupid questions: </a:t>
            </a:r>
            <a:r>
              <a:rPr lang="en-US" dirty="0">
                <a:solidFill>
                  <a:srgbClr val="C00000"/>
                </a:solidFill>
              </a:rPr>
              <a:t>ever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C75F-2C3B-DDA6-F9B0-443D7F326F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dirty="0"/>
              <a:t>“Systems” are made up of many, many parts</a:t>
            </a:r>
          </a:p>
          <a:p>
            <a:pPr>
              <a:spcBef>
                <a:spcPts val="2400"/>
              </a:spcBef>
            </a:pPr>
            <a:r>
              <a:rPr lang="en-US" dirty="0"/>
              <a:t>Infinite learning process</a:t>
            </a:r>
          </a:p>
          <a:p>
            <a:pPr>
              <a:spcBef>
                <a:spcPts val="2400"/>
              </a:spcBef>
            </a:pPr>
            <a:r>
              <a:rPr lang="en-US" dirty="0"/>
              <a:t>Please feel free to bring anything up</a:t>
            </a:r>
          </a:p>
          <a:p>
            <a:pPr>
              <a:spcBef>
                <a:spcPts val="2400"/>
              </a:spcBef>
            </a:pPr>
            <a:r>
              <a:rPr lang="en-US" dirty="0"/>
              <a:t>Personal promise: all </a:t>
            </a:r>
            <a:br>
              <a:rPr lang="en-US" dirty="0"/>
            </a:br>
            <a:r>
              <a:rPr lang="en-US" dirty="0"/>
              <a:t>questions will be treated equally</a:t>
            </a:r>
          </a:p>
          <a:p>
            <a:endParaRPr lang="en-US" dirty="0"/>
          </a:p>
        </p:txBody>
      </p:sp>
      <p:pic>
        <p:nvPicPr>
          <p:cNvPr id="5" name="Google Shape;289;p38">
            <a:extLst>
              <a:ext uri="{FF2B5EF4-FFF2-40B4-BE49-F238E27FC236}">
                <a16:creationId xmlns:a16="http://schemas.microsoft.com/office/drawing/2014/main" id="{EAB8BBA7-FD3F-21E2-F733-02EF0F7E86F8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 rotWithShape="1">
          <a:blip r:embed="rId2">
            <a:alphaModFix/>
          </a:blip>
          <a:srcRect l="1700" t="16042" b="5161"/>
          <a:stretch/>
        </p:blipFill>
        <p:spPr>
          <a:xfrm>
            <a:off x="6172200" y="2403149"/>
            <a:ext cx="5181600" cy="3196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1144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0B50-7052-B4C2-8842-354A9C9C2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Lab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EB03-4B2A-7267-10A0-C16773A04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725"/>
          </a:xfrm>
        </p:spPr>
        <p:txBody>
          <a:bodyPr>
            <a:normAutofit/>
          </a:bodyPr>
          <a:lstStyle/>
          <a:p>
            <a:r>
              <a:rPr lang="en-US" dirty="0"/>
              <a:t>For you:</a:t>
            </a:r>
          </a:p>
          <a:p>
            <a:pPr lvl="1"/>
            <a:r>
              <a:rPr lang="en-US" dirty="0"/>
              <a:t>Labs/Tutorials are for you to learn. </a:t>
            </a:r>
            <a:r>
              <a:rPr lang="en-US" dirty="0">
                <a:latin typeface="AndesNeue Alt 2 Medium" panose="00000600000000000000" pitchFamily="2" charset="0"/>
              </a:rPr>
              <a:t>No stress.</a:t>
            </a:r>
            <a:br>
              <a:rPr lang="en-US" b="1" dirty="0"/>
            </a:br>
            <a:r>
              <a:rPr lang="en-US" dirty="0"/>
              <a:t>Only a small percentage of grade. Please experiment!</a:t>
            </a:r>
          </a:p>
          <a:p>
            <a:pPr lvl="1"/>
            <a:r>
              <a:rPr lang="en-US" dirty="0"/>
              <a:t>Feel free to talk, communicate, </a:t>
            </a:r>
            <a:r>
              <a:rPr lang="en-US" dirty="0">
                <a:latin typeface="AndesNeue Alt 2 Medium" panose="00000600000000000000" pitchFamily="2" charset="0"/>
              </a:rPr>
              <a:t>work together</a:t>
            </a:r>
            <a:r>
              <a:rPr lang="en-US" dirty="0"/>
              <a:t>!</a:t>
            </a:r>
            <a:br>
              <a:rPr lang="en-US" dirty="0"/>
            </a:br>
            <a:r>
              <a:rPr lang="en-US" dirty="0">
                <a:latin typeface="AndesNeue Alt 2 Medium" panose="00000600000000000000" pitchFamily="2" charset="0"/>
              </a:rPr>
              <a:t>Submit separately, state who you worked with.</a:t>
            </a:r>
          </a:p>
          <a:p>
            <a:pPr lvl="1"/>
            <a:r>
              <a:rPr lang="en-US" dirty="0"/>
              <a:t>First tutorial slot challenges…</a:t>
            </a:r>
          </a:p>
          <a:p>
            <a:r>
              <a:rPr lang="en-US" dirty="0"/>
              <a:t>Me:</a:t>
            </a:r>
          </a:p>
          <a:p>
            <a:pPr lvl="1"/>
            <a:r>
              <a:rPr lang="en-US" dirty="0"/>
              <a:t>I will probably not give direct answers, but I will guide </a:t>
            </a:r>
            <a:r>
              <a:rPr lang="en-US" dirty="0">
                <a:sym typeface="Wingdings" panose="05000000000000000000" pitchFamily="2" charset="2"/>
              </a:rPr>
              <a:t>:)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Will be hovering around, try not to be conscious of it, trying to help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Might interrupt with solutions and interesting </a:t>
            </a:r>
            <a:r>
              <a:rPr lang="en-US" dirty="0" err="1">
                <a:sym typeface="Wingdings" panose="05000000000000000000" pitchFamily="2" charset="2"/>
              </a:rPr>
              <a:t>behaviours</a:t>
            </a:r>
            <a:r>
              <a:rPr lang="en-US" dirty="0">
                <a:sym typeface="Wingdings" panose="05000000000000000000" pitchFamily="2" charset="2"/>
              </a:rPr>
              <a:t> / questions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Will start at :05 and finish in ~1h, but will stay back for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76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601F-F750-AFB0-92CC-23687585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CS3210 Lab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472CD-4404-DAE7-8690-4B4B0EDD6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Processes / Threads /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2007788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EE00-9385-92E3-0B23-214EA83A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note for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4C9A6-09D5-1232-D89A-815F78419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5575" cy="4351338"/>
          </a:xfrm>
        </p:spPr>
        <p:txBody>
          <a:bodyPr/>
          <a:lstStyle/>
          <a:p>
            <a:r>
              <a:rPr lang="en-US" dirty="0"/>
              <a:t>‘C-style’ C++ programming language</a:t>
            </a:r>
          </a:p>
          <a:p>
            <a:pPr lvl="1"/>
            <a:r>
              <a:rPr lang="en-US" dirty="0"/>
              <a:t>C++ </a:t>
            </a:r>
            <a:r>
              <a:rPr lang="en-US" dirty="0">
                <a:latin typeface="AndesNeue Alt 2 Book it" panose="00000500000000000000" pitchFamily="2" charset="0"/>
              </a:rPr>
              <a:t>only</a:t>
            </a:r>
            <a:r>
              <a:rPr lang="en-US" dirty="0"/>
              <a:t>! Even if you want to write C…</a:t>
            </a:r>
          </a:p>
          <a:p>
            <a:pPr lvl="1"/>
            <a:r>
              <a:rPr lang="en-US" dirty="0"/>
              <a:t>[Lab 1] Use only the </a:t>
            </a:r>
            <a:r>
              <a:rPr lang="en-US" sz="2000" dirty="0" err="1">
                <a:latin typeface="Iosevka" panose="02000509000000000000" pitchFamily="49" charset="0"/>
                <a:ea typeface="Iosevka" panose="02000509000000000000" pitchFamily="49" charset="0"/>
              </a:rPr>
              <a:t>pthread</a:t>
            </a:r>
            <a:r>
              <a:rPr lang="en-US" dirty="0"/>
              <a:t> library.</a:t>
            </a:r>
          </a:p>
          <a:p>
            <a:pPr lvl="2"/>
            <a:r>
              <a:rPr lang="en-US" dirty="0"/>
              <a:t>(i.e. don’t use </a:t>
            </a:r>
            <a:r>
              <a:rPr lang="en-US" sz="1800" dirty="0">
                <a:latin typeface="Iosevka" panose="02000509000000000000" pitchFamily="49" charset="0"/>
                <a:ea typeface="Iosevka" panose="02000509000000000000" pitchFamily="49" charset="0"/>
              </a:rPr>
              <a:t>std::mutex</a:t>
            </a:r>
            <a:r>
              <a:rPr lang="en-US" dirty="0"/>
              <a:t>, </a:t>
            </a:r>
            <a:r>
              <a:rPr lang="en-US" sz="1800" dirty="0">
                <a:latin typeface="Iosevka" panose="02000509000000000000" pitchFamily="49" charset="0"/>
                <a:ea typeface="Iosevka" panose="02000509000000000000" pitchFamily="49" charset="0"/>
              </a:rPr>
              <a:t>std::thread</a:t>
            </a:r>
            <a:r>
              <a:rPr lang="en-US" dirty="0"/>
              <a:t>, …)</a:t>
            </a:r>
          </a:p>
          <a:p>
            <a:r>
              <a:rPr lang="en-US" dirty="0">
                <a:latin typeface="AndesNeue Alt 2 Medium" panose="00000600000000000000" pitchFamily="2" charset="0"/>
              </a:rPr>
              <a:t>Do the lab exercises in order!</a:t>
            </a:r>
          </a:p>
          <a:p>
            <a:r>
              <a:rPr lang="en-US" dirty="0"/>
              <a:t>Submit the necessary exercises</a:t>
            </a:r>
          </a:p>
          <a:p>
            <a:pPr lvl="1"/>
            <a:r>
              <a:rPr lang="en-US" dirty="0"/>
              <a:t>Lab 1 deadline: next week, 2 Sept, </a:t>
            </a:r>
            <a:r>
              <a:rPr lang="en-US" dirty="0">
                <a:solidFill>
                  <a:srgbClr val="C00000"/>
                </a:solidFill>
                <a:latin typeface="AndesNeue Alt 2 Medium" panose="00000600000000000000" pitchFamily="2" charset="0"/>
              </a:rPr>
              <a:t>1400hrs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0A365EB-CB2B-A2DB-96A7-5064A53E9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164" y="1825625"/>
            <a:ext cx="368004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549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4CB8E-7F8B-02EC-F222-D581C598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synchronization for lab 1?</a:t>
            </a:r>
          </a:p>
        </p:txBody>
      </p:sp>
      <p:grpSp>
        <p:nvGrpSpPr>
          <p:cNvPr id="4" name="Google Shape;310;p41">
            <a:extLst>
              <a:ext uri="{FF2B5EF4-FFF2-40B4-BE49-F238E27FC236}">
                <a16:creationId xmlns:a16="http://schemas.microsoft.com/office/drawing/2014/main" id="{CBEDD9AC-9B3A-6B51-DCD9-9DFA5079D2AE}"/>
              </a:ext>
            </a:extLst>
          </p:cNvPr>
          <p:cNvGrpSpPr/>
          <p:nvPr/>
        </p:nvGrpSpPr>
        <p:grpSpPr>
          <a:xfrm>
            <a:off x="838200" y="2643041"/>
            <a:ext cx="5172075" cy="3005283"/>
            <a:chOff x="0" y="1557763"/>
            <a:chExt cx="4338350" cy="2548684"/>
          </a:xfrm>
        </p:grpSpPr>
        <p:pic>
          <p:nvPicPr>
            <p:cNvPr id="5" name="Google Shape;311;p41">
              <a:extLst>
                <a:ext uri="{FF2B5EF4-FFF2-40B4-BE49-F238E27FC236}">
                  <a16:creationId xmlns:a16="http://schemas.microsoft.com/office/drawing/2014/main" id="{7A71F161-D1EF-6077-9882-FC20BF4C15D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b="41096"/>
            <a:stretch/>
          </p:blipFill>
          <p:spPr>
            <a:xfrm>
              <a:off x="0" y="2139446"/>
              <a:ext cx="4338350" cy="1967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6" name="Google Shape;312;p41">
              <a:extLst>
                <a:ext uri="{FF2B5EF4-FFF2-40B4-BE49-F238E27FC236}">
                  <a16:creationId xmlns:a16="http://schemas.microsoft.com/office/drawing/2014/main" id="{833740DC-EEBD-2A5F-4087-1E7AFF29C5F1}"/>
                </a:ext>
              </a:extLst>
            </p:cNvPr>
            <p:cNvSpPr txBox="1"/>
            <p:nvPr/>
          </p:nvSpPr>
          <p:spPr>
            <a:xfrm>
              <a:off x="799775" y="1557763"/>
              <a:ext cx="3000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Python</a:t>
              </a:r>
              <a:endParaRPr dirty="0"/>
            </a:p>
          </p:txBody>
        </p:sp>
      </p:grpSp>
      <p:grpSp>
        <p:nvGrpSpPr>
          <p:cNvPr id="7" name="Google Shape;313;p41">
            <a:extLst>
              <a:ext uri="{FF2B5EF4-FFF2-40B4-BE49-F238E27FC236}">
                <a16:creationId xmlns:a16="http://schemas.microsoft.com/office/drawing/2014/main" id="{A3328F87-6B01-D401-1714-D007D3F72185}"/>
              </a:ext>
            </a:extLst>
          </p:cNvPr>
          <p:cNvGrpSpPr/>
          <p:nvPr/>
        </p:nvGrpSpPr>
        <p:grpSpPr>
          <a:xfrm>
            <a:off x="6136050" y="2727242"/>
            <a:ext cx="5217750" cy="2921081"/>
            <a:chOff x="4464125" y="1641963"/>
            <a:chExt cx="4599150" cy="2464487"/>
          </a:xfrm>
        </p:grpSpPr>
        <p:pic>
          <p:nvPicPr>
            <p:cNvPr id="8" name="Google Shape;314;p41">
              <a:extLst>
                <a:ext uri="{FF2B5EF4-FFF2-40B4-BE49-F238E27FC236}">
                  <a16:creationId xmlns:a16="http://schemas.microsoft.com/office/drawing/2014/main" id="{302C3B48-0CE4-6C33-5ACD-BA85D86E7A5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64125" y="2139450"/>
              <a:ext cx="4599150" cy="1967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9" name="Google Shape;315;p41">
              <a:extLst>
                <a:ext uri="{FF2B5EF4-FFF2-40B4-BE49-F238E27FC236}">
                  <a16:creationId xmlns:a16="http://schemas.microsoft.com/office/drawing/2014/main" id="{018A15A4-E5F1-7463-B286-BBE9CF2596E7}"/>
                </a:ext>
              </a:extLst>
            </p:cNvPr>
            <p:cNvSpPr txBox="1"/>
            <p:nvPr/>
          </p:nvSpPr>
          <p:spPr>
            <a:xfrm>
              <a:off x="5263700" y="1641963"/>
              <a:ext cx="3000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C/C++</a:t>
              </a: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9C955BE-6AB6-ADB6-7BA6-5DD53BBB5406}"/>
              </a:ext>
            </a:extLst>
          </p:cNvPr>
          <p:cNvSpPr txBox="1"/>
          <p:nvPr/>
        </p:nvSpPr>
        <p:spPr>
          <a:xfrm>
            <a:off x="838200" y="1317479"/>
            <a:ext cx="641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(because anyone can solve embarrassingly parallel problems.)</a:t>
            </a:r>
          </a:p>
          <a:p>
            <a:endParaRPr lang="en-US" dirty="0">
              <a:latin typeface="AndesNeue Alt 2 Book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43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E03587-8FD7-B327-4946-9123F581EE44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11811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81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4CB8E-7F8B-02EC-F222-D581C598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synchronization for lab 1?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C955BE-6AB6-ADB6-7BA6-5DD53BBB5406}"/>
              </a:ext>
            </a:extLst>
          </p:cNvPr>
          <p:cNvSpPr txBox="1"/>
          <p:nvPr/>
        </p:nvSpPr>
        <p:spPr>
          <a:xfrm>
            <a:off x="838200" y="1317479"/>
            <a:ext cx="641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(because anyone can solve embarrassingly parallel problems.)</a:t>
            </a:r>
          </a:p>
          <a:p>
            <a:endParaRPr lang="en-US" dirty="0">
              <a:latin typeface="AndesNeue Alt 2 Book" panose="00000500000000000000" pitchFamily="2" charset="0"/>
            </a:endParaRPr>
          </a:p>
        </p:txBody>
      </p:sp>
      <p:pic>
        <p:nvPicPr>
          <p:cNvPr id="3" name="Google Shape;323;p42">
            <a:extLst>
              <a:ext uri="{FF2B5EF4-FFF2-40B4-BE49-F238E27FC236}">
                <a16:creationId xmlns:a16="http://schemas.microsoft.com/office/drawing/2014/main" id="{1306A1C6-9FAC-AC94-0944-658C6BC4C2B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92850" y="2643042"/>
            <a:ext cx="4213250" cy="16993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324;p42">
            <a:extLst>
              <a:ext uri="{FF2B5EF4-FFF2-40B4-BE49-F238E27FC236}">
                <a16:creationId xmlns:a16="http://schemas.microsoft.com/office/drawing/2014/main" id="{B2FA3F20-1CC2-88B6-19C0-741EC9AB1B04}"/>
              </a:ext>
            </a:extLst>
          </p:cNvPr>
          <p:cNvGrpSpPr/>
          <p:nvPr/>
        </p:nvGrpSpPr>
        <p:grpSpPr>
          <a:xfrm>
            <a:off x="1727126" y="3332142"/>
            <a:ext cx="4266417" cy="2484500"/>
            <a:chOff x="165026" y="2081400"/>
            <a:chExt cx="4266417" cy="2484500"/>
          </a:xfrm>
        </p:grpSpPr>
        <p:pic>
          <p:nvPicPr>
            <p:cNvPr id="12" name="Google Shape;325;p42">
              <a:extLst>
                <a:ext uri="{FF2B5EF4-FFF2-40B4-BE49-F238E27FC236}">
                  <a16:creationId xmlns:a16="http://schemas.microsoft.com/office/drawing/2014/main" id="{F95F9A82-6518-DD92-DF5B-78908E6E385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r="31119"/>
            <a:stretch/>
          </p:blipFill>
          <p:spPr>
            <a:xfrm>
              <a:off x="165026" y="2081400"/>
              <a:ext cx="4266417" cy="98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326;p42">
              <a:extLst>
                <a:ext uri="{FF2B5EF4-FFF2-40B4-BE49-F238E27FC236}">
                  <a16:creationId xmlns:a16="http://schemas.microsoft.com/office/drawing/2014/main" id="{7CBD3980-E013-9DD0-7587-A679AED7C632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3425" y="3585194"/>
              <a:ext cx="4069625" cy="98070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" name="Google Shape;327;p42">
            <a:extLst>
              <a:ext uri="{FF2B5EF4-FFF2-40B4-BE49-F238E27FC236}">
                <a16:creationId xmlns:a16="http://schemas.microsoft.com/office/drawing/2014/main" id="{0F7C0D05-A4E7-5387-D8B3-501AE788F982}"/>
              </a:ext>
            </a:extLst>
          </p:cNvPr>
          <p:cNvGrpSpPr/>
          <p:nvPr/>
        </p:nvGrpSpPr>
        <p:grpSpPr>
          <a:xfrm>
            <a:off x="4036375" y="4790391"/>
            <a:ext cx="6647550" cy="1026250"/>
            <a:chOff x="2474275" y="3539649"/>
            <a:chExt cx="6647550" cy="1026250"/>
          </a:xfrm>
        </p:grpSpPr>
        <p:pic>
          <p:nvPicPr>
            <p:cNvPr id="15" name="Google Shape;328;p42">
              <a:extLst>
                <a:ext uri="{FF2B5EF4-FFF2-40B4-BE49-F238E27FC236}">
                  <a16:creationId xmlns:a16="http://schemas.microsoft.com/office/drawing/2014/main" id="{5E2FA58F-1D37-B9BC-7382-D7724FEF90ED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952925" y="3539649"/>
              <a:ext cx="4168900" cy="1026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329;p42">
              <a:extLst>
                <a:ext uri="{FF2B5EF4-FFF2-40B4-BE49-F238E27FC236}">
                  <a16:creationId xmlns:a16="http://schemas.microsoft.com/office/drawing/2014/main" id="{B50A7B8D-7560-D0D7-1CA6-F2DA83E701C8}"/>
                </a:ext>
              </a:extLst>
            </p:cNvPr>
            <p:cNvSpPr/>
            <p:nvPr/>
          </p:nvSpPr>
          <p:spPr>
            <a:xfrm>
              <a:off x="2474275" y="3583225"/>
              <a:ext cx="691800" cy="1950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0;p42">
              <a:extLst>
                <a:ext uri="{FF2B5EF4-FFF2-40B4-BE49-F238E27FC236}">
                  <a16:creationId xmlns:a16="http://schemas.microsoft.com/office/drawing/2014/main" id="{CEE237D9-B6D6-12BE-D4C1-186DD1FAD2AC}"/>
                </a:ext>
              </a:extLst>
            </p:cNvPr>
            <p:cNvSpPr/>
            <p:nvPr/>
          </p:nvSpPr>
          <p:spPr>
            <a:xfrm>
              <a:off x="7335650" y="3539650"/>
              <a:ext cx="1532400" cy="203100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0471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1B75A2-955C-E5DA-7E8D-87962312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Why synchronization for lab 1?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8085E-E458-AB56-3EEE-FD7C1A9CD047}"/>
              </a:ext>
            </a:extLst>
          </p:cNvPr>
          <p:cNvSpPr txBox="1"/>
          <p:nvPr/>
        </p:nvSpPr>
        <p:spPr>
          <a:xfrm>
            <a:off x="838200" y="1363960"/>
            <a:ext cx="1051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Anyone can solve embarrassingly parallel problems;</a:t>
            </a:r>
            <a:br>
              <a:rPr lang="en-US" dirty="0">
                <a:latin typeface="AndesNeue Alt 2 Book" panose="00000500000000000000" pitchFamily="2" charset="0"/>
              </a:rPr>
            </a:br>
            <a:r>
              <a:rPr lang="en-US" dirty="0">
                <a:latin typeface="AndesNeue Alt 2 Book" panose="00000500000000000000" pitchFamily="2" charset="0"/>
              </a:rPr>
              <a:t>the difficult part is coordinating between tasks, a.k.a. synchronization!</a:t>
            </a:r>
          </a:p>
          <a:p>
            <a:endParaRPr lang="en-US" dirty="0">
              <a:latin typeface="AndesNeue Alt 2 Book" panose="00000500000000000000" pitchFamily="2" charset="0"/>
            </a:endParaRPr>
          </a:p>
        </p:txBody>
      </p:sp>
      <p:pic>
        <p:nvPicPr>
          <p:cNvPr id="7" name="Google Shape;338;p43">
            <a:extLst>
              <a:ext uri="{FF2B5EF4-FFF2-40B4-BE49-F238E27FC236}">
                <a16:creationId xmlns:a16="http://schemas.microsoft.com/office/drawing/2014/main" id="{2BB1209E-D963-A337-6EF0-0DA532391158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47875" y="2488406"/>
            <a:ext cx="8096250" cy="3609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3549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FEBB-2FFD-1D20-A053-306F7B97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4D08D-C85A-B86F-F47A-666DF135C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AndesNeue Alt 2 Medium" panose="00000600000000000000" pitchFamily="2" charset="0"/>
              </a:rPr>
              <a:t>Connect to lab machines, download code</a:t>
            </a:r>
          </a:p>
          <a:p>
            <a:r>
              <a:rPr lang="en-US" dirty="0">
                <a:latin typeface="AndesNeue Alt 2 Medium" panose="00000600000000000000" pitchFamily="2" charset="0"/>
              </a:rPr>
              <a:t>ex1</a:t>
            </a:r>
            <a:r>
              <a:rPr lang="en-US" dirty="0"/>
              <a:t>: processes with fork/wait</a:t>
            </a:r>
          </a:p>
          <a:p>
            <a:r>
              <a:rPr lang="en-US" dirty="0">
                <a:latin typeface="AndesNeue Alt 2 Medium" panose="00000600000000000000" pitchFamily="2" charset="0"/>
              </a:rPr>
              <a:t>ex2</a:t>
            </a:r>
            <a:r>
              <a:rPr lang="en-US" dirty="0"/>
              <a:t>: </a:t>
            </a:r>
            <a:r>
              <a:rPr lang="en-US" dirty="0" err="1"/>
              <a:t>pthreads</a:t>
            </a:r>
            <a:r>
              <a:rPr lang="en-US" dirty="0"/>
              <a:t> ordering, counter variable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Bonus: Semaphore usage</a:t>
            </a:r>
          </a:p>
          <a:p>
            <a:r>
              <a:rPr lang="en-US" dirty="0">
                <a:latin typeface="AndesNeue Alt 2 Medium" panose="00000600000000000000" pitchFamily="2" charset="0"/>
              </a:rPr>
              <a:t>ex3</a:t>
            </a:r>
            <a:r>
              <a:rPr lang="en-US" dirty="0"/>
              <a:t>: race condition</a:t>
            </a:r>
          </a:p>
          <a:p>
            <a:r>
              <a:rPr lang="en-US" dirty="0">
                <a:latin typeface="AndesNeue Alt 2 Medium" panose="00000600000000000000" pitchFamily="2" charset="0"/>
              </a:rPr>
              <a:t>ex4</a:t>
            </a:r>
            <a:r>
              <a:rPr lang="en-US" dirty="0"/>
              <a:t>: </a:t>
            </a:r>
            <a:r>
              <a:rPr lang="en-US" dirty="0" err="1"/>
              <a:t>pthread</a:t>
            </a:r>
            <a:r>
              <a:rPr lang="en-US" dirty="0"/>
              <a:t> joining  </a:t>
            </a:r>
          </a:p>
          <a:p>
            <a:r>
              <a:rPr lang="en-US" dirty="0">
                <a:latin typeface="AndesNeue Alt 2 Medium" panose="00000600000000000000" pitchFamily="2" charset="0"/>
              </a:rPr>
              <a:t>ex5</a:t>
            </a:r>
            <a:r>
              <a:rPr lang="en-US" dirty="0"/>
              <a:t>: </a:t>
            </a:r>
            <a:r>
              <a:rPr lang="en-US" dirty="0" err="1"/>
              <a:t>pthread</a:t>
            </a:r>
            <a:r>
              <a:rPr lang="en-US" dirty="0"/>
              <a:t> mutexes</a:t>
            </a:r>
          </a:p>
          <a:p>
            <a:r>
              <a:rPr lang="en-US" dirty="0">
                <a:latin typeface="AndesNeue Alt 2 Medium" panose="00000600000000000000" pitchFamily="2" charset="0"/>
              </a:rPr>
              <a:t>ex6</a:t>
            </a:r>
            <a:r>
              <a:rPr lang="en-US" dirty="0"/>
              <a:t>: condition variables (starts to get challenging)</a:t>
            </a:r>
          </a:p>
          <a:p>
            <a:r>
              <a:rPr lang="en-US" dirty="0">
                <a:latin typeface="AndesNeue Alt 2 Medium" panose="00000600000000000000" pitchFamily="2" charset="0"/>
              </a:rPr>
              <a:t>ex7</a:t>
            </a:r>
            <a:r>
              <a:rPr lang="en-US" dirty="0"/>
              <a:t>: producer-consumer: </a:t>
            </a:r>
            <a:r>
              <a:rPr lang="en-US" dirty="0" err="1"/>
              <a:t>pthreads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  <a:latin typeface="AndesNeue Alt 2 Medium" panose="00000600000000000000" pitchFamily="2" charset="0"/>
              </a:rPr>
              <a:t>(for submission)</a:t>
            </a:r>
          </a:p>
          <a:p>
            <a:r>
              <a:rPr lang="en-US" dirty="0">
                <a:latin typeface="AndesNeue Alt 2 Medium" panose="00000600000000000000" pitchFamily="2" charset="0"/>
              </a:rPr>
              <a:t>ex8</a:t>
            </a:r>
            <a:r>
              <a:rPr lang="en-US" dirty="0"/>
              <a:t>: producer-consumer: processes and semaphores </a:t>
            </a:r>
            <a:r>
              <a:rPr lang="en-US" dirty="0">
                <a:solidFill>
                  <a:srgbClr val="C00000"/>
                </a:solidFill>
                <a:latin typeface="AndesNeue Alt 2 Medium" panose="00000600000000000000" pitchFamily="2" charset="0"/>
              </a:rPr>
              <a:t>(for submission)</a:t>
            </a:r>
          </a:p>
          <a:p>
            <a:r>
              <a:rPr lang="en-US" dirty="0">
                <a:latin typeface="AndesNeue Alt 2 Medium" panose="00000600000000000000" pitchFamily="2" charset="0"/>
              </a:rPr>
              <a:t>ex9</a:t>
            </a:r>
            <a:r>
              <a:rPr lang="en-US" dirty="0"/>
              <a:t>: explaining ex7 and ex8 </a:t>
            </a:r>
            <a:r>
              <a:rPr lang="en-US" dirty="0">
                <a:solidFill>
                  <a:srgbClr val="C00000"/>
                </a:solidFill>
                <a:latin typeface="AndesNeue Alt 2 Medium" panose="00000600000000000000" pitchFamily="2" charset="0"/>
              </a:rPr>
              <a:t>(for submission)</a:t>
            </a:r>
          </a:p>
          <a:p>
            <a:r>
              <a:rPr lang="en-US" dirty="0">
                <a:solidFill>
                  <a:srgbClr val="C00000"/>
                </a:solidFill>
                <a:latin typeface="AndesNeue Alt 2 Medium" panose="00000600000000000000" pitchFamily="2" charset="0"/>
              </a:rPr>
              <a:t>Visiting the PDC lab downstairs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69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44F12-FE1E-B8ED-2DDD-4FCB3D83C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141FA-8D57-2362-7F2D-037C14668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3871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nus-cs3210.github.io/student-guide/accessing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r>
              <a:rPr lang="en-US" dirty="0"/>
              <a:t>Get SoC ID </a:t>
            </a:r>
          </a:p>
          <a:p>
            <a:pPr marL="514350" indent="-514350">
              <a:buAutoNum type="arabicPeriod"/>
            </a:pPr>
            <a:r>
              <a:rPr lang="en-US" dirty="0"/>
              <a:t>Check email for PDC Lab username &amp; password</a:t>
            </a:r>
          </a:p>
          <a:p>
            <a:pPr marL="514350" indent="-514350">
              <a:buAutoNum type="arabicPeriod"/>
            </a:pPr>
            <a:r>
              <a:rPr lang="en-US" dirty="0"/>
              <a:t>Get SoC VPN (not for </a:t>
            </a:r>
            <a:r>
              <a:rPr lang="en-US" dirty="0">
                <a:latin typeface="AndesNeue Alt 2 Book it" panose="00000500000000000000" pitchFamily="2" charset="0"/>
              </a:rPr>
              <a:t>right now,</a:t>
            </a:r>
            <a:r>
              <a:rPr lang="en-US" dirty="0"/>
              <a:t> but for accesses outside SoC)</a:t>
            </a:r>
          </a:p>
          <a:p>
            <a:pPr marL="514350" indent="-514350">
              <a:buAutoNum type="arabicPeriod"/>
            </a:pPr>
            <a:r>
              <a:rPr lang="en-US" dirty="0"/>
              <a:t>SSH to </a:t>
            </a:r>
            <a:r>
              <a:rPr lang="en-US" sz="2400" dirty="0">
                <a:latin typeface="Iosevka" panose="02000509000000000000" pitchFamily="49" charset="0"/>
                <a:ea typeface="Iosevka" panose="02000509000000000000" pitchFamily="49" charset="0"/>
              </a:rPr>
              <a:t>soctf-pdc-xxx.d1.comp.nus.edu.sg</a:t>
            </a:r>
            <a:endParaRPr lang="en-US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lvl="1"/>
            <a:r>
              <a:rPr lang="en-US" sz="2000" dirty="0">
                <a:latin typeface="Iosevka" panose="02000509000000000000" pitchFamily="49" charset="0"/>
                <a:ea typeface="Iosevka" panose="02000509000000000000" pitchFamily="49" charset="0"/>
              </a:rPr>
              <a:t>xxx</a:t>
            </a:r>
            <a:r>
              <a:rPr lang="en-US" dirty="0"/>
              <a:t> is </a:t>
            </a:r>
            <a:r>
              <a:rPr lang="en-US" sz="2000" dirty="0">
                <a:latin typeface="Iosevka" panose="02000509000000000000" pitchFamily="49" charset="0"/>
                <a:ea typeface="Iosevka" panose="02000509000000000000" pitchFamily="49" charset="0"/>
              </a:rPr>
              <a:t>001-003</a:t>
            </a:r>
            <a:r>
              <a:rPr lang="en-US" dirty="0"/>
              <a:t> or </a:t>
            </a:r>
            <a:r>
              <a:rPr lang="en-US" sz="2000" dirty="0">
                <a:latin typeface="Iosevka" panose="02000509000000000000" pitchFamily="49" charset="0"/>
                <a:ea typeface="Iosevka" panose="02000509000000000000" pitchFamily="49" charset="0"/>
              </a:rPr>
              <a:t>009-011</a:t>
            </a:r>
            <a:r>
              <a:rPr lang="en-US" dirty="0"/>
              <a:t>; don’t crowd </a:t>
            </a:r>
            <a:r>
              <a:rPr lang="en-US" sz="2000" dirty="0">
                <a:latin typeface="Iosevka" panose="02000509000000000000" pitchFamily="49" charset="0"/>
                <a:ea typeface="Iosevka" panose="02000509000000000000" pitchFamily="49" charset="0"/>
              </a:rPr>
              <a:t>001</a:t>
            </a:r>
            <a:r>
              <a:rPr lang="en-US" dirty="0"/>
              <a:t> :’)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Download lab code into the machines and start the lab :D</a:t>
            </a:r>
          </a:p>
          <a:p>
            <a:pPr lvl="1"/>
            <a:r>
              <a:rPr lang="da-DK" sz="1800" i="0" u="none" strike="noStrike" dirty="0">
                <a:effectLst/>
                <a:latin typeface="Iosevka" panose="02000509000000000000" pitchFamily="49" charset="0"/>
                <a:ea typeface="Iosevka" panose="02000509000000000000" pitchFamily="49" charset="0"/>
              </a:rPr>
              <a:t>wget  </a:t>
            </a:r>
            <a:r>
              <a:rPr lang="da-DK" sz="1800" i="0" u="sng" strike="noStrike" dirty="0">
                <a:effectLst/>
                <a:latin typeface="Iosevka" panose="02000509000000000000" pitchFamily="49" charset="0"/>
                <a:ea typeface="Iosevka" panose="02000509000000000000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https://www.comp.nus.edu.sg/~srirams/cs3210/L1_code.zip</a:t>
            </a:r>
            <a:endParaRPr lang="en-US" sz="1800" i="0" u="sng" strike="noStrike" dirty="0">
              <a:effectLst/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lvl="1"/>
            <a:r>
              <a:rPr lang="en-US" sz="1800" i="0" u="none" strike="noStrike" dirty="0">
                <a:effectLst/>
                <a:latin typeface="Iosevka" panose="02000509000000000000" pitchFamily="49" charset="0"/>
                <a:ea typeface="Iosevka" panose="02000509000000000000" pitchFamily="49" charset="0"/>
              </a:rPr>
              <a:t>unzip L1_code.zip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AndesNeue Alt 2 Medium" panose="00000600000000000000" pitchFamily="2" charset="0"/>
              </a:rPr>
              <a:t>For </a:t>
            </a:r>
            <a:r>
              <a:rPr lang="en-US" dirty="0" err="1">
                <a:solidFill>
                  <a:srgbClr val="C00000"/>
                </a:solidFill>
                <a:latin typeface="AndesNeue Alt 2 Medium" panose="00000600000000000000" pitchFamily="2" charset="0"/>
              </a:rPr>
              <a:t>VSCode</a:t>
            </a:r>
            <a:r>
              <a:rPr lang="en-US" dirty="0">
                <a:solidFill>
                  <a:srgbClr val="C00000"/>
                </a:solidFill>
                <a:latin typeface="AndesNeue Alt 2 Medium" panose="00000600000000000000" pitchFamily="2" charset="0"/>
              </a:rPr>
              <a:t> users, SSH into the node with bash/</a:t>
            </a:r>
            <a:r>
              <a:rPr lang="en-US" dirty="0" err="1">
                <a:solidFill>
                  <a:srgbClr val="C00000"/>
                </a:solidFill>
                <a:latin typeface="AndesNeue Alt 2 Medium" panose="00000600000000000000" pitchFamily="2" charset="0"/>
              </a:rPr>
              <a:t>powershell</a:t>
            </a:r>
            <a:r>
              <a:rPr lang="en-US" dirty="0">
                <a:solidFill>
                  <a:srgbClr val="C00000"/>
                </a:solidFill>
                <a:latin typeface="AndesNeue Alt 2 Medium" panose="00000600000000000000" pitchFamily="2" charset="0"/>
              </a:rPr>
              <a:t> first to change your password before using </a:t>
            </a:r>
            <a:r>
              <a:rPr lang="en-US" dirty="0" err="1">
                <a:solidFill>
                  <a:srgbClr val="C00000"/>
                </a:solidFill>
                <a:latin typeface="AndesNeue Alt 2 Medium" panose="00000600000000000000" pitchFamily="2" charset="0"/>
              </a:rPr>
              <a:t>VSCode</a:t>
            </a:r>
            <a:r>
              <a:rPr lang="en-US" dirty="0">
                <a:solidFill>
                  <a:srgbClr val="C00000"/>
                </a:solidFill>
                <a:latin typeface="AndesNeue Alt 2 Medium" panose="00000600000000000000" pitchFamily="2" charset="0"/>
              </a:rPr>
              <a:t> to connect!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7F1235-CBED-195F-DE5F-094D8189B40B}"/>
              </a:ext>
            </a:extLst>
          </p:cNvPr>
          <p:cNvSpPr txBox="1"/>
          <p:nvPr/>
        </p:nvSpPr>
        <p:spPr>
          <a:xfrm>
            <a:off x="7753350" y="285750"/>
            <a:ext cx="401955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  <a:latin typeface="AndesNeue Alt 2 Medium" panose="00000600000000000000" pitchFamily="2" charset="0"/>
              </a:rPr>
              <a:t>Ask for help if you can’t SSH!</a:t>
            </a:r>
          </a:p>
          <a:p>
            <a:r>
              <a:rPr lang="en-US" dirty="0">
                <a:latin typeface="AndesNeue Alt 2 Medium" panose="00000600000000000000" pitchFamily="2" charset="0"/>
              </a:rPr>
              <a:t>For advanced users: </a:t>
            </a:r>
            <a:r>
              <a:rPr lang="en-US" dirty="0">
                <a:latin typeface="AndesNeue Alt 2 Book" panose="00000500000000000000" pitchFamily="2" charset="0"/>
              </a:rPr>
              <a:t>generate SSH key, copy your key to the </a:t>
            </a:r>
            <a:r>
              <a:rPr lang="en-US" dirty="0" err="1">
                <a:latin typeface="AndesNeue Alt 2 Book" panose="00000500000000000000" pitchFamily="2" charset="0"/>
              </a:rPr>
              <a:t>pdc</a:t>
            </a:r>
            <a:r>
              <a:rPr lang="en-US" dirty="0">
                <a:latin typeface="AndesNeue Alt 2 Book" panose="00000500000000000000" pitchFamily="2" charset="0"/>
              </a:rPr>
              <a:t> machines, set up your SSH config file…</a:t>
            </a:r>
          </a:p>
        </p:txBody>
      </p:sp>
    </p:spTree>
    <p:extLst>
      <p:ext uri="{BB962C8B-B14F-4D97-AF65-F5344CB8AC3E}">
        <p14:creationId xmlns:p14="http://schemas.microsoft.com/office/powerpoint/2010/main" val="3036281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1E43-6CF5-1001-8273-D39CE5BB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[Extra] Quality-of-life for SSH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10769-931B-35A1-9322-F411C726C2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adding the following to </a:t>
            </a:r>
            <a:r>
              <a:rPr lang="en-US" sz="2600" dirty="0">
                <a:latin typeface="Iosevka" panose="02000509000000000000" pitchFamily="49" charset="0"/>
                <a:ea typeface="Iosevka" panose="02000509000000000000" pitchFamily="49" charset="0"/>
              </a:rPr>
              <a:t>~/.ssh/config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Host pdc-003</a:t>
            </a:r>
          </a:p>
          <a:p>
            <a:pPr marL="0" indent="0">
              <a:buNone/>
            </a:pP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sz="1600" dirty="0" err="1">
                <a:latin typeface="Iosevka" panose="02000509000000000000" pitchFamily="49" charset="0"/>
                <a:ea typeface="Iosevka" panose="02000509000000000000" pitchFamily="49" charset="0"/>
              </a:rPr>
              <a:t>HostName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soctf-pdc-003.d1.comp.nus.edu.sg</a:t>
            </a:r>
          </a:p>
          <a:p>
            <a:pPr marL="0" indent="0">
              <a:buNone/>
            </a:pP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   User </a:t>
            </a:r>
            <a:r>
              <a:rPr lang="en-US" sz="1600" dirty="0">
                <a:solidFill>
                  <a:schemeClr val="accent2"/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[insert your lab id here]</a:t>
            </a:r>
          </a:p>
          <a:p>
            <a:pPr marL="0" indent="0">
              <a:buNone/>
            </a:pP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sz="1600" dirty="0" err="1">
                <a:latin typeface="Iosevka" panose="02000509000000000000" pitchFamily="49" charset="0"/>
                <a:ea typeface="Iosevka" panose="02000509000000000000" pitchFamily="49" charset="0"/>
              </a:rPr>
              <a:t>ForwardAgent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yes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 you can just type</a:t>
            </a:r>
            <a:br>
              <a:rPr lang="en-US" dirty="0"/>
            </a:br>
            <a:r>
              <a:rPr lang="en-US" sz="2400" dirty="0">
                <a:latin typeface="Iosevka" panose="02000509000000000000" pitchFamily="49" charset="0"/>
                <a:ea typeface="Iosevka" panose="02000509000000000000" pitchFamily="49" charset="0"/>
              </a:rPr>
              <a:t>ssh pdc-003 </a:t>
            </a:r>
            <a:r>
              <a:rPr lang="en-US" sz="2400" dirty="0"/>
              <a:t> </a:t>
            </a:r>
            <a:r>
              <a:rPr lang="en-US" dirty="0"/>
              <a:t>to connect </a:t>
            </a:r>
            <a:r>
              <a:rPr lang="en-US" dirty="0">
                <a:sym typeface="Wingdings" panose="05000000000000000000" pitchFamily="2" charset="2"/>
              </a:rPr>
              <a:t>:)</a:t>
            </a:r>
            <a:endParaRPr lang="en-US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A67BED-BD2A-11A8-3DC5-5F06133A0A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 your SSH key:</a:t>
            </a:r>
            <a:br>
              <a:rPr lang="en-US" dirty="0"/>
            </a:br>
            <a:r>
              <a:rPr lang="en-US" sz="2400" dirty="0">
                <a:latin typeface="Iosevka" panose="02000509000000000000" pitchFamily="49" charset="0"/>
                <a:ea typeface="Iosevka" panose="02000509000000000000" pitchFamily="49" charset="0"/>
              </a:rPr>
              <a:t>ssh-keygen -t ed25519</a:t>
            </a:r>
          </a:p>
          <a:p>
            <a:pPr lvl="1"/>
            <a:r>
              <a:rPr lang="en-US" dirty="0"/>
              <a:t>Add your public key (.pub) to </a:t>
            </a:r>
            <a:r>
              <a:rPr lang="en-US" sz="2000" dirty="0">
                <a:hlinkClick r:id="rId2"/>
              </a:rPr>
              <a:t>pdc.comp.nus.edu.sg/accounts/profile/</a:t>
            </a:r>
            <a:r>
              <a:rPr lang="en-US" sz="2000" dirty="0"/>
              <a:t> </a:t>
            </a:r>
          </a:p>
          <a:p>
            <a:pPr lvl="1"/>
            <a:r>
              <a:rPr lang="en-US" dirty="0"/>
              <a:t>Modify your config:</a:t>
            </a:r>
          </a:p>
          <a:p>
            <a:pPr marL="0" indent="0">
              <a:buNone/>
            </a:pPr>
            <a:endParaRPr lang="en-US" sz="16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Host pdc-003</a:t>
            </a:r>
          </a:p>
          <a:p>
            <a:pPr marL="0" indent="0">
              <a:buNone/>
            </a:pP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sz="1600" dirty="0" err="1">
                <a:latin typeface="Iosevka" panose="02000509000000000000" pitchFamily="49" charset="0"/>
                <a:ea typeface="Iosevka" panose="02000509000000000000" pitchFamily="49" charset="0"/>
              </a:rPr>
              <a:t>HostName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soctf-pdc-003.d1.comp.nus.edu.sg</a:t>
            </a:r>
          </a:p>
          <a:p>
            <a:pPr marL="0" indent="0">
              <a:buNone/>
            </a:pP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   User </a:t>
            </a:r>
            <a:r>
              <a:rPr lang="en-US" sz="1600" dirty="0">
                <a:solidFill>
                  <a:schemeClr val="accent2"/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[insert your lab id here]</a:t>
            </a:r>
          </a:p>
          <a:p>
            <a:pPr marL="0" indent="0">
              <a:buNone/>
            </a:pP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sz="1600" dirty="0" err="1">
                <a:latin typeface="Iosevka" panose="02000509000000000000" pitchFamily="49" charset="0"/>
                <a:ea typeface="Iosevka" panose="02000509000000000000" pitchFamily="49" charset="0"/>
              </a:rPr>
              <a:t>ForwardAgent</a:t>
            </a: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yes</a:t>
            </a:r>
          </a:p>
          <a:p>
            <a:pPr marL="0" indent="0">
              <a:buNone/>
            </a:pPr>
            <a:r>
              <a:rPr lang="en-US" sz="1600" dirty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sz="1600" dirty="0" err="1">
                <a:solidFill>
                  <a:srgbClr val="0070C0"/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IdentityFile</a:t>
            </a:r>
            <a:r>
              <a:rPr lang="en-US" sz="1600" dirty="0">
                <a:solidFill>
                  <a:srgbClr val="0070C0"/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~/.ssh/id_ed25519</a:t>
            </a: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F84EB-9093-1A76-578F-50B1BE6D2952}"/>
              </a:ext>
            </a:extLst>
          </p:cNvPr>
          <p:cNvCxnSpPr/>
          <p:nvPr/>
        </p:nvCxnSpPr>
        <p:spPr>
          <a:xfrm>
            <a:off x="5953125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587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D7CA7A-4D5A-ADC2-8898-9B65BD09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vs. Unnamed Semaphores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35CED7-E26C-3F19-E31D-22E1B327E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ndesNeue Alt 2 Medium" panose="00000600000000000000" pitchFamily="2" charset="0"/>
              </a:rPr>
              <a:t>Named</a:t>
            </a:r>
            <a:r>
              <a:rPr lang="en-US" dirty="0"/>
              <a:t> semaphores (created with </a:t>
            </a:r>
            <a:r>
              <a:rPr lang="en-US" sz="2400" dirty="0" err="1">
                <a:latin typeface="Iosevka" panose="02000509000000000000" pitchFamily="49" charset="0"/>
                <a:ea typeface="Iosevka" panose="02000509000000000000" pitchFamily="49" charset="0"/>
              </a:rPr>
              <a:t>sem_open</a:t>
            </a:r>
            <a:r>
              <a:rPr lang="en-US" dirty="0"/>
              <a:t>) are "automatically shared between processes" - how?</a:t>
            </a:r>
          </a:p>
          <a:p>
            <a:pPr lvl="1"/>
            <a:r>
              <a:rPr lang="en-US" dirty="0"/>
              <a:t>Processes duplicate their memory spaces on </a:t>
            </a:r>
            <a:r>
              <a:rPr lang="en-US" sz="2000" dirty="0">
                <a:latin typeface="Iosevka" panose="02000509000000000000" pitchFamily="49" charset="0"/>
                <a:ea typeface="Iosevka" panose="02000509000000000000" pitchFamily="49" charset="0"/>
              </a:rPr>
              <a:t>fork()</a:t>
            </a:r>
          </a:p>
          <a:p>
            <a:endParaRPr lang="en-US" dirty="0"/>
          </a:p>
          <a:p>
            <a:r>
              <a:rPr lang="en-US" dirty="0"/>
              <a:t>Parent process executes:</a:t>
            </a:r>
          </a:p>
          <a:p>
            <a:pPr marL="457200" lvl="1" indent="0">
              <a:buNone/>
            </a:pPr>
            <a:r>
              <a:rPr lang="en-US" sz="2000" dirty="0" err="1">
                <a:latin typeface="Iosevka" panose="02000509000000000000" pitchFamily="49" charset="0"/>
                <a:ea typeface="Iosevka" panose="02000509000000000000" pitchFamily="49" charset="0"/>
              </a:rPr>
              <a:t>sem_t</a:t>
            </a:r>
            <a:r>
              <a:rPr lang="en-US" sz="2000" dirty="0">
                <a:latin typeface="Iosevka" panose="02000509000000000000" pitchFamily="49" charset="0"/>
                <a:ea typeface="Iosevka" panose="02000509000000000000" pitchFamily="49" charset="0"/>
              </a:rPr>
              <a:t>* </a:t>
            </a:r>
            <a:r>
              <a:rPr lang="en-US" sz="2000" dirty="0" err="1">
                <a:latin typeface="Iosevka" panose="02000509000000000000" pitchFamily="49" charset="0"/>
                <a:ea typeface="Iosevka" panose="02000509000000000000" pitchFamily="49" charset="0"/>
              </a:rPr>
              <a:t>sem</a:t>
            </a:r>
            <a:r>
              <a:rPr lang="en-US" sz="2000" dirty="0">
                <a:latin typeface="Iosevka" panose="02000509000000000000" pitchFamily="49" charset="0"/>
                <a:ea typeface="Iosevka" panose="02000509000000000000" pitchFamily="49" charset="0"/>
              </a:rPr>
              <a:t> = </a:t>
            </a:r>
            <a:r>
              <a:rPr lang="en-US" sz="2000" dirty="0" err="1">
                <a:latin typeface="Iosevka" panose="02000509000000000000" pitchFamily="49" charset="0"/>
                <a:ea typeface="Iosevka" panose="02000509000000000000" pitchFamily="49" charset="0"/>
              </a:rPr>
              <a:t>sem_open</a:t>
            </a:r>
            <a:r>
              <a:rPr lang="en-US" sz="2000" dirty="0">
                <a:latin typeface="Iosevka" panose="02000509000000000000" pitchFamily="49" charset="0"/>
                <a:ea typeface="Iosevka" panose="02000509000000000000" pitchFamily="49" charset="0"/>
              </a:rPr>
              <a:t>("</a:t>
            </a:r>
            <a:r>
              <a:rPr lang="en-US" sz="2000" dirty="0" err="1">
                <a:latin typeface="Iosevka" panose="02000509000000000000" pitchFamily="49" charset="0"/>
                <a:ea typeface="Iosevka" panose="02000509000000000000" pitchFamily="49" charset="0"/>
              </a:rPr>
              <a:t>pSem</a:t>
            </a:r>
            <a:r>
              <a:rPr lang="en-US" sz="2000" dirty="0">
                <a:latin typeface="Iosevka" panose="02000509000000000000" pitchFamily="49" charset="0"/>
                <a:ea typeface="Iosevka" panose="02000509000000000000" pitchFamily="49" charset="0"/>
              </a:rPr>
              <a:t>", O_CREAT | O_EXCL, 0644, value);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  <a:latin typeface="AndesNeue Alt 2 Medium" panose="00000600000000000000" pitchFamily="2" charset="0"/>
              </a:rPr>
              <a:t>So, shouldn't the semaphore be private to each process?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311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C574-C234-5347-4EB2-21271815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vs. Unnamed 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D7DC8-97EE-A9B3-4A99-254D0CAD2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Shouldn’t the semaphore be private to each process?</a:t>
            </a:r>
          </a:p>
          <a:p>
            <a:r>
              <a:rPr lang="en-US" dirty="0"/>
              <a:t>OS auto-maps semaphore into</a:t>
            </a:r>
            <a:br>
              <a:rPr lang="en-US" dirty="0"/>
            </a:br>
            <a:r>
              <a:rPr lang="en-US" dirty="0"/>
              <a:t>shared memory for us!</a:t>
            </a:r>
          </a:p>
          <a:p>
            <a:pPr lvl="1"/>
            <a:r>
              <a:rPr lang="en-US" dirty="0"/>
              <a:t>It even saves it as a virtual file</a:t>
            </a:r>
          </a:p>
          <a:p>
            <a:r>
              <a:rPr lang="en-US" dirty="0"/>
              <a:t>Try:</a:t>
            </a:r>
          </a:p>
          <a:p>
            <a:pPr lvl="1"/>
            <a:r>
              <a:rPr lang="en-US" sz="2000" dirty="0">
                <a:latin typeface="Iosevka" panose="02000509000000000000" pitchFamily="49" charset="0"/>
                <a:ea typeface="Iosevka" panose="02000509000000000000" pitchFamily="49" charset="0"/>
              </a:rPr>
              <a:t>./</a:t>
            </a:r>
            <a:r>
              <a:rPr lang="en-US" sz="2000" dirty="0" err="1">
                <a:latin typeface="Iosevka" panose="02000509000000000000" pitchFamily="49" charset="0"/>
                <a:ea typeface="Iosevka" panose="02000509000000000000" pitchFamily="49" charset="0"/>
              </a:rPr>
              <a:t>semaph</a:t>
            </a:r>
            <a:endParaRPr lang="en-US" sz="20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lvl="1"/>
            <a:r>
              <a:rPr lang="en-US" sz="2000" dirty="0" err="1">
                <a:latin typeface="Iosevka" panose="02000509000000000000" pitchFamily="49" charset="0"/>
                <a:ea typeface="Iosevka" panose="02000509000000000000" pitchFamily="49" charset="0"/>
              </a:rPr>
              <a:t>Ctrl+Z</a:t>
            </a:r>
            <a:r>
              <a:rPr lang="en-US" dirty="0"/>
              <a:t> after entering </a:t>
            </a:r>
            <a:r>
              <a:rPr lang="en-US" dirty="0" err="1"/>
              <a:t>sem</a:t>
            </a:r>
            <a:r>
              <a:rPr lang="en-US" dirty="0"/>
              <a:t> value</a:t>
            </a:r>
          </a:p>
          <a:p>
            <a:pPr lvl="1"/>
            <a:r>
              <a:rPr lang="en-US" sz="2000" dirty="0" err="1">
                <a:latin typeface="Iosevka" panose="02000509000000000000" pitchFamily="49" charset="0"/>
                <a:ea typeface="Iosevka" panose="02000509000000000000" pitchFamily="49" charset="0"/>
              </a:rPr>
              <a:t>ipcs</a:t>
            </a:r>
            <a:r>
              <a:rPr lang="en-US" sz="2000" dirty="0">
                <a:latin typeface="Iosevka" panose="02000509000000000000" pitchFamily="49" charset="0"/>
                <a:ea typeface="Iosevka" panose="02000509000000000000" pitchFamily="49" charset="0"/>
              </a:rPr>
              <a:t>; ls /dev/</a:t>
            </a:r>
            <a:r>
              <a:rPr lang="en-US" sz="2000" dirty="0" err="1">
                <a:latin typeface="Iosevka" panose="02000509000000000000" pitchFamily="49" charset="0"/>
                <a:ea typeface="Iosevka" panose="02000509000000000000" pitchFamily="49" charset="0"/>
              </a:rPr>
              <a:t>shm</a:t>
            </a:r>
            <a:endParaRPr lang="en-US" sz="20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lvl="1"/>
            <a:r>
              <a:rPr lang="en-US" sz="2000" dirty="0" err="1">
                <a:latin typeface="Iosevka" panose="02000509000000000000" pitchFamily="49" charset="0"/>
                <a:ea typeface="Iosevka" panose="02000509000000000000" pitchFamily="49" charset="0"/>
              </a:rPr>
              <a:t>fg</a:t>
            </a:r>
            <a:r>
              <a:rPr lang="en-US" sz="2000" dirty="0">
                <a:latin typeface="Iosevka" panose="02000509000000000000" pitchFamily="49" charset="0"/>
                <a:ea typeface="Iosevka" panose="02000509000000000000" pitchFamily="49" charset="0"/>
              </a:rPr>
              <a:t>; </a:t>
            </a:r>
            <a:r>
              <a:rPr lang="en-US" sz="2000" dirty="0" err="1">
                <a:latin typeface="Iosevka" panose="02000509000000000000" pitchFamily="49" charset="0"/>
                <a:ea typeface="Iosevka" panose="02000509000000000000" pitchFamily="49" charset="0"/>
              </a:rPr>
              <a:t>Ctrl+C</a:t>
            </a:r>
            <a:r>
              <a:rPr lang="en-US" sz="2000" dirty="0">
                <a:latin typeface="Iosevka" panose="02000509000000000000" pitchFamily="49" charset="0"/>
                <a:ea typeface="Iosevka" panose="02000509000000000000" pitchFamily="49" charset="0"/>
              </a:rPr>
              <a:t>; </a:t>
            </a:r>
            <a:r>
              <a:rPr lang="en-US" sz="2000" dirty="0" err="1">
                <a:latin typeface="Iosevka" panose="02000509000000000000" pitchFamily="49" charset="0"/>
                <a:ea typeface="Iosevka" panose="02000509000000000000" pitchFamily="49" charset="0"/>
              </a:rPr>
              <a:t>ipcs</a:t>
            </a:r>
            <a:r>
              <a:rPr lang="en-US" sz="2000" dirty="0">
                <a:latin typeface="Iosevka" panose="02000509000000000000" pitchFamily="49" charset="0"/>
                <a:ea typeface="Iosevka" panose="02000509000000000000" pitchFamily="49" charset="0"/>
              </a:rPr>
              <a:t>; ls /dev/</a:t>
            </a:r>
            <a:r>
              <a:rPr lang="en-US" sz="2000" dirty="0" err="1">
                <a:latin typeface="Iosevka" panose="02000509000000000000" pitchFamily="49" charset="0"/>
                <a:ea typeface="Iosevka" panose="02000509000000000000" pitchFamily="49" charset="0"/>
              </a:rPr>
              <a:t>shm</a:t>
            </a:r>
            <a:r>
              <a:rPr lang="en-US" sz="2000" dirty="0">
                <a:latin typeface="Iosevka" panose="02000509000000000000" pitchFamily="49" charset="0"/>
                <a:ea typeface="Iosevka" panose="02000509000000000000" pitchFamily="49" charset="0"/>
              </a:rPr>
              <a:t>;</a:t>
            </a:r>
            <a:r>
              <a:rPr lang="en-US" dirty="0"/>
              <a:t> </a:t>
            </a:r>
          </a:p>
          <a:p>
            <a:pPr lvl="1"/>
            <a:r>
              <a:rPr lang="en-US" sz="2000" dirty="0" err="1">
                <a:latin typeface="Iosevka" panose="02000509000000000000" pitchFamily="49" charset="0"/>
                <a:ea typeface="Iosevka" panose="02000509000000000000" pitchFamily="49" charset="0"/>
              </a:rPr>
              <a:t>ipcrm</a:t>
            </a:r>
            <a:r>
              <a:rPr lang="en-US" sz="2000" dirty="0">
                <a:latin typeface="Iosevka" panose="02000509000000000000" pitchFamily="49" charset="0"/>
                <a:ea typeface="Iosevka" panose="02000509000000000000" pitchFamily="49" charset="0"/>
              </a:rPr>
              <a:t> -M ..</a:t>
            </a:r>
          </a:p>
        </p:txBody>
      </p:sp>
      <p:pic>
        <p:nvPicPr>
          <p:cNvPr id="4" name="Google Shape;428;p53">
            <a:extLst>
              <a:ext uri="{FF2B5EF4-FFF2-40B4-BE49-F238E27FC236}">
                <a16:creationId xmlns:a16="http://schemas.microsoft.com/office/drawing/2014/main" id="{868623F7-7C59-7C3D-0F07-CCA2F6476C1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93125" y="3429000"/>
            <a:ext cx="4660675" cy="23303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29;p53">
            <a:extLst>
              <a:ext uri="{FF2B5EF4-FFF2-40B4-BE49-F238E27FC236}">
                <a16:creationId xmlns:a16="http://schemas.microsoft.com/office/drawing/2014/main" id="{78CC8C5F-00C2-9270-AFEC-6C1F525B4D33}"/>
              </a:ext>
            </a:extLst>
          </p:cNvPr>
          <p:cNvSpPr/>
          <p:nvPr/>
        </p:nvSpPr>
        <p:spPr>
          <a:xfrm>
            <a:off x="9075996" y="4687950"/>
            <a:ext cx="282900" cy="2829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Google Shape;430;p53">
            <a:extLst>
              <a:ext uri="{FF2B5EF4-FFF2-40B4-BE49-F238E27FC236}">
                <a16:creationId xmlns:a16="http://schemas.microsoft.com/office/drawing/2014/main" id="{C1EC76EF-30D6-DB29-1B98-57AEE18B3555}"/>
              </a:ext>
            </a:extLst>
          </p:cNvPr>
          <p:cNvCxnSpPr>
            <a:stCxn id="5" idx="2"/>
          </p:cNvCxnSpPr>
          <p:nvPr/>
        </p:nvCxnSpPr>
        <p:spPr>
          <a:xfrm rot="10800000">
            <a:off x="8642496" y="3946200"/>
            <a:ext cx="433500" cy="883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431;p53">
            <a:extLst>
              <a:ext uri="{FF2B5EF4-FFF2-40B4-BE49-F238E27FC236}">
                <a16:creationId xmlns:a16="http://schemas.microsoft.com/office/drawing/2014/main" id="{83662997-42A2-2111-BF1C-1B222CA776E7}"/>
              </a:ext>
            </a:extLst>
          </p:cNvPr>
          <p:cNvCxnSpPr>
            <a:stCxn id="5" idx="6"/>
          </p:cNvCxnSpPr>
          <p:nvPr/>
        </p:nvCxnSpPr>
        <p:spPr>
          <a:xfrm rot="10800000">
            <a:off x="9292896" y="3828000"/>
            <a:ext cx="66000" cy="1001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433;p53">
            <a:extLst>
              <a:ext uri="{FF2B5EF4-FFF2-40B4-BE49-F238E27FC236}">
                <a16:creationId xmlns:a16="http://schemas.microsoft.com/office/drawing/2014/main" id="{2E54EC3F-2485-AB1B-A87B-01353F31AB59}"/>
              </a:ext>
            </a:extLst>
          </p:cNvPr>
          <p:cNvSpPr txBox="1"/>
          <p:nvPr/>
        </p:nvSpPr>
        <p:spPr>
          <a:xfrm>
            <a:off x="8641300" y="3504900"/>
            <a:ext cx="651600" cy="48548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1"/>
                </a:solidFill>
                <a:latin typeface="Iosevka" panose="02000509000000000000" pitchFamily="49" charset="0"/>
                <a:ea typeface="Iosevka" panose="02000509000000000000" pitchFamily="49" charset="0"/>
                <a:cs typeface="Courier New"/>
                <a:sym typeface="Courier New"/>
              </a:rPr>
              <a:t>pSem</a:t>
            </a:r>
            <a:endParaRPr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770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FBAB-EECF-7340-9654-584A5B08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6EB8A-F518-4FC7-738B-CE52591DA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have allocated things in shared memory within your process and terminated it prematurely before cleanup.</a:t>
            </a:r>
          </a:p>
          <a:p>
            <a:r>
              <a:rPr lang="en-US" dirty="0"/>
              <a:t>To resolve: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4BA34A-43C7-138B-5C00-42CFD0AC2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948534"/>
              </p:ext>
            </p:extLst>
          </p:nvPr>
        </p:nvGraphicFramePr>
        <p:xfrm>
          <a:off x="1174750" y="3259614"/>
          <a:ext cx="812800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879440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28312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ipcs</a:t>
                      </a:r>
                      <a:r>
                        <a:rPr lang="en-US" sz="1800" dirty="0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 –cm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ndesNeue Alt 2 Book" panose="00000500000000000000" pitchFamily="2" charset="0"/>
                        </a:rPr>
                        <a:t>Check </a:t>
                      </a:r>
                      <a:r>
                        <a:rPr lang="en-US" sz="2000" dirty="0" err="1">
                          <a:latin typeface="AndesNeue Alt 2 Book" panose="00000500000000000000" pitchFamily="2" charset="0"/>
                        </a:rPr>
                        <a:t>shm</a:t>
                      </a:r>
                      <a:r>
                        <a:rPr lang="en-US" sz="2000" dirty="0">
                          <a:latin typeface="AndesNeue Alt 2 Book" panose="00000500000000000000" pitchFamily="2" charset="0"/>
                        </a:rPr>
                        <a:t> usage on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6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ipcrm</a:t>
                      </a:r>
                      <a:r>
                        <a:rPr lang="en-US" sz="1800" dirty="0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 –M &lt;key&gt;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ndesNeue Alt 2 Book" panose="00000500000000000000" pitchFamily="2" charset="0"/>
                        </a:rPr>
                        <a:t>Delete the memory 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23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ls –la /dev/</a:t>
                      </a:r>
                      <a:r>
                        <a:rPr lang="en-US" sz="1800" dirty="0" err="1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shm</a:t>
                      </a:r>
                      <a:endParaRPr lang="en-US" sz="1800" dirty="0">
                        <a:latin typeface="Iosevka" panose="02000509000000000000" pitchFamily="49" charset="0"/>
                        <a:ea typeface="Iosevka" panose="02000509000000000000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ndesNeue Alt 2 Book" panose="00000500000000000000" pitchFamily="2" charset="0"/>
                        </a:rPr>
                        <a:t>Check for named semaphores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455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rm /dev/</a:t>
                      </a:r>
                      <a:r>
                        <a:rPr lang="en-US" sz="1800" dirty="0" err="1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shm</a:t>
                      </a:r>
                      <a:r>
                        <a:rPr lang="en-US" sz="1800" dirty="0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/&lt;</a:t>
                      </a:r>
                      <a:r>
                        <a:rPr lang="en-US" sz="1800" dirty="0" err="1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sem</a:t>
                      </a:r>
                      <a:r>
                        <a:rPr lang="en-US" sz="1800" dirty="0">
                          <a:latin typeface="Iosevka" panose="02000509000000000000" pitchFamily="49" charset="0"/>
                          <a:ea typeface="Iosevka" panose="02000509000000000000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ndesNeue Alt 2 Book" panose="00000500000000000000" pitchFamily="2" charset="0"/>
                        </a:rPr>
                        <a:t>Remove named semaphores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820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529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D808-2742-0927-1E22-FD363F9B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Semaphores vs. </a:t>
            </a:r>
            <a:r>
              <a:rPr lang="en-US" sz="4000" b="1" dirty="0" err="1">
                <a:latin typeface="Iosevka" panose="02000509000000000000" pitchFamily="49" charset="0"/>
                <a:ea typeface="Iosevka" panose="02000509000000000000" pitchFamily="49" charset="0"/>
              </a:rPr>
              <a:t>pthread</a:t>
            </a:r>
            <a:r>
              <a:rPr lang="en-US" dirty="0"/>
              <a:t> Mutexes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E0AC1-2F53-1550-1D95-2C6DF94E1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What is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3560131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D808-2742-0927-1E22-FD363F9B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Semaphores vs. </a:t>
            </a:r>
            <a:r>
              <a:rPr lang="en-US" sz="4000" b="1" dirty="0" err="1">
                <a:latin typeface="Iosevka" panose="02000509000000000000" pitchFamily="49" charset="0"/>
                <a:ea typeface="Iosevka" panose="02000509000000000000" pitchFamily="49" charset="0"/>
              </a:rPr>
              <a:t>pthread</a:t>
            </a:r>
            <a:r>
              <a:rPr lang="en-US" dirty="0"/>
              <a:t> Mutexes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E0AC1-2F53-1550-1D95-2C6DF94E1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What is the difference?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Hint: who can unlock mutexes?</a:t>
            </a:r>
          </a:p>
        </p:txBody>
      </p:sp>
    </p:spTree>
    <p:extLst>
      <p:ext uri="{BB962C8B-B14F-4D97-AF65-F5344CB8AC3E}">
        <p14:creationId xmlns:p14="http://schemas.microsoft.com/office/powerpoint/2010/main" val="177495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334246-1305-F1DA-BF63-E289A3F85A76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11811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13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0D58-1B26-A165-FE2E-AAE9455C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Variables: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EDCE-8253-89B5-A244-055AB7CB8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Semaphores can be too generic to map nicely to all problems</a:t>
            </a:r>
          </a:p>
          <a:p>
            <a:pPr lvl="1"/>
            <a:r>
              <a:rPr lang="en-US" dirty="0"/>
              <a:t>Increment / Decrement integer</a:t>
            </a:r>
          </a:p>
          <a:p>
            <a:r>
              <a:rPr lang="en-US" dirty="0"/>
              <a:t>Mutex: suffers from similar issues </a:t>
            </a:r>
          </a:p>
        </p:txBody>
      </p:sp>
    </p:spTree>
    <p:extLst>
      <p:ext uri="{BB962C8B-B14F-4D97-AF65-F5344CB8AC3E}">
        <p14:creationId xmlns:p14="http://schemas.microsoft.com/office/powerpoint/2010/main" val="1440532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0D58-1B26-A165-FE2E-AAE9455C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Variables: Why?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5A3CD8-6501-7561-5F73-DF172FBC16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Waiting thread</a:t>
            </a:r>
          </a:p>
          <a:p>
            <a:pPr marL="0" indent="0">
              <a:buNone/>
            </a:pP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Iosevka" panose="02000509000000000000" pitchFamily="49" charset="0"/>
                <a:ea typeface="Iosevka" panose="02000509000000000000" pitchFamily="49" charset="0"/>
              </a:rPr>
              <a:t>while(true) {</a:t>
            </a:r>
          </a:p>
          <a:p>
            <a:pPr marL="0" indent="0">
              <a:buNone/>
            </a:pPr>
            <a:r>
              <a:rPr lang="en-US" sz="1700" dirty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sz="17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7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700" dirty="0">
                <a:latin typeface="Iosevka" panose="02000509000000000000" pitchFamily="49" charset="0"/>
                <a:ea typeface="Iosevka" panose="02000509000000000000" pitchFamily="49" charset="0"/>
              </a:rPr>
              <a:t>    if (condition is satisfied) {</a:t>
            </a:r>
          </a:p>
          <a:p>
            <a:pPr marL="0" indent="0">
              <a:buNone/>
            </a:pPr>
            <a:r>
              <a:rPr lang="en-US" sz="1700" dirty="0">
                <a:latin typeface="Iosevka" panose="02000509000000000000" pitchFamily="49" charset="0"/>
                <a:ea typeface="Iosevka" panose="02000509000000000000" pitchFamily="49" charset="0"/>
              </a:rPr>
              <a:t>        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// Do something when </a:t>
            </a:r>
            <a:r>
              <a:rPr lang="en-US" sz="1700" dirty="0" err="1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cond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satisfied</a:t>
            </a:r>
          </a:p>
          <a:p>
            <a:pPr marL="0" indent="0">
              <a:buNone/>
            </a:pPr>
            <a:r>
              <a:rPr lang="en-US" sz="1700" dirty="0">
                <a:latin typeface="Iosevka" panose="02000509000000000000" pitchFamily="49" charset="0"/>
                <a:ea typeface="Iosevka" panose="02000509000000000000" pitchFamily="49" charset="0"/>
              </a:rPr>
              <a:t>        done = true;</a:t>
            </a:r>
          </a:p>
          <a:p>
            <a:pPr marL="0" indent="0">
              <a:buNone/>
            </a:pPr>
            <a:r>
              <a:rPr lang="en-US" sz="1700" dirty="0">
                <a:latin typeface="Iosevka" panose="02000509000000000000" pitchFamily="49" charset="0"/>
                <a:ea typeface="Iosevka" panose="02000509000000000000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700" dirty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sz="17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7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700" dirty="0">
                <a:latin typeface="Iosevka" panose="02000509000000000000" pitchFamily="49" charset="0"/>
                <a:ea typeface="Iosevka" panose="02000509000000000000" pitchFamily="49" charset="0"/>
              </a:rPr>
              <a:t>    if (done) break;</a:t>
            </a:r>
          </a:p>
          <a:p>
            <a:pPr marL="0" indent="0">
              <a:buNone/>
            </a:pPr>
            <a:r>
              <a:rPr lang="en-US" sz="1700" dirty="0">
                <a:latin typeface="Iosevka" panose="02000509000000000000" pitchFamily="49" charset="0"/>
                <a:ea typeface="Iosevka" panose="02000509000000000000" pitchFamily="49" charset="0"/>
              </a:rPr>
              <a:t>}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8A19E75-1D5A-1DCC-F11A-E926CBDD4E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err="1"/>
              <a:t>Signalling</a:t>
            </a:r>
            <a:r>
              <a:rPr lang="en-US" u="sng" dirty="0"/>
              <a:t> thread</a:t>
            </a:r>
          </a:p>
          <a:p>
            <a:pPr marL="0" indent="0">
              <a:buNone/>
            </a:pP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7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/* change variable value to make condition satisfied */</a:t>
            </a:r>
          </a:p>
          <a:p>
            <a:pPr marL="0" indent="0">
              <a:buNone/>
            </a:pP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7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57BCA3-FC40-59E3-6F75-027D1859FBD6}"/>
              </a:ext>
            </a:extLst>
          </p:cNvPr>
          <p:cNvSpPr txBox="1"/>
          <p:nvPr/>
        </p:nvSpPr>
        <p:spPr>
          <a:xfrm>
            <a:off x="857250" y="1260329"/>
            <a:ext cx="641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Can you spot anything wrong with this code?</a:t>
            </a:r>
          </a:p>
          <a:p>
            <a:endParaRPr lang="en-US" dirty="0">
              <a:latin typeface="AndesNeue Alt 2 Book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618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0D58-1B26-A165-FE2E-AAE9455C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Variables: Why?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5A3CD8-6501-7561-5F73-DF172FBC16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Waiting thread</a:t>
            </a:r>
          </a:p>
          <a:p>
            <a:pPr marL="0" indent="0">
              <a:buNone/>
            </a:pP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7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700" dirty="0">
                <a:latin typeface="Iosevka" panose="02000509000000000000" pitchFamily="49" charset="0"/>
                <a:ea typeface="Iosevka" panose="02000509000000000000" pitchFamily="49" charset="0"/>
              </a:rPr>
              <a:t>if (condition not satisfied) {</a:t>
            </a:r>
          </a:p>
          <a:p>
            <a:pPr marL="0" indent="0">
              <a:buNone/>
            </a:pPr>
            <a:r>
              <a:rPr lang="en-US" sz="1700" dirty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sz="17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7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700" dirty="0">
                <a:latin typeface="Iosevka" panose="02000509000000000000" pitchFamily="49" charset="0"/>
                <a:ea typeface="Iosevka" panose="02000509000000000000" pitchFamily="49" charset="0"/>
              </a:rPr>
              <a:t>    while (condition not satisfied) {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//wait </a:t>
            </a:r>
            <a:r>
              <a:rPr lang="en-US" sz="1700" dirty="0">
                <a:latin typeface="Iosevka" panose="02000509000000000000" pitchFamily="49" charset="0"/>
                <a:ea typeface="Iosevka" panose="020005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1700" dirty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sz="17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7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700" dirty="0">
                <a:latin typeface="Iosevka" panose="02000509000000000000" pitchFamily="49" charset="0"/>
                <a:ea typeface="Iosevka" panose="020005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// Do something, condition satisfied</a:t>
            </a:r>
          </a:p>
          <a:p>
            <a:pPr marL="0" indent="0">
              <a:buNone/>
            </a:pP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7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   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8A19E75-1D5A-1DCC-F11A-E926CBDD4E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err="1"/>
              <a:t>Signalling</a:t>
            </a:r>
            <a:r>
              <a:rPr lang="en-US" u="sng" dirty="0"/>
              <a:t> thread</a:t>
            </a:r>
          </a:p>
          <a:p>
            <a:pPr marL="0" indent="0">
              <a:buNone/>
            </a:pP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7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/* change variable value to make condition satisfied */</a:t>
            </a:r>
          </a:p>
          <a:p>
            <a:pPr marL="0" indent="0">
              <a:buNone/>
            </a:pP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7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57BCA3-FC40-59E3-6F75-027D1859FBD6}"/>
              </a:ext>
            </a:extLst>
          </p:cNvPr>
          <p:cNvSpPr txBox="1"/>
          <p:nvPr/>
        </p:nvSpPr>
        <p:spPr>
          <a:xfrm>
            <a:off x="857250" y="1260329"/>
            <a:ext cx="641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Let’s shuffle things a little bit to make it better</a:t>
            </a:r>
          </a:p>
          <a:p>
            <a:endParaRPr lang="en-US" dirty="0">
              <a:latin typeface="AndesNeue Alt 2 Book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867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0D58-1B26-A165-FE2E-AAE9455C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Variables: Why?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5A3CD8-6501-7561-5F73-DF172FBC16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Waiting thread 1</a:t>
            </a: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1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2  if (condition not satisfied) {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3  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4      while (condition not satisfied) {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 //wait </a:t>
            </a:r>
            <a:r>
              <a:rPr lang="en-US" sz="1400" dirty="0"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5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6  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7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 // Do something, condition satisfied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8  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9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   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8A19E75-1D5A-1DCC-F11A-E926CBDD4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3375" y="5167312"/>
            <a:ext cx="5181600" cy="1831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err="1"/>
              <a:t>Signalling</a:t>
            </a:r>
            <a:r>
              <a:rPr lang="en-US" u="sng" dirty="0"/>
              <a:t> thread</a:t>
            </a: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/* change variable value to satisfy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cond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*/</a:t>
            </a:r>
            <a:endParaRPr lang="en-US" sz="14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57BCA3-FC40-59E3-6F75-027D1859FBD6}"/>
              </a:ext>
            </a:extLst>
          </p:cNvPr>
          <p:cNvSpPr txBox="1"/>
          <p:nvPr/>
        </p:nvSpPr>
        <p:spPr>
          <a:xfrm>
            <a:off x="857250" y="1260329"/>
            <a:ext cx="641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What happens if there are two waiting threads?</a:t>
            </a:r>
          </a:p>
          <a:p>
            <a:endParaRPr lang="en-US" dirty="0">
              <a:latin typeface="AndesNeue Alt 2 Book" panose="00000500000000000000" pitchFamily="2" charset="0"/>
            </a:endParaRP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1A547824-42D6-BDE7-1066-56FA6189B557}"/>
              </a:ext>
            </a:extLst>
          </p:cNvPr>
          <p:cNvSpPr txBox="1">
            <a:spLocks/>
          </p:cNvSpPr>
          <p:nvPr/>
        </p:nvSpPr>
        <p:spPr>
          <a:xfrm>
            <a:off x="7277100" y="169068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Waiting thread 2</a:t>
            </a: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1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2  if (condition not satisfied) {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3  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4      while (condition not satisfied) {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 //wait </a:t>
            </a:r>
            <a:r>
              <a:rPr lang="en-US" sz="1400" dirty="0"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5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6  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7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 // Do something, condition satisfied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8  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9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B967EB-6401-9971-2797-AFA4DA2A1D2E}"/>
              </a:ext>
            </a:extLst>
          </p:cNvPr>
          <p:cNvSpPr txBox="1"/>
          <p:nvPr/>
        </p:nvSpPr>
        <p:spPr>
          <a:xfrm>
            <a:off x="4914901" y="2351517"/>
            <a:ext cx="2114549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1. Both waiting threads are waiting</a:t>
            </a:r>
          </a:p>
        </p:txBody>
      </p:sp>
    </p:spTree>
    <p:extLst>
      <p:ext uri="{BB962C8B-B14F-4D97-AF65-F5344CB8AC3E}">
        <p14:creationId xmlns:p14="http://schemas.microsoft.com/office/powerpoint/2010/main" val="913718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0D58-1B26-A165-FE2E-AAE9455C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Variables: Why?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5A3CD8-6501-7561-5F73-DF172FBC16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Waiting thread 1</a:t>
            </a: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1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2  if (condition not satisfied) {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3  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C0C0C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4      while (condition not satisfied) {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highlight>
                  <a:srgbClr val="C0C0C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 //wait </a:t>
            </a:r>
            <a:r>
              <a:rPr lang="en-US" sz="1400" dirty="0">
                <a:highlight>
                  <a:srgbClr val="C0C0C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5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6  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7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 // Do something, condition satisfied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8  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9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   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8A19E75-1D5A-1DCC-F11A-E926CBDD4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3375" y="5167312"/>
            <a:ext cx="5181600" cy="1831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err="1"/>
              <a:t>Signalling</a:t>
            </a:r>
            <a:r>
              <a:rPr lang="en-US" u="sng" dirty="0"/>
              <a:t> thread</a:t>
            </a: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/* change variable value to satisfy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cond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 */</a:t>
            </a:r>
            <a:endParaRPr lang="en-US" sz="1400" dirty="0">
              <a:highlight>
                <a:srgbClr val="FFFF00"/>
              </a:highlight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57BCA3-FC40-59E3-6F75-027D1859FBD6}"/>
              </a:ext>
            </a:extLst>
          </p:cNvPr>
          <p:cNvSpPr txBox="1"/>
          <p:nvPr/>
        </p:nvSpPr>
        <p:spPr>
          <a:xfrm>
            <a:off x="857250" y="1260329"/>
            <a:ext cx="641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What happens if there are two waiting threads?</a:t>
            </a:r>
          </a:p>
          <a:p>
            <a:endParaRPr lang="en-US" dirty="0">
              <a:latin typeface="AndesNeue Alt 2 Book" panose="00000500000000000000" pitchFamily="2" charset="0"/>
            </a:endParaRP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1A547824-42D6-BDE7-1066-56FA6189B557}"/>
              </a:ext>
            </a:extLst>
          </p:cNvPr>
          <p:cNvSpPr txBox="1">
            <a:spLocks/>
          </p:cNvSpPr>
          <p:nvPr/>
        </p:nvSpPr>
        <p:spPr>
          <a:xfrm>
            <a:off x="7277100" y="169068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Waiting thread 2</a:t>
            </a: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1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2  if (condition not satisfied) {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3  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C0C0C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4      while (condition not satisfied) {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highlight>
                  <a:srgbClr val="C0C0C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 //wait </a:t>
            </a:r>
            <a:r>
              <a:rPr lang="en-US" sz="1400" dirty="0">
                <a:highlight>
                  <a:srgbClr val="C0C0C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5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6  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7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 // Do something, condition satisfied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8  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9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17B623-2E5B-C748-E168-2554212A07F8}"/>
              </a:ext>
            </a:extLst>
          </p:cNvPr>
          <p:cNvSpPr txBox="1"/>
          <p:nvPr/>
        </p:nvSpPr>
        <p:spPr>
          <a:xfrm>
            <a:off x="4810126" y="2262726"/>
            <a:ext cx="2114549" cy="9233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2. </a:t>
            </a:r>
            <a:r>
              <a:rPr lang="en-US" dirty="0" err="1">
                <a:latin typeface="AndesNeue Alt 2 Book" panose="00000500000000000000" pitchFamily="2" charset="0"/>
              </a:rPr>
              <a:t>Signalling</a:t>
            </a:r>
            <a:r>
              <a:rPr lang="en-US" dirty="0">
                <a:latin typeface="AndesNeue Alt 2 Book" panose="00000500000000000000" pitchFamily="2" charset="0"/>
              </a:rPr>
              <a:t> thread changes the variable value</a:t>
            </a:r>
          </a:p>
        </p:txBody>
      </p:sp>
    </p:spTree>
    <p:extLst>
      <p:ext uri="{BB962C8B-B14F-4D97-AF65-F5344CB8AC3E}">
        <p14:creationId xmlns:p14="http://schemas.microsoft.com/office/powerpoint/2010/main" val="27339010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0D58-1B26-A165-FE2E-AAE9455C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Variables: Why?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5A3CD8-6501-7561-5F73-DF172FBC16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Waiting thread 1</a:t>
            </a: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1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2  if (condition not satisfied) {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3  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4      while (condition not satisfied) {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//wait </a:t>
            </a: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5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6  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7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 // Do something, condition satisfied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8  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9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   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8A19E75-1D5A-1DCC-F11A-E926CBDD4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3375" y="5167312"/>
            <a:ext cx="5181600" cy="1831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err="1"/>
              <a:t>Signalling</a:t>
            </a:r>
            <a:r>
              <a:rPr lang="en-US" u="sng" dirty="0"/>
              <a:t> thread</a:t>
            </a: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highlight>
                  <a:srgbClr val="C0C0C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highlight>
                  <a:srgbClr val="C0C0C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highlight>
                  <a:srgbClr val="C0C0C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/* change variable value to satisfy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highlight>
                  <a:srgbClr val="C0C0C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cond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highlight>
                  <a:srgbClr val="C0C0C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 */</a:t>
            </a:r>
            <a:endParaRPr lang="en-US" sz="1400" dirty="0">
              <a:highlight>
                <a:srgbClr val="C0C0C0"/>
              </a:highlight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57BCA3-FC40-59E3-6F75-027D1859FBD6}"/>
              </a:ext>
            </a:extLst>
          </p:cNvPr>
          <p:cNvSpPr txBox="1"/>
          <p:nvPr/>
        </p:nvSpPr>
        <p:spPr>
          <a:xfrm>
            <a:off x="857250" y="1260329"/>
            <a:ext cx="641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What happens if there are two waiting threads?</a:t>
            </a:r>
          </a:p>
          <a:p>
            <a:endParaRPr lang="en-US" dirty="0">
              <a:latin typeface="AndesNeue Alt 2 Book" panose="00000500000000000000" pitchFamily="2" charset="0"/>
            </a:endParaRP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1A547824-42D6-BDE7-1066-56FA6189B557}"/>
              </a:ext>
            </a:extLst>
          </p:cNvPr>
          <p:cNvSpPr txBox="1">
            <a:spLocks/>
          </p:cNvSpPr>
          <p:nvPr/>
        </p:nvSpPr>
        <p:spPr>
          <a:xfrm>
            <a:off x="7277100" y="169068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Waiting thread 2</a:t>
            </a: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1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2  if (condition not satisfied) {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3  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4      while (condition not satisfied) {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//wait </a:t>
            </a: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5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6  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7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 // Do something, condition satisfied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8  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9  </a:t>
            </a:r>
            <a:r>
              <a:rPr lang="en-US" sz="1400" dirty="0" err="1"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(&amp;mutex);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17B623-2E5B-C748-E168-2554212A07F8}"/>
              </a:ext>
            </a:extLst>
          </p:cNvPr>
          <p:cNvSpPr txBox="1"/>
          <p:nvPr/>
        </p:nvSpPr>
        <p:spPr>
          <a:xfrm>
            <a:off x="5014913" y="1906660"/>
            <a:ext cx="2009774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3. Both waiting threads exit the busy wait; T1 gets the mutex</a:t>
            </a:r>
          </a:p>
        </p:txBody>
      </p:sp>
    </p:spTree>
    <p:extLst>
      <p:ext uri="{BB962C8B-B14F-4D97-AF65-F5344CB8AC3E}">
        <p14:creationId xmlns:p14="http://schemas.microsoft.com/office/powerpoint/2010/main" val="319601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0D58-1B26-A165-FE2E-AAE9455C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Variables: Why?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5A3CD8-6501-7561-5F73-DF172FBC16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Waiting thread 1</a:t>
            </a: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1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2  if (condition not satisfied) {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3  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4      while (condition not satisfied) {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//wait </a:t>
            </a: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5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6  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7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// Do something, condition satisfied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8  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9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   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8A19E75-1D5A-1DCC-F11A-E926CBDD4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3375" y="5167312"/>
            <a:ext cx="5181600" cy="1831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err="1"/>
              <a:t>Signalling</a:t>
            </a:r>
            <a:r>
              <a:rPr lang="en-US" u="sng" dirty="0"/>
              <a:t> thread</a:t>
            </a: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/* change variable value to satisfy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cond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*/</a:t>
            </a:r>
            <a:endParaRPr lang="en-US" sz="14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57BCA3-FC40-59E3-6F75-027D1859FBD6}"/>
              </a:ext>
            </a:extLst>
          </p:cNvPr>
          <p:cNvSpPr txBox="1"/>
          <p:nvPr/>
        </p:nvSpPr>
        <p:spPr>
          <a:xfrm>
            <a:off x="857250" y="1260329"/>
            <a:ext cx="641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What happens if there are two waiting threads?</a:t>
            </a:r>
          </a:p>
          <a:p>
            <a:endParaRPr lang="en-US" dirty="0">
              <a:latin typeface="AndesNeue Alt 2 Book" panose="00000500000000000000" pitchFamily="2" charset="0"/>
            </a:endParaRP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1A547824-42D6-BDE7-1066-56FA6189B557}"/>
              </a:ext>
            </a:extLst>
          </p:cNvPr>
          <p:cNvSpPr txBox="1">
            <a:spLocks/>
          </p:cNvSpPr>
          <p:nvPr/>
        </p:nvSpPr>
        <p:spPr>
          <a:xfrm>
            <a:off x="7277100" y="169068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Waiting thread 2</a:t>
            </a: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1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2  if (condition not satisfied) {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3  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4      while (condition not satisfied) {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//wait </a:t>
            </a: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5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6  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7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 // Do something, condition satisfied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8  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9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17B623-2E5B-C748-E168-2554212A07F8}"/>
              </a:ext>
            </a:extLst>
          </p:cNvPr>
          <p:cNvSpPr txBox="1"/>
          <p:nvPr/>
        </p:nvSpPr>
        <p:spPr>
          <a:xfrm>
            <a:off x="4810125" y="2109364"/>
            <a:ext cx="2233612" cy="9233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4. T1 does something that invalidates the condition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EB95F4-3CAE-AB58-6906-44F3D5F23B9D}"/>
              </a:ext>
            </a:extLst>
          </p:cNvPr>
          <p:cNvSpPr/>
          <p:nvPr/>
        </p:nvSpPr>
        <p:spPr>
          <a:xfrm>
            <a:off x="7277100" y="3429000"/>
            <a:ext cx="3200400" cy="6667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8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57358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0D58-1B26-A165-FE2E-AAE9455C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Variables: Why?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5A3CD8-6501-7561-5F73-DF172FBC16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Waiting thread 1</a:t>
            </a: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1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2  if (condition not satisfied) {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3  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4      while (condition not satisfied) {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//wait </a:t>
            </a: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5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6  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7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 // Do something, condition satisfied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8  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9  </a:t>
            </a:r>
            <a:r>
              <a:rPr lang="en-US" sz="1400" dirty="0" err="1"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(&amp;mutex);   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8A19E75-1D5A-1DCC-F11A-E926CBDD4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3375" y="5167312"/>
            <a:ext cx="5181600" cy="1831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err="1"/>
              <a:t>Signalling</a:t>
            </a:r>
            <a:r>
              <a:rPr lang="en-US" u="sng" dirty="0"/>
              <a:t> thread</a:t>
            </a: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/* change variable value to satisfy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cond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*/</a:t>
            </a:r>
            <a:endParaRPr lang="en-US" sz="14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57BCA3-FC40-59E3-6F75-027D1859FBD6}"/>
              </a:ext>
            </a:extLst>
          </p:cNvPr>
          <p:cNvSpPr txBox="1"/>
          <p:nvPr/>
        </p:nvSpPr>
        <p:spPr>
          <a:xfrm>
            <a:off x="857250" y="1260329"/>
            <a:ext cx="641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What happens if there are two waiting threads?</a:t>
            </a:r>
          </a:p>
          <a:p>
            <a:endParaRPr lang="en-US" dirty="0">
              <a:latin typeface="AndesNeue Alt 2 Book" panose="00000500000000000000" pitchFamily="2" charset="0"/>
            </a:endParaRP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1A547824-42D6-BDE7-1066-56FA6189B557}"/>
              </a:ext>
            </a:extLst>
          </p:cNvPr>
          <p:cNvSpPr txBox="1">
            <a:spLocks/>
          </p:cNvSpPr>
          <p:nvPr/>
        </p:nvSpPr>
        <p:spPr>
          <a:xfrm>
            <a:off x="7277100" y="169068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Waiting thread 2</a:t>
            </a: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1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2  if (condition not satisfied) {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3  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4      while (condition not satisfied) {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//wait </a:t>
            </a: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5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6  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7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 // Do something, condition satisfied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8  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9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17B623-2E5B-C748-E168-2554212A07F8}"/>
              </a:ext>
            </a:extLst>
          </p:cNvPr>
          <p:cNvSpPr txBox="1"/>
          <p:nvPr/>
        </p:nvSpPr>
        <p:spPr>
          <a:xfrm>
            <a:off x="4810125" y="2109364"/>
            <a:ext cx="2233612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5. T1 releases mutex, T2 gets the mutex</a:t>
            </a:r>
          </a:p>
        </p:txBody>
      </p:sp>
    </p:spTree>
    <p:extLst>
      <p:ext uri="{BB962C8B-B14F-4D97-AF65-F5344CB8AC3E}">
        <p14:creationId xmlns:p14="http://schemas.microsoft.com/office/powerpoint/2010/main" val="17555991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0D58-1B26-A165-FE2E-AAE9455C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Variables: Why?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5A3CD8-6501-7561-5F73-DF172FBC16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Waiting thread 1</a:t>
            </a: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1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2  if (condition not satisfied) {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3  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4      while (condition not satisfied) {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//wait </a:t>
            </a: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5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6  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7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 // Do something, condition satisfied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8  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9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(&amp;mutex);   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8A19E75-1D5A-1DCC-F11A-E926CBDD4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3375" y="5167312"/>
            <a:ext cx="5181600" cy="1831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err="1"/>
              <a:t>Signalling</a:t>
            </a:r>
            <a:r>
              <a:rPr lang="en-US" u="sng" dirty="0"/>
              <a:t> thread</a:t>
            </a: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/* change variable value to satisfy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cond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*/</a:t>
            </a:r>
            <a:endParaRPr lang="en-US" sz="14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57BCA3-FC40-59E3-6F75-027D1859FBD6}"/>
              </a:ext>
            </a:extLst>
          </p:cNvPr>
          <p:cNvSpPr txBox="1"/>
          <p:nvPr/>
        </p:nvSpPr>
        <p:spPr>
          <a:xfrm>
            <a:off x="857250" y="1260329"/>
            <a:ext cx="641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What happens if there are two waiting threads?</a:t>
            </a:r>
          </a:p>
          <a:p>
            <a:endParaRPr lang="en-US" dirty="0">
              <a:latin typeface="AndesNeue Alt 2 Book" panose="00000500000000000000" pitchFamily="2" charset="0"/>
            </a:endParaRP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1A547824-42D6-BDE7-1066-56FA6189B557}"/>
              </a:ext>
            </a:extLst>
          </p:cNvPr>
          <p:cNvSpPr txBox="1">
            <a:spLocks/>
          </p:cNvSpPr>
          <p:nvPr/>
        </p:nvSpPr>
        <p:spPr>
          <a:xfrm>
            <a:off x="7277100" y="169068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Waiting thread 2</a:t>
            </a: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1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2  if (condition not satisfied) {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3  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4      while (condition not satisfied) {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//wait </a:t>
            </a: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5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6  }</a:t>
            </a:r>
          </a:p>
          <a:p>
            <a:pPr marL="0" indent="0">
              <a:buNone/>
            </a:pPr>
            <a:r>
              <a:rPr lang="en-US" sz="1400" dirty="0"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7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  // Do something, condition satisfied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8  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9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17B623-2E5B-C748-E168-2554212A07F8}"/>
              </a:ext>
            </a:extLst>
          </p:cNvPr>
          <p:cNvSpPr txBox="1"/>
          <p:nvPr/>
        </p:nvSpPr>
        <p:spPr>
          <a:xfrm>
            <a:off x="4338638" y="2044005"/>
            <a:ext cx="2938462" cy="9233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6. T2 gets to the critical section but condition might no longer be satisfied!</a:t>
            </a:r>
          </a:p>
        </p:txBody>
      </p:sp>
    </p:spTree>
    <p:extLst>
      <p:ext uri="{BB962C8B-B14F-4D97-AF65-F5344CB8AC3E}">
        <p14:creationId xmlns:p14="http://schemas.microsoft.com/office/powerpoint/2010/main" val="37433523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70D58-1B26-A165-FE2E-AAE9455C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Variables: Why?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C5A3CD8-6501-7561-5F73-DF172FBC16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Waiting thread 1</a:t>
            </a: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1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2  </a:t>
            </a:r>
            <a:r>
              <a:rPr lang="en-US" sz="1400" b="1" dirty="0"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while</a:t>
            </a: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 (condition not satisfied) {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3  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4      while (condition not satisfied) {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//wait </a:t>
            </a: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5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6  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7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 // Do something, condition satisfied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8  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9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   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8A19E75-1D5A-1DCC-F11A-E926CBDD4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3375" y="5167312"/>
            <a:ext cx="5181600" cy="1831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err="1"/>
              <a:t>Signalling</a:t>
            </a:r>
            <a:r>
              <a:rPr lang="en-US" u="sng" dirty="0"/>
              <a:t> thread</a:t>
            </a: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/* change variable value to satisfy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cond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*/</a:t>
            </a:r>
            <a:endParaRPr lang="en-US" sz="14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57BCA3-FC40-59E3-6F75-027D1859FBD6}"/>
              </a:ext>
            </a:extLst>
          </p:cNvPr>
          <p:cNvSpPr txBox="1"/>
          <p:nvPr/>
        </p:nvSpPr>
        <p:spPr>
          <a:xfrm>
            <a:off x="857250" y="1260329"/>
            <a:ext cx="641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esNeue Alt 2 Book" panose="00000500000000000000" pitchFamily="2" charset="0"/>
              </a:rPr>
              <a:t>Fixing the ‘sniping’ </a:t>
            </a:r>
            <a:r>
              <a:rPr lang="en-US" dirty="0" err="1">
                <a:latin typeface="AndesNeue Alt 2 Book" panose="00000500000000000000" pitchFamily="2" charset="0"/>
              </a:rPr>
              <a:t>behaviour</a:t>
            </a:r>
            <a:endParaRPr lang="en-US" dirty="0">
              <a:latin typeface="AndesNeue Alt 2 Book" panose="00000500000000000000" pitchFamily="2" charset="0"/>
            </a:endParaRPr>
          </a:p>
          <a:p>
            <a:endParaRPr lang="en-US" dirty="0">
              <a:latin typeface="AndesNeue Alt 2 Book" panose="00000500000000000000" pitchFamily="2" charset="0"/>
            </a:endParaRP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1A547824-42D6-BDE7-1066-56FA6189B557}"/>
              </a:ext>
            </a:extLst>
          </p:cNvPr>
          <p:cNvSpPr txBox="1">
            <a:spLocks/>
          </p:cNvSpPr>
          <p:nvPr/>
        </p:nvSpPr>
        <p:spPr>
          <a:xfrm>
            <a:off x="7277100" y="169068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ndesNeue Alt 2 Book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Waiting thread 2</a:t>
            </a:r>
            <a:endParaRPr lang="en-US" sz="17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1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2  </a:t>
            </a:r>
            <a:r>
              <a:rPr lang="en-US" sz="1400" b="1" dirty="0">
                <a:highlight>
                  <a:srgbClr val="FFFF00"/>
                </a:highlight>
                <a:latin typeface="Iosevka" panose="02000509000000000000" pitchFamily="49" charset="0"/>
                <a:ea typeface="Iosevka" panose="02000509000000000000" pitchFamily="49" charset="0"/>
              </a:rPr>
              <a:t>while</a:t>
            </a: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 (condition not satisfied) {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3  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4      while (condition not satisfied) {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//wait </a:t>
            </a: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5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pthread_mutex_lock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6  }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7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  // Do something, condition satisfied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8  </a:t>
            </a:r>
          </a:p>
          <a:p>
            <a:pPr marL="0" indent="0">
              <a:buNone/>
            </a:pPr>
            <a:r>
              <a:rPr lang="en-US" sz="1400" dirty="0">
                <a:latin typeface="Iosevka" panose="02000509000000000000" pitchFamily="49" charset="0"/>
                <a:ea typeface="Iosevka" panose="02000509000000000000" pitchFamily="49" charset="0"/>
              </a:rPr>
              <a:t>9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pthread_mutex_unlock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(&amp;mutex);    </a:t>
            </a:r>
          </a:p>
        </p:txBody>
      </p:sp>
    </p:spTree>
    <p:extLst>
      <p:ext uri="{BB962C8B-B14F-4D97-AF65-F5344CB8AC3E}">
        <p14:creationId xmlns:p14="http://schemas.microsoft.com/office/powerpoint/2010/main" val="284932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DBE02E-AE78-9A6A-BCE1-A2B06129D345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11811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476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8B044-5203-4A67-2E7E-84960913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7EA608-E980-E724-100D-A48AB5330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514" y="2003850"/>
            <a:ext cx="9368386" cy="388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666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3669-9FB1-8C50-9D3A-177A7510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Variables: Spurious Wakeups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C4ADA6-C7E1-5B27-19BC-CF15A558F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152" y="2500897"/>
            <a:ext cx="7487695" cy="3000794"/>
          </a:xfrm>
        </p:spPr>
      </p:pic>
    </p:spTree>
    <p:extLst>
      <p:ext uri="{BB962C8B-B14F-4D97-AF65-F5344CB8AC3E}">
        <p14:creationId xmlns:p14="http://schemas.microsoft.com/office/powerpoint/2010/main" val="26073886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3669-9FB1-8C50-9D3A-177A7510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Variables: Spurious Wakeups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4F05B-04A3-D6F9-A2EA-EE928924E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Spurious wakeup: occurs when a thread wakes up from waiting and finds that the condition is still unsatisfied. </a:t>
            </a:r>
            <a:r>
              <a:rPr lang="en-US" sz="1800" dirty="0"/>
              <a:t>(Credit: Wikipedia)</a:t>
            </a:r>
          </a:p>
          <a:p>
            <a:r>
              <a:rPr lang="en-US" dirty="0"/>
              <a:t>It can happen due to (but is not limited to):</a:t>
            </a:r>
          </a:p>
          <a:p>
            <a:pPr lvl="1"/>
            <a:r>
              <a:rPr lang="en-US" dirty="0"/>
              <a:t>Implementation</a:t>
            </a:r>
          </a:p>
          <a:p>
            <a:pPr lvl="2"/>
            <a:r>
              <a:rPr lang="en-US" dirty="0"/>
              <a:t>the thread blocked suddenly wakes up even though no signal or broadcast occurs</a:t>
            </a:r>
          </a:p>
          <a:p>
            <a:pPr lvl="1"/>
            <a:r>
              <a:rPr lang="en-US" dirty="0"/>
              <a:t>Race conditions</a:t>
            </a:r>
          </a:p>
          <a:p>
            <a:pPr lvl="2"/>
            <a:r>
              <a:rPr lang="en-US" dirty="0"/>
              <a:t>what happens if two threads wake up at the same time?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954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2F49-178F-BC9C-7501-59C1E4FE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084DD-96A0-A09F-ECF0-E279F67A5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to lab machines</a:t>
            </a:r>
          </a:p>
          <a:p>
            <a:endParaRPr lang="en-US" dirty="0"/>
          </a:p>
          <a:p>
            <a:r>
              <a:rPr lang="en-US" dirty="0"/>
              <a:t>Processes and threads</a:t>
            </a:r>
          </a:p>
          <a:p>
            <a:endParaRPr lang="en-US" dirty="0"/>
          </a:p>
          <a:p>
            <a:r>
              <a:rPr lang="en-US" dirty="0"/>
              <a:t>Mutexes / Semaphores / Condition Variables</a:t>
            </a:r>
          </a:p>
        </p:txBody>
      </p:sp>
    </p:spTree>
    <p:extLst>
      <p:ext uri="{BB962C8B-B14F-4D97-AF65-F5344CB8AC3E}">
        <p14:creationId xmlns:p14="http://schemas.microsoft.com/office/powerpoint/2010/main" val="30828851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Lab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/>
          </a:bodyPr>
          <a:lstStyle/>
          <a:p>
            <a:r>
              <a:rPr lang="en-US" sz="2800" dirty="0"/>
              <a:t>Telegram group: scan on right</a:t>
            </a:r>
          </a:p>
          <a:p>
            <a:endParaRPr lang="en-US" sz="2800" dirty="0"/>
          </a:p>
          <a:p>
            <a:r>
              <a:rPr lang="en-US" sz="2800" dirty="0"/>
              <a:t>Slides will be uploaded after every session</a:t>
            </a:r>
          </a:p>
          <a:p>
            <a:r>
              <a:rPr lang="en-US" dirty="0"/>
              <a:t>Feedback:	</a:t>
            </a:r>
            <a:r>
              <a:rPr lang="en-US" dirty="0">
                <a:hlinkClick r:id="rId3"/>
              </a:rPr>
              <a:t>bit.ly/feedback-</a:t>
            </a:r>
            <a:r>
              <a:rPr lang="en-US" dirty="0" err="1">
                <a:hlinkClick r:id="rId3"/>
              </a:rPr>
              <a:t>theodore</a:t>
            </a:r>
            <a:r>
              <a:rPr lang="en-US" dirty="0"/>
              <a:t> </a:t>
            </a:r>
          </a:p>
          <a:p>
            <a:r>
              <a:rPr lang="en-US" sz="2800" dirty="0"/>
              <a:t>Email: 	</a:t>
            </a:r>
            <a:r>
              <a:rPr lang="en-US" sz="2800" dirty="0">
                <a:hlinkClick r:id="rId4"/>
              </a:rPr>
              <a:t>theo@comp.nus.edu.sg</a:t>
            </a:r>
            <a:r>
              <a:rPr lang="en-US" sz="2800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Now: </a:t>
            </a:r>
            <a:r>
              <a:rPr lang="en-US" dirty="0">
                <a:solidFill>
                  <a:srgbClr val="C00000"/>
                </a:solidFill>
              </a:rPr>
              <a:t>PDC Lab Visit </a:t>
            </a:r>
            <a:r>
              <a:rPr lang="en-US" dirty="0"/>
              <a:t>(and back again)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B30341-9FBE-00C4-22B0-CD3DFA1D7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9175" y="2071687"/>
            <a:ext cx="27146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2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6E1ACC-0028-74BC-C4CF-F14140377162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11811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7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026401-0225-2FE4-D1A7-DB8E599645D1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90500"/>
            <a:ext cx="11811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4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1BC4-D032-8024-40AF-B25899630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ndesNeue Alt 2 Medium" panose="00000600000000000000" pitchFamily="2" charset="0"/>
                <a:ea typeface="Source Sans Pro" panose="020B0503030403020204" pitchFamily="34" charset="0"/>
              </a:rPr>
              <a:t>CS3210 Lab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51BD8-DA53-37D9-C4A1-42436487E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ndesNeue Alt 2 Book" panose="00000500000000000000" pitchFamily="2" charset="0"/>
              </a:rPr>
              <a:t>Processes, Threads, and Synchronization Basics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E3CA4-D317-6EA3-8C26-41E7EB65AE59}"/>
              </a:ext>
            </a:extLst>
          </p:cNvPr>
          <p:cNvSpPr txBox="1"/>
          <p:nvPr/>
        </p:nvSpPr>
        <p:spPr>
          <a:xfrm>
            <a:off x="0" y="6488668"/>
            <a:ext cx="897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" panose="00000500000000000000" pitchFamily="2" charset="0"/>
              </a:rPr>
              <a:t>Theodore’s slides; heavily inspired by Sriram’s, Richard’s, Cristina’s and Zhi Heng’s slides. </a:t>
            </a:r>
          </a:p>
        </p:txBody>
      </p:sp>
    </p:spTree>
    <p:extLst>
      <p:ext uri="{BB962C8B-B14F-4D97-AF65-F5344CB8AC3E}">
        <p14:creationId xmlns:p14="http://schemas.microsoft.com/office/powerpoint/2010/main" val="49941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myself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Theodore Leebrant</a:t>
            </a:r>
          </a:p>
          <a:p>
            <a:pPr marL="0" indent="0">
              <a:buNone/>
            </a:pPr>
            <a:r>
              <a:rPr lang="en-US" sz="2000" dirty="0"/>
              <a:t>(Theodore/Theo is good!)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Computer Science + Mathematics</a:t>
            </a:r>
          </a:p>
          <a:p>
            <a:pPr lvl="1"/>
            <a:r>
              <a:rPr lang="en-US" dirty="0"/>
              <a:t>was a PL nerd, mostly with Rust</a:t>
            </a:r>
          </a:p>
          <a:p>
            <a:r>
              <a:rPr lang="en-US" dirty="0"/>
              <a:t>Plays too much Final Fantasy XIV</a:t>
            </a:r>
          </a:p>
          <a:p>
            <a:r>
              <a:rPr lang="en-US" dirty="0"/>
              <a:t>Out-of-tutorial communication: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3"/>
              </a:rPr>
              <a:t>theo@comp.nus.edu.sg</a:t>
            </a:r>
            <a:r>
              <a:rPr lang="en-US" dirty="0"/>
              <a:t> for consults, questions</a:t>
            </a:r>
          </a:p>
          <a:p>
            <a:pPr lvl="1"/>
            <a:r>
              <a:rPr lang="en-US" dirty="0"/>
              <a:t>Telegram: details later</a:t>
            </a:r>
          </a:p>
          <a:p>
            <a:pPr lvl="1"/>
            <a:r>
              <a:rPr lang="en-US" dirty="0"/>
              <a:t>Will reply messages within 24 hours – </a:t>
            </a:r>
            <a:r>
              <a:rPr lang="en-US" dirty="0">
                <a:latin typeface="AndesNeue Alt 2 Book it" panose="00000500000000000000" pitchFamily="2" charset="0"/>
              </a:rPr>
              <a:t>except 2 days before deadlines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03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admin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8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Telegram group:</a:t>
            </a:r>
            <a:endParaRPr lang="en-US" dirty="0"/>
          </a:p>
          <a:p>
            <a:r>
              <a:rPr lang="en-US" dirty="0"/>
              <a:t>Things that are </a:t>
            </a:r>
            <a:r>
              <a:rPr lang="en-US" dirty="0">
                <a:solidFill>
                  <a:schemeClr val="accent3"/>
                </a:solidFill>
                <a:latin typeface="AndesNeue Alt 2 Medium" panose="00000600000000000000" pitchFamily="2" charset="0"/>
              </a:rPr>
              <a:t>OK</a:t>
            </a:r>
          </a:p>
          <a:p>
            <a:pPr lvl="1"/>
            <a:r>
              <a:rPr lang="en-US" dirty="0"/>
              <a:t>Banter</a:t>
            </a:r>
          </a:p>
          <a:p>
            <a:pPr lvl="1"/>
            <a:r>
              <a:rPr lang="en-US" dirty="0"/>
              <a:t>Interesting finds</a:t>
            </a:r>
          </a:p>
          <a:p>
            <a:pPr lvl="1"/>
            <a:r>
              <a:rPr lang="en-US" dirty="0"/>
              <a:t>Lab cluster issues / requests</a:t>
            </a:r>
          </a:p>
          <a:p>
            <a:r>
              <a:rPr lang="en-US" dirty="0"/>
              <a:t>Things that are </a:t>
            </a:r>
            <a:r>
              <a:rPr lang="en-US" dirty="0">
                <a:solidFill>
                  <a:srgbClr val="C00000"/>
                </a:solidFill>
                <a:latin typeface="AndesNeue Alt 2 Medium" panose="00000600000000000000" pitchFamily="2" charset="0"/>
              </a:rPr>
              <a:t>not OK</a:t>
            </a:r>
          </a:p>
          <a:p>
            <a:pPr lvl="1"/>
            <a:r>
              <a:rPr lang="en-US" dirty="0"/>
              <a:t>Code debugging help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esNeue Alt 2 Book it" panose="00000500000000000000" pitchFamily="2" charset="0"/>
              </a:rPr>
              <a:t>(unless you spot something funny in our code)</a:t>
            </a:r>
          </a:p>
          <a:p>
            <a:pPr marL="457200" lvl="1" indent="0">
              <a:buNone/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AndesNeue Alt 2 Book it" panose="00000500000000000000" pitchFamily="2" charset="0"/>
              </a:rPr>
              <a:t> 	</a:t>
            </a:r>
          </a:p>
          <a:p>
            <a:pPr marL="0" indent="0">
              <a:buNone/>
            </a:pPr>
            <a:r>
              <a:rPr lang="en-US" sz="2800" dirty="0"/>
              <a:t>Slides will be uploaded after every session</a:t>
            </a:r>
          </a:p>
          <a:p>
            <a:pPr marL="0" indent="0">
              <a:buNone/>
            </a:pPr>
            <a:r>
              <a:rPr lang="en-US" dirty="0"/>
              <a:t>Anonymous feedback: </a:t>
            </a:r>
            <a:r>
              <a:rPr lang="en-US" dirty="0">
                <a:hlinkClick r:id="rId3"/>
              </a:rPr>
              <a:t>bit.ly/feedback-theodore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B30341-9FBE-00C4-22B0-CD3DFA1D7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625" y="2071687"/>
            <a:ext cx="27146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322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0d67f8bf-5fcc-4f27-a96f-a172bb48c85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42ac123e-8d94-46b2-a7f9-e3f33f760bc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6b1c4f8d-ccd3-4422-8edb-f9b31c6da4f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cd2e769e-27db-44fd-8dba-f6a62339f9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3758c76d-df96-463d-88c7-9f26ff71bd8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POLL_EMBED_ID" val="9797e1b2-99b7-410f-90fe-ab9a0e7cd6a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3491</Words>
  <Application>Microsoft Office PowerPoint</Application>
  <PresentationFormat>Widescreen</PresentationFormat>
  <Paragraphs>460</Paragraphs>
  <Slides>44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AndesNeue Alt 2 Book</vt:lpstr>
      <vt:lpstr>AndesNeue Alt 2 Book it</vt:lpstr>
      <vt:lpstr>AndesNeue Alt 2 Medium</vt:lpstr>
      <vt:lpstr>Aptos</vt:lpstr>
      <vt:lpstr>Arial</vt:lpstr>
      <vt:lpstr>Iosevka</vt:lpstr>
      <vt:lpstr>PT Serif</vt:lpstr>
      <vt:lpstr>Quattrocento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CS3210 Lab 1</vt:lpstr>
      <vt:lpstr>About myself</vt:lpstr>
      <vt:lpstr>Quick admin stuff</vt:lpstr>
      <vt:lpstr>Why are we here? </vt:lpstr>
      <vt:lpstr>CS3210 from 30,000 feet in the sky</vt:lpstr>
      <vt:lpstr>Our goals for the semester</vt:lpstr>
      <vt:lpstr>Our goals for the semester</vt:lpstr>
      <vt:lpstr>Our goals for the semester</vt:lpstr>
      <vt:lpstr>No such thing as stupid questions: ever</vt:lpstr>
      <vt:lpstr>General Lab Workflow</vt:lpstr>
      <vt:lpstr>CS3210 Lab 01</vt:lpstr>
      <vt:lpstr>Things to note for labs</vt:lpstr>
      <vt:lpstr>Why synchronization for lab 1?</vt:lpstr>
      <vt:lpstr>Why synchronization for lab 1?</vt:lpstr>
      <vt:lpstr>Why synchronization for lab 1?</vt:lpstr>
      <vt:lpstr>Lab 1 Tasks</vt:lpstr>
      <vt:lpstr>Let’s get started!</vt:lpstr>
      <vt:lpstr>[Extra] Quality-of-life for SSH</vt:lpstr>
      <vt:lpstr>Named vs. Unnamed Semaphores</vt:lpstr>
      <vt:lpstr>Named vs. Unnamed Semaphores</vt:lpstr>
      <vt:lpstr>Shared Memory Usage</vt:lpstr>
      <vt:lpstr>Binary Semaphores vs. pthread Mutexes</vt:lpstr>
      <vt:lpstr>Binary Semaphores vs. pthread Mutexes</vt:lpstr>
      <vt:lpstr>Condition Variables: Why?</vt:lpstr>
      <vt:lpstr>Condition Variables: Why?</vt:lpstr>
      <vt:lpstr>Condition Variables: Why?</vt:lpstr>
      <vt:lpstr>Condition Variables: Why?</vt:lpstr>
      <vt:lpstr>Condition Variables: Why?</vt:lpstr>
      <vt:lpstr>Condition Variables: Why?</vt:lpstr>
      <vt:lpstr>Condition Variables: Why?</vt:lpstr>
      <vt:lpstr>Condition Variables: Why?</vt:lpstr>
      <vt:lpstr>Condition Variables: Why?</vt:lpstr>
      <vt:lpstr>Condition Variables: Why?</vt:lpstr>
      <vt:lpstr>Condition Variables</vt:lpstr>
      <vt:lpstr>Condition Variables: Spurious Wakeups</vt:lpstr>
      <vt:lpstr>Condition Variables: Spurious Wakeups</vt:lpstr>
      <vt:lpstr>Summary</vt:lpstr>
      <vt:lpstr>End of Lab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Theodore Leebrant</dc:creator>
  <cp:lastModifiedBy>Theodore Leebrant</cp:lastModifiedBy>
  <cp:revision>4</cp:revision>
  <dcterms:created xsi:type="dcterms:W3CDTF">2024-08-24T12:49:29Z</dcterms:created>
  <dcterms:modified xsi:type="dcterms:W3CDTF">2024-08-25T14:45:19Z</dcterms:modified>
</cp:coreProperties>
</file>