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85" r:id="rId3"/>
    <p:sldId id="311" r:id="rId4"/>
    <p:sldId id="312" r:id="rId5"/>
    <p:sldId id="313" r:id="rId6"/>
    <p:sldId id="260" r:id="rId7"/>
    <p:sldId id="280" r:id="rId8"/>
    <p:sldId id="305" r:id="rId9"/>
    <p:sldId id="288" r:id="rId10"/>
    <p:sldId id="289" r:id="rId11"/>
    <p:sldId id="294" r:id="rId12"/>
    <p:sldId id="295" r:id="rId13"/>
    <p:sldId id="264" r:id="rId14"/>
    <p:sldId id="301" r:id="rId15"/>
    <p:sldId id="297" r:id="rId16"/>
    <p:sldId id="281" r:id="rId17"/>
    <p:sldId id="315" r:id="rId18"/>
    <p:sldId id="266" r:id="rId19"/>
    <p:sldId id="314" r:id="rId20"/>
    <p:sldId id="316" r:id="rId21"/>
    <p:sldId id="310" r:id="rId22"/>
    <p:sldId id="306" r:id="rId23"/>
    <p:sldId id="283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00CC"/>
    <a:srgbClr val="FFD9D9"/>
    <a:srgbClr val="FFCCFF"/>
    <a:srgbClr val="FFCCCC"/>
    <a:srgbClr val="3E4BC2"/>
    <a:srgbClr val="FAE1D2"/>
    <a:srgbClr val="F6E7D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1806" autoAdjust="0"/>
  </p:normalViewPr>
  <p:slideViewPr>
    <p:cSldViewPr snapToGrid="0" snapToObjects="1">
      <p:cViewPr varScale="1">
        <p:scale>
          <a:sx n="37" d="100"/>
          <a:sy n="37" d="100"/>
        </p:scale>
        <p:origin x="84" y="512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2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70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760.png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790.png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8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3" Type="http://schemas.openxmlformats.org/officeDocument/2006/relationships/image" Target="../media/image891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911.png"/><Relationship Id="rId10" Type="http://schemas.openxmlformats.org/officeDocument/2006/relationships/image" Target="../media/image890.png"/><Relationship Id="rId4" Type="http://schemas.openxmlformats.org/officeDocument/2006/relationships/image" Target="../media/image901.png"/><Relationship Id="rId9" Type="http://schemas.openxmlformats.org/officeDocument/2006/relationships/image" Target="../media/image8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9.png"/><Relationship Id="rId7" Type="http://schemas.openxmlformats.org/officeDocument/2006/relationships/image" Target="../media/image3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3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719138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Q4.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  <a:blipFill>
                <a:blip r:embed="rId2"/>
                <a:stretch>
                  <a:fillRect l="-1742" t="-448" r="-1573" b="-67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1.2.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</a:t>
                </a:r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find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1.3.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1.4.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	(by closure of integers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1.5.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  <a:blipFill>
                <a:blip r:embed="rId3"/>
                <a:stretch>
                  <a:fillRect l="-892" t="-1406" b="-1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2.2.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find </a:t>
                </a:r>
                <a:br>
                  <a:rPr lang="en-SG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2.3.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−3)+1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2.4.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	 (by closure of integers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 </a:t>
                </a:r>
                <a:r>
                  <a:rPr lang="en-US" sz="2400" dirty="0">
                    <a:solidFill>
                      <a:schemeClr val="tx1"/>
                    </a:solidFill>
                  </a:rPr>
                  <a:t>2.5.	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  <a:blipFill>
                <a:blip r:embed="rId4"/>
                <a:stretch>
                  <a:fillRect l="-780" t="-14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blipFill>
                <a:blip r:embed="rId5"/>
                <a:stretch>
                  <a:fillRect t="-11224" r="-2188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199" y="5641824"/>
                <a:ext cx="7174371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3.	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99" y="5641824"/>
                <a:ext cx="7174371" cy="584775"/>
              </a:xfrm>
              <a:prstGeom prst="rect">
                <a:avLst/>
              </a:prstGeom>
              <a:blipFill>
                <a:blip r:embed="rId6"/>
                <a:stretch>
                  <a:fillRect t="-8333" b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6" y="2080566"/>
                <a:ext cx="11162314" cy="2905772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	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associativity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6" y="2080566"/>
                <a:ext cx="11162314" cy="2905772"/>
              </a:xfrm>
              <a:blipFill>
                <a:blip r:embed="rId2"/>
                <a:stretch>
                  <a:fillRect l="-655" t="-2516" r="-601" b="-3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31483" y="2080566"/>
                <a:ext cx="23637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3" y="2080566"/>
                <a:ext cx="2363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2EAF230-3378-405F-8FB7-0CEB02FD7C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9645" y="395288"/>
                <a:ext cx="75977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376363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Q5. </a:t>
                </a:r>
                <a:r>
                  <a:rPr lang="en-US" sz="3600" dirty="0">
                    <a:solidFill>
                      <a:srgbClr val="0000FF"/>
                    </a:solidFill>
                  </a:rPr>
                  <a:t>Show that 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pt-BR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pt-BR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36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pt-BR" sz="36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2EAF230-3378-405F-8FB7-0CEB02FD7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9645" y="395288"/>
                <a:ext cx="7597707" cy="1356360"/>
              </a:xfrm>
              <a:blipFill>
                <a:blip r:embed="rId5"/>
                <a:stretch>
                  <a:fillRect l="-2807" t="-4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E4C00-8161-49FF-8BB6-93C59E1AD1B5}"/>
                  </a:ext>
                </a:extLst>
              </p:cNvPr>
              <p:cNvSpPr txBox="1"/>
              <p:nvPr/>
            </p:nvSpPr>
            <p:spPr>
              <a:xfrm>
                <a:off x="7582619" y="473303"/>
                <a:ext cx="4294071" cy="1200329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Definitions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E4C00-8161-49FF-8BB6-93C59E1A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19" y="473303"/>
                <a:ext cx="4294071" cy="1200329"/>
              </a:xfrm>
              <a:prstGeom prst="rect">
                <a:avLst/>
              </a:prstGeom>
              <a:blipFill>
                <a:blip r:embed="rId6"/>
                <a:stretch>
                  <a:fillRect l="-2125" t="-3518" b="-552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475" y="395288"/>
                <a:ext cx="10685408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85725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Q6.	</a:t>
                </a:r>
                <a:r>
                  <a:rPr lang="en-US" sz="3600" dirty="0">
                    <a:solidFill>
                      <a:srgbClr val="0000FF"/>
                    </a:solidFill>
                  </a:rPr>
                  <a:t>Prove that 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𝐴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 \ (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𝐵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 \ 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𝐶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)=(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𝐴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 \ 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𝐵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)∪(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𝐴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∩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𝐶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475" y="395288"/>
                <a:ext cx="10685408" cy="1356360"/>
              </a:xfrm>
              <a:blipFill>
                <a:blip r:embed="rId2"/>
                <a:stretch>
                  <a:fillRect l="-2054" t="-4505" b="-90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117" y="1620496"/>
                <a:ext cx="10724001" cy="39072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5554663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 \ 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𝐵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 \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𝐶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 \ 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𝐵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</a:rPr>
                          <m:t>𝐶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Set Difference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sz="2800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</a:rPr>
                          <m:t>𝐵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SG" sz="2800" i="1">
                                <a:solidFill>
                                  <a:srgbClr val="FF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</a:rPr>
                              <m:t>𝐶</m:t>
                            </m:r>
                          </m:e>
                        </m:acc>
                        <m:r>
                          <a:rPr lang="en-US" sz="2800" i="1">
                            <a:solidFill>
                              <a:srgbClr val="FF0000"/>
                            </a:solidFill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Set Difference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∩(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sz="2800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SG" sz="2800" i="1">
                                <a:solidFill>
                                  <a:srgbClr val="FF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</a:rPr>
                              <m:t>𝐶</m:t>
                            </m:r>
                          </m:e>
                        </m:acc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De Morgan’s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</a:rPr>
                      <m:t>∩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</a:rPr>
                      <m:t>(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chemeClr val="tx1"/>
                            </a:solidFill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</a:rPr>
                          <m:t>𝐵</m:t>
                        </m:r>
                      </m:e>
                    </m:acc>
                    <m:r>
                      <a:rPr lang="en-US" sz="2800" i="1" smtClean="0">
                        <a:solidFill>
                          <a:srgbClr val="FF0000"/>
                        </a:solidFill>
                      </a:rPr>
                      <m:t>∪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𝐶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Double Complement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5.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</a:rPr>
                      <m:t>)∪(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𝐶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Distributive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6.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 \ 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)∪(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𝐶</m:t>
                    </m:r>
                    <m:r>
                      <a:rPr lang="en-US" sz="28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Set Difference Law.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117" y="1620496"/>
                <a:ext cx="10724001" cy="3907280"/>
              </a:xfr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6687" y="5423338"/>
                <a:ext cx="11242431" cy="12343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9038" algn="l"/>
                    <a:tab pos="3541713" algn="l"/>
                    <a:tab pos="6369050" algn="l"/>
                  </a:tabLst>
                </a:pPr>
                <a:r>
                  <a:rPr lang="en-US" sz="2400" dirty="0">
                    <a:solidFill>
                      <a:schemeClr val="accent1"/>
                    </a:solidFill>
                  </a:rPr>
                  <a:t>Set Difference Law: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\</m:t>
                    </m:r>
                    <m:r>
                      <a:rPr lang="en-SG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;	De Morgan’s Law: 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;</a:t>
                </a:r>
              </a:p>
              <a:p>
                <a:pPr>
                  <a:tabLst>
                    <a:tab pos="2459038" algn="l"/>
                    <a:tab pos="3541713" algn="l"/>
                    <a:tab pos="6369050" algn="l"/>
                  </a:tabLst>
                </a:pPr>
                <a:r>
                  <a:rPr lang="en-US" sz="2400" dirty="0">
                    <a:solidFill>
                      <a:schemeClr val="accent1"/>
                    </a:solidFill>
                  </a:rPr>
                  <a:t>Double Complement Law: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SG" sz="24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;</a:t>
                </a:r>
              </a:p>
              <a:p>
                <a:pPr>
                  <a:tabLst>
                    <a:tab pos="2459038" algn="l"/>
                    <a:tab pos="3541713" algn="l"/>
                    <a:tab pos="7083425" algn="l"/>
                  </a:tabLst>
                </a:pPr>
                <a:r>
                  <a:rPr lang="en-US" sz="2400" dirty="0">
                    <a:solidFill>
                      <a:schemeClr val="accent1"/>
                    </a:solidFill>
                  </a:rPr>
                  <a:t>Distributive Laws: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7" y="5423338"/>
                <a:ext cx="11242431" cy="1234312"/>
              </a:xfrm>
              <a:prstGeom prst="rect">
                <a:avLst/>
              </a:prstGeom>
              <a:blipFill>
                <a:blip r:embed="rId4"/>
                <a:stretch>
                  <a:fillRect l="-758" t="-3431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2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Q7(a). 	For all sets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000" dirty="0">
                    <a:solidFill>
                      <a:srgbClr val="0000FF"/>
                    </a:solidFill>
                  </a:rPr>
                  <a:t>, define</a:t>
                </a:r>
                <a:br>
                  <a:rPr lang="en-US" sz="4000" dirty="0">
                    <a:solidFill>
                      <a:srgbClr val="0000FF"/>
                    </a:solidFill>
                  </a:rPr>
                </a:br>
                <a:r>
                  <a:rPr lang="en-US" sz="4000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2"/>
                <a:stretch>
                  <a:fillRect l="-2098" t="-6278" b="-130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1625" y="1981440"/>
                <a:ext cx="8648751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32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={1,4,9,16}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={2,4,6,8,10,12,14,16}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25" y="1981440"/>
                <a:ext cx="8648751" cy="1077218"/>
              </a:xfrm>
              <a:prstGeom prst="rect">
                <a:avLst/>
              </a:prstGeom>
              <a:blipFill>
                <a:blip r:embed="rId3"/>
                <a:stretch>
                  <a:fillRect l="-1834" t="-6780" r="-2327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811" y="3414204"/>
                <a:ext cx="172478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1" y="3414204"/>
                <a:ext cx="1724781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811" y="4237307"/>
                <a:ext cx="172478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1" y="4237307"/>
                <a:ext cx="1724781" cy="661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/>
              <p:nvPr/>
            </p:nvSpPr>
            <p:spPr>
              <a:xfrm>
                <a:off x="1547812" y="5066652"/>
                <a:ext cx="1997493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5066652"/>
                <a:ext cx="1997493" cy="661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C875A-6B20-493D-AEEE-7793F4F7739C}"/>
                  </a:ext>
                </a:extLst>
              </p:cNvPr>
              <p:cNvSpPr txBox="1"/>
              <p:nvPr/>
            </p:nvSpPr>
            <p:spPr>
              <a:xfrm>
                <a:off x="3272591" y="3414204"/>
                <a:ext cx="1411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1,9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C875A-6B20-493D-AEEE-7793F4F7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1" y="3414204"/>
                <a:ext cx="1411704" cy="584775"/>
              </a:xfrm>
              <a:prstGeom prst="rect">
                <a:avLst/>
              </a:prstGeom>
              <a:blipFill>
                <a:blip r:embed="rId7"/>
                <a:stretch>
                  <a:fillRect t="-12500" r="-303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1E8614-498B-42B5-A558-6F4A191E2608}"/>
                  </a:ext>
                </a:extLst>
              </p:cNvPr>
              <p:cNvSpPr txBox="1"/>
              <p:nvPr/>
            </p:nvSpPr>
            <p:spPr>
              <a:xfrm>
                <a:off x="3272590" y="4237307"/>
                <a:ext cx="35856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{2,6,8,10,12,14}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1E8614-498B-42B5-A558-6F4A191E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0" y="4237307"/>
                <a:ext cx="3585663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1EF8F-34CF-4383-A2BA-032C102F03EC}"/>
                  </a:ext>
                </a:extLst>
              </p:cNvPr>
              <p:cNvSpPr txBox="1"/>
              <p:nvPr/>
            </p:nvSpPr>
            <p:spPr>
              <a:xfrm>
                <a:off x="3272591" y="5066652"/>
                <a:ext cx="3850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{1,2,6,8,9,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12,14}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1EF8F-34CF-4383-A2BA-032C102F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1" y="5066652"/>
                <a:ext cx="3850103" cy="584775"/>
              </a:xfrm>
              <a:prstGeom prst="rect">
                <a:avLst/>
              </a:prstGeom>
              <a:blipFill>
                <a:blip r:embed="rId9"/>
                <a:stretch>
                  <a:fillRect t="-12500" r="-3645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1070" y="1571835"/>
                <a:ext cx="9569860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sets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0" y="1571835"/>
                <a:ext cx="9569860" cy="584775"/>
              </a:xfrm>
              <a:prstGeom prst="rect">
                <a:avLst/>
              </a:prstGeom>
              <a:blipFill>
                <a:blip r:embed="rId2"/>
                <a:stretch>
                  <a:fillRect l="-1592" t="-12500" r="-64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7116" y="2190778"/>
                <a:ext cx="10461308" cy="416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2. 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</a:t>
                </a:r>
                <a:r>
                  <a:rPr lang="en-US" sz="2400" dirty="0" err="1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defn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3.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Set Difference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4.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Distributive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5.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Distributive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6.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Complement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7.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Identity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8.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Commutative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9.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De Morgan’s Law;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66325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10.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           	</a:t>
                </a:r>
                <a:r>
                  <a:rPr lang="en-US" sz="24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Set Difference Law.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16" y="2190778"/>
                <a:ext cx="10461308" cy="4162101"/>
              </a:xfrm>
              <a:prstGeom prst="rect">
                <a:avLst/>
              </a:prstGeom>
              <a:blipFill>
                <a:blip r:embed="rId3"/>
                <a:stretch>
                  <a:fillRect l="-874" t="-1171" b="-23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Q7(b). 	For all sets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0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000" dirty="0">
                    <a:solidFill>
                      <a:srgbClr val="0000FF"/>
                    </a:solidFill>
                  </a:rPr>
                  <a:t>, define</a:t>
                </a:r>
                <a:br>
                  <a:rPr lang="en-US" sz="4000" dirty="0">
                    <a:solidFill>
                      <a:srgbClr val="0000FF"/>
                    </a:solidFill>
                  </a:rPr>
                </a:br>
                <a:r>
                  <a:rPr lang="en-US" sz="4000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4"/>
                <a:stretch>
                  <a:fillRect l="-2098" t="-6278" b="-130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B6A93-36E9-4BC4-877A-40255A9575BB}"/>
                  </a:ext>
                </a:extLst>
              </p:cNvPr>
              <p:cNvSpPr txBox="1"/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solidFill>
                <a:srgbClr val="FAE1D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 Difference Law: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B6A93-36E9-4BC4-877A-40255A95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blipFill>
                <a:blip r:embed="rId5"/>
                <a:stretch>
                  <a:fillRect l="-3297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EE9B1-CB2C-43E6-82AF-FEDD95363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Q8.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be sets.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EE9B1-CB2C-43E6-82AF-FEDD95363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2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(“Only 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blipFill>
                <a:blip r:embed="rId3"/>
                <a:stretch>
                  <a:fillRect l="-357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9091" y="2594909"/>
                <a:ext cx="544435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1.1. </a:t>
                </a: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1.2.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(To show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1.2.5.	In all cases,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2594909"/>
                <a:ext cx="5444358" cy="3416320"/>
              </a:xfrm>
              <a:prstGeom prst="rect">
                <a:avLst/>
              </a:prstGeom>
              <a:blipFill>
                <a:blip r:embed="rId4"/>
                <a:stretch>
                  <a:fillRect l="-1680" t="-1429" b="-32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43449" y="2594909"/>
                <a:ext cx="54149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b="0" dirty="0"/>
                  <a:t>1.3.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(To show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  <a:endParaRPr lang="en-US" sz="2400" dirty="0"/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1.3.3.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	</a:t>
                </a:r>
                <a:endParaRPr lang="en-US" sz="200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168275" algn="l"/>
                    <a:tab pos="514350" algn="l"/>
                  </a:tabLst>
                </a:pPr>
                <a:endParaRPr lang="en-US" sz="2400" dirty="0"/>
              </a:p>
              <a:p>
                <a:pPr>
                  <a:tabLst>
                    <a:tab pos="168275" algn="l"/>
                    <a:tab pos="514350" algn="l"/>
                    <a:tab pos="2606675" algn="l"/>
                  </a:tabLst>
                </a:pPr>
                <a:r>
                  <a:rPr lang="en-US" sz="2400" dirty="0"/>
                  <a:t>1.4.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	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set equality.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49" y="2594909"/>
                <a:ext cx="5414964" cy="2308324"/>
              </a:xfrm>
              <a:prstGeom prst="rect">
                <a:avLst/>
              </a:prstGeom>
              <a:blipFill>
                <a:blip r:embed="rId5"/>
                <a:stretch>
                  <a:fillRect l="-1687" t="-2116" b="-52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2550" y="601122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dirty="0"/>
                  <a:t>2</a:t>
                </a:r>
                <a:r>
                  <a:rPr lang="en-US" sz="2800" b="0" dirty="0"/>
                  <a:t>.	(“If”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b="0" dirty="0"/>
                  <a:t>)	…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0" y="6011229"/>
                <a:ext cx="3582591" cy="523220"/>
              </a:xfrm>
              <a:prstGeom prst="rect">
                <a:avLst/>
              </a:prstGeom>
              <a:blipFill>
                <a:blip r:embed="rId6"/>
                <a:stretch>
                  <a:fillRect l="-3578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1CADF-0DBF-434B-BCBF-A1D17AE3D596}"/>
                  </a:ext>
                </a:extLst>
              </p:cNvPr>
              <p:cNvSpPr txBox="1"/>
              <p:nvPr/>
            </p:nvSpPr>
            <p:spPr>
              <a:xfrm>
                <a:off x="3488478" y="2060127"/>
                <a:ext cx="2554971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To show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, need to show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1CADF-0DBF-434B-BCBF-A1D17AE3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78" y="2060127"/>
                <a:ext cx="2554971" cy="923330"/>
              </a:xfrm>
              <a:prstGeom prst="rect">
                <a:avLst/>
              </a:prstGeom>
              <a:blipFill>
                <a:blip r:embed="rId7"/>
                <a:stretch>
                  <a:fillRect l="-1663"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7C420-8EA1-4BD0-A2C4-AF570E6AC661}"/>
                  </a:ext>
                </a:extLst>
              </p:cNvPr>
              <p:cNvSpPr txBox="1"/>
              <p:nvPr/>
            </p:nvSpPr>
            <p:spPr>
              <a:xfrm>
                <a:off x="599091" y="3683689"/>
                <a:ext cx="51978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1.2.3.	Case 1: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2855913" algn="l"/>
                    <a:tab pos="3541713" algn="l"/>
                  </a:tabLst>
                </a:pPr>
                <a:r>
                  <a:rPr lang="en-US" sz="2400" dirty="0"/>
                  <a:t>		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by 1.1.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1.2.4.	Case 2: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	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7C420-8EA1-4BD0-A2C4-AF570E6A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3683689"/>
                <a:ext cx="5197860" cy="1938992"/>
              </a:xfrm>
              <a:prstGeom prst="rect">
                <a:avLst/>
              </a:prstGeom>
              <a:blipFill>
                <a:blip r:embed="rId8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7BAE1-04B9-4A46-A4F4-1FA9F4D2BED7}"/>
                  </a:ext>
                </a:extLst>
              </p:cNvPr>
              <p:cNvSpPr txBox="1"/>
              <p:nvPr/>
            </p:nvSpPr>
            <p:spPr>
              <a:xfrm>
                <a:off x="6043448" y="3335934"/>
                <a:ext cx="57443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generalization.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				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7BAE1-04B9-4A46-A4F4-1FA9F4D2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48" y="3335934"/>
                <a:ext cx="5744361" cy="830997"/>
              </a:xfrm>
              <a:prstGeom prst="rect">
                <a:avLst/>
              </a:prstGeom>
              <a:blipFill>
                <a:blip r:embed="rId9"/>
                <a:stretch>
                  <a:fillRect t="-5839" r="-954" b="-102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blipFill>
                <a:blip r:embed="rId10"/>
                <a:stretch>
                  <a:fillRect l="-1376" t="-2367" b="-88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/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blipFill>
                <a:blip r:embed="rId11"/>
                <a:stretch>
                  <a:fillRect l="-1645" t="-4237" b="-135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uiExpand="1" build="p" bldLvl="2"/>
      <p:bldP spid="11" grpId="0" uiExpand="1" build="p" bldLvl="2"/>
      <p:bldP spid="10" grpId="0"/>
      <p:bldP spid="5" grpId="0" uiExpand="1" animBg="1"/>
      <p:bldP spid="12" grpId="0" build="p" bldLvl="2"/>
      <p:bldP spid="14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2551" y="2071689"/>
                <a:ext cx="61485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(“Only 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)	</a:t>
                </a:r>
                <a:r>
                  <a:rPr lang="en-US" sz="2800" dirty="0"/>
                  <a:t> …</a:t>
                </a:r>
                <a:endParaRPr lang="en-US" sz="2800" b="0" dirty="0"/>
              </a:p>
              <a:p>
                <a:pPr>
                  <a:tabLst>
                    <a:tab pos="400050" algn="l"/>
                    <a:tab pos="1030288" algn="l"/>
                  </a:tabLst>
                </a:pPr>
                <a:r>
                  <a:rPr lang="en-US" sz="2800" dirty="0"/>
                  <a:t>2.	(“If” /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2.1.	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2.2.	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		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endParaRPr lang="en-US" sz="2800" dirty="0"/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2.2.3.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	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6148505" cy="3108543"/>
              </a:xfrm>
              <a:prstGeom prst="rect">
                <a:avLst/>
              </a:prstGeom>
              <a:blipFill>
                <a:blip r:embed="rId2"/>
                <a:stretch>
                  <a:fillRect l="-2083" t="-1961" b="-47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93EB8-FB64-43F8-85A5-E0EE0911A597}"/>
                  </a:ext>
                </a:extLst>
              </p:cNvPr>
              <p:cNvSpPr txBox="1"/>
              <p:nvPr/>
            </p:nvSpPr>
            <p:spPr>
              <a:xfrm>
                <a:off x="424940" y="3789233"/>
                <a:ext cx="90519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96938"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2.2.1.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definition of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defTabSz="896938"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2.2.2.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defTabSz="896938"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				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2.1. </a:t>
                </a:r>
                <a:r>
                  <a:rPr lang="en-US" sz="2800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93EB8-FB64-43F8-85A5-E0EE0911A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0" y="3789233"/>
                <a:ext cx="9051960" cy="1384995"/>
              </a:xfrm>
              <a:prstGeom prst="rect">
                <a:avLst/>
              </a:prstGeom>
              <a:blipFill>
                <a:blip r:embed="rId3"/>
                <a:stretch>
                  <a:fillRect t="-4405" b="-83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/>
              <p:nvPr/>
            </p:nvSpPr>
            <p:spPr>
              <a:xfrm>
                <a:off x="412551" y="5174228"/>
                <a:ext cx="8712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  <a:tab pos="5373688" algn="l"/>
                  </a:tabLst>
                </a:pPr>
                <a:r>
                  <a:rPr lang="en-US" sz="2800" b="0" dirty="0"/>
                  <a:t>3.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lines 1 &amp; 2.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5174228"/>
                <a:ext cx="8712595" cy="523220"/>
              </a:xfrm>
              <a:prstGeom prst="rect">
                <a:avLst/>
              </a:prstGeom>
              <a:blipFill>
                <a:blip r:embed="rId4"/>
                <a:stretch>
                  <a:fillRect l="-1470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Q8.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be sets.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5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blipFill>
                <a:blip r:embed="rId6"/>
                <a:stretch>
                  <a:fillRect l="-1376" t="-2367" b="-88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/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blipFill>
                <a:blip r:embed="rId7"/>
                <a:stretch>
                  <a:fillRect l="-1645" t="-4237" b="-135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4"/>
                <a:ext cx="9060499" cy="2466715"/>
              </a:xfrm>
            </p:spPr>
            <p:txBody>
              <a:bodyPr>
                <a:normAutofit fontScale="90000"/>
              </a:bodyPr>
              <a:lstStyle/>
              <a:p>
                <a:pPr marL="982663" indent="-982663">
                  <a:lnSpc>
                    <a:spcPct val="100000"/>
                  </a:lnSpc>
                  <a:spcAft>
                    <a:spcPts val="600"/>
                  </a:spcAft>
                  <a:tabLst>
                    <a:tab pos="1028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Q9. 	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HSWW</a:t>
                </a:r>
                <a:r>
                  <a:rPr lang="en-US" sz="3100" dirty="0">
                    <a:solidFill>
                      <a:srgbClr val="0000FF"/>
                    </a:solidFill>
                  </a:rPr>
                  <a:t> is the set of students in the Hogwarts School of Witchcraft and Wizardry, and 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G</a:t>
                </a:r>
                <a:r>
                  <a:rPr lang="en-US" sz="3100" dirty="0">
                    <a:solidFill>
                      <a:srgbClr val="0000FF"/>
                    </a:solidFill>
                  </a:rPr>
                  <a:t>,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H</a:t>
                </a:r>
                <a:r>
                  <a:rPr lang="en-US" sz="3100" dirty="0">
                    <a:solidFill>
                      <a:srgbClr val="0000FF"/>
                    </a:solidFill>
                  </a:rPr>
                  <a:t>,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R</a:t>
                </a:r>
                <a:r>
                  <a:rPr lang="en-US" sz="3100" dirty="0">
                    <a:solidFill>
                      <a:srgbClr val="0000FF"/>
                    </a:solidFill>
                  </a:rPr>
                  <a:t>,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S</a:t>
                </a:r>
                <a:r>
                  <a:rPr lang="en-US" sz="3100" dirty="0">
                    <a:solidFill>
                      <a:srgbClr val="0000FF"/>
                    </a:solidFill>
                  </a:rPr>
                  <a:t> are the sets of students in the 4 houses.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What are the necessary conditions for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to be a partition of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𝐻𝑆𝑊𝑊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</a:t>
                </a:r>
                <a:endParaRPr lang="en-SG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4"/>
                <a:ext cx="9060499" cy="2466715"/>
              </a:xfrm>
              <a:blipFill>
                <a:blip r:embed="rId2"/>
                <a:stretch>
                  <a:fillRect l="-2019" t="-3951" b="-8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65EED5-D5B2-4B5C-9ECD-10DE82C6CEF2}"/>
              </a:ext>
            </a:extLst>
          </p:cNvPr>
          <p:cNvSpPr txBox="1"/>
          <p:nvPr/>
        </p:nvSpPr>
        <p:spPr>
          <a:xfrm>
            <a:off x="1259840" y="2966384"/>
            <a:ext cx="96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student is in exactly one of the four houses.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FD9A9-772A-455A-A45E-8544BADB50D4}"/>
              </a:ext>
            </a:extLst>
          </p:cNvPr>
          <p:cNvSpPr txBox="1"/>
          <p:nvPr/>
        </p:nvSpPr>
        <p:spPr>
          <a:xfrm>
            <a:off x="1259840" y="3551159"/>
            <a:ext cx="96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house has at least one student.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35B47-B2C6-4715-9907-459CD87FC21C}"/>
                  </a:ext>
                </a:extLst>
              </p:cNvPr>
              <p:cNvSpPr txBox="1"/>
              <p:nvPr/>
            </p:nvSpPr>
            <p:spPr>
              <a:xfrm>
                <a:off x="1259840" y="4254828"/>
                <a:ext cx="868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35B47-B2C6-4715-9907-459CD87F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0" y="4254828"/>
                <a:ext cx="86868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A45A0-4493-4BAD-AC4D-2804D887657F}"/>
                  </a:ext>
                </a:extLst>
              </p:cNvPr>
              <p:cNvSpPr txBox="1"/>
              <p:nvPr/>
            </p:nvSpPr>
            <p:spPr>
              <a:xfrm>
                <a:off x="1412240" y="4845521"/>
                <a:ext cx="868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𝐻𝑆𝑊𝑊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A45A0-4493-4BAD-AC4D-2804D887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0" y="4845521"/>
                <a:ext cx="86868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201DC2-70D3-49FD-939F-1096633864F4}"/>
                  </a:ext>
                </a:extLst>
              </p:cNvPr>
              <p:cNvSpPr txBox="1"/>
              <p:nvPr/>
            </p:nvSpPr>
            <p:spPr>
              <a:xfrm>
                <a:off x="1259840" y="5436214"/>
                <a:ext cx="868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201DC2-70D3-49FD-939F-10966338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0" y="5436214"/>
                <a:ext cx="8686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9F6D3B-E82F-41C1-803E-5324FE5D8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78" y="413194"/>
            <a:ext cx="2645410" cy="26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" grpId="0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369084"/>
                <a:ext cx="10393680" cy="13095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Q10-12. 	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define 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369084"/>
                <a:ext cx="10393680" cy="1309591"/>
              </a:xfrm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096B994-CDFF-469F-BA36-17BE77B09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8133" y="1678675"/>
                <a:ext cx="7148965" cy="20665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096B994-CDFF-469F-BA36-17BE77B0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33" y="1678675"/>
                <a:ext cx="7148965" cy="2066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B8F2366-AE56-44B4-BD40-23CDE37E7B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5071" y="3762857"/>
                <a:ext cx="7355090" cy="20665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…∩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B8F2366-AE56-44B4-BD40-23CDE37E7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71" y="3762857"/>
                <a:ext cx="7355090" cy="2066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B59607-EF89-46E6-A5E7-6E6C34FB9668}"/>
              </a:ext>
            </a:extLst>
          </p:cNvPr>
          <p:cNvSpPr txBox="1"/>
          <p:nvPr/>
        </p:nvSpPr>
        <p:spPr>
          <a:xfrm>
            <a:off x="873457" y="3848669"/>
            <a:ext cx="150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16505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369084"/>
                <a:ext cx="11067344" cy="1588914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Q10. 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for all integers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Write down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in roster notation.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369084"/>
                <a:ext cx="11067344" cy="1588914"/>
              </a:xfrm>
              <a:blipFill>
                <a:blip r:embed="rId2"/>
                <a:stretch>
                  <a:fillRect l="-1322" r="-826" b="-34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3527" y="2629237"/>
                <a:ext cx="2145072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27" y="2629237"/>
                <a:ext cx="2145072" cy="1588914"/>
              </a:xfrm>
              <a:prstGeom prst="rect">
                <a:avLst/>
              </a:prstGeom>
              <a:blipFill>
                <a:blip r:embed="rId3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9303" y="2629237"/>
                <a:ext cx="2157131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03" y="2629237"/>
                <a:ext cx="2157131" cy="1588914"/>
              </a:xfrm>
              <a:prstGeom prst="rect">
                <a:avLst/>
              </a:prstGeom>
              <a:blipFill>
                <a:blip r:embed="rId4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8540" y="3031634"/>
                <a:ext cx="2145072" cy="804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2,3,4,…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540" y="3031634"/>
                <a:ext cx="2145072" cy="804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44E3DA-2E45-4C64-8E3D-63C1C3ACD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44316" y="3031634"/>
                <a:ext cx="2157131" cy="6213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5,6,7,…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44E3DA-2E45-4C64-8E3D-63C1C3ACD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316" y="3031634"/>
                <a:ext cx="2157131" cy="621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79600"/>
            <a:ext cx="10307320" cy="42164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Sets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Roster, set-builder, replacement notation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Membership, subset, set equality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Power sets, Cartesian products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Set operations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Partition of a set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Proving using set identities and element method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188975"/>
                <a:ext cx="11067344" cy="1556698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Q11. 	</a:t>
                </a:r>
                <a:r>
                  <a:rPr lang="en-US" sz="32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positive integers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188975"/>
                <a:ext cx="11067344" cy="1556698"/>
              </a:xfrm>
              <a:blipFill>
                <a:blip r:embed="rId2"/>
                <a:stretch>
                  <a:fillRect l="-1322" b="-5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C605A-F183-4E42-8A50-415591F11F45}"/>
              </a:ext>
            </a:extLst>
          </p:cNvPr>
          <p:cNvSpPr txBox="1"/>
          <p:nvPr/>
        </p:nvSpPr>
        <p:spPr>
          <a:xfrm>
            <a:off x="789709" y="2907444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(a)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6C211-1DEC-4475-893F-3538F571218E}"/>
                  </a:ext>
                </a:extLst>
              </p:cNvPr>
              <p:cNvSpPr txBox="1"/>
              <p:nvPr/>
            </p:nvSpPr>
            <p:spPr>
              <a:xfrm>
                <a:off x="1212272" y="2514708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6C211-1DEC-4475-893F-3538F5712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2" y="2514708"/>
                <a:ext cx="2056477" cy="1308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246CFB-9C79-49F4-B29B-D378595045B0}"/>
              </a:ext>
            </a:extLst>
          </p:cNvPr>
          <p:cNvSpPr txBox="1"/>
          <p:nvPr/>
        </p:nvSpPr>
        <p:spPr>
          <a:xfrm>
            <a:off x="6096000" y="2907444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(b)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734165-847A-4A93-9D7D-861CC4412AEC}"/>
                  </a:ext>
                </a:extLst>
              </p:cNvPr>
              <p:cNvSpPr txBox="1"/>
              <p:nvPr/>
            </p:nvSpPr>
            <p:spPr>
              <a:xfrm>
                <a:off x="6518563" y="2514708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734165-847A-4A93-9D7D-861CC4412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63" y="2514708"/>
                <a:ext cx="2056477" cy="1308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272B9FD-DED2-41C0-A202-8603334AD966}"/>
              </a:ext>
            </a:extLst>
          </p:cNvPr>
          <p:cNvSpPr txBox="1"/>
          <p:nvPr/>
        </p:nvSpPr>
        <p:spPr>
          <a:xfrm>
            <a:off x="789709" y="4239696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(c)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0C54BE-48D9-45D1-A3B8-8722231D3255}"/>
                  </a:ext>
                </a:extLst>
              </p:cNvPr>
              <p:cNvSpPr txBox="1"/>
              <p:nvPr/>
            </p:nvSpPr>
            <p:spPr>
              <a:xfrm>
                <a:off x="1212272" y="3846960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0C54BE-48D9-45D1-A3B8-8722231D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2" y="3846960"/>
                <a:ext cx="2056477" cy="1308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F6DFA8C-D53C-476E-97BB-E931BCFBEE9B}"/>
              </a:ext>
            </a:extLst>
          </p:cNvPr>
          <p:cNvSpPr txBox="1"/>
          <p:nvPr/>
        </p:nvSpPr>
        <p:spPr>
          <a:xfrm>
            <a:off x="6096000" y="4239696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(d)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2D30E0-6F23-4105-8556-0D6206C8E481}"/>
                  </a:ext>
                </a:extLst>
              </p:cNvPr>
              <p:cNvSpPr txBox="1"/>
              <p:nvPr/>
            </p:nvSpPr>
            <p:spPr>
              <a:xfrm>
                <a:off x="6518563" y="3846960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2D30E0-6F23-4105-8556-0D6206C8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63" y="3846960"/>
                <a:ext cx="2056477" cy="1308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D786118-382C-4AE1-BEA2-7B9CCD99D023}"/>
              </a:ext>
            </a:extLst>
          </p:cNvPr>
          <p:cNvSpPr txBox="1"/>
          <p:nvPr/>
        </p:nvSpPr>
        <p:spPr>
          <a:xfrm>
            <a:off x="789709" y="5465261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(e)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7276BC-14B2-48CE-95DE-BF16826D589D}"/>
                  </a:ext>
                </a:extLst>
              </p:cNvPr>
              <p:cNvSpPr txBox="1"/>
              <p:nvPr/>
            </p:nvSpPr>
            <p:spPr>
              <a:xfrm>
                <a:off x="1547321" y="5434483"/>
                <a:ext cx="62527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3200" dirty="0"/>
                  <a:t>… mutually disjoint?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7276BC-14B2-48CE-95DE-BF16826D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21" y="5434483"/>
                <a:ext cx="6252787" cy="584775"/>
              </a:xfrm>
              <a:prstGeom prst="rect">
                <a:avLst/>
              </a:prstGeom>
              <a:blipFill>
                <a:blip r:embed="rId7"/>
                <a:stretch>
                  <a:fillRect l="-2534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3FA143-CE13-4D99-90AF-08114DB4246A}"/>
              </a:ext>
            </a:extLst>
          </p:cNvPr>
          <p:cNvGrpSpPr/>
          <p:nvPr/>
        </p:nvGrpSpPr>
        <p:grpSpPr>
          <a:xfrm>
            <a:off x="1124810" y="2577221"/>
            <a:ext cx="6717147" cy="3110659"/>
            <a:chOff x="807718" y="3020291"/>
            <a:chExt cx="6717147" cy="31106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AF4C4B-55D2-409F-AF94-7433166BCCE1}"/>
                </a:ext>
              </a:extLst>
            </p:cNvPr>
            <p:cNvSpPr/>
            <p:nvPr/>
          </p:nvSpPr>
          <p:spPr>
            <a:xfrm>
              <a:off x="807718" y="3020291"/>
              <a:ext cx="6717147" cy="31106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20D0F5-8D69-4F89-8399-DD04798647FB}"/>
                    </a:ext>
                  </a:extLst>
                </p:cNvPr>
                <p:cNvSpPr txBox="1"/>
                <p:nvPr/>
              </p:nvSpPr>
              <p:spPr>
                <a:xfrm>
                  <a:off x="807719" y="4088697"/>
                  <a:ext cx="5473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20D0F5-8D69-4F89-8399-DD0479864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" y="4088697"/>
                  <a:ext cx="54739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AEE4B7-3FC1-4DC8-BD98-C3DF7E0892EB}"/>
              </a:ext>
            </a:extLst>
          </p:cNvPr>
          <p:cNvGrpSpPr/>
          <p:nvPr/>
        </p:nvGrpSpPr>
        <p:grpSpPr>
          <a:xfrm>
            <a:off x="1672205" y="2580748"/>
            <a:ext cx="6717147" cy="3110659"/>
            <a:chOff x="807718" y="3020291"/>
            <a:chExt cx="6717147" cy="311065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B108D9-A894-476C-97C3-7C2CFDA77AE7}"/>
                </a:ext>
              </a:extLst>
            </p:cNvPr>
            <p:cNvSpPr/>
            <p:nvPr/>
          </p:nvSpPr>
          <p:spPr>
            <a:xfrm>
              <a:off x="807718" y="3020291"/>
              <a:ext cx="6717147" cy="3110659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B0563B8-796B-42EC-80F8-F7DFE0E31F8D}"/>
                    </a:ext>
                  </a:extLst>
                </p:cNvPr>
                <p:cNvSpPr txBox="1"/>
                <p:nvPr/>
              </p:nvSpPr>
              <p:spPr>
                <a:xfrm>
                  <a:off x="807719" y="4088697"/>
                  <a:ext cx="5545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B0563B8-796B-42EC-80F8-F7DFE0E31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" y="4088697"/>
                  <a:ext cx="554511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750395-3600-4586-B962-201FB492804B}"/>
              </a:ext>
            </a:extLst>
          </p:cNvPr>
          <p:cNvGrpSpPr/>
          <p:nvPr/>
        </p:nvGrpSpPr>
        <p:grpSpPr>
          <a:xfrm>
            <a:off x="2219599" y="2584275"/>
            <a:ext cx="6717147" cy="3110659"/>
            <a:chOff x="807718" y="3020291"/>
            <a:chExt cx="6717147" cy="311065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3609FC-4A51-4B44-9581-16DB45B75A25}"/>
                </a:ext>
              </a:extLst>
            </p:cNvPr>
            <p:cNvSpPr/>
            <p:nvPr/>
          </p:nvSpPr>
          <p:spPr>
            <a:xfrm>
              <a:off x="807718" y="3020291"/>
              <a:ext cx="6717147" cy="3110659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4EF081-13FA-4787-80E5-C35F4CA18A43}"/>
                    </a:ext>
                  </a:extLst>
                </p:cNvPr>
                <p:cNvSpPr txBox="1"/>
                <p:nvPr/>
              </p:nvSpPr>
              <p:spPr>
                <a:xfrm>
                  <a:off x="807719" y="4088697"/>
                  <a:ext cx="5545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4EF081-13FA-4787-80E5-C35F4CA18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" y="4088697"/>
                  <a:ext cx="55451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C7EDCA-10CB-4A1F-9FAC-DA3F827958FD}"/>
              </a:ext>
            </a:extLst>
          </p:cNvPr>
          <p:cNvGrpSpPr/>
          <p:nvPr/>
        </p:nvGrpSpPr>
        <p:grpSpPr>
          <a:xfrm>
            <a:off x="4629548" y="2584275"/>
            <a:ext cx="6717147" cy="3110659"/>
            <a:chOff x="807718" y="3020291"/>
            <a:chExt cx="6717147" cy="311065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718C72-0E95-49EB-ADFC-96C2121DB20E}"/>
                </a:ext>
              </a:extLst>
            </p:cNvPr>
            <p:cNvSpPr/>
            <p:nvPr/>
          </p:nvSpPr>
          <p:spPr>
            <a:xfrm>
              <a:off x="807718" y="3020291"/>
              <a:ext cx="6717147" cy="3110659"/>
            </a:xfrm>
            <a:prstGeom prst="ellipse">
              <a:avLst/>
            </a:prstGeom>
            <a:noFill/>
            <a:ln w="285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1600B6-A55C-463F-B466-364AA8B2E6EA}"/>
                    </a:ext>
                  </a:extLst>
                </p:cNvPr>
                <p:cNvSpPr txBox="1"/>
                <p:nvPr/>
              </p:nvSpPr>
              <p:spPr>
                <a:xfrm>
                  <a:off x="807719" y="4088697"/>
                  <a:ext cx="5109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1600B6-A55C-463F-B466-364AA8B2E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19" y="4088697"/>
                  <a:ext cx="51090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712FD80-0589-4ACA-A05D-2F8AA0FA0660}"/>
              </a:ext>
            </a:extLst>
          </p:cNvPr>
          <p:cNvSpPr txBox="1"/>
          <p:nvPr/>
        </p:nvSpPr>
        <p:spPr>
          <a:xfrm>
            <a:off x="2774111" y="3642734"/>
            <a:ext cx="5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B73E80-0929-4C5B-9274-CA38BF72CFF4}"/>
              </a:ext>
            </a:extLst>
          </p:cNvPr>
          <p:cNvGrpSpPr/>
          <p:nvPr/>
        </p:nvGrpSpPr>
        <p:grpSpPr>
          <a:xfrm>
            <a:off x="5620678" y="3389985"/>
            <a:ext cx="827823" cy="724361"/>
            <a:chOff x="5620678" y="3389985"/>
            <a:chExt cx="827823" cy="7243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DBF59F-6212-444A-A057-F0DDF7778346}"/>
                </a:ext>
              </a:extLst>
            </p:cNvPr>
            <p:cNvSpPr/>
            <p:nvPr/>
          </p:nvSpPr>
          <p:spPr>
            <a:xfrm>
              <a:off x="5671127" y="3389985"/>
              <a:ext cx="777374" cy="7243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219CA55-E28C-4F0A-8D1B-174901EBD42C}"/>
                    </a:ext>
                  </a:extLst>
                </p:cNvPr>
                <p:cNvSpPr txBox="1"/>
                <p:nvPr/>
              </p:nvSpPr>
              <p:spPr>
                <a:xfrm>
                  <a:off x="5620678" y="3468015"/>
                  <a:ext cx="475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219CA55-E28C-4F0A-8D1B-174901EBD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78" y="3468015"/>
                  <a:ext cx="47532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8B6EB4-75C6-490B-869B-C6F93C97793F}"/>
              </a:ext>
            </a:extLst>
          </p:cNvPr>
          <p:cNvGrpSpPr/>
          <p:nvPr/>
        </p:nvGrpSpPr>
        <p:grpSpPr>
          <a:xfrm>
            <a:off x="6017368" y="2996958"/>
            <a:ext cx="827823" cy="724361"/>
            <a:chOff x="5620678" y="3389985"/>
            <a:chExt cx="827823" cy="72436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204F02-63B1-4B4E-BF46-107E50708939}"/>
                </a:ext>
              </a:extLst>
            </p:cNvPr>
            <p:cNvSpPr/>
            <p:nvPr/>
          </p:nvSpPr>
          <p:spPr>
            <a:xfrm>
              <a:off x="5671127" y="3389985"/>
              <a:ext cx="777374" cy="7243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986D71D-0541-48F1-9528-5B1F88BB3A42}"/>
                    </a:ext>
                  </a:extLst>
                </p:cNvPr>
                <p:cNvSpPr txBox="1"/>
                <p:nvPr/>
              </p:nvSpPr>
              <p:spPr>
                <a:xfrm>
                  <a:off x="5620678" y="3468015"/>
                  <a:ext cx="480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986D71D-0541-48F1-9528-5B1F88BB3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78" y="3468015"/>
                  <a:ext cx="48064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CE0674-9C67-4591-90A2-B8289A4A9ADE}"/>
              </a:ext>
            </a:extLst>
          </p:cNvPr>
          <p:cNvGrpSpPr/>
          <p:nvPr/>
        </p:nvGrpSpPr>
        <p:grpSpPr>
          <a:xfrm>
            <a:off x="6169509" y="3619563"/>
            <a:ext cx="777375" cy="724361"/>
            <a:chOff x="5671127" y="3389985"/>
            <a:chExt cx="777375" cy="72436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753BBFF-32F2-4467-9041-D363D76D9D23}"/>
                </a:ext>
              </a:extLst>
            </p:cNvPr>
            <p:cNvSpPr/>
            <p:nvPr/>
          </p:nvSpPr>
          <p:spPr>
            <a:xfrm>
              <a:off x="5671127" y="3389985"/>
              <a:ext cx="777374" cy="7243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50EB3C9-76B1-4D4C-834D-A201B174E131}"/>
                    </a:ext>
                  </a:extLst>
                </p:cNvPr>
                <p:cNvSpPr txBox="1"/>
                <p:nvPr/>
              </p:nvSpPr>
              <p:spPr>
                <a:xfrm>
                  <a:off x="5967858" y="3643988"/>
                  <a:ext cx="480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50EB3C9-76B1-4D4C-834D-A201B174E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858" y="3643988"/>
                  <a:ext cx="48064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087377-6F7A-41E5-AC9D-B37938C23B62}"/>
              </a:ext>
            </a:extLst>
          </p:cNvPr>
          <p:cNvGrpSpPr/>
          <p:nvPr/>
        </p:nvGrpSpPr>
        <p:grpSpPr>
          <a:xfrm>
            <a:off x="5802390" y="3927322"/>
            <a:ext cx="777374" cy="724361"/>
            <a:chOff x="5671127" y="3389985"/>
            <a:chExt cx="777374" cy="72436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DC2BF-4C60-4865-9EB3-3843DF8E47ED}"/>
                </a:ext>
              </a:extLst>
            </p:cNvPr>
            <p:cNvSpPr/>
            <p:nvPr/>
          </p:nvSpPr>
          <p:spPr>
            <a:xfrm>
              <a:off x="5671127" y="3389985"/>
              <a:ext cx="777374" cy="7243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A03C266-6612-487F-8990-0D7876E797B5}"/>
                    </a:ext>
                  </a:extLst>
                </p:cNvPr>
                <p:cNvSpPr txBox="1"/>
                <p:nvPr/>
              </p:nvSpPr>
              <p:spPr>
                <a:xfrm>
                  <a:off x="5778171" y="3725877"/>
                  <a:ext cx="490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A03C266-6612-487F-8990-0D7876E79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171" y="3725877"/>
                  <a:ext cx="49039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AE173E-436B-4602-9FD9-288386E6BEE0}"/>
              </a:ext>
            </a:extLst>
          </p:cNvPr>
          <p:cNvSpPr txBox="1"/>
          <p:nvPr/>
        </p:nvSpPr>
        <p:spPr>
          <a:xfrm>
            <a:off x="5232003" y="3921349"/>
            <a:ext cx="54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1216" y="1699700"/>
                <a:ext cx="10058400" cy="53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3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3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∈{1,2,…,ℓ}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16" y="1699700"/>
                <a:ext cx="10058400" cy="536358"/>
              </a:xfrm>
              <a:prstGeom prst="rect">
                <a:avLst/>
              </a:prstGeom>
              <a:blipFill>
                <a:blip r:embed="rId13"/>
                <a:stretch>
                  <a:fillRect l="-909" t="-20455" r="-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3"/>
              <p:cNvSpPr txBox="1">
                <a:spLocks/>
              </p:cNvSpPr>
              <p:nvPr/>
            </p:nvSpPr>
            <p:spPr>
              <a:xfrm>
                <a:off x="292100" y="282924"/>
                <a:ext cx="7073900" cy="1356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  <a:tabLst>
                    <a:tab pos="131445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Q12.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be</a:t>
                </a:r>
                <a:br>
                  <a:rPr lang="en-US" sz="3200" dirty="0">
                    <a:solidFill>
                      <a:srgbClr val="0000FF"/>
                    </a:solidFill>
                  </a:rPr>
                </a:br>
                <a:r>
                  <a:rPr lang="en-US" sz="3200" dirty="0">
                    <a:solidFill>
                      <a:srgbClr val="0000FF"/>
                    </a:solidFill>
                  </a:rPr>
                  <a:t> 	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9" name="Tit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282924"/>
                <a:ext cx="7073900" cy="1356360"/>
              </a:xfrm>
              <a:prstGeom prst="rect">
                <a:avLst/>
              </a:prstGeom>
              <a:blipFill>
                <a:blip r:embed="rId14"/>
                <a:stretch>
                  <a:fillRect l="-2241" r="-1466" b="-8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8771" y="281304"/>
                <a:ext cx="4518923" cy="1076676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898525" algn="l"/>
                  </a:tabLst>
                </a:pP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, define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:b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…∩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</a:rPr>
                  <a:t>.</a:t>
                </a:r>
                <a:endParaRPr lang="en-US" sz="2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771" y="281304"/>
                <a:ext cx="4518923" cy="1076676"/>
              </a:xfrm>
              <a:prstGeom prst="rect">
                <a:avLst/>
              </a:prstGeom>
              <a:blipFill>
                <a:blip r:embed="rId15"/>
                <a:stretch>
                  <a:fillRect l="-7268" t="-5587" r="-2557" b="-614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737463" y="2956018"/>
            <a:ext cx="2891246" cy="2382336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617FDA-115D-46A0-8F47-D3EBB8229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663" y="2317187"/>
                <a:ext cx="8492816" cy="44010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1.	Let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nor/>
                      </m:rPr>
                      <a:rPr lang="en-SG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SG" sz="220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∈{1,2,…,ℓ}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2.	 Take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</a:rPr>
                  <a:t>	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endParaRPr lang="en-US" sz="2400" dirty="0">
                  <a:solidFill>
                    <a:srgbClr val="006600"/>
                  </a:solidFill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2.5. 	 In particular,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∈{1,2,…,ℓ}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9617FDA-115D-46A0-8F47-D3EBB822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63" y="2317187"/>
                <a:ext cx="8492816" cy="4401055"/>
              </a:xfrm>
              <a:prstGeom prst="rect">
                <a:avLst/>
              </a:prstGeom>
              <a:blipFill>
                <a:blip r:embed="rId2"/>
                <a:stretch>
                  <a:fillRect l="-933" t="-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55" y="904816"/>
                <a:ext cx="5087774" cy="909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for any </a:t>
                </a: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∈{1,2,…,ℓ}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.</a:t>
                </a:r>
              </a:p>
              <a:p>
                <a:pPr lvl="3">
                  <a:lnSpc>
                    <a:spcPct val="100000"/>
                  </a:lnSpc>
                  <a:spcBef>
                    <a:spcPts val="0"/>
                  </a:spcBef>
                </a:pPr>
                <a:endParaRPr lang="en-US" sz="1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C57A0C0-C198-4B99-8861-9AB4FE6A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5" y="904816"/>
                <a:ext cx="5087774" cy="909033"/>
              </a:xfrm>
              <a:prstGeom prst="rect">
                <a:avLst/>
              </a:prstGeom>
              <a:blipFill>
                <a:blip r:embed="rId3"/>
                <a:stretch>
                  <a:fillRect l="-959" t="-4667" r="-600" b="-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292100" y="282924"/>
                <a:ext cx="11051636" cy="5624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tabLst>
                    <a:tab pos="1027113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Q12.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be sets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2100" y="282924"/>
                <a:ext cx="11051636" cy="562465"/>
              </a:xfrm>
              <a:blipFill>
                <a:blip r:embed="rId4"/>
                <a:stretch>
                  <a:fillRect l="-883" t="-2151" b="-118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893ADB-7D1A-4EA9-8377-8A80EF4ED8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663" y="3235460"/>
                <a:ext cx="11051635" cy="23869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2.1. 	Then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or … 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  <m:r>
                          <a:rPr lang="en-SG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2.2.	So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2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2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2.3. 	Hence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i="0" dirty="0">
                    <a:solidFill>
                      <a:schemeClr val="tx1"/>
                    </a:solidFill>
                    <a:latin typeface="+mj-lt"/>
                  </a:rPr>
                  <a:t> 		</a:t>
                </a:r>
                <a:r>
                  <a:rPr lang="en-US" sz="2200" i="0" dirty="0">
                    <a:solidFill>
                      <a:srgbClr val="006600"/>
                    </a:solidFill>
                    <a:latin typeface="+mj-lt"/>
                  </a:rPr>
                  <a:t>as  we are given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nary>
                      <m:naryPr>
                        <m:chr m:val="⋂"/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2.4.	Thus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2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2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346075" algn="l"/>
                    <a:tab pos="914400" algn="l"/>
                    <a:tab pos="6232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			</a:t>
                </a:r>
                <a:r>
                  <a:rPr lang="en-US" sz="22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893ADB-7D1A-4EA9-8377-8A80EF4ED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63" y="3235460"/>
                <a:ext cx="11051635" cy="2386932"/>
              </a:xfrm>
              <a:prstGeom prst="rect">
                <a:avLst/>
              </a:prstGeom>
              <a:blipFill>
                <a:blip r:embed="rId5"/>
                <a:stretch>
                  <a:fillRect t="-1279" b="-28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446226" y="875256"/>
            <a:ext cx="4610096" cy="1496494"/>
            <a:chOff x="1124810" y="2577221"/>
            <a:chExt cx="9023319" cy="31177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3FA143-CE13-4D99-90AF-08114DB4246A}"/>
                </a:ext>
              </a:extLst>
            </p:cNvPr>
            <p:cNvGrpSpPr/>
            <p:nvPr/>
          </p:nvGrpSpPr>
          <p:grpSpPr>
            <a:xfrm>
              <a:off x="1124810" y="2577221"/>
              <a:ext cx="6717147" cy="3110659"/>
              <a:chOff x="807718" y="3020291"/>
              <a:chExt cx="6717147" cy="311065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FAF4C4B-55D2-409F-AF94-7433166BCCE1}"/>
                  </a:ext>
                </a:extLst>
              </p:cNvPr>
              <p:cNvSpPr/>
              <p:nvPr/>
            </p:nvSpPr>
            <p:spPr>
              <a:xfrm>
                <a:off x="807718" y="3020291"/>
                <a:ext cx="6717147" cy="311065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E20D0F5-8D69-4F89-8399-DD04798647FB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20" y="4088697"/>
                    <a:ext cx="639583" cy="4978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E20D0F5-8D69-4F89-8399-DD0479864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" y="4088697"/>
                    <a:ext cx="639583" cy="4978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5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AEE4B7-3FC1-4DC8-BD98-C3DF7E0892EB}"/>
                </a:ext>
              </a:extLst>
            </p:cNvPr>
            <p:cNvGrpSpPr/>
            <p:nvPr/>
          </p:nvGrpSpPr>
          <p:grpSpPr>
            <a:xfrm>
              <a:off x="1672205" y="2580748"/>
              <a:ext cx="6717147" cy="3110659"/>
              <a:chOff x="807718" y="3020291"/>
              <a:chExt cx="6717147" cy="311065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2B108D9-A894-476C-97C3-7C2CFDA77AE7}"/>
                  </a:ext>
                </a:extLst>
              </p:cNvPr>
              <p:cNvSpPr/>
              <p:nvPr/>
            </p:nvSpPr>
            <p:spPr>
              <a:xfrm>
                <a:off x="807718" y="3020291"/>
                <a:ext cx="6717147" cy="3110659"/>
              </a:xfrm>
              <a:prstGeom prst="ellipse">
                <a:avLst/>
              </a:prstGeom>
              <a:noFill/>
              <a:ln w="28575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B0563B8-796B-42EC-80F8-F7DFE0E31F8D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20" y="4088697"/>
                    <a:ext cx="646325" cy="4978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4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B0563B8-796B-42EC-80F8-F7DFE0E31F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" y="4088697"/>
                    <a:ext cx="646325" cy="4978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5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750395-3600-4586-B962-201FB492804B}"/>
                </a:ext>
              </a:extLst>
            </p:cNvPr>
            <p:cNvGrpSpPr/>
            <p:nvPr/>
          </p:nvGrpSpPr>
          <p:grpSpPr>
            <a:xfrm>
              <a:off x="2219599" y="2584275"/>
              <a:ext cx="6717147" cy="3110659"/>
              <a:chOff x="807718" y="3020291"/>
              <a:chExt cx="6717147" cy="311065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63609FC-4A51-4B44-9581-16DB45B75A25}"/>
                  </a:ext>
                </a:extLst>
              </p:cNvPr>
              <p:cNvSpPr/>
              <p:nvPr/>
            </p:nvSpPr>
            <p:spPr>
              <a:xfrm>
                <a:off x="807718" y="3020291"/>
                <a:ext cx="6717147" cy="3110659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94EF081-13FA-4787-80E5-C35F4CA18A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20" y="4088697"/>
                    <a:ext cx="646325" cy="4978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94EF081-13FA-4787-80E5-C35F4CA18A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" y="4088697"/>
                    <a:ext cx="646325" cy="4978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C7EDCA-10CB-4A1F-9FAC-DA3F827958FD}"/>
                </a:ext>
              </a:extLst>
            </p:cNvPr>
            <p:cNvGrpSpPr/>
            <p:nvPr/>
          </p:nvGrpSpPr>
          <p:grpSpPr>
            <a:xfrm>
              <a:off x="3430982" y="2584276"/>
              <a:ext cx="6717147" cy="3110659"/>
              <a:chOff x="-390848" y="3020292"/>
              <a:chExt cx="6717147" cy="311065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9718C72-0E95-49EB-ADFC-96C2121DB20E}"/>
                  </a:ext>
                </a:extLst>
              </p:cNvPr>
              <p:cNvSpPr/>
              <p:nvPr/>
            </p:nvSpPr>
            <p:spPr>
              <a:xfrm>
                <a:off x="-390848" y="3020292"/>
                <a:ext cx="6717147" cy="3110659"/>
              </a:xfrm>
              <a:prstGeom prst="ellipse">
                <a:avLst/>
              </a:prstGeom>
              <a:noFill/>
              <a:ln w="2857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B1600B6-A55C-463F-B466-364AA8B2E6EA}"/>
                      </a:ext>
                    </a:extLst>
                  </p:cNvPr>
                  <p:cNvSpPr txBox="1"/>
                  <p:nvPr/>
                </p:nvSpPr>
                <p:spPr>
                  <a:xfrm>
                    <a:off x="-305400" y="4168853"/>
                    <a:ext cx="606912" cy="4978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40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SG" sz="1400" b="0" i="1" smtClean="0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B1600B6-A55C-463F-B466-364AA8B2E6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05400" y="4168853"/>
                    <a:ext cx="606912" cy="4978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2FD80-0589-4ACA-A05D-2F8AA0FA0660}"/>
                </a:ext>
              </a:extLst>
            </p:cNvPr>
            <p:cNvSpPr txBox="1"/>
            <p:nvPr/>
          </p:nvSpPr>
          <p:spPr>
            <a:xfrm>
              <a:off x="2774111" y="3642735"/>
              <a:ext cx="547393" cy="5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…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B73E80-0929-4C5B-9274-CA38BF72CFF4}"/>
                </a:ext>
              </a:extLst>
            </p:cNvPr>
            <p:cNvGrpSpPr/>
            <p:nvPr/>
          </p:nvGrpSpPr>
          <p:grpSpPr>
            <a:xfrm>
              <a:off x="5285002" y="3389985"/>
              <a:ext cx="805993" cy="724361"/>
              <a:chOff x="5285002" y="3389985"/>
              <a:chExt cx="805993" cy="72436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EDBF59F-6212-444A-A057-F0DDF7778346}"/>
                  </a:ext>
                </a:extLst>
              </p:cNvPr>
              <p:cNvSpPr/>
              <p:nvPr/>
            </p:nvSpPr>
            <p:spPr>
              <a:xfrm>
                <a:off x="5313622" y="3389985"/>
                <a:ext cx="777373" cy="7243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219CA55-E28C-4F0A-8D1B-174901EBD42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5002" y="3468015"/>
                    <a:ext cx="708835" cy="5450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219CA55-E28C-4F0A-8D1B-174901EBD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5002" y="3468015"/>
                    <a:ext cx="708835" cy="5450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8B6EB4-75C6-490B-869B-C6F93C97793F}"/>
                </a:ext>
              </a:extLst>
            </p:cNvPr>
            <p:cNvGrpSpPr/>
            <p:nvPr/>
          </p:nvGrpSpPr>
          <p:grpSpPr>
            <a:xfrm>
              <a:off x="5762551" y="2996958"/>
              <a:ext cx="809430" cy="724361"/>
              <a:chOff x="5365861" y="3389985"/>
              <a:chExt cx="809430" cy="7243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9204F02-63B1-4B4E-BF46-107E50708939}"/>
                  </a:ext>
                </a:extLst>
              </p:cNvPr>
              <p:cNvSpPr/>
              <p:nvPr/>
            </p:nvSpPr>
            <p:spPr>
              <a:xfrm>
                <a:off x="5397916" y="3389985"/>
                <a:ext cx="777375" cy="7243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986D71D-0541-48F1-9528-5B1F88BB3A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861" y="3403489"/>
                    <a:ext cx="715238" cy="5450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986D71D-0541-48F1-9528-5B1F88BB3A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861" y="3403489"/>
                    <a:ext cx="715238" cy="54502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CE0674-9C67-4591-90A2-B8289A4A9ADE}"/>
                </a:ext>
              </a:extLst>
            </p:cNvPr>
            <p:cNvGrpSpPr/>
            <p:nvPr/>
          </p:nvGrpSpPr>
          <p:grpSpPr>
            <a:xfrm>
              <a:off x="5896298" y="3619563"/>
              <a:ext cx="840157" cy="724361"/>
              <a:chOff x="5397916" y="3389985"/>
              <a:chExt cx="840157" cy="724361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753BBFF-32F2-4467-9041-D363D76D9D23}"/>
                  </a:ext>
                </a:extLst>
              </p:cNvPr>
              <p:cNvSpPr/>
              <p:nvPr/>
            </p:nvSpPr>
            <p:spPr>
              <a:xfrm>
                <a:off x="5397916" y="3389985"/>
                <a:ext cx="777375" cy="7243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50EB3C9-76B1-4D4C-834D-A201B174E13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2836" y="3507713"/>
                    <a:ext cx="715237" cy="5450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50EB3C9-76B1-4D4C-834D-A201B174E1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836" y="3507713"/>
                    <a:ext cx="715237" cy="5450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087377-6F7A-41E5-AC9D-B37938C23B62}"/>
                </a:ext>
              </a:extLst>
            </p:cNvPr>
            <p:cNvGrpSpPr/>
            <p:nvPr/>
          </p:nvGrpSpPr>
          <p:grpSpPr>
            <a:xfrm>
              <a:off x="5491058" y="3927322"/>
              <a:ext cx="815495" cy="785134"/>
              <a:chOff x="5359795" y="3389985"/>
              <a:chExt cx="815495" cy="785134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C5DC2BF-4C60-4865-9EB3-3843DF8E47ED}"/>
                  </a:ext>
                </a:extLst>
              </p:cNvPr>
              <p:cNvSpPr/>
              <p:nvPr/>
            </p:nvSpPr>
            <p:spPr>
              <a:xfrm>
                <a:off x="5397915" y="3389985"/>
                <a:ext cx="777375" cy="7243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A03C266-6612-487F-8990-0D7876E797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59795" y="3630095"/>
                    <a:ext cx="727410" cy="5450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SG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SG" sz="11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A03C266-6612-487F-8990-0D7876E797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795" y="3630095"/>
                    <a:ext cx="727410" cy="5450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AE173E-436B-4602-9FD9-288386E6BEE0}"/>
                </a:ext>
              </a:extLst>
            </p:cNvPr>
            <p:cNvSpPr txBox="1"/>
            <p:nvPr/>
          </p:nvSpPr>
          <p:spPr>
            <a:xfrm>
              <a:off x="4987520" y="3807289"/>
              <a:ext cx="547393" cy="59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94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7E4C00-8161-49FF-8BB6-93C59E1AD1B5}"/>
                  </a:ext>
                </a:extLst>
              </p:cNvPr>
              <p:cNvSpPr txBox="1"/>
              <p:nvPr/>
            </p:nvSpPr>
            <p:spPr>
              <a:xfrm>
                <a:off x="466532" y="4146002"/>
                <a:ext cx="398469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Set operations</a:t>
                </a:r>
              </a:p>
              <a:p>
                <a:pPr>
                  <a:tabLst>
                    <a:tab pos="173038" algn="l"/>
                    <a:tab pos="287338" algn="l"/>
                  </a:tabLst>
                </a:pPr>
                <a:r>
                  <a:rPr lang="en-US" b="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>
                  <a:tabLst>
                    <a:tab pos="173038" algn="l"/>
                    <a:tab pos="287338" algn="l"/>
                  </a:tabLst>
                </a:pPr>
                <a:r>
                  <a:rPr lang="en-US" b="1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173038" algn="l"/>
                    <a:tab pos="287338" algn="l"/>
                  </a:tabLst>
                </a:pPr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7E4C00-8161-49FF-8BB6-93C59E1A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2" y="4146002"/>
                <a:ext cx="3984698" cy="1200329"/>
              </a:xfrm>
              <a:prstGeom prst="rect">
                <a:avLst/>
              </a:prstGeom>
              <a:blipFill>
                <a:blip r:embed="rId2"/>
                <a:stretch>
                  <a:fillRect l="-1221" t="-2010" b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466534" y="1054341"/>
                <a:ext cx="398469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Set equality</a:t>
                </a:r>
                <a:endParaRPr lang="en-US" b="0" dirty="0"/>
              </a:p>
              <a:p>
                <a:pPr>
                  <a:tabLst>
                    <a:tab pos="173038" algn="l"/>
                  </a:tabLst>
                </a:pPr>
                <a:r>
                  <a:rPr lang="en-US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⇔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4" y="1054341"/>
                <a:ext cx="3984696" cy="646331"/>
              </a:xfrm>
              <a:prstGeom prst="rect">
                <a:avLst/>
              </a:prstGeom>
              <a:blipFill>
                <a:blip r:embed="rId3"/>
                <a:stretch>
                  <a:fillRect l="-1221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466533" y="2002635"/>
                <a:ext cx="398469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Subset</a:t>
                </a:r>
              </a:p>
              <a:p>
                <a:pPr>
                  <a:tabLst>
                    <a:tab pos="173038" algn="l"/>
                  </a:tabLst>
                </a:pPr>
                <a:r>
                  <a:rPr lang="en-US" b="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3" y="2002635"/>
                <a:ext cx="3984697" cy="646331"/>
              </a:xfrm>
              <a:prstGeom prst="rect">
                <a:avLst/>
              </a:prstGeom>
              <a:blipFill>
                <a:blip r:embed="rId4"/>
                <a:stretch>
                  <a:fillRect l="-1221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466533" y="2920430"/>
                <a:ext cx="398469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Cartesian product</a:t>
                </a:r>
              </a:p>
              <a:p>
                <a:pPr>
                  <a:tabLst>
                    <a:tab pos="173038" algn="l"/>
                  </a:tabLst>
                </a:pPr>
                <a:r>
                  <a:rPr lang="en-US" dirty="0"/>
                  <a:t>	The Cartesian product 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3" y="2920430"/>
                <a:ext cx="3984697" cy="923330"/>
              </a:xfrm>
              <a:prstGeom prst="rect">
                <a:avLst/>
              </a:prstGeom>
              <a:blipFill>
                <a:blip r:embed="rId5"/>
                <a:stretch>
                  <a:fillRect l="-1221" t="-2597" r="-611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6532" y="195881"/>
            <a:ext cx="1802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4580626" y="1054341"/>
                <a:ext cx="7108166" cy="4483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Theorem 6.2.2. Set Identities</a:t>
                </a:r>
              </a:p>
              <a:p>
                <a:r>
                  <a:rPr lang="en-US" sz="2000" dirty="0"/>
                  <a:t>For all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 a context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universal set.</a:t>
                </a:r>
              </a:p>
              <a:p>
                <a:endParaRPr lang="en-US" sz="20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Commutative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Associative Laws</a:t>
                </a: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Distributive Laws</a:t>
                </a:r>
                <a:r>
                  <a:rPr lang="en-US" sz="1400" dirty="0"/>
                  <a:t>	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	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14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1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Identity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Complement Laws	</a:t>
                </a:r>
                <a:r>
                  <a:rPr lang="en-US" sz="1400" dirty="0"/>
                  <a:t>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		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Double Complement Law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Idempotent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Universal Bound Laws</a:t>
                </a: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∩∅=∅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De Morgan’s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Absorption Laws</a:t>
                </a:r>
                <a:r>
                  <a:rPr lang="en-US" sz="1400" dirty="0"/>
                  <a:t>		</a:t>
                </a:r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>
                    <a:ea typeface="Cambria Math" panose="02040503050406030204" pitchFamily="18" charset="0"/>
                  </a:rPr>
                  <a:t>Complements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b="1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Set Difference Law</a:t>
                </a:r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26" y="1054341"/>
                <a:ext cx="7108166" cy="4483984"/>
              </a:xfrm>
              <a:prstGeom prst="rect">
                <a:avLst/>
              </a:prstGeom>
              <a:blipFill>
                <a:blip r:embed="rId6"/>
                <a:stretch>
                  <a:fillRect l="-771" t="-678" b="-2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4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Q1. </a:t>
                </a:r>
                <a:r>
                  <a:rPr lang="en-US" sz="36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𝒫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  <a:blipFill>
                <a:blip r:embed="rId2"/>
                <a:stretch>
                  <a:fillRect l="-3006" t="-20800" b="-33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0DC3B2-42E4-4689-8D0B-8992E147B3DC}"/>
              </a:ext>
            </a:extLst>
          </p:cNvPr>
          <p:cNvGrpSpPr/>
          <p:nvPr/>
        </p:nvGrpSpPr>
        <p:grpSpPr>
          <a:xfrm>
            <a:off x="1393932" y="1466054"/>
            <a:ext cx="2147957" cy="2529840"/>
            <a:chOff x="6308727" y="1731657"/>
            <a:chExt cx="3702710" cy="402992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C71B3-C085-471E-89D1-D21B056E8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8727" y="1731657"/>
              <a:ext cx="3702710" cy="4029927"/>
            </a:xfrm>
            <a:prstGeom prst="rect">
              <a:avLst/>
            </a:prstGeom>
          </p:spPr>
        </p:pic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D389116-ADC4-4F5E-93AE-B7DC80295A89}"/>
                </a:ext>
              </a:extLst>
            </p:cNvPr>
            <p:cNvSpPr txBox="1">
              <a:spLocks/>
            </p:cNvSpPr>
            <p:nvPr/>
          </p:nvSpPr>
          <p:spPr>
            <a:xfrm>
              <a:off x="6880453" y="3577875"/>
              <a:ext cx="737263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C86F95D-8CB4-48E8-9BDA-0C5EE646D9AB}"/>
                </a:ext>
              </a:extLst>
            </p:cNvPr>
            <p:cNvSpPr txBox="1">
              <a:spLocks/>
            </p:cNvSpPr>
            <p:nvPr/>
          </p:nvSpPr>
          <p:spPr>
            <a:xfrm>
              <a:off x="7567286" y="3761405"/>
              <a:ext cx="1016662" cy="762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1AE742D-8DF8-45D6-AFFD-1B3B813911C2}"/>
                </a:ext>
              </a:extLst>
            </p:cNvPr>
            <p:cNvSpPr txBox="1">
              <a:spLocks/>
            </p:cNvSpPr>
            <p:nvPr/>
          </p:nvSpPr>
          <p:spPr>
            <a:xfrm>
              <a:off x="8358375" y="4142405"/>
              <a:ext cx="737263" cy="762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8D77AD-923D-457C-AE7C-09E0D5889B7F}"/>
              </a:ext>
            </a:extLst>
          </p:cNvPr>
          <p:cNvCxnSpPr/>
          <p:nvPr/>
        </p:nvCxnSpPr>
        <p:spPr>
          <a:xfrm>
            <a:off x="4417217" y="747795"/>
            <a:ext cx="0" cy="5313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9393C78-43EA-475B-8DDB-729542A73863}"/>
              </a:ext>
            </a:extLst>
          </p:cNvPr>
          <p:cNvGrpSpPr/>
          <p:nvPr/>
        </p:nvGrpSpPr>
        <p:grpSpPr>
          <a:xfrm>
            <a:off x="5001941" y="767298"/>
            <a:ext cx="1297425" cy="2225286"/>
            <a:chOff x="5001941" y="767298"/>
            <a:chExt cx="1297425" cy="222528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D86A076-6B7F-4A41-A988-C1821BF35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1941" y="767298"/>
              <a:ext cx="1297425" cy="17619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1A32BA-8B89-4F81-90F3-54D18FD7E8DF}"/>
                    </a:ext>
                  </a:extLst>
                </p:cNvPr>
                <p:cNvSpPr txBox="1"/>
                <p:nvPr/>
              </p:nvSpPr>
              <p:spPr>
                <a:xfrm>
                  <a:off x="5401733" y="2469364"/>
                  <a:ext cx="4978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1A32BA-8B89-4F81-90F3-54D18FD7E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733" y="2469364"/>
                  <a:ext cx="49784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2250DE-E472-4633-A1A6-519475420E37}"/>
              </a:ext>
            </a:extLst>
          </p:cNvPr>
          <p:cNvGrpSpPr/>
          <p:nvPr/>
        </p:nvGrpSpPr>
        <p:grpSpPr>
          <a:xfrm>
            <a:off x="6696665" y="767298"/>
            <a:ext cx="1297425" cy="2225286"/>
            <a:chOff x="6696665" y="767298"/>
            <a:chExt cx="1297425" cy="222528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62A8C31-3AAC-404B-BA36-27A833B7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665" y="767298"/>
              <a:ext cx="1297425" cy="17619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8FB51A-D5BD-47CB-94C1-0303E00A996A}"/>
                    </a:ext>
                  </a:extLst>
                </p:cNvPr>
                <p:cNvSpPr txBox="1"/>
                <p:nvPr/>
              </p:nvSpPr>
              <p:spPr>
                <a:xfrm>
                  <a:off x="6936792" y="2469364"/>
                  <a:ext cx="817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8FB51A-D5BD-47CB-94C1-0303E00A9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792" y="2469364"/>
                  <a:ext cx="8171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2D62BF82-7631-4CE0-8C73-4A0DDB6D9EAC}"/>
                </a:ext>
              </a:extLst>
            </p:cNvPr>
            <p:cNvSpPr txBox="1">
              <a:spLocks/>
            </p:cNvSpPr>
            <p:nvPr/>
          </p:nvSpPr>
          <p:spPr>
            <a:xfrm>
              <a:off x="6896997" y="1574475"/>
              <a:ext cx="258336" cy="333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2D0E1-8E69-4E11-B938-2E71DA4763AB}"/>
              </a:ext>
            </a:extLst>
          </p:cNvPr>
          <p:cNvGrpSpPr/>
          <p:nvPr/>
        </p:nvGrpSpPr>
        <p:grpSpPr>
          <a:xfrm>
            <a:off x="8435088" y="767298"/>
            <a:ext cx="1297425" cy="2225286"/>
            <a:chOff x="8435088" y="767298"/>
            <a:chExt cx="1297425" cy="222528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8BD39-982A-4E46-ABEC-50001A96ADD8}"/>
                </a:ext>
              </a:extLst>
            </p:cNvPr>
            <p:cNvGrpSpPr/>
            <p:nvPr/>
          </p:nvGrpSpPr>
          <p:grpSpPr>
            <a:xfrm>
              <a:off x="8435088" y="767298"/>
              <a:ext cx="1297425" cy="1761907"/>
              <a:chOff x="6308727" y="1731657"/>
              <a:chExt cx="3702710" cy="402992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B500B82-EDF8-4E31-9B93-C220FECA5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E6BA806-EB32-4145-88E1-22313B6144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E600BD7-6566-43F7-A150-1F640448D7D3}"/>
                    </a:ext>
                  </a:extLst>
                </p:cNvPr>
                <p:cNvSpPr txBox="1"/>
                <p:nvPr/>
              </p:nvSpPr>
              <p:spPr>
                <a:xfrm>
                  <a:off x="8675215" y="2469364"/>
                  <a:ext cx="817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E600BD7-6566-43F7-A150-1F64044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215" y="2469364"/>
                  <a:ext cx="8171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82CF9E-7AB9-49C1-AEBD-983DE7FD715A}"/>
              </a:ext>
            </a:extLst>
          </p:cNvPr>
          <p:cNvGrpSpPr/>
          <p:nvPr/>
        </p:nvGrpSpPr>
        <p:grpSpPr>
          <a:xfrm>
            <a:off x="10235705" y="767298"/>
            <a:ext cx="1297425" cy="2225286"/>
            <a:chOff x="10235705" y="767298"/>
            <a:chExt cx="1297425" cy="222528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19EBBA-D9D7-4F84-BA5A-CB5D8167EE64}"/>
                </a:ext>
              </a:extLst>
            </p:cNvPr>
            <p:cNvGrpSpPr/>
            <p:nvPr/>
          </p:nvGrpSpPr>
          <p:grpSpPr>
            <a:xfrm>
              <a:off x="10235705" y="767298"/>
              <a:ext cx="1297425" cy="1761907"/>
              <a:chOff x="6308727" y="1731657"/>
              <a:chExt cx="3702710" cy="402992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1CF5777-8770-4119-9088-2AEACF915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EA8A5D6-3419-4407-A752-5FF840625B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6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51991EA-593D-41B5-912B-94A1D887457E}"/>
                    </a:ext>
                  </a:extLst>
                </p:cNvPr>
                <p:cNvSpPr txBox="1"/>
                <p:nvPr/>
              </p:nvSpPr>
              <p:spPr>
                <a:xfrm>
                  <a:off x="10475832" y="2469364"/>
                  <a:ext cx="817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51991EA-593D-41B5-912B-94A1D8874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832" y="2469364"/>
                  <a:ext cx="81717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98E2C1-466C-45E6-94E1-1BE1D772C11D}"/>
              </a:ext>
            </a:extLst>
          </p:cNvPr>
          <p:cNvGrpSpPr/>
          <p:nvPr/>
        </p:nvGrpSpPr>
        <p:grpSpPr>
          <a:xfrm>
            <a:off x="5001941" y="3294314"/>
            <a:ext cx="1297425" cy="2210899"/>
            <a:chOff x="5001941" y="3294314"/>
            <a:chExt cx="1297425" cy="221089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BB044B6-F6C9-4E0B-A488-5DB7322223B4}"/>
                </a:ext>
              </a:extLst>
            </p:cNvPr>
            <p:cNvGrpSpPr/>
            <p:nvPr/>
          </p:nvGrpSpPr>
          <p:grpSpPr>
            <a:xfrm>
              <a:off x="5001941" y="3294314"/>
              <a:ext cx="1297425" cy="1761907"/>
              <a:chOff x="6308727" y="1731657"/>
              <a:chExt cx="3702710" cy="4029927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835A358-DB66-40E3-AA1B-107652678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A6F1F2C5-1C76-4A9C-9384-15E26CBFB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453" y="3577875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C08075C7-EA30-4206-B5FD-2F6C34D99B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E6EC5F9-DC28-41AF-A705-156496D69364}"/>
                    </a:ext>
                  </a:extLst>
                </p:cNvPr>
                <p:cNvSpPr txBox="1"/>
                <p:nvPr/>
              </p:nvSpPr>
              <p:spPr>
                <a:xfrm>
                  <a:off x="5107010" y="4981993"/>
                  <a:ext cx="10872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E6EC5F9-DC28-41AF-A705-156496D69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010" y="4981993"/>
                  <a:ext cx="108728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5EADEA-E1A5-4355-BBBD-B451A538DE3F}"/>
              </a:ext>
            </a:extLst>
          </p:cNvPr>
          <p:cNvGrpSpPr/>
          <p:nvPr/>
        </p:nvGrpSpPr>
        <p:grpSpPr>
          <a:xfrm>
            <a:off x="6696665" y="3294314"/>
            <a:ext cx="1297425" cy="2210899"/>
            <a:chOff x="6696665" y="3294314"/>
            <a:chExt cx="1297425" cy="221089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A03C95B-66C7-4C1D-BB1F-C170261B0F2D}"/>
                </a:ext>
              </a:extLst>
            </p:cNvPr>
            <p:cNvGrpSpPr/>
            <p:nvPr/>
          </p:nvGrpSpPr>
          <p:grpSpPr>
            <a:xfrm>
              <a:off x="6696665" y="3294314"/>
              <a:ext cx="1297425" cy="1761907"/>
              <a:chOff x="6308727" y="1731657"/>
              <a:chExt cx="3702710" cy="4029927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AE0F76BB-1E7E-4FDE-B9D1-825BD698E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16F4892F-7C90-4831-97D1-8AAC5554F7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453" y="3577875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7A424323-66F7-4283-A90D-4B15B2F42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5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F94EC25-B297-41CA-9EF1-7B9D3CDBAA72}"/>
                    </a:ext>
                  </a:extLst>
                </p:cNvPr>
                <p:cNvSpPr txBox="1"/>
                <p:nvPr/>
              </p:nvSpPr>
              <p:spPr>
                <a:xfrm>
                  <a:off x="6801734" y="4981993"/>
                  <a:ext cx="10872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F94EC25-B297-41CA-9EF1-7B9D3CDBA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34" y="4981993"/>
                  <a:ext cx="108728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884F7D4-390B-4B0F-8FFE-8D1559229ECC}"/>
              </a:ext>
            </a:extLst>
          </p:cNvPr>
          <p:cNvGrpSpPr/>
          <p:nvPr/>
        </p:nvGrpSpPr>
        <p:grpSpPr>
          <a:xfrm>
            <a:off x="8435088" y="3294314"/>
            <a:ext cx="1297425" cy="2210899"/>
            <a:chOff x="8435088" y="3294314"/>
            <a:chExt cx="1297425" cy="22108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9F8DCB8-3CB1-4819-999C-A4C5E21E128C}"/>
                </a:ext>
              </a:extLst>
            </p:cNvPr>
            <p:cNvGrpSpPr/>
            <p:nvPr/>
          </p:nvGrpSpPr>
          <p:grpSpPr>
            <a:xfrm>
              <a:off x="8435088" y="3294314"/>
              <a:ext cx="1297425" cy="1761907"/>
              <a:chOff x="6308727" y="1731657"/>
              <a:chExt cx="3702710" cy="4029927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C6467334-2552-450E-8A1B-D06F5D56D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657B7F79-B287-4871-B10A-094364567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B57E7AE7-26DE-4E05-87EA-4D26B10A6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6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A647E8-BDDE-4B62-B03A-C175DFF92716}"/>
                    </a:ext>
                  </a:extLst>
                </p:cNvPr>
                <p:cNvSpPr txBox="1"/>
                <p:nvPr/>
              </p:nvSpPr>
              <p:spPr>
                <a:xfrm>
                  <a:off x="8540157" y="4981993"/>
                  <a:ext cx="10872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A647E8-BDDE-4B62-B03A-C175DFF92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157" y="4981993"/>
                  <a:ext cx="108728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B65DAF6-5B4D-4C50-B2CD-8E14869FC335}"/>
              </a:ext>
            </a:extLst>
          </p:cNvPr>
          <p:cNvGrpSpPr/>
          <p:nvPr/>
        </p:nvGrpSpPr>
        <p:grpSpPr>
          <a:xfrm>
            <a:off x="10162634" y="3294314"/>
            <a:ext cx="1297425" cy="2210899"/>
            <a:chOff x="10162634" y="3294314"/>
            <a:chExt cx="1297425" cy="22108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FC08FE-0624-4931-9B97-C5DB39471FAA}"/>
                </a:ext>
              </a:extLst>
            </p:cNvPr>
            <p:cNvGrpSpPr/>
            <p:nvPr/>
          </p:nvGrpSpPr>
          <p:grpSpPr>
            <a:xfrm>
              <a:off x="10162634" y="3294314"/>
              <a:ext cx="1297425" cy="1761907"/>
              <a:chOff x="6308727" y="1731657"/>
              <a:chExt cx="3702710" cy="40299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46B7740-C949-4AE1-B888-0E3A701E4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AB22104-3964-4097-B437-D9700F16EC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453" y="3577875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5DA1329-BD37-4CB9-85FA-7502F75C6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D3670D56-61D4-438D-BEA6-6671DCCCD6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5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3531EA-997A-4E14-8F20-112F3A117B03}"/>
                    </a:ext>
                  </a:extLst>
                </p:cNvPr>
                <p:cNvSpPr txBox="1"/>
                <p:nvPr/>
              </p:nvSpPr>
              <p:spPr>
                <a:xfrm>
                  <a:off x="10162634" y="4981993"/>
                  <a:ext cx="1297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3531EA-997A-4E14-8F20-112F3A117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634" y="4981993"/>
                  <a:ext cx="129742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308120-8730-456B-9B78-92B0FA6052FB}"/>
                  </a:ext>
                </a:extLst>
              </p:cNvPr>
              <p:cNvSpPr txBox="1"/>
              <p:nvPr/>
            </p:nvSpPr>
            <p:spPr>
              <a:xfrm>
                <a:off x="607390" y="4247004"/>
                <a:ext cx="2826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𝒫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308120-8730-456B-9B78-92B0FA605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0" y="4247004"/>
                <a:ext cx="2826087" cy="461665"/>
              </a:xfrm>
              <a:prstGeom prst="rect">
                <a:avLst/>
              </a:prstGeom>
              <a:blipFill>
                <a:blip r:embed="rId1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0DCBD5-984C-493A-817C-8AF4CC838E50}"/>
                  </a:ext>
                </a:extLst>
              </p:cNvPr>
              <p:cNvSpPr txBox="1"/>
              <p:nvPr/>
            </p:nvSpPr>
            <p:spPr>
              <a:xfrm>
                <a:off x="819573" y="47386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0DCBD5-984C-493A-817C-8AF4CC838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" y="4738624"/>
                <a:ext cx="4978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43A429-5F13-4DC2-9411-543AE46C0385}"/>
                  </a:ext>
                </a:extLst>
              </p:cNvPr>
              <p:cNvSpPr txBox="1"/>
              <p:nvPr/>
            </p:nvSpPr>
            <p:spPr>
              <a:xfrm>
                <a:off x="1306126" y="4738624"/>
                <a:ext cx="817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43A429-5F13-4DC2-9411-543AE46C0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26" y="4738624"/>
                <a:ext cx="81717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11E8A4-48A6-44E3-B427-CB135633CA44}"/>
                  </a:ext>
                </a:extLst>
              </p:cNvPr>
              <p:cNvSpPr txBox="1"/>
              <p:nvPr/>
            </p:nvSpPr>
            <p:spPr>
              <a:xfrm>
                <a:off x="1988704" y="4738624"/>
                <a:ext cx="817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11E8A4-48A6-44E3-B427-CB135633C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704" y="4738624"/>
                <a:ext cx="81717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1CFC2A-B21C-4143-9009-2AB851E93BA3}"/>
                  </a:ext>
                </a:extLst>
              </p:cNvPr>
              <p:cNvSpPr txBox="1"/>
              <p:nvPr/>
            </p:nvSpPr>
            <p:spPr>
              <a:xfrm>
                <a:off x="2641068" y="4738624"/>
                <a:ext cx="817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1CFC2A-B21C-4143-9009-2AB851E93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68" y="4738624"/>
                <a:ext cx="81717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99C5475-B8F4-42FB-8A2E-BF25DEC962BB}"/>
                  </a:ext>
                </a:extLst>
              </p:cNvPr>
              <p:cNvSpPr txBox="1"/>
              <p:nvPr/>
            </p:nvSpPr>
            <p:spPr>
              <a:xfrm>
                <a:off x="655228" y="5261844"/>
                <a:ext cx="1087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99C5475-B8F4-42FB-8A2E-BF25DEC9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8" y="5261844"/>
                <a:ext cx="108728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4478D3-2F76-4F48-9D46-DB08EBDF3CF0}"/>
                  </a:ext>
                </a:extLst>
              </p:cNvPr>
              <p:cNvSpPr txBox="1"/>
              <p:nvPr/>
            </p:nvSpPr>
            <p:spPr>
              <a:xfrm>
                <a:off x="1657476" y="5260337"/>
                <a:ext cx="1087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4478D3-2F76-4F48-9D46-DB08EBDF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76" y="5260337"/>
                <a:ext cx="108728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CF1854-BD4C-4E42-9B77-F3DDFF0875B6}"/>
                  </a:ext>
                </a:extLst>
              </p:cNvPr>
              <p:cNvSpPr txBox="1"/>
              <p:nvPr/>
            </p:nvSpPr>
            <p:spPr>
              <a:xfrm>
                <a:off x="2677566" y="5261844"/>
                <a:ext cx="1087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CF1854-BD4C-4E42-9B77-F3DDFF08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66" y="5261844"/>
                <a:ext cx="1087287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B35234-B35A-4B61-9D9F-7881CC1902CC}"/>
                  </a:ext>
                </a:extLst>
              </p:cNvPr>
              <p:cNvSpPr txBox="1"/>
              <p:nvPr/>
            </p:nvSpPr>
            <p:spPr>
              <a:xfrm>
                <a:off x="1586391" y="5783557"/>
                <a:ext cx="1297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B35234-B35A-4B61-9D9F-7881CC190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91" y="5783557"/>
                <a:ext cx="1297425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D6A0C47-1208-43E0-9676-9241AD3C4EAF}"/>
              </a:ext>
            </a:extLst>
          </p:cNvPr>
          <p:cNvGrpSpPr/>
          <p:nvPr/>
        </p:nvGrpSpPr>
        <p:grpSpPr>
          <a:xfrm>
            <a:off x="493225" y="4675562"/>
            <a:ext cx="3507261" cy="1661993"/>
            <a:chOff x="493225" y="4675562"/>
            <a:chExt cx="3507261" cy="166199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D97DAA1-B23C-4AB4-BD49-E6BB97128D54}"/>
                </a:ext>
              </a:extLst>
            </p:cNvPr>
            <p:cNvSpPr txBox="1"/>
            <p:nvPr/>
          </p:nvSpPr>
          <p:spPr>
            <a:xfrm>
              <a:off x="3165585" y="4794611"/>
              <a:ext cx="497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48C5628-0A85-4BAF-A1B7-12515789A933}"/>
                </a:ext>
              </a:extLst>
            </p:cNvPr>
            <p:cNvGrpSpPr/>
            <p:nvPr/>
          </p:nvGrpSpPr>
          <p:grpSpPr>
            <a:xfrm>
              <a:off x="493225" y="4675562"/>
              <a:ext cx="3507261" cy="1661993"/>
              <a:chOff x="493225" y="4675562"/>
              <a:chExt cx="3507261" cy="1661993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3300B0C-19BB-4E2F-AC37-61B1B6A9919F}"/>
                  </a:ext>
                </a:extLst>
              </p:cNvPr>
              <p:cNvSpPr txBox="1"/>
              <p:nvPr/>
            </p:nvSpPr>
            <p:spPr>
              <a:xfrm>
                <a:off x="1100445" y="4794611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52BF7C2-3A98-4BCC-9E94-86F980D152BA}"/>
                  </a:ext>
                </a:extLst>
              </p:cNvPr>
              <p:cNvSpPr txBox="1"/>
              <p:nvPr/>
            </p:nvSpPr>
            <p:spPr>
              <a:xfrm>
                <a:off x="1850282" y="4794611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B1F3961-3863-4CFE-88E8-A9E7FD2961D4}"/>
                  </a:ext>
                </a:extLst>
              </p:cNvPr>
              <p:cNvSpPr txBox="1"/>
              <p:nvPr/>
            </p:nvSpPr>
            <p:spPr>
              <a:xfrm>
                <a:off x="2504310" y="4794611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00E2FAC-DDD0-4D78-818C-89F37FB8C34C}"/>
                  </a:ext>
                </a:extLst>
              </p:cNvPr>
              <p:cNvSpPr txBox="1"/>
              <p:nvPr/>
            </p:nvSpPr>
            <p:spPr>
              <a:xfrm>
                <a:off x="1460403" y="53132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D863DE3-6969-4006-B269-4E97B207BA17}"/>
                  </a:ext>
                </a:extLst>
              </p:cNvPr>
              <p:cNvSpPr txBox="1"/>
              <p:nvPr/>
            </p:nvSpPr>
            <p:spPr>
              <a:xfrm>
                <a:off x="2464954" y="53132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B69EFE1-9FB7-4ADE-A51E-CCFED987E0DB}"/>
                  </a:ext>
                </a:extLst>
              </p:cNvPr>
              <p:cNvSpPr txBox="1"/>
              <p:nvPr/>
            </p:nvSpPr>
            <p:spPr>
              <a:xfrm>
                <a:off x="3502646" y="53132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4F74ABB-E674-4CBD-9310-141F5D9DE8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3225" y="4675562"/>
                    <a:ext cx="55843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4F74ABB-E674-4CBD-9310-141F5D9DE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225" y="4675562"/>
                    <a:ext cx="558439" cy="58477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671729B-0A34-4B27-BB7D-853FD6B0634B}"/>
                      </a:ext>
                    </a:extLst>
                  </p:cNvPr>
                  <p:cNvSpPr txBox="1"/>
                  <p:nvPr/>
                </p:nvSpPr>
                <p:spPr>
                  <a:xfrm>
                    <a:off x="2696202" y="5752780"/>
                    <a:ext cx="5561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671729B-0A34-4B27-BB7D-853FD6B06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202" y="5752780"/>
                    <a:ext cx="556148" cy="58477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73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900" dirty="0">
                    <a:solidFill>
                      <a:srgbClr val="0000FF"/>
                    </a:solidFill>
                  </a:rPr>
                  <a:t>Q1. </a:t>
                </a:r>
                <a:r>
                  <a:rPr lang="en-US" sz="40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(b)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𝒫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  <a:blipFill>
                <a:blip r:embed="rId2"/>
                <a:stretch>
                  <a:fillRect l="-3006" t="-24000" b="-312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0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53623"/>
                <a:ext cx="10880543" cy="1356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Q2.</a:t>
                </a:r>
                <a:r>
                  <a:rPr lang="en-US" sz="3600" dirty="0">
                    <a:solidFill>
                      <a:srgbClr val="0000FF"/>
                    </a:solidFill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={5,6,7,8,9,10,11,12}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53623"/>
                <a:ext cx="10880543" cy="1356360"/>
              </a:xfrm>
              <a:blipFill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6" y="1717766"/>
                <a:ext cx="49863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even</m:t>
                        </m:r>
                      </m:e>
                    </m:d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1717766"/>
                <a:ext cx="4986338" cy="646331"/>
              </a:xfrm>
              <a:prstGeom prst="rect">
                <a:avLst/>
              </a:prstGeom>
              <a:blipFill>
                <a:blip r:embed="rId3"/>
                <a:stretch>
                  <a:fillRect l="-3790" t="-15094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2724070"/>
                <a:ext cx="80724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(b)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some</m:t>
                        </m:r>
                        <m:r>
                          <a:rPr lang="en-US" sz="3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endParaRPr lang="en-US" sz="3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2724070"/>
                <a:ext cx="8072437" cy="646331"/>
              </a:xfrm>
              <a:prstGeom prst="rect">
                <a:avLst/>
              </a:prstGeom>
              <a:blipFill>
                <a:blip r:embed="rId4"/>
                <a:stretch>
                  <a:fillRect l="-2341" t="-14151" b="-35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226" y="3730374"/>
                <a:ext cx="8215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(c)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−5, −4, −3,…,5</m:t>
                        </m:r>
                      </m:e>
                    </m:d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1,2,3,…,10}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3730374"/>
                <a:ext cx="8215312" cy="646331"/>
              </a:xfrm>
              <a:prstGeom prst="rect">
                <a:avLst/>
              </a:prstGeom>
              <a:blipFill>
                <a:blip r:embed="rId5"/>
                <a:stretch>
                  <a:fillRect l="-2301" t="-15094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/>
              <p:nvPr/>
            </p:nvSpPr>
            <p:spPr>
              <a:xfrm>
                <a:off x="5352993" y="1739130"/>
                <a:ext cx="30835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={6,8,10,12}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93" y="1739130"/>
                <a:ext cx="3083501" cy="646331"/>
              </a:xfrm>
              <a:prstGeom prst="rect">
                <a:avLst/>
              </a:prstGeom>
              <a:blipFill>
                <a:blip r:embed="rId6"/>
                <a:stretch>
                  <a:fillRect t="-14151" r="-988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A480A-AB88-4A55-8B22-E8F55F2E296F}"/>
                  </a:ext>
                </a:extLst>
              </p:cNvPr>
              <p:cNvSpPr txBox="1"/>
              <p:nvPr/>
            </p:nvSpPr>
            <p:spPr>
              <a:xfrm>
                <a:off x="8249516" y="2703800"/>
                <a:ext cx="1531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={9}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A480A-AB88-4A55-8B22-E8F55F2E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516" y="2703800"/>
                <a:ext cx="1531793" cy="646331"/>
              </a:xfrm>
              <a:prstGeom prst="rect">
                <a:avLst/>
              </a:prstGeom>
              <a:blipFill>
                <a:blip r:embed="rId7"/>
                <a:stretch>
                  <a:fillRect t="-15094" r="-238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/>
              <p:nvPr/>
            </p:nvSpPr>
            <p:spPr>
              <a:xfrm>
                <a:off x="1682462" y="4401997"/>
                <a:ext cx="5627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={−5,−4,−3,−2,−1,0}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4401997"/>
                <a:ext cx="5627196" cy="646331"/>
              </a:xfrm>
              <a:prstGeom prst="rect">
                <a:avLst/>
              </a:prstGeom>
              <a:blipFill>
                <a:blip r:embed="rId8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allAtOnce"/>
      <p:bldP spid="8" grpId="1" build="allAtOnce"/>
      <p:bldP spid="1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5" y="1717766"/>
                <a:ext cx="10737667" cy="683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(d)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5,7,9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∪{9,11}</m:t>
                        </m:r>
                      </m:e>
                    </m:acc>
                  </m:oMath>
                </a14:m>
                <a:r>
                  <a:rPr lang="en-US" sz="3600" b="0" i="0" dirty="0">
                    <a:solidFill>
                      <a:schemeClr val="tx1"/>
                    </a:solidFill>
                    <a:latin typeface="+mj-lt"/>
                  </a:rPr>
                  <a:t> 	 where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i="0" dirty="0">
                    <a:solidFill>
                      <a:schemeClr val="tx1"/>
                    </a:solidFill>
                    <a:latin typeface="+mj-lt"/>
                  </a:rPr>
                  <a:t> is the universal set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1717766"/>
                <a:ext cx="10737667" cy="683777"/>
              </a:xfrm>
              <a:prstGeom prst="rect">
                <a:avLst/>
              </a:prstGeom>
              <a:blipFill>
                <a:blip r:embed="rId2"/>
                <a:stretch>
                  <a:fillRect l="-1760" t="-8036" b="-33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3660597"/>
                <a:ext cx="8215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(e)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1,3,5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3660597"/>
                <a:ext cx="8215313" cy="646331"/>
              </a:xfrm>
              <a:prstGeom prst="rect">
                <a:avLst/>
              </a:prstGeom>
              <a:blipFill>
                <a:blip r:embed="rId3"/>
                <a:stretch>
                  <a:fillRect l="-2301" t="-14019" b="-336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17486" y="3259797"/>
                <a:ext cx="2136593" cy="26776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{1,3,5}×{2,4}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1,4),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3,2),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3,4),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5,2),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568325" algn="l"/>
                  </a:tabLst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5,4)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486" y="3259797"/>
                <a:ext cx="2136593" cy="2677656"/>
              </a:xfrm>
              <a:prstGeom prst="rect">
                <a:avLst/>
              </a:prstGeom>
              <a:blipFill>
                <a:blip r:embed="rId4"/>
                <a:stretch>
                  <a:fillRect l="-2273" b="-40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Q2.</a:t>
                </a:r>
                <a:r>
                  <a:rPr lang="en-US" sz="3600" dirty="0">
                    <a:solidFill>
                      <a:srgbClr val="0000FF"/>
                    </a:solidFill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={5,6,7,8,9,10,11,12}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61406"/>
                <a:ext cx="10880543" cy="1356360"/>
              </a:xfrm>
              <a:blipFill>
                <a:blip r:embed="rId5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DDE02B-6B23-4D50-8C10-F83FE611D919}"/>
                  </a:ext>
                </a:extLst>
              </p:cNvPr>
              <p:cNvSpPr txBox="1"/>
              <p:nvPr/>
            </p:nvSpPr>
            <p:spPr>
              <a:xfrm>
                <a:off x="1566084" y="2361314"/>
                <a:ext cx="5629044" cy="66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{5,7,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9,11}</m:t>
                        </m:r>
                      </m:e>
                    </m:acc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{6,8,10,12}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DDE02B-6B23-4D50-8C10-F83FE611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84" y="2361314"/>
                <a:ext cx="5629044" cy="663580"/>
              </a:xfrm>
              <a:prstGeom prst="rect">
                <a:avLst/>
              </a:prstGeom>
              <a:blipFill>
                <a:blip r:embed="rId7"/>
                <a:stretch>
                  <a:fillRect t="-10092" b="-348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C6A356-D646-43F8-8B89-7719A4B3043E}"/>
                  </a:ext>
                </a:extLst>
              </p:cNvPr>
              <p:cNvSpPr txBox="1"/>
              <p:nvPr/>
            </p:nvSpPr>
            <p:spPr>
              <a:xfrm>
                <a:off x="1566084" y="4304145"/>
                <a:ext cx="46795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C6A356-D646-43F8-8B89-7719A4B3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84" y="4304145"/>
                <a:ext cx="4679546" cy="646331"/>
              </a:xfrm>
              <a:prstGeom prst="rect">
                <a:avLst/>
              </a:prstGeom>
              <a:blipFill>
                <a:blip r:embed="rId8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C747B-E5A4-4DE5-B0C6-874B925D5D7B}"/>
              </a:ext>
            </a:extLst>
          </p:cNvPr>
          <p:cNvSpPr/>
          <p:nvPr/>
        </p:nvSpPr>
        <p:spPr>
          <a:xfrm>
            <a:off x="9892145" y="4797450"/>
            <a:ext cx="1052946" cy="11400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6E8A0-4726-43AE-950D-9EE00B2EB91F}"/>
              </a:ext>
            </a:extLst>
          </p:cNvPr>
          <p:cNvGrpSpPr/>
          <p:nvPr/>
        </p:nvGrpSpPr>
        <p:grpSpPr>
          <a:xfrm>
            <a:off x="5075037" y="3259797"/>
            <a:ext cx="3028950" cy="565730"/>
            <a:chOff x="4900613" y="2686050"/>
            <a:chExt cx="3028950" cy="56573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B1A0AF-7A21-4B5E-AB4C-3B473BA6D42F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4900613" y="2916883"/>
              <a:ext cx="385762" cy="33489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C0FA-CD17-47FC-9C8B-5E5F3C846CB1}"/>
                </a:ext>
              </a:extLst>
            </p:cNvPr>
            <p:cNvSpPr txBox="1"/>
            <p:nvPr/>
          </p:nvSpPr>
          <p:spPr>
            <a:xfrm>
              <a:off x="5286375" y="2686050"/>
              <a:ext cx="2643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What is this called?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00DB6D-782E-44F7-A4D4-53FCDD8800F1}"/>
              </a:ext>
            </a:extLst>
          </p:cNvPr>
          <p:cNvSpPr txBox="1"/>
          <p:nvPr/>
        </p:nvSpPr>
        <p:spPr>
          <a:xfrm>
            <a:off x="8103987" y="4697264"/>
            <a:ext cx="1421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Cambria Math" panose="02040503050406030204" pitchFamily="18" charset="0"/>
              </a:rPr>
              <a:t>Ordered pairs</a:t>
            </a:r>
          </a:p>
        </p:txBody>
      </p:sp>
    </p:spTree>
    <p:extLst>
      <p:ext uri="{BB962C8B-B14F-4D97-AF65-F5344CB8AC3E}">
        <p14:creationId xmlns:p14="http://schemas.microsoft.com/office/powerpoint/2010/main" val="1454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uild="allAtOnce"/>
      <p:bldP spid="10" grpId="0" build="allAtOnce"/>
      <p:bldP spid="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8" y="274686"/>
            <a:ext cx="1245159" cy="766967"/>
          </a:xfrm>
        </p:spPr>
        <p:txBody>
          <a:bodyPr>
            <a:no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Q3.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3A2DF7F-6D0A-419F-8362-AF1B7BDEC0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037" y="382471"/>
                <a:ext cx="10325151" cy="2075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denote the absolute value of integer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600" dirty="0">
                    <a:solidFill>
                      <a:srgbClr val="0000FF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={−9,−6,1,3,5,8}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state whether each of the following is true or false, with explanation.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3A2DF7F-6D0A-419F-8362-AF1B7BDE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7" y="382471"/>
                <a:ext cx="10325151" cy="2075510"/>
              </a:xfrm>
              <a:prstGeom prst="rect">
                <a:avLst/>
              </a:prstGeom>
              <a:blipFill>
                <a:blip r:embed="rId2"/>
                <a:stretch>
                  <a:fillRect l="-1771" t="-47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3215F9-3402-43F3-B010-3D6C3F1923B7}"/>
              </a:ext>
            </a:extLst>
          </p:cNvPr>
          <p:cNvSpPr txBox="1"/>
          <p:nvPr/>
        </p:nvSpPr>
        <p:spPr>
          <a:xfrm>
            <a:off x="7354489" y="2457981"/>
            <a:ext cx="146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3600" dirty="0">
                <a:solidFill>
                  <a:srgbClr val="C00000"/>
                </a:solidFill>
              </a:rPr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4F3D61-49BC-34C4-3B13-1D3275BDC73A}"/>
                  </a:ext>
                </a:extLst>
              </p:cNvPr>
              <p:cNvSpPr txBox="1"/>
              <p:nvPr/>
            </p:nvSpPr>
            <p:spPr>
              <a:xfrm>
                <a:off x="657226" y="2364097"/>
                <a:ext cx="688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sz="3600" i="1"/>
                      <m:t>∃</m:t>
                    </m:r>
                    <m:r>
                      <a:rPr lang="en-US" sz="3600" i="1"/>
                      <m:t>𝑧</m:t>
                    </m:r>
                    <m:r>
                      <a:rPr lang="en-US" sz="3600" i="1"/>
                      <m:t>∈</m:t>
                    </m:r>
                    <m:r>
                      <a:rPr lang="en-US" sz="3600" i="1"/>
                      <m:t>𝑆</m:t>
                    </m:r>
                    <m:r>
                      <a:rPr lang="en-US" sz="3600" i="1"/>
                      <m:t> ∀</m:t>
                    </m:r>
                    <m:r>
                      <a:rPr lang="en-US" sz="3600" i="1"/>
                      <m:t>𝑥</m:t>
                    </m:r>
                    <m:r>
                      <a:rPr lang="en-US" sz="3600" i="1"/>
                      <m:t>,</m:t>
                    </m:r>
                    <m:r>
                      <a:rPr lang="en-US" sz="3600" i="1"/>
                      <m:t>𝑦</m:t>
                    </m:r>
                    <m:r>
                      <a:rPr lang="en-US" sz="3600" i="1"/>
                      <m:t>∈</m:t>
                    </m:r>
                    <m:r>
                      <a:rPr lang="en-US" sz="3600" i="1"/>
                      <m:t>𝑆</m:t>
                    </m:r>
                    <m:r>
                      <a:rPr lang="en-US" sz="3600" i="1"/>
                      <m:t> </m:t>
                    </m:r>
                    <m:r>
                      <a:rPr lang="en-US" sz="3600" i="1"/>
                      <m:t>𝑧</m:t>
                    </m:r>
                    <m:r>
                      <a:rPr lang="en-US" sz="3600" i="1"/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SG" sz="3600" i="1"/>
                        </m:ctrlPr>
                      </m:dPr>
                      <m:e>
                        <m:r>
                          <a:rPr lang="en-US" sz="3600" i="1"/>
                          <m:t>𝑥</m:t>
                        </m:r>
                        <m:r>
                          <a:rPr lang="en-US" sz="3600" i="1"/>
                          <m:t>−</m:t>
                        </m:r>
                        <m:r>
                          <a:rPr lang="en-US" sz="3600" i="1"/>
                          <m:t>𝑦</m:t>
                        </m:r>
                      </m:e>
                    </m:d>
                    <m:r>
                      <a:rPr lang="en-US" sz="3600" i="1"/>
                      <m:t>.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4F3D61-49BC-34C4-3B13-1D3275BDC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2364097"/>
                <a:ext cx="6882261" cy="646331"/>
              </a:xfrm>
              <a:prstGeom prst="rect">
                <a:avLst/>
              </a:prstGeom>
              <a:blipFill>
                <a:blip r:embed="rId3"/>
                <a:stretch>
                  <a:fillRect l="-2746" t="-15094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/>
              <p:nvPr/>
            </p:nvSpPr>
            <p:spPr>
              <a:xfrm>
                <a:off x="657226" y="4481821"/>
                <a:ext cx="81589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a:rPr lang="en-US" sz="3600" i="1"/>
                      <m:t>∃</m:t>
                    </m:r>
                    <m:r>
                      <a:rPr lang="en-US" sz="3600" i="1"/>
                      <m:t>𝑧</m:t>
                    </m:r>
                    <m:r>
                      <a:rPr lang="en-US" sz="3600" i="1"/>
                      <m:t>∈</m:t>
                    </m:r>
                    <m:r>
                      <a:rPr lang="en-US" sz="3600" i="1"/>
                      <m:t>𝑆</m:t>
                    </m:r>
                    <m:r>
                      <a:rPr lang="en-US" sz="3600" i="1"/>
                      <m:t> ∀</m:t>
                    </m:r>
                    <m:r>
                      <a:rPr lang="en-US" sz="3600" i="1"/>
                      <m:t>𝑥</m:t>
                    </m:r>
                    <m:r>
                      <a:rPr lang="en-US" sz="3600" i="1"/>
                      <m:t>,</m:t>
                    </m:r>
                    <m:r>
                      <a:rPr lang="en-US" sz="3600" i="1"/>
                      <m:t>𝑦</m:t>
                    </m:r>
                    <m:r>
                      <a:rPr lang="en-US" sz="3600" i="1"/>
                      <m:t>∈</m:t>
                    </m:r>
                    <m:r>
                      <a:rPr lang="en-US" sz="3600" i="1"/>
                      <m:t>𝑆</m:t>
                    </m:r>
                    <m:r>
                      <a:rPr lang="en-US" sz="3600" i="1"/>
                      <m:t> </m:t>
                    </m:r>
                    <m:r>
                      <a:rPr lang="en-US" sz="3600" i="1"/>
                      <m:t>𝑧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SG" sz="3600" i="1"/>
                        </m:ctrlPr>
                      </m:dPr>
                      <m:e>
                        <m:r>
                          <a:rPr lang="en-US" sz="3600" i="1"/>
                          <m:t>𝑥</m:t>
                        </m:r>
                        <m:r>
                          <a:rPr lang="en-US" sz="3600" i="1"/>
                          <m:t>−</m:t>
                        </m:r>
                        <m:r>
                          <a:rPr lang="en-US" sz="3600" i="1"/>
                          <m:t>𝑦</m:t>
                        </m:r>
                      </m:e>
                    </m:d>
                    <m:r>
                      <a:rPr lang="en-US" sz="3600" i="1"/>
                      <m:t>.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4481821"/>
                <a:ext cx="8158970" cy="646331"/>
              </a:xfrm>
              <a:prstGeom prst="rect">
                <a:avLst/>
              </a:prstGeom>
              <a:blipFill>
                <a:blip r:embed="rId4"/>
                <a:stretch>
                  <a:fillRect l="-2317" t="-14151" b="-349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6747D8-F29D-6A5E-EA39-30B29F339BE2}"/>
              </a:ext>
            </a:extLst>
          </p:cNvPr>
          <p:cNvSpPr txBox="1"/>
          <p:nvPr/>
        </p:nvSpPr>
        <p:spPr>
          <a:xfrm>
            <a:off x="7388994" y="4494912"/>
            <a:ext cx="146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3600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995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719138" algn="l"/>
                  </a:tabLst>
                </a:pPr>
                <a:r>
                  <a:rPr lang="en-US" sz="3600" dirty="0">
                    <a:solidFill>
                      <a:srgbClr val="0000FF"/>
                    </a:solidFill>
                  </a:rPr>
                  <a:t>Q4.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8" y="338001"/>
                <a:ext cx="10851106" cy="1356360"/>
              </a:xfrm>
              <a:blipFill>
                <a:blip r:embed="rId2"/>
                <a:stretch>
                  <a:fillRect l="-1742" t="-448" r="-1573" b="-67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836648" cy="584775"/>
              </a:xfrm>
              <a:prstGeom prst="rect">
                <a:avLst/>
              </a:prstGeom>
              <a:blipFill>
                <a:blip r:embed="rId5"/>
                <a:stretch>
                  <a:fillRect t="-11224" r="-2188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3.	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  <a:blipFill>
                <a:blip r:embed="rId6"/>
                <a:stretch>
                  <a:fillRect t="-8333" r="-183" b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1.5.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  <a:blipFill>
                <a:blip r:embed="rId7"/>
                <a:stretch>
                  <a:fillRect l="-892" t="-1406" b="-63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2.5.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  <a:blipFill>
                <a:blip r:embed="rId8"/>
                <a:stretch>
                  <a:fillRect l="-780" t="-1406" b="-63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5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uiExpand="1" build="p" bldLvl="2"/>
      <p:bldP spid="11" grpId="0" uiExpand="1" build="p" bldLvl="2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2081</TotalTime>
  <Words>2673</Words>
  <Application>Microsoft Office PowerPoint</Application>
  <PresentationFormat>Widescreen</PresentationFormat>
  <Paragraphs>323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Cambria Math</vt:lpstr>
      <vt:lpstr>Corbel</vt:lpstr>
      <vt:lpstr>Theme1</vt:lpstr>
      <vt:lpstr>Cs1231S tutorial #3</vt:lpstr>
      <vt:lpstr>Learning objectives of this tutorial</vt:lpstr>
      <vt:lpstr>PowerPoint Presentation</vt:lpstr>
      <vt:lpstr>Q1. (a) P({a,b,c})</vt:lpstr>
      <vt:lpstr>Q1. (b)P(P(P(∅)))</vt:lpstr>
      <vt:lpstr>Q2. Let A={5,6,7,8,9,10,11,12}.</vt:lpstr>
      <vt:lpstr>Q2. Let A={5,6,7,8,9,10,11,12}.</vt:lpstr>
      <vt:lpstr>Q3.</vt:lpstr>
      <vt:lpstr>Q4. Let A={2n+1 :n∈Z} and B={2n-5 :n∈Z}.   Is A=B? </vt:lpstr>
      <vt:lpstr>Q4. Let A={2n+1 :n∈Z} and B={2n-5 :n∈Z}.   Is A=B? </vt:lpstr>
      <vt:lpstr>Q5. Show that for all sets A, B, C,  A∩(B∖C)=(A∩B)∖C.</vt:lpstr>
      <vt:lpstr>Q6. Prove that for all sets A,B and C,     A \ (B \ C)=(A \ B)∪(A∩C).</vt:lpstr>
      <vt:lpstr>Q7(a).  For all sets A and B, define  A⊕B=(A∖B)∪(B∖A).</vt:lpstr>
      <vt:lpstr>Q7(b).  For all sets A and B, define  A⊕B=(A∖B)∪(B∖A).</vt:lpstr>
      <vt:lpstr>Q8.  Let A, B be sets.  Show that A⊆B if and only if A∪B=B.</vt:lpstr>
      <vt:lpstr>Q8.  Let A, B be sets.  Show that A⊆B if and only if A∪B=B.</vt:lpstr>
      <vt:lpstr>Q9.  HSWW is the set of students in the Hogwarts School of Witchcraft and Wizardry, and G,H,R,S are the sets of students in the 4 houses. What are the necessary conditions for {G,H,R,S} to be a partition of HSWW?</vt:lpstr>
      <vt:lpstr>Q10-12.  For sets A_m,A_(m+1),…,A_n, define </vt:lpstr>
      <vt:lpstr>Q10.  Let A_i={x∈Z :x⩾i} for all integers i.  Write down ⋃_(i=2)^5▒A_i  and ⋂_(i=2)^5▒A_i  in roster notation.</vt:lpstr>
      <vt:lpstr>Q11.  Let V_i={x∈R :-1/i≤x≤1/i}=[-1/i,1/i] for all positive integers i. </vt:lpstr>
      <vt:lpstr>PowerPoint Presentation</vt:lpstr>
      <vt:lpstr>Q12. Let B_1,B_2,…,B_k,C_1,C_2,…,C_ℓ be sets such that ⋃_(i=1)^k▒B_i ⊆ ⋂_(j=1)^ℓ▒C_j 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Tuck-Choy Aaron TAN</cp:lastModifiedBy>
  <cp:revision>257</cp:revision>
  <cp:lastPrinted>2021-09-01T01:01:08Z</cp:lastPrinted>
  <dcterms:created xsi:type="dcterms:W3CDTF">2020-08-29T13:48:12Z</dcterms:created>
  <dcterms:modified xsi:type="dcterms:W3CDTF">2022-08-13T13:26:14Z</dcterms:modified>
</cp:coreProperties>
</file>