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313" r:id="rId3"/>
    <p:sldId id="332" r:id="rId4"/>
    <p:sldId id="315" r:id="rId5"/>
    <p:sldId id="333" r:id="rId6"/>
    <p:sldId id="335" r:id="rId7"/>
    <p:sldId id="334" r:id="rId8"/>
    <p:sldId id="336" r:id="rId9"/>
    <p:sldId id="318" r:id="rId10"/>
    <p:sldId id="370" r:id="rId11"/>
    <p:sldId id="319" r:id="rId12"/>
    <p:sldId id="327" r:id="rId13"/>
    <p:sldId id="328" r:id="rId14"/>
    <p:sldId id="290" r:id="rId15"/>
    <p:sldId id="329" r:id="rId16"/>
    <p:sldId id="371" r:id="rId17"/>
    <p:sldId id="347" r:id="rId18"/>
    <p:sldId id="349" r:id="rId19"/>
    <p:sldId id="368" r:id="rId20"/>
    <p:sldId id="373" r:id="rId21"/>
    <p:sldId id="369" r:id="rId22"/>
    <p:sldId id="355" r:id="rId23"/>
    <p:sldId id="372" r:id="rId24"/>
    <p:sldId id="356" r:id="rId25"/>
    <p:sldId id="357" r:id="rId26"/>
    <p:sldId id="363" r:id="rId27"/>
    <p:sldId id="364" r:id="rId28"/>
    <p:sldId id="365"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aha" initials="SS" lastIdx="1" clrIdx="0">
    <p:extLst>
      <p:ext uri="{19B8F6BF-5375-455C-9EA6-DF929625EA0E}">
        <p15:presenceInfo xmlns:p15="http://schemas.microsoft.com/office/powerpoint/2012/main" userId="Sanjay Sa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BEFAE3"/>
    <a:srgbClr val="66FFCC"/>
    <a:srgbClr val="D9C4BF"/>
    <a:srgbClr val="DCBCBC"/>
    <a:srgbClr val="FFFFCC"/>
    <a:srgbClr val="669900"/>
    <a:srgbClr val="FFCC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57" autoAdjust="0"/>
    <p:restoredTop sz="95037"/>
  </p:normalViewPr>
  <p:slideViewPr>
    <p:cSldViewPr snapToGrid="0" snapToObjects="1">
      <p:cViewPr varScale="1">
        <p:scale>
          <a:sx n="115" d="100"/>
          <a:sy n="115" d="100"/>
        </p:scale>
        <p:origin x="8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0D1F-4E0B-470D-BE89-8B98D1F65AEC}"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7DDD6-A43A-4F1F-AB30-FF9862BC8D8D}" type="slidenum">
              <a:rPr lang="en-US" smtClean="0"/>
              <a:t>‹#›</a:t>
            </a:fld>
            <a:endParaRPr lang="en-US"/>
          </a:p>
        </p:txBody>
      </p:sp>
    </p:spTree>
    <p:extLst>
      <p:ext uri="{BB962C8B-B14F-4D97-AF65-F5344CB8AC3E}">
        <p14:creationId xmlns:p14="http://schemas.microsoft.com/office/powerpoint/2010/main" val="197084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Tutors:  Illustrate with x=d</a:t>
            </a:r>
          </a:p>
          <a:p>
            <a:endParaRPr lang="en-US" dirty="0"/>
          </a:p>
        </p:txBody>
      </p:sp>
      <p:sp>
        <p:nvSpPr>
          <p:cNvPr id="4" name="Slide Number Placeholder 3"/>
          <p:cNvSpPr>
            <a:spLocks noGrp="1"/>
          </p:cNvSpPr>
          <p:nvPr>
            <p:ph type="sldNum" sz="quarter" idx="5"/>
          </p:nvPr>
        </p:nvSpPr>
        <p:spPr/>
        <p:txBody>
          <a:bodyPr/>
          <a:lstStyle/>
          <a:p>
            <a:fld id="{7CB7DDD6-A43A-4F1F-AB30-FF9862BC8D8D}" type="slidenum">
              <a:rPr lang="en-US" smtClean="0"/>
              <a:t>17</a:t>
            </a:fld>
            <a:endParaRPr lang="en-US"/>
          </a:p>
        </p:txBody>
      </p:sp>
    </p:spTree>
    <p:extLst>
      <p:ext uri="{BB962C8B-B14F-4D97-AF65-F5344CB8AC3E}">
        <p14:creationId xmlns:p14="http://schemas.microsoft.com/office/powerpoint/2010/main" val="376069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7DDD6-A43A-4F1F-AB30-FF9862BC8D8D}" type="slidenum">
              <a:rPr lang="en-US" smtClean="0"/>
              <a:t>21</a:t>
            </a:fld>
            <a:endParaRPr lang="en-US"/>
          </a:p>
        </p:txBody>
      </p:sp>
    </p:spTree>
    <p:extLst>
      <p:ext uri="{BB962C8B-B14F-4D97-AF65-F5344CB8AC3E}">
        <p14:creationId xmlns:p14="http://schemas.microsoft.com/office/powerpoint/2010/main" val="390460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7DDD6-A43A-4F1F-AB30-FF9862BC8D8D}" type="slidenum">
              <a:rPr lang="en-US" smtClean="0"/>
              <a:t>27</a:t>
            </a:fld>
            <a:endParaRPr lang="en-US"/>
          </a:p>
        </p:txBody>
      </p:sp>
    </p:spTree>
    <p:extLst>
      <p:ext uri="{BB962C8B-B14F-4D97-AF65-F5344CB8AC3E}">
        <p14:creationId xmlns:p14="http://schemas.microsoft.com/office/powerpoint/2010/main" val="224009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7DDD6-A43A-4F1F-AB30-FF9862BC8D8D}" type="slidenum">
              <a:rPr lang="en-US" smtClean="0"/>
              <a:t>28</a:t>
            </a:fld>
            <a:endParaRPr lang="en-US"/>
          </a:p>
        </p:txBody>
      </p:sp>
    </p:spTree>
    <p:extLst>
      <p:ext uri="{BB962C8B-B14F-4D97-AF65-F5344CB8AC3E}">
        <p14:creationId xmlns:p14="http://schemas.microsoft.com/office/powerpoint/2010/main" val="255729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7998F76-E9E3-4463-817F-D8C0D573D975}" type="datetime1">
              <a:rPr lang="en-US" smtClean="0"/>
              <a:t>11/4/2022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76A5E36-E009-4840-A577-F8CF2911658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3035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78D06-5A9E-4B3F-952F-1E0761201B9F}"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76764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64F4B-6828-4512-B9A2-CDE95FB13083}"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7444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A7F3F-66F1-4062-AD20-D4050B2E2316}"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80478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27A186-BC58-4E38-9D6B-E2530ED488D7}"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4966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292B9-BF38-4C9C-90F6-943069E9EDFA}"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23545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ED3BD-47A2-4767-947D-2AE1001298C3}" type="datetime1">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62538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D6707-B7B2-4F97-BB0F-04E2D97E588E}" type="datetime1">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43506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F7F-EEFF-4A48-AE97-650E1D713802}" type="datetime1">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5542721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78CA2C-FFF8-457B-A6F2-A82A2E070B42}"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02421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392C9-6F7B-471B-93D4-A5C041E70C69}"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64137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F60B06E-A043-4080-8A6B-3C15F51235EB}" type="datetime1">
              <a:rPr lang="en-US" smtClean="0"/>
              <a:t>11/4/2022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76A5E36-E009-4840-A577-F8CF29116582}" type="slidenum">
              <a:rPr lang="en-US" smtClean="0"/>
              <a:t>‹#›</a:t>
            </a:fld>
            <a:endParaRPr lang="en-US"/>
          </a:p>
        </p:txBody>
      </p:sp>
    </p:spTree>
    <p:extLst>
      <p:ext uri="{BB962C8B-B14F-4D97-AF65-F5344CB8AC3E}">
        <p14:creationId xmlns:p14="http://schemas.microsoft.com/office/powerpoint/2010/main" val="3327434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31.png"/><Relationship Id="rId5" Type="http://schemas.openxmlformats.org/officeDocument/2006/relationships/image" Target="../media/image76.png"/><Relationship Id="rId4" Type="http://schemas.openxmlformats.org/officeDocument/2006/relationships/image" Target="../media/image75.png"/></Relationships>
</file>

<file path=ppt/slides/_rels/slide1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780.png"/><Relationship Id="rId12" Type="http://schemas.openxmlformats.org/officeDocument/2006/relationships/image" Target="../media/image91.png"/><Relationship Id="rId2"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0.png"/><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88.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10" Type="http://schemas.openxmlformats.org/officeDocument/2006/relationships/image" Target="../media/image19.png"/><Relationship Id="rId4" Type="http://schemas.openxmlformats.org/officeDocument/2006/relationships/image" Target="../media/image9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10.png"/><Relationship Id="rId13" Type="http://schemas.openxmlformats.org/officeDocument/2006/relationships/image" Target="../media/image78.png"/><Relationship Id="rId1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3.png"/><Relationship Id="rId17" Type="http://schemas.openxmlformats.org/officeDocument/2006/relationships/image" Target="../media/image380.png"/><Relationship Id="rId2" Type="http://schemas.openxmlformats.org/officeDocument/2006/relationships/image" Target="../media/image202.png"/><Relationship Id="rId16"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2.png"/><Relationship Id="rId5" Type="http://schemas.openxmlformats.org/officeDocument/2006/relationships/image" Target="../media/image23.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17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610.png"/><Relationship Id="rId13" Type="http://schemas.openxmlformats.org/officeDocument/2006/relationships/image" Target="../media/image78.png"/><Relationship Id="rId3" Type="http://schemas.openxmlformats.org/officeDocument/2006/relationships/image" Target="../media/image231.png"/><Relationship Id="rId21" Type="http://schemas.openxmlformats.org/officeDocument/2006/relationships/image" Target="../media/image28.png"/><Relationship Id="rId25" Type="http://schemas.openxmlformats.org/officeDocument/2006/relationships/image" Target="../media/image22.png"/><Relationship Id="rId12" Type="http://schemas.openxmlformats.org/officeDocument/2006/relationships/image" Target="../media/image33.png"/><Relationship Id="rId17" Type="http://schemas.openxmlformats.org/officeDocument/2006/relationships/image" Target="../media/image380.png"/><Relationship Id="rId2" Type="http://schemas.openxmlformats.org/officeDocument/2006/relationships/notesSlide" Target="../notesSlides/notesSlide2.xml"/><Relationship Id="rId20" Type="http://schemas.openxmlformats.org/officeDocument/2006/relationships/image" Target="../media/image122.png"/><Relationship Id="rId16" Type="http://schemas.openxmlformats.org/officeDocument/2006/relationships/image" Target="../media/image370.png"/><Relationship Id="rId1" Type="http://schemas.openxmlformats.org/officeDocument/2006/relationships/slideLayout" Target="../slideLayouts/slideLayout2.xml"/><Relationship Id="rId24" Type="http://schemas.openxmlformats.org/officeDocument/2006/relationships/image" Target="../media/image21.png"/><Relationship Id="rId11" Type="http://schemas.openxmlformats.org/officeDocument/2006/relationships/image" Target="../media/image32.png"/><Relationship Id="rId23" Type="http://schemas.openxmlformats.org/officeDocument/2006/relationships/image" Target="../media/image29.png"/><Relationship Id="rId15" Type="http://schemas.openxmlformats.org/officeDocument/2006/relationships/image" Target="../media/image36.png"/><Relationship Id="rId19" Type="http://schemas.openxmlformats.org/officeDocument/2006/relationships/image" Target="../media/image191.png"/><Relationship Id="rId10" Type="http://schemas.openxmlformats.org/officeDocument/2006/relationships/image" Target="../media/image31.png"/><Relationship Id="rId4" Type="http://schemas.openxmlformats.org/officeDocument/2006/relationships/image" Target="../media/image27.png"/><Relationship Id="rId22" Type="http://schemas.openxmlformats.org/officeDocument/2006/relationships/image" Target="../media/image151.png"/></Relationships>
</file>

<file path=ppt/slides/_rels/slide22.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121.png"/><Relationship Id="rId18" Type="http://schemas.openxmlformats.org/officeDocument/2006/relationships/image" Target="../media/image170.png"/><Relationship Id="rId26" Type="http://schemas.openxmlformats.org/officeDocument/2006/relationships/image" Target="../media/image250.png"/><Relationship Id="rId3" Type="http://schemas.openxmlformats.org/officeDocument/2006/relationships/image" Target="../media/image211.png"/><Relationship Id="rId21" Type="http://schemas.openxmlformats.org/officeDocument/2006/relationships/image" Target="../media/image201.png"/><Relationship Id="rId7" Type="http://schemas.openxmlformats.org/officeDocument/2006/relationships/image" Target="../media/image560.png"/><Relationship Id="rId12" Type="http://schemas.openxmlformats.org/officeDocument/2006/relationships/image" Target="../media/image111.png"/><Relationship Id="rId17" Type="http://schemas.openxmlformats.org/officeDocument/2006/relationships/image" Target="../media/image160.png"/><Relationship Id="rId25" Type="http://schemas.openxmlformats.org/officeDocument/2006/relationships/image" Target="../media/image240.png"/><Relationship Id="rId2" Type="http://schemas.openxmlformats.org/officeDocument/2006/relationships/image" Target="../media/image110.png"/><Relationship Id="rId16" Type="http://schemas.openxmlformats.org/officeDocument/2006/relationships/image" Target="../media/image150.png"/><Relationship Id="rId20"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413.png"/><Relationship Id="rId11" Type="http://schemas.openxmlformats.org/officeDocument/2006/relationships/image" Target="../media/image911.png"/><Relationship Id="rId24" Type="http://schemas.openxmlformats.org/officeDocument/2006/relationships/image" Target="../media/image230.png"/><Relationship Id="rId5" Type="http://schemas.openxmlformats.org/officeDocument/2006/relationships/image" Target="../media/image311.png"/><Relationship Id="rId15" Type="http://schemas.openxmlformats.org/officeDocument/2006/relationships/image" Target="../media/image140.png"/><Relationship Id="rId23" Type="http://schemas.openxmlformats.org/officeDocument/2006/relationships/image" Target="../media/image220.png"/><Relationship Id="rId10" Type="http://schemas.openxmlformats.org/officeDocument/2006/relationships/image" Target="../media/image820.png"/><Relationship Id="rId19" Type="http://schemas.openxmlformats.org/officeDocument/2006/relationships/image" Target="../media/image180.png"/><Relationship Id="rId4" Type="http://schemas.openxmlformats.org/officeDocument/2006/relationships/image" Target="../media/image103.png"/><Relationship Id="rId9" Type="http://schemas.openxmlformats.org/officeDocument/2006/relationships/image" Target="../media/image712.png"/><Relationship Id="rId14" Type="http://schemas.openxmlformats.org/officeDocument/2006/relationships/image" Target="../media/image130.png"/><Relationship Id="rId22" Type="http://schemas.openxmlformats.org/officeDocument/2006/relationships/image" Target="../media/image212.png"/></Relationships>
</file>

<file path=ppt/slides/_rels/slide27.xml.rels><?xml version="1.0" encoding="UTF-8" standalone="yes"?>
<Relationships xmlns="http://schemas.openxmlformats.org/package/2006/relationships"><Relationship Id="rId8" Type="http://schemas.openxmlformats.org/officeDocument/2006/relationships/image" Target="../media/image712.png"/><Relationship Id="rId13" Type="http://schemas.openxmlformats.org/officeDocument/2006/relationships/image" Target="../media/image130.png"/><Relationship Id="rId18" Type="http://schemas.openxmlformats.org/officeDocument/2006/relationships/image" Target="../media/image271.png"/><Relationship Id="rId26" Type="http://schemas.openxmlformats.org/officeDocument/2006/relationships/image" Target="../media/image270.png"/><Relationship Id="rId3" Type="http://schemas.openxmlformats.org/officeDocument/2006/relationships/image" Target="../media/image260.png"/><Relationship Id="rId21" Type="http://schemas.openxmlformats.org/officeDocument/2006/relationships/image" Target="../media/image300.png"/><Relationship Id="rId7" Type="http://schemas.openxmlformats.org/officeDocument/2006/relationships/image" Target="../media/image600.png"/><Relationship Id="rId12" Type="http://schemas.openxmlformats.org/officeDocument/2006/relationships/image" Target="../media/image121.png"/><Relationship Id="rId17" Type="http://schemas.openxmlformats.org/officeDocument/2006/relationships/image" Target="../media/image170.png"/><Relationship Id="rId25" Type="http://schemas.openxmlformats.org/officeDocument/2006/relationships/image" Target="../media/image340.png"/><Relationship Id="rId2" Type="http://schemas.openxmlformats.org/officeDocument/2006/relationships/notesSlide" Target="../notesSlides/notesSlide3.xml"/><Relationship Id="rId16" Type="http://schemas.openxmlformats.org/officeDocument/2006/relationships/image" Target="../media/image160.png"/><Relationship Id="rId20"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111.png"/><Relationship Id="rId24" Type="http://schemas.openxmlformats.org/officeDocument/2006/relationships/image" Target="../media/image330.png"/><Relationship Id="rId5" Type="http://schemas.openxmlformats.org/officeDocument/2006/relationships/image" Target="../media/image413.png"/><Relationship Id="rId15" Type="http://schemas.openxmlformats.org/officeDocument/2006/relationships/image" Target="../media/image150.png"/><Relationship Id="rId23" Type="http://schemas.openxmlformats.org/officeDocument/2006/relationships/image" Target="../media/image320.png"/><Relationship Id="rId10" Type="http://schemas.openxmlformats.org/officeDocument/2006/relationships/image" Target="../media/image911.png"/><Relationship Id="rId19" Type="http://schemas.openxmlformats.org/officeDocument/2006/relationships/image" Target="../media/image280.png"/><Relationship Id="rId4" Type="http://schemas.openxmlformats.org/officeDocument/2006/relationships/image" Target="../media/image311.png"/><Relationship Id="rId9" Type="http://schemas.openxmlformats.org/officeDocument/2006/relationships/image" Target="../media/image820.png"/><Relationship Id="rId14" Type="http://schemas.openxmlformats.org/officeDocument/2006/relationships/image" Target="../media/image140.png"/><Relationship Id="rId22" Type="http://schemas.openxmlformats.org/officeDocument/2006/relationships/image" Target="../media/image312.png"/><Relationship Id="rId27" Type="http://schemas.openxmlformats.org/officeDocument/2006/relationships/image" Target="../media/image57.png"/></Relationships>
</file>

<file path=ppt/slides/_rels/slide28.xml.rels><?xml version="1.0" encoding="UTF-8" standalone="yes"?>
<Relationships xmlns="http://schemas.openxmlformats.org/package/2006/relationships"><Relationship Id="rId8" Type="http://schemas.openxmlformats.org/officeDocument/2006/relationships/image" Target="../media/image411.png"/><Relationship Id="rId13" Type="http://schemas.openxmlformats.org/officeDocument/2006/relationships/image" Target="../media/image460.png"/><Relationship Id="rId18" Type="http://schemas.openxmlformats.org/officeDocument/2006/relationships/image" Target="../media/image180.png"/><Relationship Id="rId26" Type="http://schemas.openxmlformats.org/officeDocument/2006/relationships/image" Target="../media/image540.png"/><Relationship Id="rId3" Type="http://schemas.openxmlformats.org/officeDocument/2006/relationships/image" Target="../media/image360.png"/><Relationship Id="rId21" Type="http://schemas.openxmlformats.org/officeDocument/2006/relationships/image" Target="../media/image212.png"/><Relationship Id="rId7" Type="http://schemas.openxmlformats.org/officeDocument/2006/relationships/image" Target="../media/image400.png"/><Relationship Id="rId12" Type="http://schemas.openxmlformats.org/officeDocument/2006/relationships/image" Target="../media/image450.png"/><Relationship Id="rId17" Type="http://schemas.openxmlformats.org/officeDocument/2006/relationships/image" Target="../media/image500.png"/><Relationship Id="rId25" Type="http://schemas.openxmlformats.org/officeDocument/2006/relationships/image" Target="../media/image532.png"/><Relationship Id="rId2" Type="http://schemas.openxmlformats.org/officeDocument/2006/relationships/notesSlide" Target="../notesSlides/notesSlide4.xml"/><Relationship Id="rId16" Type="http://schemas.openxmlformats.org/officeDocument/2006/relationships/image" Target="../media/image491.png"/><Relationship Id="rId20"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image" Target="../media/image390.png"/><Relationship Id="rId11" Type="http://schemas.openxmlformats.org/officeDocument/2006/relationships/image" Target="../media/image441.png"/><Relationship Id="rId24" Type="http://schemas.openxmlformats.org/officeDocument/2006/relationships/image" Target="../media/image521.png"/><Relationship Id="rId5" Type="http://schemas.openxmlformats.org/officeDocument/2006/relationships/image" Target="../media/image381.png"/><Relationship Id="rId15" Type="http://schemas.openxmlformats.org/officeDocument/2006/relationships/image" Target="../media/image480.png"/><Relationship Id="rId23" Type="http://schemas.openxmlformats.org/officeDocument/2006/relationships/image" Target="../media/image511.png"/><Relationship Id="rId10" Type="http://schemas.openxmlformats.org/officeDocument/2006/relationships/image" Target="../media/image430.png"/><Relationship Id="rId19" Type="http://schemas.openxmlformats.org/officeDocument/2006/relationships/image" Target="../media/image190.png"/><Relationship Id="rId4" Type="http://schemas.openxmlformats.org/officeDocument/2006/relationships/image" Target="../media/image371.png"/><Relationship Id="rId9" Type="http://schemas.openxmlformats.org/officeDocument/2006/relationships/image" Target="../media/image420.png"/><Relationship Id="rId14" Type="http://schemas.openxmlformats.org/officeDocument/2006/relationships/image" Target="../media/image470.png"/><Relationship Id="rId22" Type="http://schemas.openxmlformats.org/officeDocument/2006/relationships/image" Target="../media/image220.png"/><Relationship Id="rId27" Type="http://schemas.openxmlformats.org/officeDocument/2006/relationships/image" Target="../media/image5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B366-077F-5141-BDDB-5136E07F823B}"/>
              </a:ext>
            </a:extLst>
          </p:cNvPr>
          <p:cNvSpPr>
            <a:spLocks noGrp="1"/>
          </p:cNvSpPr>
          <p:nvPr>
            <p:ph type="ctrTitle"/>
          </p:nvPr>
        </p:nvSpPr>
        <p:spPr/>
        <p:txBody>
          <a:bodyPr/>
          <a:lstStyle/>
          <a:p>
            <a:r>
              <a:rPr lang="en-US" dirty="0"/>
              <a:t>Cs1231S</a:t>
            </a:r>
            <a:br>
              <a:rPr lang="en-US" dirty="0"/>
            </a:br>
            <a:r>
              <a:rPr lang="en-US" dirty="0"/>
              <a:t>tutorial #10</a:t>
            </a:r>
          </a:p>
        </p:txBody>
      </p:sp>
      <p:sp>
        <p:nvSpPr>
          <p:cNvPr id="3" name="Subtitle 2">
            <a:extLst>
              <a:ext uri="{FF2B5EF4-FFF2-40B4-BE49-F238E27FC236}">
                <a16:creationId xmlns:a16="http://schemas.microsoft.com/office/drawing/2014/main" id="{05ADE500-BCC6-024C-9FB8-F236052DC590}"/>
              </a:ext>
            </a:extLst>
          </p:cNvPr>
          <p:cNvSpPr>
            <a:spLocks noGrp="1"/>
          </p:cNvSpPr>
          <p:nvPr>
            <p:ph type="subTitle" idx="1"/>
          </p:nvPr>
        </p:nvSpPr>
        <p:spPr/>
        <p:txBody>
          <a:bodyPr>
            <a:normAutofit/>
          </a:bodyPr>
          <a:lstStyle/>
          <a:p>
            <a:r>
              <a:rPr lang="en-US" sz="4800" dirty="0"/>
              <a:t>Counting 2 &amp; Graphs 1</a:t>
            </a:r>
          </a:p>
        </p:txBody>
      </p:sp>
    </p:spTree>
    <p:extLst>
      <p:ext uri="{BB962C8B-B14F-4D97-AF65-F5344CB8AC3E}">
        <p14:creationId xmlns:p14="http://schemas.microsoft.com/office/powerpoint/2010/main" val="358137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Q5</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10</a:t>
            </a:fld>
            <a:endParaRPr lang="en-US" sz="1600" dirty="0">
              <a:solidFill>
                <a:schemeClr val="bg1"/>
              </a:solidFill>
            </a:endParaRPr>
          </a:p>
        </p:txBody>
      </p:sp>
      <p:sp>
        <p:nvSpPr>
          <p:cNvPr id="25" name="TextBox 24">
            <a:extLst>
              <a:ext uri="{FF2B5EF4-FFF2-40B4-BE49-F238E27FC236}">
                <a16:creationId xmlns:a16="http://schemas.microsoft.com/office/drawing/2014/main" id="{59FB7879-BCF9-4B1A-A2CC-BB0778FBDB53}"/>
              </a:ext>
            </a:extLst>
          </p:cNvPr>
          <p:cNvSpPr txBox="1"/>
          <p:nvPr/>
        </p:nvSpPr>
        <p:spPr>
          <a:xfrm>
            <a:off x="1450880" y="380870"/>
            <a:ext cx="10283920" cy="2215991"/>
          </a:xfrm>
          <a:prstGeom prst="rect">
            <a:avLst/>
          </a:prstGeom>
          <a:noFill/>
        </p:spPr>
        <p:txBody>
          <a:bodyPr wrap="square" rtlCol="0">
            <a:spAutoFit/>
          </a:bodyPr>
          <a:lstStyle/>
          <a:p>
            <a:r>
              <a:rPr lang="en-US" dirty="0"/>
              <a:t>[AY2021/22 Semester 2 Exam Question]</a:t>
            </a:r>
            <a:endParaRPr lang="en-SG" dirty="0"/>
          </a:p>
          <a:p>
            <a:r>
              <a:rPr lang="en-US" sz="2400" dirty="0"/>
              <a:t>A rare disease broke out in a city with a prevalence of 0.1%, that is, it affects 1 out of every 1000 persons. A quick test kit has been developed that has a sensitivity of 85%, which is the probability that a person with the rare disease is tested positive. Among those who took the test, 10% of the time it came out positive. Write your answers correct to </a:t>
            </a:r>
            <a:r>
              <a:rPr lang="en-US" sz="2400" u="sng" dirty="0"/>
              <a:t>3 significant figures</a:t>
            </a:r>
            <a:r>
              <a:rPr lang="en-US" sz="2400" dirty="0"/>
              <a:t>.</a:t>
            </a:r>
            <a:endParaRPr lang="en-SG" sz="2400" dirty="0"/>
          </a:p>
        </p:txBody>
      </p:sp>
      <p:sp>
        <p:nvSpPr>
          <p:cNvPr id="26" name="TextBox 25">
            <a:extLst>
              <a:ext uri="{FF2B5EF4-FFF2-40B4-BE49-F238E27FC236}">
                <a16:creationId xmlns:a16="http://schemas.microsoft.com/office/drawing/2014/main" id="{FD7C2A9C-C8F2-439D-B939-444A86BEAC8B}"/>
              </a:ext>
            </a:extLst>
          </p:cNvPr>
          <p:cNvSpPr txBox="1"/>
          <p:nvPr/>
        </p:nvSpPr>
        <p:spPr>
          <a:xfrm>
            <a:off x="776574" y="2724011"/>
            <a:ext cx="10413940" cy="830997"/>
          </a:xfrm>
          <a:prstGeom prst="rect">
            <a:avLst/>
          </a:prstGeom>
          <a:solidFill>
            <a:srgbClr val="CCECFF"/>
          </a:solidFill>
        </p:spPr>
        <p:txBody>
          <a:bodyPr wrap="square" rtlCol="0">
            <a:spAutoFit/>
          </a:bodyPr>
          <a:lstStyle/>
          <a:p>
            <a:pPr marL="465138" indent="-465138"/>
            <a:r>
              <a:rPr lang="en-US" sz="2400" dirty="0"/>
              <a:t>(b) 	</a:t>
            </a:r>
            <a:r>
              <a:rPr lang="en-US" sz="2400" dirty="0">
                <a:effectLst/>
                <a:latin typeface="Calibri" panose="020F0502020204030204" pitchFamily="34" charset="0"/>
                <a:ea typeface="SimSun" panose="02010600030101010101" pitchFamily="2" charset="-122"/>
              </a:rPr>
              <a:t>What is the probability of a false positive result, that is, a person </a:t>
            </a:r>
            <a:r>
              <a:rPr lang="en-US" sz="2400" dirty="0" smtClean="0">
                <a:effectLst/>
                <a:latin typeface="Calibri" panose="020F0502020204030204" pitchFamily="34" charset="0"/>
                <a:ea typeface="SimSun" panose="02010600030101010101" pitchFamily="2" charset="-122"/>
              </a:rPr>
              <a:t>is tested positive given that he does </a:t>
            </a:r>
            <a:r>
              <a:rPr lang="en-US" sz="2400" dirty="0">
                <a:effectLst/>
                <a:latin typeface="Calibri" panose="020F0502020204030204" pitchFamily="34" charset="0"/>
                <a:ea typeface="SimSun" panose="02010600030101010101" pitchFamily="2" charset="-122"/>
              </a:rPr>
              <a:t>not have </a:t>
            </a:r>
            <a:r>
              <a:rPr lang="en-US" sz="2400">
                <a:effectLst/>
                <a:latin typeface="Calibri" panose="020F0502020204030204" pitchFamily="34" charset="0"/>
                <a:ea typeface="SimSun" panose="02010600030101010101" pitchFamily="2" charset="-122"/>
              </a:rPr>
              <a:t>the </a:t>
            </a:r>
            <a:r>
              <a:rPr lang="en-US" sz="2400" smtClean="0">
                <a:effectLst/>
                <a:latin typeface="Calibri" panose="020F0502020204030204" pitchFamily="34" charset="0"/>
                <a:ea typeface="SimSun" panose="02010600030101010101" pitchFamily="2" charset="-122"/>
              </a:rPr>
              <a:t>disease</a:t>
            </a:r>
            <a:r>
              <a:rPr lang="en-US" sz="2400" smtClean="0"/>
              <a:t>?</a:t>
            </a:r>
            <a:endParaRPr lang="en-US" sz="2400" dirty="0">
              <a:solidFill>
                <a:srgbClr val="0000FF"/>
              </a:solidFill>
            </a:endParaRPr>
          </a:p>
        </p:txBody>
      </p:sp>
      <mc:AlternateContent xmlns:mc="http://schemas.openxmlformats.org/markup-compatibility/2006" xmlns:a14="http://schemas.microsoft.com/office/drawing/2010/main">
        <mc:Choice Requires="a14">
          <p:sp>
            <p:nvSpPr>
              <p:cNvPr id="17" name="TextBox 16"/>
              <p:cNvSpPr txBox="1"/>
              <p:nvPr/>
            </p:nvSpPr>
            <p:spPr>
              <a:xfrm>
                <a:off x="1177620" y="4580201"/>
                <a:ext cx="8978751" cy="1417824"/>
              </a:xfrm>
              <a:prstGeom prst="rect">
                <a:avLst/>
              </a:prstGeom>
              <a:noFill/>
            </p:spPr>
            <p:txBody>
              <a:bodyPr wrap="square" rtlCol="0">
                <a:spAutoFit/>
              </a:bodyPr>
              <a:lstStyle/>
              <a:p>
                <a:pPr>
                  <a:spcAft>
                    <a:spcPts val="12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endChr m:val="|"/>
                          <m:ctrlPr>
                            <a:rPr lang="en-SG" sz="2400" i="1">
                              <a:latin typeface="Cambria Math" panose="02040503050406030204" pitchFamily="18" charset="0"/>
                            </a:rPr>
                          </m:ctrlPr>
                        </m:dPr>
                        <m:e>
                          <m:r>
                            <a:rPr lang="en-US" sz="2400" i="1">
                              <a:latin typeface="Cambria Math" panose="02040503050406030204" pitchFamily="18" charset="0"/>
                            </a:rPr>
                            <m:t>+ </m:t>
                          </m:r>
                        </m:e>
                      </m:d>
                      <m:r>
                        <a:rPr lang="en-US" sz="2400" i="1">
                          <a:latin typeface="Cambria Math" panose="02040503050406030204" pitchFamily="18" charset="0"/>
                        </a:rPr>
                        <m:t> </m:t>
                      </m:r>
                      <m:acc>
                        <m:accPr>
                          <m:chr m:val="̅"/>
                          <m:ctrlPr>
                            <a:rPr lang="en-SG" sz="2400" i="1">
                              <a:latin typeface="Cambria Math" panose="02040503050406030204" pitchFamily="18" charset="0"/>
                            </a:rPr>
                          </m:ctrlPr>
                        </m:accPr>
                        <m:e>
                          <m:r>
                            <a:rPr lang="en-US" sz="2400" i="1">
                              <a:latin typeface="Cambria Math" panose="02040503050406030204" pitchFamily="18" charset="0"/>
                            </a:rPr>
                            <m:t>𝐷𝑖𝑠𝑒𝑎𝑠𝑒</m:t>
                          </m:r>
                        </m:e>
                      </m:acc>
                      <m:r>
                        <a:rPr lang="en-US" sz="2400" i="1">
                          <a:latin typeface="Cambria Math" panose="02040503050406030204" pitchFamily="18" charset="0"/>
                        </a:rPr>
                        <m:t>)= </m:t>
                      </m:r>
                      <m:f>
                        <m:fPr>
                          <m:ctrlPr>
                            <a:rPr lang="en-SG" sz="2400" i="1">
                              <a:latin typeface="Cambria Math" panose="02040503050406030204" pitchFamily="18" charset="0"/>
                            </a:rPr>
                          </m:ctrlPr>
                        </m:fPr>
                        <m:num>
                          <m:r>
                            <a:rPr lang="en-US" sz="2400" i="1">
                              <a:latin typeface="Cambria Math" panose="02040503050406030204" pitchFamily="18" charset="0"/>
                            </a:rPr>
                            <m:t>𝑃</m:t>
                          </m:r>
                          <m:d>
                            <m:dPr>
                              <m:endChr m:val="|"/>
                              <m:ctrlPr>
                                <a:rPr lang="en-SG" sz="2400" i="1">
                                  <a:latin typeface="Cambria Math" panose="02040503050406030204" pitchFamily="18" charset="0"/>
                                </a:rPr>
                              </m:ctrlPr>
                            </m:dPr>
                            <m:e>
                              <m:acc>
                                <m:accPr>
                                  <m:chr m:val="̅"/>
                                  <m:ctrlPr>
                                    <a:rPr lang="en-SG" sz="2400" i="1">
                                      <a:latin typeface="Cambria Math" panose="02040503050406030204" pitchFamily="18" charset="0"/>
                                    </a:rPr>
                                  </m:ctrlPr>
                                </m:accPr>
                                <m:e>
                                  <m:r>
                                    <a:rPr lang="en-US" sz="2400" i="1">
                                      <a:latin typeface="Cambria Math" panose="02040503050406030204" pitchFamily="18" charset="0"/>
                                    </a:rPr>
                                    <m:t>𝐷𝑖𝑠𝑒𝑎𝑠𝑒</m:t>
                                  </m:r>
                                </m:e>
                              </m:acc>
                              <m:r>
                                <a:rPr lang="en-US" sz="2400" i="1">
                                  <a:latin typeface="Cambria Math" panose="02040503050406030204" pitchFamily="18" charset="0"/>
                                </a:rPr>
                                <m:t> </m:t>
                              </m:r>
                            </m:e>
                          </m:d>
                          <m:r>
                            <a:rPr lang="en-US" sz="2400" i="1">
                              <a:latin typeface="Cambria Math" panose="02040503050406030204" pitchFamily="18" charset="0"/>
                            </a:rPr>
                            <m:t> +) ∙ </m:t>
                          </m:r>
                          <m:r>
                            <a:rPr lang="en-US" sz="2400" i="1">
                              <a:latin typeface="Cambria Math" panose="02040503050406030204" pitchFamily="18" charset="0"/>
                            </a:rPr>
                            <m:t>𝑃</m:t>
                          </m:r>
                          <m:d>
                            <m:dPr>
                              <m:ctrlPr>
                                <a:rPr lang="en-SG" sz="2400" i="1">
                                  <a:latin typeface="Cambria Math" panose="02040503050406030204" pitchFamily="18" charset="0"/>
                                </a:rPr>
                              </m:ctrlPr>
                            </m:dPr>
                            <m:e>
                              <m:r>
                                <a:rPr lang="en-US" sz="2400" i="1">
                                  <a:latin typeface="Cambria Math" panose="02040503050406030204" pitchFamily="18" charset="0"/>
                                </a:rPr>
                                <m:t>+</m:t>
                              </m:r>
                            </m:e>
                          </m:d>
                        </m:num>
                        <m:den>
                          <m:r>
                            <a:rPr lang="en-US" sz="2400" i="1">
                              <a:latin typeface="Cambria Math" panose="02040503050406030204" pitchFamily="18" charset="0"/>
                            </a:rPr>
                            <m:t>𝑃</m:t>
                          </m:r>
                          <m:d>
                            <m:dPr>
                              <m:ctrlPr>
                                <a:rPr lang="en-SG" sz="2400" i="1">
                                  <a:latin typeface="Cambria Math" panose="02040503050406030204" pitchFamily="18" charset="0"/>
                                </a:rPr>
                              </m:ctrlPr>
                            </m:dPr>
                            <m:e>
                              <m:acc>
                                <m:accPr>
                                  <m:chr m:val="̅"/>
                                  <m:ctrlPr>
                                    <a:rPr lang="en-SG" sz="2400" i="1">
                                      <a:latin typeface="Cambria Math" panose="02040503050406030204" pitchFamily="18" charset="0"/>
                                    </a:rPr>
                                  </m:ctrlPr>
                                </m:accPr>
                                <m:e>
                                  <m:r>
                                    <a:rPr lang="en-US" sz="2400" i="1">
                                      <a:latin typeface="Cambria Math" panose="02040503050406030204" pitchFamily="18" charset="0"/>
                                    </a:rPr>
                                    <m:t>𝐷𝑖𝑠𝑒𝑎𝑠𝑒</m:t>
                                  </m:r>
                                </m:e>
                              </m:acc>
                            </m:e>
                          </m:d>
                        </m:den>
                      </m:f>
                      <m:r>
                        <a:rPr lang="en-US" sz="2400" i="1">
                          <a:latin typeface="Cambria Math" panose="02040503050406030204" pitchFamily="18" charset="0"/>
                        </a:rPr>
                        <m:t>=</m:t>
                      </m:r>
                      <m:f>
                        <m:fPr>
                          <m:ctrlPr>
                            <a:rPr lang="en-SG" sz="2400" i="1">
                              <a:latin typeface="Cambria Math" panose="02040503050406030204" pitchFamily="18" charset="0"/>
                            </a:rPr>
                          </m:ctrlPr>
                        </m:fPr>
                        <m:num>
                          <m:r>
                            <a:rPr lang="en-US" sz="2400" i="1">
                              <a:latin typeface="Cambria Math" panose="02040503050406030204" pitchFamily="18" charset="0"/>
                            </a:rPr>
                            <m:t>(1−0.00850)×0.1</m:t>
                          </m:r>
                        </m:num>
                        <m:den>
                          <m:r>
                            <a:rPr lang="en-US" sz="2400" i="1">
                              <a:latin typeface="Cambria Math" panose="02040503050406030204" pitchFamily="18" charset="0"/>
                            </a:rPr>
                            <m:t>0.999</m:t>
                          </m:r>
                        </m:den>
                      </m:f>
                    </m:oMath>
                  </m:oMathPara>
                </a14:m>
                <a:endParaRPr lang="en-US" sz="2400" i="1" dirty="0"/>
              </a:p>
              <a:p>
                <a:pPr>
                  <a:tabLst>
                    <a:tab pos="2243138" algn="l"/>
                    <a:tab pos="2960688" algn="l"/>
                  </a:tabLst>
                </a:pPr>
                <a:r>
                  <a:rPr lang="en-US" sz="2400" dirty="0"/>
                  <a:t>	</a:t>
                </a:r>
                <a14:m>
                  <m:oMath xmlns:m="http://schemas.openxmlformats.org/officeDocument/2006/math">
                    <m:r>
                      <a:rPr lang="en-US" sz="2400" i="1">
                        <a:latin typeface="Cambria Math" panose="02040503050406030204" pitchFamily="18" charset="0"/>
                      </a:rPr>
                      <m:t>=</m:t>
                    </m:r>
                    <m:r>
                      <a:rPr lang="en-US" sz="2400" b="1" i="1" smtClean="0">
                        <a:solidFill>
                          <a:srgbClr val="C00000"/>
                        </a:solidFill>
                        <a:latin typeface="Cambria Math" panose="02040503050406030204" pitchFamily="18" charset="0"/>
                      </a:rPr>
                      <m:t>𝟎</m:t>
                    </m:r>
                    <m:r>
                      <a:rPr lang="en-US" sz="2400" b="1" i="1" smtClean="0">
                        <a:solidFill>
                          <a:srgbClr val="C00000"/>
                        </a:solidFill>
                        <a:latin typeface="Cambria Math" panose="02040503050406030204" pitchFamily="18" charset="0"/>
                      </a:rPr>
                      <m:t>.</m:t>
                    </m:r>
                    <m:r>
                      <a:rPr lang="en-US" sz="2400" b="1" i="1" smtClean="0">
                        <a:solidFill>
                          <a:srgbClr val="C00000"/>
                        </a:solidFill>
                        <a:latin typeface="Cambria Math" panose="02040503050406030204" pitchFamily="18" charset="0"/>
                      </a:rPr>
                      <m:t>𝟎𝟗𝟗𝟐</m:t>
                    </m:r>
                  </m:oMath>
                </a14:m>
                <a:endParaRPr lang="en-SG"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177620" y="4580201"/>
                <a:ext cx="8978751" cy="1417824"/>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BF52E8E-3FF9-C511-35AB-A370EC26FD06}"/>
                  </a:ext>
                </a:extLst>
              </p:cNvPr>
              <p:cNvSpPr txBox="1"/>
              <p:nvPr/>
            </p:nvSpPr>
            <p:spPr>
              <a:xfrm>
                <a:off x="1177620" y="3871289"/>
                <a:ext cx="8978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𝐷𝑖𝑠𝑒𝑎𝑠𝑒</m:t>
                      </m:r>
                      <m:r>
                        <a:rPr lang="en-US" sz="2400" i="1">
                          <a:latin typeface="Cambria Math" panose="02040503050406030204" pitchFamily="18" charset="0"/>
                        </a:rPr>
                        <m:t>) = 0.001; </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𝐷𝑖𝑠𝑒𝑎𝑠𝑒</m:t>
                      </m:r>
                      <m:r>
                        <a:rPr lang="en-US" sz="2400" i="1">
                          <a:latin typeface="Cambria Math" panose="02040503050406030204" pitchFamily="18" charset="0"/>
                        </a:rPr>
                        <m:t>) = 0.85; </m:t>
                      </m:r>
                      <m:r>
                        <a:rPr lang="en-US" sz="2400" i="1">
                          <a:latin typeface="Cambria Math" panose="02040503050406030204" pitchFamily="18" charset="0"/>
                        </a:rPr>
                        <m:t>𝑃</m:t>
                      </m:r>
                      <m:r>
                        <a:rPr lang="en-US" sz="2400" i="1">
                          <a:latin typeface="Cambria Math" panose="02040503050406030204" pitchFamily="18" charset="0"/>
                        </a:rPr>
                        <m:t>(+) = 0.1.</m:t>
                      </m:r>
                    </m:oMath>
                  </m:oMathPara>
                </a14:m>
                <a:endParaRPr lang="en-SG" sz="2400" dirty="0"/>
              </a:p>
            </p:txBody>
          </p:sp>
        </mc:Choice>
        <mc:Fallback xmlns="">
          <p:sp>
            <p:nvSpPr>
              <p:cNvPr id="4" name="TextBox 3">
                <a:extLst>
                  <a:ext uri="{FF2B5EF4-FFF2-40B4-BE49-F238E27FC236}">
                    <a16:creationId xmlns:a16="http://schemas.microsoft.com/office/drawing/2014/main" id="{ABF52E8E-3FF9-C511-35AB-A370EC26FD06}"/>
                  </a:ext>
                </a:extLst>
              </p:cNvPr>
              <p:cNvSpPr txBox="1">
                <a:spLocks noRot="1" noChangeAspect="1" noMove="1" noResize="1" noEditPoints="1" noAdjustHandles="1" noChangeArrowheads="1" noChangeShapeType="1" noTextEdit="1"/>
              </p:cNvSpPr>
              <p:nvPr/>
            </p:nvSpPr>
            <p:spPr>
              <a:xfrm>
                <a:off x="1177620" y="3871289"/>
                <a:ext cx="8978751" cy="461665"/>
              </a:xfrm>
              <a:prstGeom prst="rect">
                <a:avLst/>
              </a:prstGeom>
              <a:blipFill>
                <a:blip r:embed="rId3"/>
                <a:stretch>
                  <a:fillRect b="-17105"/>
                </a:stretch>
              </a:blipFill>
            </p:spPr>
            <p:txBody>
              <a:bodyPr/>
              <a:lstStyle/>
              <a:p>
                <a:r>
                  <a:rPr lang="en-SG">
                    <a:noFill/>
                  </a:rPr>
                  <a:t> </a:t>
                </a:r>
              </a:p>
            </p:txBody>
          </p:sp>
        </mc:Fallback>
      </mc:AlternateContent>
    </p:spTree>
    <p:extLst>
      <p:ext uri="{BB962C8B-B14F-4D97-AF65-F5344CB8AC3E}">
        <p14:creationId xmlns:p14="http://schemas.microsoft.com/office/powerpoint/2010/main" val="178610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Q6</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11</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7" y="420886"/>
                <a:ext cx="10220120" cy="1646605"/>
              </a:xfrm>
              <a:prstGeom prst="rect">
                <a:avLst/>
              </a:prstGeom>
              <a:noFill/>
              <a:ln>
                <a:solidFill>
                  <a:schemeClr val="tx1"/>
                </a:solidFill>
              </a:ln>
            </p:spPr>
            <p:txBody>
              <a:bodyPr wrap="square" rtlCol="0">
                <a:spAutoFit/>
              </a:bodyPr>
              <a:lstStyle/>
              <a:p>
                <a:pPr>
                  <a:spcAft>
                    <a:spcPts val="600"/>
                  </a:spcAft>
                </a:pPr>
                <a:r>
                  <a:rPr lang="en-SG" sz="2400" dirty="0"/>
                  <a:t>Let </a:t>
                </a:r>
                <a14:m>
                  <m:oMath xmlns:m="http://schemas.openxmlformats.org/officeDocument/2006/math">
                    <m:r>
                      <a:rPr lang="en-SG" sz="2400" i="1" dirty="0" smtClean="0">
                        <a:latin typeface="Cambria Math" panose="02040503050406030204" pitchFamily="18" charset="0"/>
                      </a:rPr>
                      <m:t>𝐴</m:t>
                    </m:r>
                    <m:r>
                      <a:rPr lang="en-SG" sz="2400" i="1" dirty="0" smtClean="0">
                        <a:latin typeface="Cambria Math" panose="02040503050406030204" pitchFamily="18" charset="0"/>
                      </a:rPr>
                      <m:t>={1,2,3,4}</m:t>
                    </m:r>
                  </m:oMath>
                </a14:m>
                <a:r>
                  <a:rPr lang="en-SG" sz="2400" dirty="0"/>
                  <a:t>. Since each element of </a:t>
                </a:r>
                <a14:m>
                  <m:oMath xmlns:m="http://schemas.openxmlformats.org/officeDocument/2006/math">
                    <m:r>
                      <a:rPr lang="en-SG" sz="2400" i="1" dirty="0" smtClean="0">
                        <a:latin typeface="Cambria Math" panose="02040503050406030204" pitchFamily="18" charset="0"/>
                        <a:ea typeface="Cambria Math" panose="02040503050406030204" pitchFamily="18" charset="0"/>
                      </a:rPr>
                      <m:t>𝒫</m:t>
                    </m:r>
                    <m:r>
                      <a:rPr lang="en-SG" sz="2400" i="1" dirty="0" smtClean="0">
                        <a:latin typeface="Cambria Math" panose="02040503050406030204" pitchFamily="18" charset="0"/>
                      </a:rPr>
                      <m:t>(</m:t>
                    </m:r>
                    <m:r>
                      <a:rPr lang="en-SG" sz="2400" i="1" dirty="0" smtClean="0">
                        <a:latin typeface="Cambria Math" panose="02040503050406030204" pitchFamily="18" charset="0"/>
                      </a:rPr>
                      <m:t>𝐴</m:t>
                    </m:r>
                    <m:r>
                      <a:rPr lang="en-SG"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𝐴</m:t>
                    </m:r>
                    <m:r>
                      <a:rPr lang="en-US" sz="2400" b="0" i="1" dirty="0" smtClean="0">
                        <a:latin typeface="Cambria Math" panose="02040503050406030204" pitchFamily="18" charset="0"/>
                        <a:ea typeface="Cambria Math" panose="02040503050406030204" pitchFamily="18" charset="0"/>
                      </a:rPr>
                      <m:t>)</m:t>
                    </m:r>
                  </m:oMath>
                </a14:m>
                <a:r>
                  <a:rPr lang="en-SG" sz="2400" dirty="0"/>
                  <a:t> is a subset of </a:t>
                </a:r>
                <a14:m>
                  <m:oMath xmlns:m="http://schemas.openxmlformats.org/officeDocument/2006/math">
                    <m:r>
                      <a:rPr lang="en-SG" sz="2400" i="1" dirty="0">
                        <a:latin typeface="Cambria Math" panose="02040503050406030204" pitchFamily="18" charset="0"/>
                      </a:rPr>
                      <m:t>𝐴</m:t>
                    </m:r>
                    <m:r>
                      <a:rPr lang="en-SG"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𝐴</m:t>
                    </m:r>
                  </m:oMath>
                </a14:m>
                <a:r>
                  <a:rPr lang="en-SG" sz="2400" dirty="0"/>
                  <a:t>, it is a binary relation on </a:t>
                </a:r>
                <a14:m>
                  <m:oMath xmlns:m="http://schemas.openxmlformats.org/officeDocument/2006/math">
                    <m:r>
                      <a:rPr lang="en-SG" sz="2400" i="1" dirty="0" smtClean="0">
                        <a:latin typeface="Cambria Math" panose="02040503050406030204" pitchFamily="18" charset="0"/>
                      </a:rPr>
                      <m:t>𝐴</m:t>
                    </m:r>
                  </m:oMath>
                </a14:m>
                <a:r>
                  <a:rPr lang="en-SG" sz="2400" dirty="0"/>
                  <a:t>. (</a:t>
                </a:r>
                <a14:m>
                  <m:oMath xmlns:m="http://schemas.openxmlformats.org/officeDocument/2006/math">
                    <m:r>
                      <a:rPr lang="en-SG" sz="2400" i="1" dirty="0">
                        <a:latin typeface="Cambria Math" panose="02040503050406030204" pitchFamily="18" charset="0"/>
                        <a:ea typeface="Cambria Math" panose="02040503050406030204" pitchFamily="18" charset="0"/>
                      </a:rPr>
                      <m:t>𝒫</m:t>
                    </m:r>
                    <m:r>
                      <a:rPr lang="en-SG" sz="2400" i="1" dirty="0" smtClean="0">
                        <a:latin typeface="Cambria Math" panose="02040503050406030204" pitchFamily="18" charset="0"/>
                      </a:rPr>
                      <m:t>(</m:t>
                    </m:r>
                    <m:r>
                      <a:rPr lang="en-SG" sz="2400" i="1" dirty="0" smtClean="0">
                        <a:latin typeface="Cambria Math" panose="02040503050406030204" pitchFamily="18" charset="0"/>
                      </a:rPr>
                      <m:t>𝑆</m:t>
                    </m:r>
                    <m:r>
                      <a:rPr lang="en-SG" sz="2400" i="1" dirty="0" smtClean="0">
                        <a:latin typeface="Cambria Math" panose="02040503050406030204" pitchFamily="18" charset="0"/>
                      </a:rPr>
                      <m:t>)</m:t>
                    </m:r>
                  </m:oMath>
                </a14:m>
                <a:r>
                  <a:rPr lang="en-SG" sz="2400" dirty="0"/>
                  <a:t> denotes the power set of </a:t>
                </a:r>
                <a14:m>
                  <m:oMath xmlns:m="http://schemas.openxmlformats.org/officeDocument/2006/math">
                    <m:r>
                      <a:rPr lang="en-SG" sz="2400" i="1" dirty="0" smtClean="0">
                        <a:latin typeface="Cambria Math" panose="02040503050406030204" pitchFamily="18" charset="0"/>
                      </a:rPr>
                      <m:t>𝑆</m:t>
                    </m:r>
                  </m:oMath>
                </a14:m>
                <a:r>
                  <a:rPr lang="en-SG" sz="2400" dirty="0"/>
                  <a:t>.)  </a:t>
                </a:r>
              </a:p>
              <a:p>
                <a:pPr>
                  <a:spcAft>
                    <a:spcPts val="600"/>
                  </a:spcAft>
                </a:pPr>
                <a:r>
                  <a:rPr lang="en-SG" sz="2400" dirty="0"/>
                  <a:t>Assuming each relation in </a:t>
                </a:r>
                <a14:m>
                  <m:oMath xmlns:m="http://schemas.openxmlformats.org/officeDocument/2006/math">
                    <m:r>
                      <a:rPr lang="en-SG" sz="2400" i="1" dirty="0">
                        <a:latin typeface="Cambria Math" panose="02040503050406030204" pitchFamily="18" charset="0"/>
                        <a:ea typeface="Cambria Math" panose="02040503050406030204" pitchFamily="18" charset="0"/>
                      </a:rPr>
                      <m:t>𝒫</m:t>
                    </m:r>
                    <m:r>
                      <a:rPr lang="en-SG" sz="2400" i="1" dirty="0">
                        <a:latin typeface="Cambria Math" panose="02040503050406030204" pitchFamily="18" charset="0"/>
                      </a:rPr>
                      <m:t>(</m:t>
                    </m:r>
                    <m:r>
                      <a:rPr lang="en-SG" sz="2400" i="1" dirty="0">
                        <a:latin typeface="Cambria Math" panose="02040503050406030204" pitchFamily="18" charset="0"/>
                      </a:rPr>
                      <m:t>𝐴</m:t>
                    </m:r>
                    <m:r>
                      <a:rPr lang="en-SG"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𝐴</m:t>
                    </m:r>
                    <m:r>
                      <a:rPr lang="en-US" sz="2400" i="1" dirty="0">
                        <a:latin typeface="Cambria Math" panose="02040503050406030204" pitchFamily="18" charset="0"/>
                        <a:ea typeface="Cambria Math" panose="02040503050406030204" pitchFamily="18" charset="0"/>
                      </a:rPr>
                      <m:t>)</m:t>
                    </m:r>
                  </m:oMath>
                </a14:m>
                <a:r>
                  <a:rPr lang="en-SG" sz="2400" dirty="0"/>
                  <a:t> is equally likely to be chosen, what is the probability that a randomly chosen relation is (a) reflexive? (b) symmetric?</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7" y="420886"/>
                <a:ext cx="10220120" cy="1646605"/>
              </a:xfrm>
              <a:prstGeom prst="rect">
                <a:avLst/>
              </a:prstGeom>
              <a:blipFill>
                <a:blip r:embed="rId2"/>
                <a:stretch>
                  <a:fillRect l="-894" t="-2574" b="-6985"/>
                </a:stretch>
              </a:blipFill>
              <a:ln>
                <a:solidFill>
                  <a:schemeClr val="tx1"/>
                </a:solidFill>
              </a:ln>
            </p:spPr>
            <p:txBody>
              <a:bodyPr/>
              <a:lstStyle/>
              <a:p>
                <a:r>
                  <a:rPr lang="en-US">
                    <a:noFill/>
                  </a:rPr>
                  <a:t> </a:t>
                </a:r>
              </a:p>
            </p:txBody>
          </p:sp>
        </mc:Fallback>
      </mc:AlternateContent>
      <p:grpSp>
        <p:nvGrpSpPr>
          <p:cNvPr id="18" name="Group 17"/>
          <p:cNvGrpSpPr/>
          <p:nvPr/>
        </p:nvGrpSpPr>
        <p:grpSpPr>
          <a:xfrm>
            <a:off x="777240" y="2393495"/>
            <a:ext cx="9518904" cy="1230080"/>
            <a:chOff x="777240" y="2393495"/>
            <a:chExt cx="9518904" cy="1230080"/>
          </a:xfrm>
        </p:grpSpPr>
        <mc:AlternateContent xmlns:mc="http://schemas.openxmlformats.org/markup-compatibility/2006" xmlns:a14="http://schemas.microsoft.com/office/drawing/2010/main">
          <mc:Choice Requires="a14">
            <p:sp>
              <p:nvSpPr>
                <p:cNvPr id="3" name="TextBox 2"/>
                <p:cNvSpPr txBox="1"/>
                <p:nvPr/>
              </p:nvSpPr>
              <p:spPr>
                <a:xfrm>
                  <a:off x="777240" y="2393495"/>
                  <a:ext cx="9518904" cy="1230080"/>
                </a:xfrm>
                <a:prstGeom prst="rect">
                  <a:avLst/>
                </a:prstGeom>
                <a:noFill/>
              </p:spPr>
              <p:txBody>
                <a:bodyPr wrap="square" rtlCol="0">
                  <a:spAutoFit/>
                </a:bodyPr>
                <a:lstStyle/>
                <a:p>
                  <a:r>
                    <a:rPr lang="en-US" sz="2400" dirty="0"/>
                    <a:t>We will solve the general case. Let </a:t>
                  </a:r>
                  <a14:m>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𝑎</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b="0" i="1" dirty="0" smtClean="0">
                              <a:latin typeface="Cambria Math" panose="02040503050406030204" pitchFamily="18" charset="0"/>
                            </a:rPr>
                            <m:t>𝑛</m:t>
                          </m:r>
                        </m:sub>
                      </m:sSub>
                      <m:r>
                        <a:rPr lang="en-US" sz="2400" i="1" dirty="0" smtClean="0">
                          <a:latin typeface="Cambria Math" panose="02040503050406030204" pitchFamily="18" charset="0"/>
                        </a:rPr>
                        <m:t>}</m:t>
                      </m:r>
                    </m:oMath>
                  </a14:m>
                  <a:r>
                    <a:rPr lang="en-US" sz="2400" dirty="0"/>
                    <a:t> and so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oMath>
                  </a14:m>
                  <a:r>
                    <a:rPr lang="en-US" sz="2400" dirty="0"/>
                    <a:t>.</a:t>
                  </a:r>
                </a:p>
                <a:p>
                  <a:r>
                    <a:rPr lang="en-US" sz="2400" dirty="0"/>
                    <a:t>A relation </a:t>
                  </a:r>
                  <a14:m>
                    <m:oMath xmlns:m="http://schemas.openxmlformats.org/officeDocument/2006/math">
                      <m:r>
                        <a:rPr lang="en-US" sz="2400" i="1" dirty="0" smtClean="0">
                          <a:latin typeface="Cambria Math" panose="02040503050406030204" pitchFamily="18" charset="0"/>
                        </a:rPr>
                        <m:t>𝑅</m:t>
                      </m:r>
                    </m:oMath>
                  </a14:m>
                  <a:r>
                    <a:rPr lang="en-US" sz="2400" dirty="0"/>
                    <a:t> on </a:t>
                  </a:r>
                  <a14:m>
                    <m:oMath xmlns:m="http://schemas.openxmlformats.org/officeDocument/2006/math">
                      <m:r>
                        <a:rPr lang="en-US" sz="2400" i="1" dirty="0" smtClean="0">
                          <a:latin typeface="Cambria Math" panose="02040503050406030204" pitchFamily="18" charset="0"/>
                        </a:rPr>
                        <m:t>𝐴</m:t>
                      </m:r>
                    </m:oMath>
                  </a14:m>
                  <a:r>
                    <a:rPr lang="en-US" sz="2400" dirty="0"/>
                    <a:t> can be represented by an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𝑛</m:t>
                      </m:r>
                    </m:oMath>
                  </a14:m>
                  <a:r>
                    <a:rPr lang="en-SG" sz="2400" dirty="0"/>
                    <a:t> matrix where the entry </a:t>
                  </a:r>
                  <a14:m>
                    <m:oMath xmlns:m="http://schemas.openxmlformats.org/officeDocument/2006/math">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𝑎</m:t>
                          </m:r>
                        </m:e>
                        <m:sub>
                          <m:r>
                            <a:rPr lang="en-US" sz="2400" b="0" i="1" smtClean="0">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𝑗</m:t>
                          </m:r>
                        </m:sub>
                      </m:sSub>
                      <m:r>
                        <a:rPr lang="en-US" sz="2400" b="0" i="1" smtClean="0">
                          <a:solidFill>
                            <a:srgbClr val="0000FF"/>
                          </a:solidFill>
                          <a:latin typeface="Cambria Math" panose="02040503050406030204" pitchFamily="18" charset="0"/>
                        </a:rPr>
                        <m:t>=1</m:t>
                      </m:r>
                    </m:oMath>
                  </a14:m>
                  <a:r>
                    <a:rPr lang="en-SG" sz="2400" dirty="0">
                      <a:solidFill>
                        <a:srgbClr val="0000FF"/>
                      </a:solidFill>
                    </a:rPr>
                    <a:t> if </a:t>
                  </a:r>
                  <a14:m>
                    <m:oMath xmlns:m="http://schemas.openxmlformats.org/officeDocument/2006/math">
                      <m:sSub>
                        <m:sSubPr>
                          <m:ctrlPr>
                            <a:rPr lang="en-SG" sz="240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𝑎</m:t>
                          </m:r>
                        </m:e>
                        <m:sub>
                          <m:r>
                            <a:rPr lang="en-US" sz="2400" b="0" i="1" smtClean="0">
                              <a:solidFill>
                                <a:srgbClr val="0000FF"/>
                              </a:solidFill>
                              <a:latin typeface="Cambria Math" panose="02040503050406030204" pitchFamily="18" charset="0"/>
                            </a:rPr>
                            <m:t>𝑖</m:t>
                          </m:r>
                        </m:sub>
                      </m:sSub>
                      <m:r>
                        <a:rPr lang="en-US" sz="2400" b="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𝑅</m:t>
                      </m:r>
                      <m:r>
                        <a:rPr lang="en-US" sz="2400" b="0" i="1" smtClean="0">
                          <a:solidFill>
                            <a:srgbClr val="0000FF"/>
                          </a:solidFill>
                          <a:latin typeface="Cambria Math" panose="02040503050406030204" pitchFamily="18" charset="0"/>
                        </a:rPr>
                        <m:t> </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𝑎</m:t>
                          </m:r>
                        </m:e>
                        <m:sub>
                          <m:r>
                            <a:rPr lang="en-US" sz="2400" b="0" i="1" smtClean="0">
                              <a:solidFill>
                                <a:srgbClr val="0000FF"/>
                              </a:solidFill>
                              <a:latin typeface="Cambria Math" panose="02040503050406030204" pitchFamily="18" charset="0"/>
                            </a:rPr>
                            <m:t>𝑗</m:t>
                          </m:r>
                        </m:sub>
                      </m:sSub>
                    </m:oMath>
                  </a14:m>
                  <a:r>
                    <a:rPr lang="en-SG" sz="2400" dirty="0"/>
                    <a:t>, or </a:t>
                  </a:r>
                  <a14:m>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𝑎</m:t>
                          </m:r>
                        </m:e>
                        <m:sub>
                          <m:r>
                            <a:rPr lang="en-US" sz="2400" i="1">
                              <a:solidFill>
                                <a:srgbClr val="0000FF"/>
                              </a:solidFill>
                              <a:latin typeface="Cambria Math" panose="02040503050406030204" pitchFamily="18" charset="0"/>
                            </a:rPr>
                            <m:t>𝑖</m:t>
                          </m:r>
                          <m:r>
                            <a:rPr lang="en-US" sz="2400" i="1">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𝑗</m:t>
                          </m:r>
                        </m:sub>
                      </m:sSub>
                      <m:r>
                        <a:rPr lang="en-US" sz="2400" i="1">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0</m:t>
                      </m:r>
                    </m:oMath>
                  </a14:m>
                  <a:r>
                    <a:rPr lang="en-SG" sz="2400" dirty="0">
                      <a:solidFill>
                        <a:srgbClr val="0000FF"/>
                      </a:solidFill>
                    </a:rPr>
                    <a:t> if </a:t>
                  </a:r>
                  <a14:m>
                    <m:oMath xmlns:m="http://schemas.openxmlformats.org/officeDocument/2006/math">
                      <m:sSub>
                        <m:sSubPr>
                          <m:ctrlPr>
                            <a:rPr lang="en-SG"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𝑎</m:t>
                          </m:r>
                        </m:e>
                        <m:sub>
                          <m:r>
                            <a:rPr lang="en-US" sz="2400" i="1">
                              <a:solidFill>
                                <a:srgbClr val="0000FF"/>
                              </a:solidFill>
                              <a:latin typeface="Cambria Math" panose="02040503050406030204" pitchFamily="18" charset="0"/>
                            </a:rPr>
                            <m:t>𝑖</m:t>
                          </m:r>
                        </m:sub>
                      </m:sSub>
                      <m:r>
                        <a:rPr lang="en-US" sz="2400" i="1">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𝑅</m:t>
                      </m:r>
                      <m:r>
                        <a:rPr lang="en-US" sz="2400" i="1">
                          <a:solidFill>
                            <a:srgbClr val="0000FF"/>
                          </a:solidFill>
                          <a:latin typeface="Cambria Math" panose="02040503050406030204" pitchFamily="18" charset="0"/>
                        </a:rPr>
                        <m:t> </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𝑎</m:t>
                          </m:r>
                        </m:e>
                        <m:sub>
                          <m:r>
                            <a:rPr lang="en-US" sz="2400" i="1">
                              <a:solidFill>
                                <a:srgbClr val="0000FF"/>
                              </a:solidFill>
                              <a:latin typeface="Cambria Math" panose="02040503050406030204" pitchFamily="18" charset="0"/>
                            </a:rPr>
                            <m:t>𝑗</m:t>
                          </m:r>
                        </m:sub>
                      </m:sSub>
                    </m:oMath>
                  </a14:m>
                  <a:r>
                    <a:rPr lang="en-SG" sz="24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777240" y="2393495"/>
                  <a:ext cx="9518904" cy="1230080"/>
                </a:xfrm>
                <a:prstGeom prst="rect">
                  <a:avLst/>
                </a:prstGeom>
                <a:blipFill>
                  <a:blip r:embed="rId3"/>
                  <a:stretch>
                    <a:fillRect l="-1025" t="-3980" b="-8955"/>
                  </a:stretch>
                </a:blipFill>
              </p:spPr>
              <p:txBody>
                <a:bodyPr/>
                <a:lstStyle/>
                <a:p>
                  <a:r>
                    <a:rPr lang="en-SG">
                      <a:noFill/>
                    </a:rPr>
                    <a:t> </a:t>
                  </a:r>
                </a:p>
              </p:txBody>
            </p:sp>
          </mc:Fallback>
        </mc:AlternateContent>
        <p:cxnSp>
          <p:nvCxnSpPr>
            <p:cNvPr id="5" name="Straight Connector 4"/>
            <p:cNvCxnSpPr/>
            <p:nvPr/>
          </p:nvCxnSpPr>
          <p:spPr>
            <a:xfrm flipH="1">
              <a:off x="5052052" y="3218688"/>
              <a:ext cx="269748" cy="30175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777240" y="3833728"/>
            <a:ext cx="1764792" cy="461665"/>
          </a:xfrm>
          <a:prstGeom prst="rect">
            <a:avLst/>
          </a:prstGeom>
          <a:noFill/>
        </p:spPr>
        <p:txBody>
          <a:bodyPr wrap="square" rtlCol="0">
            <a:spAutoFit/>
          </a:bodyPr>
          <a:lstStyle/>
          <a:p>
            <a:r>
              <a:rPr lang="en-US" sz="2400" dirty="0"/>
              <a:t>Example:</a:t>
            </a:r>
            <a:endParaRPr lang="en-SG" sz="2400" dirty="0"/>
          </a:p>
        </p:txBody>
      </p:sp>
      <p:grpSp>
        <p:nvGrpSpPr>
          <p:cNvPr id="17" name="Group 16"/>
          <p:cNvGrpSpPr/>
          <p:nvPr/>
        </p:nvGrpSpPr>
        <p:grpSpPr>
          <a:xfrm>
            <a:off x="2267712" y="3949579"/>
            <a:ext cx="2411726" cy="1704793"/>
            <a:chOff x="2542032" y="3879894"/>
            <a:chExt cx="2411726" cy="1704793"/>
          </a:xfrm>
        </p:grpSpPr>
        <mc:AlternateContent xmlns:mc="http://schemas.openxmlformats.org/markup-compatibility/2006" xmlns:a14="http://schemas.microsoft.com/office/drawing/2010/main">
          <mc:Choice Requires="a14">
            <p:sp>
              <p:nvSpPr>
                <p:cNvPr id="11" name="TextBox 10"/>
                <p:cNvSpPr txBox="1"/>
                <p:nvPr/>
              </p:nvSpPr>
              <p:spPr>
                <a:xfrm>
                  <a:off x="2972529" y="4224058"/>
                  <a:ext cx="1923347" cy="1360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4"/>
                                      <m:mcJc m:val="center"/>
                                    </m:mcPr>
                                  </m:mc>
                                </m:mcs>
                                <m:ctrlPr>
                                  <a:rPr lang="en-SG" sz="240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1</m:t>
                                  </m:r>
                                </m:e>
                              </m:mr>
                            </m:m>
                          </m:e>
                        </m:d>
                      </m:oMath>
                    </m:oMathPara>
                  </a14:m>
                  <a:endParaRPr lang="en-SG"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972529" y="4224058"/>
                  <a:ext cx="1923347" cy="1360629"/>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14646" y="3879894"/>
                  <a:ext cx="20391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SG"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SG"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SG"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4</m:t>
                            </m:r>
                          </m:sub>
                        </m:sSub>
                      </m:oMath>
                    </m:oMathPara>
                  </a14:m>
                  <a:endParaRPr lang="en-SG" dirty="0"/>
                </a:p>
              </p:txBody>
            </p:sp>
          </mc:Choice>
          <mc:Fallback xmlns="">
            <p:sp>
              <p:nvSpPr>
                <p:cNvPr id="12" name="TextBox 11"/>
                <p:cNvSpPr txBox="1">
                  <a:spLocks noRot="1" noChangeAspect="1" noMove="1" noResize="1" noEditPoints="1" noAdjustHandles="1" noChangeArrowheads="1" noChangeShapeType="1" noTextEdit="1"/>
                </p:cNvSpPr>
                <p:nvPr/>
              </p:nvSpPr>
              <p:spPr>
                <a:xfrm>
                  <a:off x="2914646" y="3879894"/>
                  <a:ext cx="2039112"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42032" y="4224058"/>
                  <a:ext cx="533400" cy="1354217"/>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a:p>
                  <a:pPr>
                    <a:spcAft>
                      <a:spcPts val="300"/>
                    </a:spcAft>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SG" dirty="0"/>
                </a:p>
                <a:p>
                  <a:pPr>
                    <a:spcAft>
                      <a:spcPts val="300"/>
                    </a:spcAft>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SG" dirty="0"/>
                </a:p>
                <a:p>
                  <a:pPr>
                    <a:spcAft>
                      <a:spcPts val="300"/>
                    </a:spcAft>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4</m:t>
                            </m:r>
                          </m:sub>
                        </m:sSub>
                      </m:oMath>
                    </m:oMathPara>
                  </a14:m>
                  <a:endParaRPr lang="en-SG" dirty="0"/>
                </a:p>
              </p:txBody>
            </p:sp>
          </mc:Choice>
          <mc:Fallback xmlns="">
            <p:sp>
              <p:nvSpPr>
                <p:cNvPr id="15" name="TextBox 14"/>
                <p:cNvSpPr txBox="1">
                  <a:spLocks noRot="1" noChangeAspect="1" noMove="1" noResize="1" noEditPoints="1" noAdjustHandles="1" noChangeArrowheads="1" noChangeShapeType="1" noTextEdit="1"/>
                </p:cNvSpPr>
                <p:nvPr/>
              </p:nvSpPr>
              <p:spPr>
                <a:xfrm>
                  <a:off x="2542032" y="4224058"/>
                  <a:ext cx="533400" cy="1354217"/>
                </a:xfrm>
                <a:prstGeom prst="rect">
                  <a:avLst/>
                </a:prstGeom>
                <a:blipFill>
                  <a:blip r:embed="rId6"/>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13" name="TextBox 12"/>
              <p:cNvSpPr txBox="1"/>
              <p:nvPr/>
            </p:nvSpPr>
            <p:spPr>
              <a:xfrm>
                <a:off x="5052052" y="4293743"/>
                <a:ext cx="6429431" cy="784830"/>
              </a:xfrm>
              <a:prstGeom prst="rect">
                <a:avLst/>
              </a:prstGeom>
              <a:noFill/>
            </p:spPr>
            <p:txBody>
              <a:bodyPr wrap="square" rtlCol="0">
                <a:spAutoFit/>
              </a:bodyPr>
              <a:lstStyle/>
              <a:p>
                <a:pPr>
                  <a:spcAft>
                    <a:spcPts val="600"/>
                  </a:spcAft>
                </a:pPr>
                <a:r>
                  <a:rPr lang="en-US" sz="2000" dirty="0"/>
                  <a:t>This matrix represents this relation </a:t>
                </a:r>
                <a14:m>
                  <m:oMath xmlns:m="http://schemas.openxmlformats.org/officeDocument/2006/math">
                    <m:r>
                      <a:rPr lang="en-US" sz="2000" i="1" dirty="0" smtClean="0">
                        <a:latin typeface="Cambria Math" panose="02040503050406030204" pitchFamily="18" charset="0"/>
                      </a:rPr>
                      <m:t>𝑅</m:t>
                    </m:r>
                  </m:oMath>
                </a14:m>
                <a:r>
                  <a:rPr lang="en-US" sz="2000" dirty="0"/>
                  <a:t> on </a:t>
                </a:r>
                <a14:m>
                  <m:oMath xmlns:m="http://schemas.openxmlformats.org/officeDocument/2006/math">
                    <m:r>
                      <a:rPr lang="en-US" sz="2000" i="1" dirty="0" smtClean="0">
                        <a:latin typeface="Cambria Math" panose="02040503050406030204" pitchFamily="18" charset="0"/>
                      </a:rPr>
                      <m:t>𝐴</m:t>
                    </m:r>
                  </m:oMath>
                </a14:m>
                <a:r>
                  <a:rPr lang="en-US" sz="2000" dirty="0"/>
                  <a:t>:</a:t>
                </a:r>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𝑅</m:t>
                      </m:r>
                      <m:r>
                        <a:rPr lang="en-US" sz="2000" i="1" dirty="0" smtClean="0">
                          <a:latin typeface="Cambria Math" panose="02040503050406030204" pitchFamily="18" charset="0"/>
                        </a:rPr>
                        <m:t>={</m:t>
                      </m:r>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2</m:t>
                              </m:r>
                            </m:sub>
                          </m:sSub>
                        </m:e>
                      </m:d>
                      <m:r>
                        <a:rPr lang="en-US" sz="2000" b="0" i="1" dirty="0" smtClean="0">
                          <a:latin typeface="Cambria Math" panose="02040503050406030204" pitchFamily="18" charset="0"/>
                        </a:rPr>
                        <m:t>,</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4</m:t>
                              </m:r>
                            </m:sub>
                          </m:sSub>
                        </m:e>
                      </m:d>
                      <m:r>
                        <a:rPr lang="en-US" sz="2000" b="0" i="1" dirty="0" smtClean="0">
                          <a:latin typeface="Cambria Math" panose="02040503050406030204" pitchFamily="18" charset="0"/>
                        </a:rPr>
                        <m:t>,</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2</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2</m:t>
                              </m:r>
                            </m:sub>
                          </m:sSub>
                        </m:e>
                      </m:d>
                      <m:r>
                        <a:rPr lang="en-US" sz="2000" b="0" i="1" dirty="0" smtClean="0">
                          <a:latin typeface="Cambria Math" panose="02040503050406030204" pitchFamily="18" charset="0"/>
                        </a:rPr>
                        <m:t>,</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1</m:t>
                              </m:r>
                            </m:sub>
                          </m:sSub>
                        </m:e>
                      </m:d>
                      <m:r>
                        <a:rPr lang="en-US" sz="2000" b="0" i="1" dirty="0" smtClean="0">
                          <a:latin typeface="Cambria Math" panose="02040503050406030204" pitchFamily="18" charset="0"/>
                        </a:rPr>
                        <m:t>,</m:t>
                      </m:r>
                      <m:d>
                        <m:dPr>
                          <m:ctrlPr>
                            <a:rPr lang="en-US" sz="2000" i="1" dirty="0">
                              <a:latin typeface="Cambria Math" panose="02040503050406030204" pitchFamily="18" charset="0"/>
                            </a:rPr>
                          </m:ctrlPr>
                        </m:dPr>
                        <m:e>
                          <m:sSub>
                            <m:sSubPr>
                              <m:ctrlPr>
                                <a:rPr lang="en-US" sz="2000" i="1" dirty="0" smtClean="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3</m:t>
                              </m:r>
                            </m:sub>
                          </m:sSub>
                        </m:e>
                      </m:d>
                      <m:r>
                        <a:rPr lang="en-US" sz="2000" b="0" i="1" dirty="0" smtClean="0">
                          <a:latin typeface="Cambria Math" panose="02040503050406030204" pitchFamily="18" charset="0"/>
                        </a:rPr>
                        <m:t>,</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4</m:t>
                              </m:r>
                            </m:sub>
                          </m:sSub>
                        </m:e>
                      </m:d>
                      <m:r>
                        <a:rPr lang="en-US" sz="2000" b="0" i="1" dirty="0" smtClean="0">
                          <a:latin typeface="Cambria Math" panose="02040503050406030204" pitchFamily="18" charset="0"/>
                        </a:rPr>
                        <m:t>}</m:t>
                      </m:r>
                    </m:oMath>
                  </m:oMathPara>
                </a14:m>
                <a:endParaRPr lang="en-SG"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052052" y="4293743"/>
                <a:ext cx="6429431" cy="784830"/>
              </a:xfrm>
              <a:prstGeom prst="rect">
                <a:avLst/>
              </a:prstGeom>
              <a:blipFill>
                <a:blip r:embed="rId7"/>
                <a:stretch>
                  <a:fillRect l="-1044" t="-3876" b="-7752"/>
                </a:stretch>
              </a:blipFill>
            </p:spPr>
            <p:txBody>
              <a:bodyPr/>
              <a:lstStyle/>
              <a:p>
                <a:r>
                  <a:rPr lang="en-SG">
                    <a:noFill/>
                  </a:rPr>
                  <a:t> </a:t>
                </a:r>
              </a:p>
            </p:txBody>
          </p:sp>
        </mc:Fallback>
      </mc:AlternateContent>
    </p:spTree>
    <p:extLst>
      <p:ext uri="{BB962C8B-B14F-4D97-AF65-F5344CB8AC3E}">
        <p14:creationId xmlns:p14="http://schemas.microsoft.com/office/powerpoint/2010/main" val="23855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Q6</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12</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420886"/>
            <a:ext cx="3080925" cy="461665"/>
          </a:xfrm>
          <a:prstGeom prst="rect">
            <a:avLst/>
          </a:prstGeom>
          <a:solidFill>
            <a:srgbClr val="CCECFF"/>
          </a:solidFill>
          <a:ln>
            <a:noFill/>
          </a:ln>
        </p:spPr>
        <p:txBody>
          <a:bodyPr wrap="square" rtlCol="0">
            <a:spAutoFit/>
          </a:bodyPr>
          <a:lstStyle/>
          <a:p>
            <a:pPr>
              <a:spcAft>
                <a:spcPts val="600"/>
              </a:spcAft>
            </a:pPr>
            <a:r>
              <a:rPr lang="en-SG" sz="2400" dirty="0"/>
              <a:t>(a) Reflexive relations</a:t>
            </a:r>
          </a:p>
        </p:txBody>
      </p:sp>
      <mc:AlternateContent xmlns:mc="http://schemas.openxmlformats.org/markup-compatibility/2006" xmlns:a14="http://schemas.microsoft.com/office/drawing/2010/main">
        <mc:Choice Requires="a14">
          <p:sp>
            <p:nvSpPr>
              <p:cNvPr id="4" name="TextBox 3"/>
              <p:cNvSpPr txBox="1"/>
              <p:nvPr/>
            </p:nvSpPr>
            <p:spPr>
              <a:xfrm>
                <a:off x="4791456" y="2350718"/>
                <a:ext cx="2047034" cy="14131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SG" sz="2000" i="1" smtClean="0">
                              <a:latin typeface="Cambria Math" panose="02040503050406030204" pitchFamily="18" charset="0"/>
                            </a:rPr>
                          </m:ctrlPr>
                        </m:dPr>
                        <m:e>
                          <m:m>
                            <m:mPr>
                              <m:mcs>
                                <m:mc>
                                  <m:mcPr>
                                    <m:count m:val="5"/>
                                    <m:mcJc m:val="center"/>
                                  </m:mcPr>
                                </m:mc>
                              </m:mcs>
                              <m:ctrlPr>
                                <a:rPr lang="en-SG" sz="2000" i="1" smtClean="0">
                                  <a:latin typeface="Cambria Math" panose="02040503050406030204" pitchFamily="18" charset="0"/>
                                </a:rPr>
                              </m:ctrlPr>
                            </m:mPr>
                            <m:mr>
                              <m:e>
                                <m:r>
                                  <m:rPr>
                                    <m:brk m:alnAt="7"/>
                                  </m:rPr>
                                  <a:rPr lang="en-US" sz="2000" b="0" i="1" smtClean="0">
                                    <a:solidFill>
                                      <a:srgbClr val="C00000"/>
                                    </a:solidFill>
                                    <a:latin typeface="Cambria Math" panose="02040503050406030204" pitchFamily="18" charset="0"/>
                                  </a:rPr>
                                  <m:t>1</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mr>
                            <m:mr>
                              <m:e>
                                <m:r>
                                  <a:rPr lang="en-US" sz="2000" b="0" i="1" smtClean="0">
                                    <a:latin typeface="Cambria Math" panose="02040503050406030204" pitchFamily="18" charset="0"/>
                                  </a:rPr>
                                  <m:t>?</m:t>
                                </m:r>
                              </m:e>
                              <m:e>
                                <m:r>
                                  <a:rPr lang="en-US" sz="2000" b="0" i="1" smtClean="0">
                                    <a:solidFill>
                                      <a:srgbClr val="C00000"/>
                                    </a:solidFill>
                                    <a:latin typeface="Cambria Math" panose="02040503050406030204" pitchFamily="18" charset="0"/>
                                  </a:rPr>
                                  <m:t>1</m:t>
                                </m:r>
                              </m:e>
                              <m:e>
                                <m:r>
                                  <a:rPr lang="en-US" sz="2000" b="0" i="1" smtClean="0">
                                    <a:latin typeface="Cambria Math" panose="02040503050406030204" pitchFamily="18" charset="0"/>
                                  </a:rPr>
                                  <m:t>?</m:t>
                                </m:r>
                              </m:e>
                              <m:e>
                                <m:r>
                                  <a:rPr lang="en-US" sz="2000" b="0" i="1" smtClean="0">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mr>
                            <m:mr>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solidFill>
                                      <a:srgbClr val="C00000"/>
                                    </a:solidFill>
                                    <a:latin typeface="Cambria Math" panose="02040503050406030204" pitchFamily="18" charset="0"/>
                                  </a:rPr>
                                  <m:t>1</m:t>
                                </m:r>
                              </m:e>
                              <m:e>
                                <m:r>
                                  <a:rPr lang="en-US" sz="2000" b="0" i="1" smtClean="0">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mr>
                            <m:mr>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SG" sz="2000" i="1" smtClean="0">
                                    <a:solidFill>
                                      <a:srgbClr val="C00000"/>
                                    </a:solidFill>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mr>
                            <m:mr>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solidFill>
                                      <a:srgbClr val="C00000"/>
                                    </a:solidFill>
                                    <a:latin typeface="Cambria Math" panose="02040503050406030204" pitchFamily="18" charset="0"/>
                                  </a:rPr>
                                  <m:t>1</m:t>
                                </m:r>
                              </m:e>
                            </m:mr>
                          </m:m>
                        </m:e>
                      </m:d>
                    </m:oMath>
                  </m:oMathPara>
                </a14:m>
                <a:endParaRPr lang="en-SG"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791456" y="2350718"/>
                <a:ext cx="2047034" cy="1413144"/>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9496" y="936829"/>
                <a:ext cx="10716768" cy="1344151"/>
              </a:xfrm>
              <a:prstGeom prst="rect">
                <a:avLst/>
              </a:prstGeom>
              <a:noFill/>
            </p:spPr>
            <p:txBody>
              <a:bodyPr wrap="square" rtlCol="0">
                <a:spAutoFit/>
              </a:bodyPr>
              <a:lstStyle/>
              <a:p>
                <a:pPr marL="357188" indent="-357188">
                  <a:spcAft>
                    <a:spcPts val="600"/>
                  </a:spcAft>
                </a:pPr>
                <a:r>
                  <a:rPr lang="en-US" sz="2400" dirty="0"/>
                  <a:t>1. 	For a set </a:t>
                </a:r>
                <a14:m>
                  <m:oMath xmlns:m="http://schemas.openxmlformats.org/officeDocument/2006/math">
                    <m:r>
                      <a:rPr lang="en-US" sz="2400" i="1" dirty="0" smtClean="0">
                        <a:latin typeface="Cambria Math" panose="02040503050406030204" pitchFamily="18" charset="0"/>
                      </a:rPr>
                      <m:t>𝐴</m:t>
                    </m:r>
                  </m:oMath>
                </a14:m>
                <a:r>
                  <a:rPr lang="en-US" sz="2400" dirty="0"/>
                  <a:t> with </a:t>
                </a:r>
                <a14:m>
                  <m:oMath xmlns:m="http://schemas.openxmlformats.org/officeDocument/2006/math">
                    <m:r>
                      <a:rPr lang="en-US" sz="2400" i="1" dirty="0" smtClean="0">
                        <a:latin typeface="Cambria Math" panose="02040503050406030204" pitchFamily="18" charset="0"/>
                      </a:rPr>
                      <m:t>𝑛</m:t>
                    </m:r>
                  </m:oMath>
                </a14:m>
                <a:r>
                  <a:rPr lang="en-US" sz="2400" dirty="0"/>
                  <a:t> elements, there are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sup>
                    </m:sSup>
                  </m:oMath>
                </a14:m>
                <a:r>
                  <a:rPr lang="en-SG" sz="2400" dirty="0"/>
                  <a:t> possible relations on </a:t>
                </a:r>
                <a14:m>
                  <m:oMath xmlns:m="http://schemas.openxmlformats.org/officeDocument/2006/math">
                    <m:r>
                      <a:rPr lang="en-SG" sz="2400" i="1" dirty="0" smtClean="0">
                        <a:latin typeface="Cambria Math" panose="02040503050406030204" pitchFamily="18" charset="0"/>
                      </a:rPr>
                      <m:t>𝐴</m:t>
                    </m:r>
                  </m:oMath>
                </a14:m>
                <a:r>
                  <a:rPr lang="en-SG" sz="2400" dirty="0"/>
                  <a:t>. (why?)</a:t>
                </a:r>
              </a:p>
              <a:p>
                <a:pPr marL="357188" indent="-357188">
                  <a:spcAft>
                    <a:spcPts val="600"/>
                  </a:spcAft>
                </a:pPr>
                <a:r>
                  <a:rPr lang="en-US" sz="2400" dirty="0"/>
                  <a:t>2.	For a relation to be </a:t>
                </a:r>
                <a:r>
                  <a:rPr lang="en-US" sz="2400" dirty="0">
                    <a:solidFill>
                      <a:srgbClr val="0000FF"/>
                    </a:solidFill>
                  </a:rPr>
                  <a:t>reflexive</a:t>
                </a: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𝑅</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0" smtClean="0">
                        <a:latin typeface="Cambria Math" panose="02040503050406030204" pitchFamily="18" charset="0"/>
                        <a:ea typeface="Cambria Math" panose="02040503050406030204" pitchFamily="18" charset="0"/>
                      </a:rPr>
                      <m:t>.</m:t>
                    </m:r>
                  </m:oMath>
                </a14:m>
                <a:r>
                  <a:rPr lang="en-SG" sz="2400" dirty="0"/>
                  <a:t> Hence, the main diagonal entries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oMath>
                </a14:m>
                <a:r>
                  <a:rPr lang="en-SG" sz="2400" dirty="0"/>
                  <a:t> must be filled with </a:t>
                </a:r>
                <a14:m>
                  <m:oMath xmlns:m="http://schemas.openxmlformats.org/officeDocument/2006/math">
                    <m:r>
                      <a:rPr lang="en-SG" sz="2400" i="1" dirty="0" smtClean="0">
                        <a:solidFill>
                          <a:srgbClr val="C00000"/>
                        </a:solidFill>
                        <a:latin typeface="Cambria Math" panose="02040503050406030204" pitchFamily="18" charset="0"/>
                      </a:rPr>
                      <m:t>1</m:t>
                    </m:r>
                  </m:oMath>
                </a14:m>
                <a:r>
                  <a:rPr lang="en-SG" sz="2400" dirty="0"/>
                  <a:t>, as shown below. </a:t>
                </a:r>
              </a:p>
            </p:txBody>
          </p:sp>
        </mc:Choice>
        <mc:Fallback xmlns="">
          <p:sp>
            <p:nvSpPr>
              <p:cNvPr id="6" name="TextBox 5"/>
              <p:cNvSpPr txBox="1">
                <a:spLocks noRot="1" noChangeAspect="1" noMove="1" noResize="1" noEditPoints="1" noAdjustHandles="1" noChangeArrowheads="1" noChangeShapeType="1" noTextEdit="1"/>
              </p:cNvSpPr>
              <p:nvPr/>
            </p:nvSpPr>
            <p:spPr>
              <a:xfrm>
                <a:off x="539496" y="936829"/>
                <a:ext cx="10716768" cy="1344151"/>
              </a:xfrm>
              <a:prstGeom prst="rect">
                <a:avLst/>
              </a:prstGeom>
              <a:blipFill>
                <a:blip r:embed="rId3"/>
                <a:stretch>
                  <a:fillRect l="-910" b="-863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66344" y="4021930"/>
                <a:ext cx="10716768" cy="1404872"/>
              </a:xfrm>
              <a:prstGeom prst="rect">
                <a:avLst/>
              </a:prstGeom>
              <a:noFill/>
            </p:spPr>
            <p:txBody>
              <a:bodyPr wrap="square" rtlCol="0">
                <a:spAutoFit/>
              </a:bodyPr>
              <a:lstStyle/>
              <a:p>
                <a:pPr marL="357188" indent="-357188">
                  <a:spcAft>
                    <a:spcPts val="600"/>
                  </a:spcAft>
                </a:pPr>
                <a:r>
                  <a:rPr lang="en-US" sz="2400" dirty="0"/>
                  <a:t>3.	The remaining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SG" sz="2400" dirty="0"/>
                  <a:t> entries may be filled with </a:t>
                </a:r>
                <a14:m>
                  <m:oMath xmlns:m="http://schemas.openxmlformats.org/officeDocument/2006/math">
                    <m:r>
                      <a:rPr lang="en-SG" sz="2400" i="1" dirty="0" smtClean="0">
                        <a:latin typeface="Cambria Math" panose="02040503050406030204" pitchFamily="18" charset="0"/>
                      </a:rPr>
                      <m:t>0</m:t>
                    </m:r>
                  </m:oMath>
                </a14:m>
                <a:r>
                  <a:rPr lang="en-SG" sz="2400" dirty="0"/>
                  <a:t> or </a:t>
                </a:r>
                <a14:m>
                  <m:oMath xmlns:m="http://schemas.openxmlformats.org/officeDocument/2006/math">
                    <m:r>
                      <a:rPr lang="en-SG" sz="2400" i="1" dirty="0" smtClean="0">
                        <a:latin typeface="Cambria Math" panose="02040503050406030204" pitchFamily="18" charset="0"/>
                      </a:rPr>
                      <m:t>1</m:t>
                    </m:r>
                  </m:oMath>
                </a14:m>
                <a:r>
                  <a:rPr lang="en-SG" sz="2400" dirty="0"/>
                  <a:t> (two choices).</a:t>
                </a:r>
              </a:p>
              <a:p>
                <a:pPr marL="357188" indent="-357188">
                  <a:spcAft>
                    <a:spcPts val="600"/>
                  </a:spcAft>
                </a:pPr>
                <a:r>
                  <a:rPr lang="en-SG" sz="2400" dirty="0"/>
                  <a:t>4.	Therefore, there are </a:t>
                </a:r>
                <a14:m>
                  <m:oMath xmlns:m="http://schemas.openxmlformats.org/officeDocument/2006/math">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2</m:t>
                        </m:r>
                      </m:e>
                      <m:sup>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𝑛</m:t>
                        </m:r>
                      </m:sup>
                    </m:sSup>
                  </m:oMath>
                </a14:m>
                <a:r>
                  <a:rPr lang="en-SG" sz="2400" dirty="0"/>
                  <a:t> reflexive relations on </a:t>
                </a:r>
                <a14:m>
                  <m:oMath xmlns:m="http://schemas.openxmlformats.org/officeDocument/2006/math">
                    <m:r>
                      <a:rPr lang="en-SG" sz="2400" i="1" dirty="0" smtClean="0">
                        <a:latin typeface="Cambria Math" panose="02040503050406030204" pitchFamily="18" charset="0"/>
                      </a:rPr>
                      <m:t>𝐴</m:t>
                    </m:r>
                  </m:oMath>
                </a14:m>
                <a:r>
                  <a:rPr lang="en-SG" sz="2400" dirty="0"/>
                  <a:t> with </a:t>
                </a:r>
                <a14:m>
                  <m:oMath xmlns:m="http://schemas.openxmlformats.org/officeDocument/2006/math">
                    <m:r>
                      <a:rPr lang="en-SG" sz="2400" i="1" dirty="0">
                        <a:latin typeface="Cambria Math" panose="02040503050406030204" pitchFamily="18" charset="0"/>
                      </a:rPr>
                      <m:t>𝑛</m:t>
                    </m:r>
                  </m:oMath>
                </a14:m>
                <a:r>
                  <a:rPr lang="en-SG" sz="2400" dirty="0"/>
                  <a:t> elements.</a:t>
                </a:r>
              </a:p>
              <a:p>
                <a:pPr marL="357188" indent="-357188">
                  <a:spcAft>
                    <a:spcPts val="600"/>
                  </a:spcAft>
                </a:pPr>
                <a:r>
                  <a:rPr lang="en-US" sz="2400" dirty="0"/>
                  <a:t>5.	Hence, the probability that a randomly chosen relation on set </a:t>
                </a:r>
                <a14:m>
                  <m:oMath xmlns:m="http://schemas.openxmlformats.org/officeDocument/2006/math">
                    <m:r>
                      <a:rPr lang="en-US" sz="2400" i="1" dirty="0" smtClean="0">
                        <a:latin typeface="Cambria Math" panose="02040503050406030204" pitchFamily="18" charset="0"/>
                      </a:rPr>
                      <m:t>𝐴</m:t>
                    </m:r>
                  </m:oMath>
                </a14:m>
                <a:r>
                  <a:rPr lang="en-US" sz="2400" dirty="0"/>
                  <a:t> is reflexive is: </a:t>
                </a:r>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66344" y="4021930"/>
                <a:ext cx="10716768" cy="1404872"/>
              </a:xfrm>
              <a:prstGeom prst="rect">
                <a:avLst/>
              </a:prstGeom>
              <a:blipFill>
                <a:blip r:embed="rId4"/>
                <a:stretch>
                  <a:fillRect l="-910" t="-3478" b="-913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78224" y="5504812"/>
                <a:ext cx="1559017" cy="817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SG" sz="2400" i="1" smtClean="0">
                              <a:latin typeface="Cambria Math" panose="02040503050406030204" pitchFamily="18" charset="0"/>
                            </a:rPr>
                          </m:ctrlPr>
                        </m:fPr>
                        <m:num>
                          <m:sSup>
                            <m:sSupPr>
                              <m:ctrlPr>
                                <a:rPr lang="en-SG" sz="2400" i="1">
                                  <a:latin typeface="Cambria Math" panose="02040503050406030204" pitchFamily="18" charset="0"/>
                                </a:rPr>
                              </m:ctrlPr>
                            </m:sSupPr>
                            <m:e>
                              <m:r>
                                <a:rPr lang="en-US" sz="2400" i="1">
                                  <a:latin typeface="Cambria Math" panose="02040503050406030204" pitchFamily="18" charset="0"/>
                                </a:rPr>
                                <m:t>2</m:t>
                              </m:r>
                            </m:e>
                            <m:sup>
                              <m:sSup>
                                <m:sSupPr>
                                  <m:ctrlPr>
                                    <a:rPr lang="en-SG"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𝑛</m:t>
                              </m:r>
                            </m:sup>
                          </m:sSup>
                        </m:num>
                        <m:den>
                          <m:sSup>
                            <m:sSupPr>
                              <m:ctrlPr>
                                <a:rPr lang="en-SG" sz="2400" i="1" smtClean="0">
                                  <a:latin typeface="Cambria Math" panose="02040503050406030204" pitchFamily="18" charset="0"/>
                                </a:rPr>
                              </m:ctrlPr>
                            </m:sSupPr>
                            <m:e>
                              <m:r>
                                <a:rPr lang="en-US" sz="2400" i="1">
                                  <a:latin typeface="Cambria Math" panose="02040503050406030204" pitchFamily="18" charset="0"/>
                                </a:rPr>
                                <m:t>2</m:t>
                              </m:r>
                            </m:e>
                            <m:sup>
                              <m:sSup>
                                <m:sSupPr>
                                  <m:ctrlPr>
                                    <a:rPr lang="en-SG"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2</m:t>
                                  </m:r>
                                </m:sup>
                              </m:sSup>
                            </m:sup>
                          </m:sSup>
                        </m:den>
                      </m:f>
                      <m:r>
                        <a:rPr lang="en-US" sz="2400" b="0" i="1" smtClean="0">
                          <a:latin typeface="Cambria Math" panose="02040503050406030204" pitchFamily="18" charset="0"/>
                        </a:rPr>
                        <m:t>=</m:t>
                      </m:r>
                      <m:f>
                        <m:fPr>
                          <m:ctrlPr>
                            <a:rPr lang="en-US" sz="2400" b="0" i="1" smtClean="0">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1</m:t>
                          </m:r>
                        </m:num>
                        <m:den>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2</m:t>
                              </m:r>
                            </m:e>
                            <m:sup>
                              <m:r>
                                <a:rPr lang="en-US" sz="2400" b="0" i="1" smtClean="0">
                                  <a:solidFill>
                                    <a:srgbClr val="C00000"/>
                                  </a:solidFill>
                                  <a:latin typeface="Cambria Math" panose="02040503050406030204" pitchFamily="18" charset="0"/>
                                </a:rPr>
                                <m:t>𝑛</m:t>
                              </m:r>
                            </m:sup>
                          </m:sSup>
                        </m:den>
                      </m:f>
                    </m:oMath>
                  </m:oMathPara>
                </a14:m>
                <a:endParaRPr lang="en-SG" sz="2400" dirty="0">
                  <a:solidFill>
                    <a:srgbClr val="C0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78224" y="5504812"/>
                <a:ext cx="1559017" cy="817147"/>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236538" y="5587108"/>
                <a:ext cx="5202605" cy="485197"/>
              </a:xfrm>
              <a:prstGeom prst="rect">
                <a:avLst/>
              </a:prstGeom>
              <a:solidFill>
                <a:srgbClr val="FFFFCC"/>
              </a:solidFill>
            </p:spPr>
            <p:txBody>
              <a:bodyPr wrap="square" rtlCol="0">
                <a:spAutoFit/>
              </a:bodyPr>
              <a:lstStyle/>
              <a:p>
                <a:r>
                  <a:rPr lang="en-US" dirty="0"/>
                  <a:t>In particular, when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=4</m:t>
                    </m:r>
                  </m:oMath>
                </a14:m>
                <a:r>
                  <a:rPr lang="en-US" dirty="0"/>
                  <a:t>, the probability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den>
                    </m:f>
                  </m:oMath>
                </a14:m>
                <a:r>
                  <a:rPr lang="en-US" dirty="0"/>
                  <a:t> 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16</m:t>
                        </m:r>
                      </m:den>
                    </m:f>
                    <m:r>
                      <a:rPr lang="en-US" b="0" i="1" smtClean="0">
                        <a:latin typeface="Cambria Math" panose="02040503050406030204" pitchFamily="18" charset="0"/>
                      </a:rPr>
                      <m:t>.</m:t>
                    </m:r>
                  </m:oMath>
                </a14:m>
                <a:r>
                  <a:rPr lang="en-US" dirty="0"/>
                  <a:t> </a:t>
                </a:r>
                <a:endParaRPr lang="en-SG" dirty="0"/>
              </a:p>
            </p:txBody>
          </p:sp>
        </mc:Choice>
        <mc:Fallback xmlns="">
          <p:sp>
            <p:nvSpPr>
              <p:cNvPr id="8" name="TextBox 7"/>
              <p:cNvSpPr txBox="1">
                <a:spLocks noRot="1" noChangeAspect="1" noMove="1" noResize="1" noEditPoints="1" noAdjustHandles="1" noChangeArrowheads="1" noChangeShapeType="1" noTextEdit="1"/>
              </p:cNvSpPr>
              <p:nvPr/>
            </p:nvSpPr>
            <p:spPr>
              <a:xfrm>
                <a:off x="6236538" y="5587108"/>
                <a:ext cx="5202605" cy="485197"/>
              </a:xfrm>
              <a:prstGeom prst="rect">
                <a:avLst/>
              </a:prstGeom>
              <a:blipFill>
                <a:blip r:embed="rId6"/>
                <a:stretch>
                  <a:fillRect l="-938" b="-8861"/>
                </a:stretch>
              </a:blipFill>
            </p:spPr>
            <p:txBody>
              <a:bodyPr/>
              <a:lstStyle/>
              <a:p>
                <a:r>
                  <a:rPr lang="en-SG">
                    <a:noFill/>
                  </a:rPr>
                  <a:t> </a:t>
                </a:r>
              </a:p>
            </p:txBody>
          </p:sp>
        </mc:Fallback>
      </mc:AlternateContent>
    </p:spTree>
    <p:extLst>
      <p:ext uri="{BB962C8B-B14F-4D97-AF65-F5344CB8AC3E}">
        <p14:creationId xmlns:p14="http://schemas.microsoft.com/office/powerpoint/2010/main" val="87379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dissolve">
                                      <p:cBhvr>
                                        <p:cTn id="21" dur="500"/>
                                        <p:tgtEl>
                                          <p:spTgt spid="1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xEl>
                                              <p:pRg st="1" end="1"/>
                                            </p:txEl>
                                          </p:spTgt>
                                        </p:tgtEl>
                                        <p:attrNameLst>
                                          <p:attrName>style.visibility</p:attrName>
                                        </p:attrNameLst>
                                      </p:cBhvr>
                                      <p:to>
                                        <p:strVal val="visible"/>
                                      </p:to>
                                    </p:set>
                                    <p:animEffect transition="in" filter="dissolve">
                                      <p:cBhvr>
                                        <p:cTn id="26" dur="500"/>
                                        <p:tgtEl>
                                          <p:spTgt spid="1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Effect transition="in" filter="dissolve">
                                      <p:cBhvr>
                                        <p:cTn id="31" dur="500"/>
                                        <p:tgtEl>
                                          <p:spTgt spid="16">
                                            <p:txEl>
                                              <p:pRg st="2" end="2"/>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16" grpId="0" build="p"/>
      <p:bldP spid="7"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Q6</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13</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420886"/>
            <a:ext cx="3252117" cy="461665"/>
          </a:xfrm>
          <a:prstGeom prst="rect">
            <a:avLst/>
          </a:prstGeom>
          <a:solidFill>
            <a:srgbClr val="CCECFF"/>
          </a:solidFill>
          <a:ln>
            <a:noFill/>
          </a:ln>
        </p:spPr>
        <p:txBody>
          <a:bodyPr wrap="square" rtlCol="0">
            <a:spAutoFit/>
          </a:bodyPr>
          <a:lstStyle/>
          <a:p>
            <a:pPr>
              <a:spcAft>
                <a:spcPts val="600"/>
              </a:spcAft>
            </a:pPr>
            <a:r>
              <a:rPr lang="en-SG" sz="2400" dirty="0"/>
              <a:t>(b) Symmetric relations</a:t>
            </a:r>
          </a:p>
        </p:txBody>
      </p:sp>
      <mc:AlternateContent xmlns:mc="http://schemas.openxmlformats.org/markup-compatibility/2006" xmlns:a14="http://schemas.microsoft.com/office/drawing/2010/main">
        <mc:Choice Requires="a14">
          <p:sp>
            <p:nvSpPr>
              <p:cNvPr id="4" name="TextBox 3"/>
              <p:cNvSpPr txBox="1"/>
              <p:nvPr/>
            </p:nvSpPr>
            <p:spPr>
              <a:xfrm>
                <a:off x="4872768" y="2538013"/>
                <a:ext cx="1719702" cy="12720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SG" i="1" smtClean="0">
                              <a:latin typeface="Cambria Math" panose="02040503050406030204" pitchFamily="18" charset="0"/>
                            </a:rPr>
                          </m:ctrlPr>
                        </m:dPr>
                        <m:e>
                          <m:m>
                            <m:mPr>
                              <m:mcs>
                                <m:mc>
                                  <m:mcPr>
                                    <m:count m:val="5"/>
                                    <m:mcJc m:val="center"/>
                                  </m:mcPr>
                                </m:mc>
                              </m:mcs>
                              <m:ctrlPr>
                                <a:rPr lang="en-SG" i="1" smtClean="0">
                                  <a:latin typeface="Cambria Math" panose="02040503050406030204" pitchFamily="18" charset="0"/>
                                </a:rPr>
                              </m:ctrlPr>
                            </m:mPr>
                            <m:mr>
                              <m:e>
                                <m:r>
                                  <a:rPr lang="en-US" b="0" i="1" smtClean="0">
                                    <a:solidFill>
                                      <a:schemeClr val="tx1"/>
                                    </a:solidFill>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solidFill>
                                      <a:schemeClr val="tx1"/>
                                    </a:solidFill>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solidFill>
                                      <a:schemeClr val="tx1"/>
                                    </a:solidFill>
                                    <a:latin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SG" i="1" smtClean="0">
                                    <a:solidFill>
                                      <a:srgbClr val="C00000"/>
                                    </a:solidFill>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solidFill>
                                      <a:schemeClr val="tx1"/>
                                    </a:solidFill>
                                    <a:latin typeface="Cambria Math" panose="02040503050406030204" pitchFamily="18" charset="0"/>
                                  </a:rPr>
                                  <m:t>?</m:t>
                                </m:r>
                              </m:e>
                            </m:mr>
                          </m:m>
                        </m:e>
                      </m:d>
                    </m:oMath>
                  </m:oMathPara>
                </a14:m>
                <a:endParaRPr lang="en-SG"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872768" y="2538013"/>
                <a:ext cx="1719702" cy="127208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9496" y="936829"/>
                <a:ext cx="10716768" cy="1511311"/>
              </a:xfrm>
              <a:prstGeom prst="rect">
                <a:avLst/>
              </a:prstGeom>
              <a:noFill/>
            </p:spPr>
            <p:txBody>
              <a:bodyPr wrap="square" rtlCol="0">
                <a:spAutoFit/>
              </a:bodyPr>
              <a:lstStyle/>
              <a:p>
                <a:pPr marL="357188" indent="-357188">
                  <a:spcAft>
                    <a:spcPts val="600"/>
                  </a:spcAft>
                </a:pPr>
                <a:r>
                  <a:rPr lang="en-US" sz="2400" dirty="0"/>
                  <a:t>1. 	</a:t>
                </a:r>
                <a:r>
                  <a:rPr lang="en-US" sz="2000" dirty="0"/>
                  <a:t>For a set </a:t>
                </a:r>
                <a14:m>
                  <m:oMath xmlns:m="http://schemas.openxmlformats.org/officeDocument/2006/math">
                    <m:r>
                      <a:rPr lang="en-US" sz="2000" i="1" dirty="0" smtClean="0">
                        <a:latin typeface="Cambria Math" panose="02040503050406030204" pitchFamily="18" charset="0"/>
                      </a:rPr>
                      <m:t>𝐴</m:t>
                    </m:r>
                  </m:oMath>
                </a14:m>
                <a:r>
                  <a:rPr lang="en-US" sz="2000" dirty="0"/>
                  <a:t> with </a:t>
                </a:r>
                <a14:m>
                  <m:oMath xmlns:m="http://schemas.openxmlformats.org/officeDocument/2006/math">
                    <m:r>
                      <a:rPr lang="en-US" sz="2000" i="1" dirty="0" smtClean="0">
                        <a:latin typeface="Cambria Math" panose="02040503050406030204" pitchFamily="18" charset="0"/>
                      </a:rPr>
                      <m:t>𝑛</m:t>
                    </m:r>
                  </m:oMath>
                </a14:m>
                <a:r>
                  <a:rPr lang="en-US" sz="2000" dirty="0"/>
                  <a:t> elements, there are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sup>
                    </m:sSup>
                  </m:oMath>
                </a14:m>
                <a:r>
                  <a:rPr lang="en-SG" sz="2000" dirty="0"/>
                  <a:t> possible relations on </a:t>
                </a:r>
                <a14:m>
                  <m:oMath xmlns:m="http://schemas.openxmlformats.org/officeDocument/2006/math">
                    <m:r>
                      <a:rPr lang="en-SG" sz="2000" i="1" dirty="0" smtClean="0">
                        <a:latin typeface="Cambria Math" panose="02040503050406030204" pitchFamily="18" charset="0"/>
                      </a:rPr>
                      <m:t>𝐴</m:t>
                    </m:r>
                  </m:oMath>
                </a14:m>
                <a:r>
                  <a:rPr lang="en-SG" sz="2000" dirty="0"/>
                  <a:t>.</a:t>
                </a:r>
              </a:p>
              <a:p>
                <a:pPr marL="357188" indent="-357188">
                  <a:spcAft>
                    <a:spcPts val="600"/>
                  </a:spcAft>
                </a:pPr>
                <a:r>
                  <a:rPr lang="en-US" sz="2000" dirty="0"/>
                  <a:t>2.	For a relation to be </a:t>
                </a:r>
                <a:r>
                  <a:rPr lang="en-US" sz="2000" dirty="0">
                    <a:solidFill>
                      <a:srgbClr val="0000FF"/>
                    </a:solidFill>
                  </a:rPr>
                  <a:t>symmetric</a:t>
                </a:r>
                <a:r>
                  <a:rPr lang="en-US" sz="2000" dirty="0"/>
                  <a:t>, for every entry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SG" sz="2000" dirty="0"/>
                  <a:t> (where </a:t>
                </a:r>
                <a14:m>
                  <m:oMath xmlns:m="http://schemas.openxmlformats.org/officeDocument/2006/math">
                    <m:r>
                      <a:rPr lang="en-SG" sz="2000" i="1" dirty="0" smtClean="0">
                        <a:latin typeface="Cambria Math" panose="02040503050406030204" pitchFamily="18" charset="0"/>
                      </a:rPr>
                      <m:t>𝑖</m:t>
                    </m:r>
                    <m:r>
                      <a:rPr lang="en-SG" sz="2000" i="1" dirty="0" smtClean="0">
                        <a:latin typeface="Cambria Math" panose="02040503050406030204" pitchFamily="18" charset="0"/>
                      </a:rPr>
                      <m:t>&lt;</m:t>
                    </m:r>
                    <m:r>
                      <a:rPr lang="en-SG" sz="2000" i="1" dirty="0" smtClean="0">
                        <a:latin typeface="Cambria Math" panose="02040503050406030204" pitchFamily="18" charset="0"/>
                      </a:rPr>
                      <m:t>𝑗</m:t>
                    </m:r>
                  </m:oMath>
                </a14:m>
                <a:r>
                  <a:rPr lang="en-SG" sz="2000" dirty="0"/>
                  <a:t>), i.e. in the upper triangular region (red triangle), its corresponding mirror image along the main diagonal,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𝑗</m:t>
                        </m:r>
                        <m:r>
                          <a:rPr lang="en-US" sz="2000" i="1">
                            <a:latin typeface="Cambria Math" panose="02040503050406030204" pitchFamily="18" charset="0"/>
                          </a:rPr>
                          <m:t>,</m:t>
                        </m:r>
                        <m:r>
                          <a:rPr lang="en-US" sz="2000" b="0" i="1" smtClean="0">
                            <a:latin typeface="Cambria Math" panose="02040503050406030204" pitchFamily="18" charset="0"/>
                          </a:rPr>
                          <m:t>𝑖</m:t>
                        </m:r>
                      </m:sub>
                    </m:sSub>
                  </m:oMath>
                </a14:m>
                <a:r>
                  <a:rPr lang="en-SG" sz="2000" dirty="0"/>
                  <a:t> in the lower triangular region (blue triangle) must follow with the same value. </a:t>
                </a:r>
              </a:p>
            </p:txBody>
          </p:sp>
        </mc:Choice>
        <mc:Fallback xmlns="">
          <p:sp>
            <p:nvSpPr>
              <p:cNvPr id="6" name="TextBox 5"/>
              <p:cNvSpPr txBox="1">
                <a:spLocks noRot="1" noChangeAspect="1" noMove="1" noResize="1" noEditPoints="1" noAdjustHandles="1" noChangeArrowheads="1" noChangeShapeType="1" noTextEdit="1"/>
              </p:cNvSpPr>
              <p:nvPr/>
            </p:nvSpPr>
            <p:spPr>
              <a:xfrm>
                <a:off x="539496" y="936829"/>
                <a:ext cx="10716768" cy="1511311"/>
              </a:xfrm>
              <a:prstGeom prst="rect">
                <a:avLst/>
              </a:prstGeom>
              <a:blipFill>
                <a:blip r:embed="rId3"/>
                <a:stretch>
                  <a:fillRect l="-910" t="-3226" b="-645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66344" y="3939223"/>
                <a:ext cx="10254961" cy="1950470"/>
              </a:xfrm>
              <a:prstGeom prst="rect">
                <a:avLst/>
              </a:prstGeom>
              <a:noFill/>
            </p:spPr>
            <p:txBody>
              <a:bodyPr wrap="square" rtlCol="0">
                <a:spAutoFit/>
              </a:bodyPr>
              <a:lstStyle/>
              <a:p>
                <a:pPr marL="357188" indent="-357188">
                  <a:spcAft>
                    <a:spcPts val="600"/>
                  </a:spcAft>
                </a:pPr>
                <a:r>
                  <a:rPr lang="en-US" sz="2400" dirty="0"/>
                  <a:t>3.	</a:t>
                </a:r>
                <a:r>
                  <a:rPr lang="en-US" sz="2000" dirty="0"/>
                  <a:t>There are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SG" sz="2000" dirty="0"/>
                  <a:t> entries in the upper triangle. There are </a:t>
                </a:r>
                <a14:m>
                  <m:oMath xmlns:m="http://schemas.openxmlformats.org/officeDocument/2006/math">
                    <m:r>
                      <a:rPr lang="en-SG" sz="2000" i="1" dirty="0" smtClean="0">
                        <a:latin typeface="Cambria Math" panose="02040503050406030204" pitchFamily="18" charset="0"/>
                      </a:rPr>
                      <m:t>𝑛</m:t>
                    </m:r>
                  </m:oMath>
                </a14:m>
                <a:r>
                  <a:rPr lang="en-SG" sz="2000" dirty="0"/>
                  <a:t> entries along the main diagonal. Therefore, there are</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m:t>
                    </m:r>
                    <m:r>
                      <a:rPr lang="en-US" sz="2000" b="0" i="1" smtClean="0">
                        <a:latin typeface="Cambria Math" panose="02040503050406030204" pitchFamily="18" charset="0"/>
                      </a:rPr>
                      <m:t>𝑛</m:t>
                    </m:r>
                  </m:oMath>
                </a14:m>
                <a:r>
                  <a:rPr lang="en-SG" sz="2000" dirty="0"/>
                  <a:t>, or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𝑛</m:t>
                        </m:r>
                        <m:r>
                          <a:rPr lang="en-US" sz="2000" b="0" i="1" smtClean="0">
                            <a:latin typeface="Cambria Math" panose="02040503050406030204" pitchFamily="18" charset="0"/>
                          </a:rPr>
                          <m:t>+</m:t>
                        </m:r>
                        <m:r>
                          <a:rPr lang="en-US" sz="2000" i="1">
                            <a:latin typeface="Cambria Math" panose="02040503050406030204" pitchFamily="18" charset="0"/>
                          </a:rPr>
                          <m:t>1)</m:t>
                        </m:r>
                      </m:num>
                      <m:den>
                        <m:r>
                          <a:rPr lang="en-US" sz="2000" i="1">
                            <a:latin typeface="Cambria Math" panose="02040503050406030204" pitchFamily="18" charset="0"/>
                          </a:rPr>
                          <m:t>2</m:t>
                        </m:r>
                      </m:den>
                    </m:f>
                  </m:oMath>
                </a14:m>
                <a:r>
                  <a:rPr lang="en-SG" sz="2000" dirty="0"/>
                  <a:t> entries to be filled with </a:t>
                </a:r>
                <a14:m>
                  <m:oMath xmlns:m="http://schemas.openxmlformats.org/officeDocument/2006/math">
                    <m:r>
                      <a:rPr lang="en-SG" sz="2000" i="1" dirty="0" smtClean="0">
                        <a:latin typeface="Cambria Math" panose="02040503050406030204" pitchFamily="18" charset="0"/>
                      </a:rPr>
                      <m:t>0</m:t>
                    </m:r>
                  </m:oMath>
                </a14:m>
                <a:r>
                  <a:rPr lang="en-SG" sz="2000" dirty="0"/>
                  <a:t> or </a:t>
                </a:r>
                <a14:m>
                  <m:oMath xmlns:m="http://schemas.openxmlformats.org/officeDocument/2006/math">
                    <m:r>
                      <a:rPr lang="en-SG" sz="2000" i="1" dirty="0" smtClean="0">
                        <a:latin typeface="Cambria Math" panose="02040503050406030204" pitchFamily="18" charset="0"/>
                      </a:rPr>
                      <m:t>1</m:t>
                    </m:r>
                  </m:oMath>
                </a14:m>
                <a:r>
                  <a:rPr lang="en-SG" sz="2000" dirty="0"/>
                  <a:t>.</a:t>
                </a:r>
              </a:p>
              <a:p>
                <a:pPr marL="357188" indent="-357188">
                  <a:spcAft>
                    <a:spcPts val="600"/>
                  </a:spcAft>
                </a:pPr>
                <a:r>
                  <a:rPr lang="en-SG" sz="2400" dirty="0"/>
                  <a:t>4.	</a:t>
                </a:r>
                <a:r>
                  <a:rPr lang="en-SG" sz="2000" dirty="0"/>
                  <a:t>Therefore, there are </a:t>
                </a:r>
                <a14:m>
                  <m:oMath xmlns:m="http://schemas.openxmlformats.org/officeDocument/2006/math">
                    <m:sSup>
                      <m:sSupPr>
                        <m:ctrlPr>
                          <a:rPr lang="en-SG" sz="2000" i="1" smtClean="0">
                            <a:latin typeface="Cambria Math" panose="02040503050406030204" pitchFamily="18" charset="0"/>
                          </a:rPr>
                        </m:ctrlPr>
                      </m:sSupPr>
                      <m:e>
                        <m:r>
                          <a:rPr lang="en-US" sz="2000" b="0" i="1" smtClean="0">
                            <a:latin typeface="Cambria Math" panose="02040503050406030204" pitchFamily="18" charset="0"/>
                          </a:rPr>
                          <m:t>2</m:t>
                        </m:r>
                      </m:e>
                      <m:sup>
                        <m:f>
                          <m:fPr>
                            <m:ctrlPr>
                              <a:rPr lang="en-US" sz="2000" i="1">
                                <a:latin typeface="Cambria Math" panose="02040503050406030204" pitchFamily="18" charset="0"/>
                              </a:rPr>
                            </m:ctrlPr>
                          </m:fPr>
                          <m:num>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+1)</m:t>
                            </m:r>
                          </m:num>
                          <m:den>
                            <m:r>
                              <a:rPr lang="en-US" sz="2000" i="1">
                                <a:latin typeface="Cambria Math" panose="02040503050406030204" pitchFamily="18" charset="0"/>
                              </a:rPr>
                              <m:t>2</m:t>
                            </m:r>
                          </m:den>
                        </m:f>
                      </m:sup>
                    </m:sSup>
                  </m:oMath>
                </a14:m>
                <a:r>
                  <a:rPr lang="en-SG" sz="2000" dirty="0"/>
                  <a:t> symmetric relations on </a:t>
                </a:r>
                <a14:m>
                  <m:oMath xmlns:m="http://schemas.openxmlformats.org/officeDocument/2006/math">
                    <m:r>
                      <a:rPr lang="en-SG" sz="2000" i="1" dirty="0" smtClean="0">
                        <a:latin typeface="Cambria Math" panose="02040503050406030204" pitchFamily="18" charset="0"/>
                      </a:rPr>
                      <m:t>𝐴</m:t>
                    </m:r>
                  </m:oMath>
                </a14:m>
                <a:r>
                  <a:rPr lang="en-SG" sz="2000" dirty="0"/>
                  <a:t> with </a:t>
                </a:r>
                <a14:m>
                  <m:oMath xmlns:m="http://schemas.openxmlformats.org/officeDocument/2006/math">
                    <m:r>
                      <a:rPr lang="en-SG" sz="2000" i="1" dirty="0" smtClean="0">
                        <a:latin typeface="Cambria Math" panose="02040503050406030204" pitchFamily="18" charset="0"/>
                      </a:rPr>
                      <m:t>𝑛</m:t>
                    </m:r>
                  </m:oMath>
                </a14:m>
                <a:r>
                  <a:rPr lang="en-SG" sz="2000" dirty="0"/>
                  <a:t> elements.</a:t>
                </a:r>
              </a:p>
              <a:p>
                <a:pPr marL="357188" indent="-357188">
                  <a:spcAft>
                    <a:spcPts val="600"/>
                  </a:spcAft>
                </a:pPr>
                <a:r>
                  <a:rPr lang="en-US" sz="2400" dirty="0"/>
                  <a:t>5.	</a:t>
                </a:r>
                <a:r>
                  <a:rPr lang="en-US" sz="2000" dirty="0"/>
                  <a:t>Hence, the probability that a randomly chosen relation on set </a:t>
                </a:r>
                <a14:m>
                  <m:oMath xmlns:m="http://schemas.openxmlformats.org/officeDocument/2006/math">
                    <m:r>
                      <a:rPr lang="en-US" sz="2000" i="1" dirty="0" smtClean="0">
                        <a:latin typeface="Cambria Math" panose="02040503050406030204" pitchFamily="18" charset="0"/>
                      </a:rPr>
                      <m:t>𝐴</m:t>
                    </m:r>
                  </m:oMath>
                </a14:m>
                <a:r>
                  <a:rPr lang="en-US" sz="2000" dirty="0"/>
                  <a:t> is symmetric is: </a:t>
                </a:r>
                <a:endParaRPr lang="en-SG"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66344" y="3939223"/>
                <a:ext cx="10254961" cy="1950470"/>
              </a:xfrm>
              <a:prstGeom prst="rect">
                <a:avLst/>
              </a:prstGeom>
              <a:blipFill>
                <a:blip r:embed="rId4"/>
                <a:stretch>
                  <a:fillRect l="-951" t="-938" b="-625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293566" y="5167247"/>
                <a:ext cx="2188035" cy="1141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SG" sz="2400" i="1" smtClean="0">
                              <a:latin typeface="Cambria Math" panose="02040503050406030204" pitchFamily="18" charset="0"/>
                            </a:rPr>
                          </m:ctrlPr>
                        </m:fPr>
                        <m:num>
                          <m:sSup>
                            <m:sSupPr>
                              <m:ctrlPr>
                                <a:rPr lang="en-SG" sz="2400" i="1" smtClean="0">
                                  <a:latin typeface="Cambria Math" panose="02040503050406030204" pitchFamily="18" charset="0"/>
                                </a:rPr>
                              </m:ctrlPr>
                            </m:sSupPr>
                            <m:e>
                              <m:r>
                                <a:rPr lang="en-US" sz="2400" i="1">
                                  <a:latin typeface="Cambria Math" panose="02040503050406030204" pitchFamily="18" charset="0"/>
                                </a:rPr>
                                <m:t>2</m:t>
                              </m:r>
                            </m:e>
                            <m:sup>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num>
                                <m:den>
                                  <m:r>
                                    <a:rPr lang="en-US" sz="2400" i="1">
                                      <a:latin typeface="Cambria Math" panose="02040503050406030204" pitchFamily="18" charset="0"/>
                                    </a:rPr>
                                    <m:t>2</m:t>
                                  </m:r>
                                </m:den>
                              </m:f>
                            </m:sup>
                          </m:sSup>
                        </m:num>
                        <m:den>
                          <m:sSup>
                            <m:sSupPr>
                              <m:ctrlPr>
                                <a:rPr lang="en-SG" sz="2400" i="1" smtClean="0">
                                  <a:latin typeface="Cambria Math" panose="02040503050406030204" pitchFamily="18" charset="0"/>
                                </a:rPr>
                              </m:ctrlPr>
                            </m:sSupPr>
                            <m:e>
                              <m:r>
                                <a:rPr lang="en-US" sz="2400" i="1">
                                  <a:latin typeface="Cambria Math" panose="02040503050406030204" pitchFamily="18" charset="0"/>
                                </a:rPr>
                                <m:t>2</m:t>
                              </m:r>
                            </m:e>
                            <m:sup>
                              <m:sSup>
                                <m:sSupPr>
                                  <m:ctrlPr>
                                    <a:rPr lang="en-SG"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2</m:t>
                                  </m:r>
                                </m:sup>
                              </m:sSup>
                            </m:sup>
                          </m:sSup>
                        </m:den>
                      </m:f>
                      <m:r>
                        <a:rPr lang="en-US" sz="2400" b="0" i="1" smtClean="0">
                          <a:latin typeface="Cambria Math" panose="02040503050406030204" pitchFamily="18" charset="0"/>
                        </a:rPr>
                        <m:t>=</m:t>
                      </m:r>
                      <m:f>
                        <m:fPr>
                          <m:ctrlPr>
                            <a:rPr lang="en-US" sz="2400" b="0" i="1" smtClean="0">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1</m:t>
                          </m:r>
                        </m:num>
                        <m:den>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2</m:t>
                              </m:r>
                            </m:e>
                            <m:sup>
                              <m:f>
                                <m:fPr>
                                  <m:ctrlPr>
                                    <a:rPr lang="en-US" sz="2400" b="0" i="1" smtClean="0">
                                      <a:solidFill>
                                        <a:srgbClr val="C00000"/>
                                      </a:solidFill>
                                      <a:latin typeface="Cambria Math" panose="02040503050406030204" pitchFamily="18" charset="0"/>
                                    </a:rPr>
                                  </m:ctrlPr>
                                </m:fPr>
                                <m:num>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𝑛</m:t>
                                  </m:r>
                                </m:num>
                                <m:den>
                                  <m:r>
                                    <a:rPr lang="en-US" sz="2400" b="0" i="1" smtClean="0">
                                      <a:solidFill>
                                        <a:srgbClr val="C00000"/>
                                      </a:solidFill>
                                      <a:latin typeface="Cambria Math" panose="02040503050406030204" pitchFamily="18" charset="0"/>
                                    </a:rPr>
                                    <m:t>2</m:t>
                                  </m:r>
                                </m:den>
                              </m:f>
                            </m:sup>
                          </m:sSup>
                        </m:den>
                      </m:f>
                    </m:oMath>
                  </m:oMathPara>
                </a14:m>
                <a:endParaRPr lang="en-SG" sz="2400" dirty="0">
                  <a:solidFill>
                    <a:srgbClr val="C0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293566" y="5167247"/>
                <a:ext cx="2188035" cy="1141274"/>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807208" y="5889693"/>
                <a:ext cx="5239512" cy="483466"/>
              </a:xfrm>
              <a:prstGeom prst="rect">
                <a:avLst/>
              </a:prstGeom>
              <a:solidFill>
                <a:srgbClr val="FFFFCC"/>
              </a:solidFill>
            </p:spPr>
            <p:txBody>
              <a:bodyPr wrap="square" rtlCol="0">
                <a:spAutoFit/>
              </a:bodyPr>
              <a:lstStyle/>
              <a:p>
                <a:r>
                  <a:rPr lang="en-US" dirty="0"/>
                  <a:t>In particular, when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=4</m:t>
                    </m:r>
                  </m:oMath>
                </a14:m>
                <a:r>
                  <a:rPr lang="en-US" dirty="0"/>
                  <a:t>, the probability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den>
                    </m:f>
                  </m:oMath>
                </a14:m>
                <a:r>
                  <a:rPr lang="en-US" dirty="0"/>
                  <a:t> 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64</m:t>
                        </m:r>
                      </m:den>
                    </m:f>
                    <m:r>
                      <a:rPr lang="en-US" b="0" i="1" smtClean="0">
                        <a:latin typeface="Cambria Math" panose="02040503050406030204" pitchFamily="18" charset="0"/>
                      </a:rPr>
                      <m:t>.</m:t>
                    </m:r>
                  </m:oMath>
                </a14:m>
                <a:r>
                  <a:rPr lang="en-US" dirty="0"/>
                  <a:t>  </a:t>
                </a:r>
                <a:endParaRPr lang="en-SG" dirty="0"/>
              </a:p>
            </p:txBody>
          </p:sp>
        </mc:Choice>
        <mc:Fallback xmlns="">
          <p:sp>
            <p:nvSpPr>
              <p:cNvPr id="8" name="TextBox 7"/>
              <p:cNvSpPr txBox="1">
                <a:spLocks noRot="1" noChangeAspect="1" noMove="1" noResize="1" noEditPoints="1" noAdjustHandles="1" noChangeArrowheads="1" noChangeShapeType="1" noTextEdit="1"/>
              </p:cNvSpPr>
              <p:nvPr/>
            </p:nvSpPr>
            <p:spPr>
              <a:xfrm>
                <a:off x="2807208" y="5889693"/>
                <a:ext cx="5239512" cy="483466"/>
              </a:xfrm>
              <a:prstGeom prst="rect">
                <a:avLst/>
              </a:prstGeom>
              <a:blipFill>
                <a:blip r:embed="rId6"/>
                <a:stretch>
                  <a:fillRect l="-1048" b="-8861"/>
                </a:stretch>
              </a:blipFill>
            </p:spPr>
            <p:txBody>
              <a:bodyPr/>
              <a:lstStyle/>
              <a:p>
                <a:r>
                  <a:rPr lang="en-SG">
                    <a:noFill/>
                  </a:rPr>
                  <a:t> </a:t>
                </a:r>
              </a:p>
            </p:txBody>
          </p:sp>
        </mc:Fallback>
      </mc:AlternateContent>
      <p:sp>
        <p:nvSpPr>
          <p:cNvPr id="3" name="Right Triangle 2"/>
          <p:cNvSpPr/>
          <p:nvPr/>
        </p:nvSpPr>
        <p:spPr>
          <a:xfrm flipH="1" flipV="1">
            <a:off x="5048130" y="2538013"/>
            <a:ext cx="1453254" cy="1134358"/>
          </a:xfrm>
          <a:prstGeom prst="r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Triangle 10"/>
          <p:cNvSpPr/>
          <p:nvPr/>
        </p:nvSpPr>
        <p:spPr>
          <a:xfrm>
            <a:off x="4957044" y="2719251"/>
            <a:ext cx="1432698" cy="1122477"/>
          </a:xfrm>
          <a:prstGeom prst="rtTriangl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407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dissolve">
                                      <p:cBhvr>
                                        <p:cTn id="29" dur="500"/>
                                        <p:tgtEl>
                                          <p:spTgt spid="1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dissolve">
                                      <p:cBhvr>
                                        <p:cTn id="34" dur="500"/>
                                        <p:tgtEl>
                                          <p:spTgt spid="1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
                                            <p:txEl>
                                              <p:pRg st="2" end="2"/>
                                            </p:txEl>
                                          </p:spTgt>
                                        </p:tgtEl>
                                        <p:attrNameLst>
                                          <p:attrName>style.visibility</p:attrName>
                                        </p:attrNameLst>
                                      </p:cBhvr>
                                      <p:to>
                                        <p:strVal val="visible"/>
                                      </p:to>
                                    </p:set>
                                    <p:animEffect transition="in" filter="dissolve">
                                      <p:cBhvr>
                                        <p:cTn id="39" dur="500"/>
                                        <p:tgtEl>
                                          <p:spTgt spid="16">
                                            <p:txEl>
                                              <p:pRg st="2" end="2"/>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16" grpId="0" build="p"/>
      <p:bldP spid="7" grpId="0"/>
      <p:bldP spid="8" grpId="0" animBg="1"/>
      <p:bldP spid="3"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44492"/>
            <a:ext cx="1199476" cy="895927"/>
          </a:xfrm>
        </p:spPr>
        <p:txBody>
          <a:bodyPr>
            <a:normAutofit/>
          </a:bodyPr>
          <a:lstStyle/>
          <a:p>
            <a:pPr>
              <a:lnSpc>
                <a:spcPct val="100000"/>
              </a:lnSpc>
            </a:pPr>
            <a:r>
              <a:rPr lang="en-SG" dirty="0" err="1">
                <a:solidFill>
                  <a:schemeClr val="bg2">
                    <a:lumMod val="50000"/>
                  </a:schemeClr>
                </a:solidFill>
              </a:rPr>
              <a:t>Q7</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14</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E9E79C7-1261-46B9-8DD4-DC35D1B5C965}"/>
                  </a:ext>
                </a:extLst>
              </p:cNvPr>
              <p:cNvSpPr/>
              <p:nvPr/>
            </p:nvSpPr>
            <p:spPr>
              <a:xfrm>
                <a:off x="1514138" y="396236"/>
                <a:ext cx="10139922" cy="707886"/>
              </a:xfrm>
              <a:prstGeom prst="rect">
                <a:avLst/>
              </a:prstGeom>
            </p:spPr>
            <p:txBody>
              <a:bodyPr wrap="square">
                <a:spAutoFit/>
              </a:bodyPr>
              <a:lstStyle/>
              <a:p>
                <a:r>
                  <a:rPr lang="en-US" sz="2000" dirty="0"/>
                  <a:t>Let us define a function </a:t>
                </a:r>
                <a14:m>
                  <m:oMath xmlns:m="http://schemas.openxmlformats.org/officeDocument/2006/math">
                    <m:r>
                      <a:rPr lang="en-US" sz="2000" i="1" dirty="0" smtClean="0">
                        <a:latin typeface="Cambria Math" panose="02040503050406030204" pitchFamily="18" charset="0"/>
                      </a:rPr>
                      <m:t>𝑊</m:t>
                    </m:r>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𝑏</m:t>
                    </m:r>
                    <m:r>
                      <a:rPr lang="en-US" sz="2000" i="1" dirty="0" smtClean="0">
                        <a:latin typeface="Cambria Math" panose="02040503050406030204" pitchFamily="18" charset="0"/>
                      </a:rPr>
                      <m:t>)</m:t>
                    </m:r>
                  </m:oMath>
                </a14:m>
                <a:r>
                  <a:rPr lang="en-US" sz="2000" dirty="0"/>
                  <a:t> to be the number of ways the tournament can be completed if team </a:t>
                </a:r>
                <a14:m>
                  <m:oMath xmlns:m="http://schemas.openxmlformats.org/officeDocument/2006/math">
                    <m:r>
                      <a:rPr lang="en-US" sz="2000" i="1" dirty="0" smtClean="0">
                        <a:latin typeface="Cambria Math" panose="02040503050406030204" pitchFamily="18" charset="0"/>
                      </a:rPr>
                      <m:t>𝐴</m:t>
                    </m:r>
                  </m:oMath>
                </a14:m>
                <a:r>
                  <a:rPr lang="en-US" sz="2000" dirty="0"/>
                  <a:t> has to win </a:t>
                </a:r>
                <a14:m>
                  <m:oMath xmlns:m="http://schemas.openxmlformats.org/officeDocument/2006/math">
                    <m:r>
                      <a:rPr lang="en-US" sz="2000" i="1" dirty="0" smtClean="0">
                        <a:latin typeface="Cambria Math" panose="02040503050406030204" pitchFamily="18" charset="0"/>
                      </a:rPr>
                      <m:t>𝑎</m:t>
                    </m:r>
                  </m:oMath>
                </a14:m>
                <a:r>
                  <a:rPr lang="en-US" sz="2000" dirty="0"/>
                  <a:t> more games to win, while team </a:t>
                </a:r>
                <a14:m>
                  <m:oMath xmlns:m="http://schemas.openxmlformats.org/officeDocument/2006/math">
                    <m:r>
                      <a:rPr lang="en-US" sz="2000" i="1" dirty="0" smtClean="0">
                        <a:latin typeface="Cambria Math" panose="02040503050406030204" pitchFamily="18" charset="0"/>
                      </a:rPr>
                      <m:t>𝐵</m:t>
                    </m:r>
                  </m:oMath>
                </a14:m>
                <a:r>
                  <a:rPr lang="en-US" sz="2000" dirty="0"/>
                  <a:t> has to win </a:t>
                </a:r>
                <a14:m>
                  <m:oMath xmlns:m="http://schemas.openxmlformats.org/officeDocument/2006/math">
                    <m:r>
                      <a:rPr lang="en-US" sz="2000" i="1" dirty="0" smtClean="0">
                        <a:latin typeface="Cambria Math" panose="02040503050406030204" pitchFamily="18" charset="0"/>
                      </a:rPr>
                      <m:t>𝑏</m:t>
                    </m:r>
                  </m:oMath>
                </a14:m>
                <a:r>
                  <a:rPr lang="en-US" sz="2000" dirty="0"/>
                  <a:t> more games to win.</a:t>
                </a:r>
              </a:p>
            </p:txBody>
          </p:sp>
        </mc:Choice>
        <mc:Fallback xmlns="">
          <p:sp>
            <p:nvSpPr>
              <p:cNvPr id="3" name="Rectangle 2">
                <a:extLst>
                  <a:ext uri="{FF2B5EF4-FFF2-40B4-BE49-F238E27FC236}">
                    <a16:creationId xmlns:a16="http://schemas.microsoft.com/office/drawing/2014/main" id="{AE9E79C7-1261-46B9-8DD4-DC35D1B5C965}"/>
                  </a:ext>
                </a:extLst>
              </p:cNvPr>
              <p:cNvSpPr>
                <a:spLocks noRot="1" noChangeAspect="1" noMove="1" noResize="1" noEditPoints="1" noAdjustHandles="1" noChangeArrowheads="1" noChangeShapeType="1" noTextEdit="1"/>
              </p:cNvSpPr>
              <p:nvPr/>
            </p:nvSpPr>
            <p:spPr>
              <a:xfrm>
                <a:off x="1514138" y="396236"/>
                <a:ext cx="10139922" cy="707886"/>
              </a:xfrm>
              <a:prstGeom prst="rect">
                <a:avLst/>
              </a:prstGeom>
              <a:blipFill>
                <a:blip r:embed="rId2"/>
                <a:stretch>
                  <a:fillRect l="-601" t="-4310" r="-300" b="-1465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E9E79C7-1261-46B9-8DD4-DC35D1B5C965}"/>
                  </a:ext>
                </a:extLst>
              </p:cNvPr>
              <p:cNvSpPr/>
              <p:nvPr/>
            </p:nvSpPr>
            <p:spPr>
              <a:xfrm>
                <a:off x="2279186" y="1196228"/>
                <a:ext cx="6937966" cy="778868"/>
              </a:xfrm>
              <a:prstGeom prst="rect">
                <a:avLst/>
              </a:prstGeom>
              <a:solidFill>
                <a:srgbClr val="CCEC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=0 </m:t>
                              </m:r>
                              <m:r>
                                <m:rPr>
                                  <m:sty m:val="p"/>
                                </m:rPr>
                                <a:rPr lang="en-US" sz="2000" b="0" i="0" smtClean="0">
                                  <a:latin typeface="Cambria Math" panose="02040503050406030204" pitchFamily="18" charset="0"/>
                                </a:rPr>
                                <m:t>or</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=0.</m:t>
                              </m:r>
                            </m:e>
                            <m:e>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−1,</m:t>
                                  </m:r>
                                  <m:r>
                                    <a:rPr lang="en-US" sz="2000" b="0" i="1" smtClean="0">
                                      <a:latin typeface="Cambria Math" panose="02040503050406030204" pitchFamily="18" charset="0"/>
                                    </a:rPr>
                                    <m:t>𝑏</m:t>
                                  </m:r>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&gt;0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&gt;0.</m:t>
                              </m:r>
                            </m:e>
                          </m:eqArr>
                        </m:e>
                      </m:d>
                    </m:oMath>
                  </m:oMathPara>
                </a14:m>
                <a:endParaRPr lang="en-US" sz="2000" dirty="0"/>
              </a:p>
            </p:txBody>
          </p:sp>
        </mc:Choice>
        <mc:Fallback xmlns="">
          <p:sp>
            <p:nvSpPr>
              <p:cNvPr id="11" name="Rectangle 10">
                <a:extLst>
                  <a:ext uri="{FF2B5EF4-FFF2-40B4-BE49-F238E27FC236}">
                    <a16:creationId xmlns:a16="http://schemas.microsoft.com/office/drawing/2014/main" id="{AE9E79C7-1261-46B9-8DD4-DC35D1B5C965}"/>
                  </a:ext>
                </a:extLst>
              </p:cNvPr>
              <p:cNvSpPr>
                <a:spLocks noRot="1" noChangeAspect="1" noMove="1" noResize="1" noEditPoints="1" noAdjustHandles="1" noChangeArrowheads="1" noChangeShapeType="1" noTextEdit="1"/>
              </p:cNvSpPr>
              <p:nvPr/>
            </p:nvSpPr>
            <p:spPr>
              <a:xfrm>
                <a:off x="2279186" y="1196228"/>
                <a:ext cx="6937966" cy="778868"/>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E9E79C7-1261-46B9-8DD4-DC35D1B5C965}"/>
                  </a:ext>
                </a:extLst>
              </p:cNvPr>
              <p:cNvSpPr/>
              <p:nvPr/>
            </p:nvSpPr>
            <p:spPr>
              <a:xfrm>
                <a:off x="1514138" y="2203700"/>
                <a:ext cx="5288998" cy="400110"/>
              </a:xfrm>
              <a:prstGeom prst="rect">
                <a:avLst/>
              </a:prstGeom>
            </p:spPr>
            <p:txBody>
              <a:bodyPr wrap="square">
                <a:spAutoFit/>
              </a:bodyPr>
              <a:lstStyle/>
              <a:p>
                <a:r>
                  <a:rPr lang="en-US" sz="2000" dirty="0"/>
                  <a:t>Verify that </a:t>
                </a:r>
                <a14:m>
                  <m:oMath xmlns:m="http://schemas.openxmlformats.org/officeDocument/2006/math">
                    <m:r>
                      <a:rPr lang="en-US" sz="2000" i="1" dirty="0" smtClean="0">
                        <a:latin typeface="Cambria Math" panose="02040503050406030204" pitchFamily="18" charset="0"/>
                      </a:rPr>
                      <m:t>𝑊</m:t>
                    </m:r>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𝑏</m:t>
                    </m:r>
                    <m:r>
                      <a:rPr lang="en-US" sz="2000" i="1" dirty="0" smtClean="0">
                        <a:latin typeface="Cambria Math" panose="02040503050406030204" pitchFamily="18" charset="0"/>
                      </a:rPr>
                      <m:t>)</m:t>
                    </m:r>
                  </m:oMath>
                </a14:m>
                <a:r>
                  <a:rPr lang="en-US" sz="2000" dirty="0"/>
                  <a:t> may be expressed as follows:</a:t>
                </a:r>
              </a:p>
            </p:txBody>
          </p:sp>
        </mc:Choice>
        <mc:Fallback xmlns="">
          <p:sp>
            <p:nvSpPr>
              <p:cNvPr id="12" name="Rectangle 11">
                <a:extLst>
                  <a:ext uri="{FF2B5EF4-FFF2-40B4-BE49-F238E27FC236}">
                    <a16:creationId xmlns:a16="http://schemas.microsoft.com/office/drawing/2014/main" id="{AE9E79C7-1261-46B9-8DD4-DC35D1B5C965}"/>
                  </a:ext>
                </a:extLst>
              </p:cNvPr>
              <p:cNvSpPr>
                <a:spLocks noRot="1" noChangeAspect="1" noMove="1" noResize="1" noEditPoints="1" noAdjustHandles="1" noChangeArrowheads="1" noChangeShapeType="1" noTextEdit="1"/>
              </p:cNvSpPr>
              <p:nvPr/>
            </p:nvSpPr>
            <p:spPr>
              <a:xfrm>
                <a:off x="1514138" y="2203700"/>
                <a:ext cx="5288998" cy="400110"/>
              </a:xfrm>
              <a:prstGeom prst="rect">
                <a:avLst/>
              </a:prstGeom>
              <a:blipFill>
                <a:blip r:embed="rId4"/>
                <a:stretch>
                  <a:fillRect l="-1152" t="-7576" r="-922" b="-257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207435" y="2125430"/>
                <a:ext cx="2009717" cy="622350"/>
              </a:xfrm>
              <a:prstGeom prst="rect">
                <a:avLst/>
              </a:prstGeom>
              <a:solidFill>
                <a:srgbClr val="CCEC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
                                <a:rPr lang="en-US" b="0" i="1" smtClean="0">
                                  <a:latin typeface="Cambria Math" panose="02040503050406030204" pitchFamily="18" charset="0"/>
                                </a:rPr>
                                <m:t>𝑎</m:t>
                              </m:r>
                            </m:den>
                          </m:f>
                        </m:e>
                      </m:d>
                      <m:r>
                        <a:rPr lang="en-US" b="0" i="1" smtClean="0">
                          <a:latin typeface="Cambria Math" panose="02040503050406030204" pitchFamily="18" charset="0"/>
                        </a:rPr>
                        <m:t>.</m:t>
                      </m:r>
                    </m:oMath>
                  </m:oMathPara>
                </a14:m>
                <a:endParaRPr lang="en-SG" dirty="0"/>
              </a:p>
            </p:txBody>
          </p:sp>
        </mc:Choice>
        <mc:Fallback xmlns="">
          <p:sp>
            <p:nvSpPr>
              <p:cNvPr id="9" name="TextBox 8"/>
              <p:cNvSpPr txBox="1">
                <a:spLocks noRot="1" noChangeAspect="1" noMove="1" noResize="1" noEditPoints="1" noAdjustHandles="1" noChangeArrowheads="1" noChangeShapeType="1" noTextEdit="1"/>
              </p:cNvSpPr>
              <p:nvPr/>
            </p:nvSpPr>
            <p:spPr>
              <a:xfrm>
                <a:off x="7207435" y="2125430"/>
                <a:ext cx="2009717" cy="622350"/>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396153" y="2913580"/>
                <a:ext cx="8704031" cy="3376181"/>
              </a:xfrm>
              <a:prstGeom prst="rect">
                <a:avLst/>
              </a:prstGeom>
              <a:noFill/>
            </p:spPr>
            <p:txBody>
              <a:bodyPr wrap="square" rtlCol="0">
                <a:spAutoFit/>
              </a:bodyPr>
              <a:lstStyle/>
              <a:p>
                <a:pPr marL="357188" indent="-357188">
                  <a:spcAft>
                    <a:spcPts val="600"/>
                  </a:spcAft>
                  <a:tabLst>
                    <a:tab pos="987425" algn="l"/>
                    <a:tab pos="4124325" algn="l"/>
                  </a:tabLst>
                </a:pPr>
                <a:r>
                  <a:rPr lang="en-US" sz="2000" dirty="0"/>
                  <a:t>1.	Case 1: </a:t>
                </a:r>
                <a14:m>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rPr>
                      <m:t>=0</m:t>
                    </m:r>
                  </m:oMath>
                </a14:m>
                <a:r>
                  <a:rPr lang="en-US" sz="2000" dirty="0"/>
                  <a:t>, then </a:t>
                </a:r>
                <a14:m>
                  <m:oMath xmlns:m="http://schemas.openxmlformats.org/officeDocument/2006/math">
                    <m:d>
                      <m:dPr>
                        <m:ctrlPr>
                          <a:rPr lang="en-US" sz="2000" i="1" dirty="0" smtClean="0">
                            <a:latin typeface="Cambria Math" panose="02040503050406030204" pitchFamily="18" charset="0"/>
                          </a:rPr>
                        </m:ctrlPr>
                      </m:dPr>
                      <m:e>
                        <m:f>
                          <m:fPr>
                            <m:type m:val="noBa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num>
                          <m:den>
                            <m:r>
                              <a:rPr lang="en-US" sz="2000" b="0" i="1" dirty="0" smtClean="0">
                                <a:latin typeface="Cambria Math" panose="02040503050406030204" pitchFamily="18" charset="0"/>
                              </a:rPr>
                              <m:t>𝑎</m:t>
                            </m:r>
                          </m:den>
                        </m:f>
                      </m:e>
                    </m:d>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f>
                          <m:fPr>
                            <m:type m:val="noBa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𝑏</m:t>
                            </m:r>
                          </m:num>
                          <m:den>
                            <m:r>
                              <a:rPr lang="en-US" sz="2000" b="0" i="1" dirty="0" smtClean="0">
                                <a:latin typeface="Cambria Math" panose="02040503050406030204" pitchFamily="18" charset="0"/>
                              </a:rPr>
                              <m:t>0</m:t>
                            </m:r>
                          </m:den>
                        </m:f>
                      </m:e>
                    </m:d>
                    <m:r>
                      <a:rPr lang="en-US" sz="2000" b="0" i="1" dirty="0" smtClean="0">
                        <a:latin typeface="Cambria Math" panose="02040503050406030204" pitchFamily="18" charset="0"/>
                      </a:rPr>
                      <m:t>=1</m:t>
                    </m:r>
                    <m:r>
                      <a:rPr lang="en-SG" sz="2000" b="0" i="1" dirty="0" smtClean="0">
                        <a:latin typeface="Cambria Math" panose="02040503050406030204" pitchFamily="18" charset="0"/>
                      </a:rPr>
                      <m:t>=</m:t>
                    </m:r>
                    <m:r>
                      <a:rPr lang="en-SG" sz="2000" b="0" i="1" dirty="0" smtClean="0">
                        <a:latin typeface="Cambria Math" panose="02040503050406030204" pitchFamily="18" charset="0"/>
                      </a:rPr>
                      <m:t>𝑊</m:t>
                    </m:r>
                    <m:r>
                      <a:rPr lang="en-SG" sz="2000" b="0" i="1" dirty="0" smtClean="0">
                        <a:latin typeface="Cambria Math" panose="02040503050406030204" pitchFamily="18" charset="0"/>
                      </a:rPr>
                      <m:t>(</m:t>
                    </m:r>
                    <m:r>
                      <a:rPr lang="en-SG" sz="2000" b="0" i="1" dirty="0" smtClean="0">
                        <a:latin typeface="Cambria Math" panose="02040503050406030204" pitchFamily="18" charset="0"/>
                      </a:rPr>
                      <m:t>𝑎</m:t>
                    </m:r>
                    <m:r>
                      <a:rPr lang="en-SG" sz="2000" b="0" i="1" dirty="0" smtClean="0">
                        <a:latin typeface="Cambria Math" panose="02040503050406030204" pitchFamily="18" charset="0"/>
                      </a:rPr>
                      <m:t>,</m:t>
                    </m:r>
                    <m:r>
                      <a:rPr lang="en-SG" sz="2000" b="0" i="1" dirty="0" smtClean="0">
                        <a:latin typeface="Cambria Math" panose="02040503050406030204" pitchFamily="18" charset="0"/>
                      </a:rPr>
                      <m:t>𝑏</m:t>
                    </m:r>
                    <m:r>
                      <a:rPr lang="en-SG" sz="2000" b="0" i="1" dirty="0" smtClean="0">
                        <a:latin typeface="Cambria Math" panose="02040503050406030204" pitchFamily="18" charset="0"/>
                      </a:rPr>
                      <m:t>).</m:t>
                    </m:r>
                  </m:oMath>
                </a14:m>
                <a:endParaRPr lang="en-US" sz="2000" b="0" dirty="0"/>
              </a:p>
              <a:p>
                <a:pPr marL="357188" indent="-357188">
                  <a:spcAft>
                    <a:spcPts val="600"/>
                  </a:spcAft>
                  <a:tabLst>
                    <a:tab pos="987425" algn="l"/>
                    <a:tab pos="4124325" algn="l"/>
                  </a:tabLst>
                </a:pPr>
                <a:r>
                  <a:rPr lang="en-US" sz="2000" dirty="0"/>
                  <a:t>2.	Case 2: </a:t>
                </a:r>
                <a14:m>
                  <m:oMath xmlns:m="http://schemas.openxmlformats.org/officeDocument/2006/math">
                    <m:r>
                      <a:rPr lang="en-US" sz="2000" b="0" i="1" dirty="0" smtClean="0">
                        <a:latin typeface="Cambria Math" panose="02040503050406030204" pitchFamily="18" charset="0"/>
                      </a:rPr>
                      <m:t>𝑏</m:t>
                    </m:r>
                    <m:r>
                      <a:rPr lang="en-US" sz="2000" b="0" i="1" dirty="0" smtClean="0">
                        <a:latin typeface="Cambria Math" panose="02040503050406030204" pitchFamily="18" charset="0"/>
                      </a:rPr>
                      <m:t>=0</m:t>
                    </m:r>
                  </m:oMath>
                </a14:m>
                <a:r>
                  <a:rPr lang="en-US" sz="2000" dirty="0"/>
                  <a:t>, then </a:t>
                </a:r>
                <a14:m>
                  <m:oMath xmlns:m="http://schemas.openxmlformats.org/officeDocument/2006/math">
                    <m:d>
                      <m:dPr>
                        <m:ctrlPr>
                          <a:rPr lang="en-US" sz="2000" i="1" dirty="0">
                            <a:latin typeface="Cambria Math" panose="02040503050406030204" pitchFamily="18" charset="0"/>
                          </a:rPr>
                        </m:ctrlPr>
                      </m:dPr>
                      <m:e>
                        <m:f>
                          <m:fPr>
                            <m:type m:val="noBar"/>
                            <m:ctrlPr>
                              <a:rPr lang="en-US" sz="2000" i="1" dirty="0">
                                <a:latin typeface="Cambria Math" panose="02040503050406030204" pitchFamily="18" charset="0"/>
                              </a:rPr>
                            </m:ctrlPr>
                          </m:fPr>
                          <m:num>
                            <m:r>
                              <a:rPr lang="en-US" sz="2000" i="1" dirty="0">
                                <a:latin typeface="Cambria Math" panose="02040503050406030204" pitchFamily="18" charset="0"/>
                              </a:rPr>
                              <m:t>𝑎</m:t>
                            </m:r>
                            <m:r>
                              <a:rPr lang="en-US" sz="2000" i="1" dirty="0">
                                <a:latin typeface="Cambria Math" panose="02040503050406030204" pitchFamily="18" charset="0"/>
                              </a:rPr>
                              <m:t>+</m:t>
                            </m:r>
                            <m:r>
                              <a:rPr lang="en-US" sz="2000" i="1" dirty="0">
                                <a:latin typeface="Cambria Math" panose="02040503050406030204" pitchFamily="18" charset="0"/>
                              </a:rPr>
                              <m:t>𝑏</m:t>
                            </m:r>
                          </m:num>
                          <m:den>
                            <m:r>
                              <a:rPr lang="en-US" sz="2000" i="1" dirty="0">
                                <a:latin typeface="Cambria Math" panose="02040503050406030204" pitchFamily="18" charset="0"/>
                              </a:rPr>
                              <m:t>𝑎</m:t>
                            </m:r>
                          </m:den>
                        </m:f>
                      </m:e>
                    </m:d>
                    <m:r>
                      <a:rPr lang="en-US" sz="2000" i="1" dirty="0">
                        <a:latin typeface="Cambria Math" panose="02040503050406030204" pitchFamily="18" charset="0"/>
                      </a:rPr>
                      <m:t>=</m:t>
                    </m:r>
                    <m:d>
                      <m:dPr>
                        <m:ctrlPr>
                          <a:rPr lang="en-US" sz="2000" i="1" dirty="0">
                            <a:latin typeface="Cambria Math" panose="02040503050406030204" pitchFamily="18" charset="0"/>
                          </a:rPr>
                        </m:ctrlPr>
                      </m:dPr>
                      <m:e>
                        <m:f>
                          <m:fPr>
                            <m:type m:val="noBar"/>
                            <m:ctrlPr>
                              <a:rPr lang="en-US" sz="2000" i="1" dirty="0">
                                <a:latin typeface="Cambria Math" panose="02040503050406030204" pitchFamily="18" charset="0"/>
                              </a:rPr>
                            </m:ctrlPr>
                          </m:fPr>
                          <m:num>
                            <m:r>
                              <a:rPr lang="en-US" sz="2000" b="0" i="1" dirty="0" smtClean="0">
                                <a:latin typeface="Cambria Math" panose="02040503050406030204" pitchFamily="18" charset="0"/>
                              </a:rPr>
                              <m:t>𝑎</m:t>
                            </m:r>
                          </m:num>
                          <m:den>
                            <m:r>
                              <a:rPr lang="en-US" sz="2000" b="0" i="1" dirty="0" smtClean="0">
                                <a:latin typeface="Cambria Math" panose="02040503050406030204" pitchFamily="18" charset="0"/>
                              </a:rPr>
                              <m:t>𝑎</m:t>
                            </m:r>
                          </m:den>
                        </m:f>
                      </m:e>
                    </m:d>
                    <m:r>
                      <a:rPr lang="en-US" sz="2000" i="1" dirty="0">
                        <a:latin typeface="Cambria Math" panose="02040503050406030204" pitchFamily="18" charset="0"/>
                      </a:rPr>
                      <m:t>=1</m:t>
                    </m:r>
                    <m:r>
                      <a:rPr lang="en-SG" sz="2000" b="0" i="1" dirty="0" smtClean="0">
                        <a:latin typeface="Cambria Math" panose="02040503050406030204" pitchFamily="18" charset="0"/>
                      </a:rPr>
                      <m:t>=</m:t>
                    </m:r>
                    <m:r>
                      <a:rPr lang="en-SG" sz="2000" b="0" i="1" dirty="0" smtClean="0">
                        <a:latin typeface="Cambria Math" panose="02040503050406030204" pitchFamily="18" charset="0"/>
                      </a:rPr>
                      <m:t>𝑊</m:t>
                    </m:r>
                    <m:r>
                      <a:rPr lang="en-SG" sz="2000" b="0" i="1" dirty="0" smtClean="0">
                        <a:latin typeface="Cambria Math" panose="02040503050406030204" pitchFamily="18" charset="0"/>
                      </a:rPr>
                      <m:t>(</m:t>
                    </m:r>
                    <m:r>
                      <a:rPr lang="en-SG" sz="2000" b="0" i="1" dirty="0" smtClean="0">
                        <a:latin typeface="Cambria Math" panose="02040503050406030204" pitchFamily="18" charset="0"/>
                      </a:rPr>
                      <m:t>𝑎</m:t>
                    </m:r>
                    <m:r>
                      <a:rPr lang="en-SG" sz="2000" b="0" i="1" dirty="0" smtClean="0">
                        <a:latin typeface="Cambria Math" panose="02040503050406030204" pitchFamily="18" charset="0"/>
                      </a:rPr>
                      <m:t>,</m:t>
                    </m:r>
                    <m:r>
                      <a:rPr lang="en-SG" sz="2000" b="0" i="1" dirty="0" smtClean="0">
                        <a:latin typeface="Cambria Math" panose="02040503050406030204" pitchFamily="18" charset="0"/>
                      </a:rPr>
                      <m:t>𝑏</m:t>
                    </m:r>
                    <m:r>
                      <a:rPr lang="en-SG" sz="2000" b="0" i="1" dirty="0" smtClean="0">
                        <a:latin typeface="Cambria Math" panose="02040503050406030204" pitchFamily="18" charset="0"/>
                      </a:rPr>
                      <m:t>)</m:t>
                    </m:r>
                  </m:oMath>
                </a14:m>
                <a:r>
                  <a:rPr lang="en-SG" sz="2000" dirty="0"/>
                  <a:t>.</a:t>
                </a:r>
              </a:p>
              <a:p>
                <a:pPr marL="358775" indent="-358775">
                  <a:spcAft>
                    <a:spcPts val="600"/>
                  </a:spcAft>
                  <a:tabLst>
                    <a:tab pos="987425" algn="l"/>
                    <a:tab pos="4124325" algn="l"/>
                  </a:tabLst>
                </a:pPr>
                <a:r>
                  <a:rPr lang="en-US" sz="2000" dirty="0"/>
                  <a:t>3.	Case 3: </a:t>
                </a:r>
                <a14:m>
                  <m:oMath xmlns:m="http://schemas.openxmlformats.org/officeDocument/2006/math">
                    <m:r>
                      <a:rPr lang="en-US" sz="2000" i="1" dirty="0">
                        <a:latin typeface="Cambria Math" panose="02040503050406030204" pitchFamily="18" charset="0"/>
                      </a:rPr>
                      <m:t>𝑎</m:t>
                    </m:r>
                    <m:r>
                      <a:rPr lang="en-US" sz="2000" b="0" i="1" dirty="0" smtClean="0">
                        <a:latin typeface="Cambria Math" panose="02040503050406030204" pitchFamily="18" charset="0"/>
                      </a:rPr>
                      <m:t>&gt;</m:t>
                    </m:r>
                    <m:r>
                      <a:rPr lang="en-US" sz="2000" i="1" dirty="0">
                        <a:latin typeface="Cambria Math" panose="02040503050406030204" pitchFamily="18" charset="0"/>
                      </a:rPr>
                      <m:t>0</m:t>
                    </m:r>
                  </m:oMath>
                </a14:m>
                <a:r>
                  <a:rPr lang="en-SG" sz="2000" dirty="0"/>
                  <a:t> and </a:t>
                </a:r>
                <a14:m>
                  <m:oMath xmlns:m="http://schemas.openxmlformats.org/officeDocument/2006/math">
                    <m:r>
                      <a:rPr lang="en-US" sz="2000" b="0" i="1" dirty="0" smtClean="0">
                        <a:latin typeface="Cambria Math" panose="02040503050406030204" pitchFamily="18" charset="0"/>
                      </a:rPr>
                      <m:t>𝑏</m:t>
                    </m:r>
                    <m:r>
                      <a:rPr lang="en-US" sz="2000" b="0" i="1" dirty="0" smtClean="0">
                        <a:latin typeface="Cambria Math" panose="02040503050406030204" pitchFamily="18" charset="0"/>
                      </a:rPr>
                      <m:t>&gt;0</m:t>
                    </m:r>
                  </m:oMath>
                </a14:m>
                <a:r>
                  <a:rPr lang="en-SG" sz="2000" dirty="0"/>
                  <a:t>, </a:t>
                </a:r>
              </a:p>
              <a:p>
                <a:pPr marL="446088">
                  <a:spcAft>
                    <a:spcPts val="600"/>
                  </a:spcAft>
                  <a:tabLst>
                    <a:tab pos="987425" algn="l"/>
                    <a:tab pos="4124325" algn="l"/>
                  </a:tabLst>
                </a:pPr>
                <a:r>
                  <a:rPr lang="en-SG" sz="2000" dirty="0"/>
                  <a:t>3.1	 </a:t>
                </a:r>
                <a14:m>
                  <m:oMath xmlns:m="http://schemas.openxmlformats.org/officeDocument/2006/math">
                    <m:d>
                      <m:dPr>
                        <m:ctrlPr>
                          <a:rPr lang="en-SG" i="1" smtClean="0">
                            <a:latin typeface="Cambria Math" panose="02040503050406030204" pitchFamily="18" charset="0"/>
                          </a:rPr>
                        </m:ctrlPr>
                      </m:dPr>
                      <m:e>
                        <m:f>
                          <m:fPr>
                            <m:type m:val="noBar"/>
                            <m:ctrlPr>
                              <a:rPr lang="en-SG"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
                              <a:rPr lang="en-US" b="0" i="1" smtClean="0">
                                <a:latin typeface="Cambria Math" panose="02040503050406030204" pitchFamily="18" charset="0"/>
                              </a:rPr>
                              <m:t>𝑎</m:t>
                            </m:r>
                          </m:den>
                        </m:f>
                      </m:e>
                    </m:d>
                    <m:r>
                      <a:rPr lang="en-US" b="0" i="1" smtClean="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m:t>
                            </m:r>
                          </m:num>
                          <m:den>
                            <m:r>
                              <a:rPr lang="en-SG" b="0" i="1" smtClean="0">
                                <a:latin typeface="Cambria Math" panose="02040503050406030204" pitchFamily="18" charset="0"/>
                              </a:rPr>
                              <m:t>𝑎</m:t>
                            </m:r>
                            <m:r>
                              <a:rPr lang="en-US" i="1">
                                <a:latin typeface="Cambria Math" panose="02040503050406030204" pitchFamily="18" charset="0"/>
                              </a:rPr>
                              <m:t>−1</m:t>
                            </m:r>
                          </m:den>
                        </m:f>
                      </m:e>
                    </m:d>
                    <m:r>
                      <a:rPr lang="en-US" i="1">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m:t>
                            </m:r>
                          </m:num>
                          <m:den>
                            <m:r>
                              <a:rPr lang="en-SG" b="0" i="1" smtClean="0">
                                <a:latin typeface="Cambria Math" panose="02040503050406030204" pitchFamily="18" charset="0"/>
                              </a:rPr>
                              <m:t>𝑎</m:t>
                            </m:r>
                          </m:den>
                        </m:f>
                      </m:e>
                    </m:d>
                  </m:oMath>
                </a14:m>
                <a:r>
                  <a:rPr lang="en-SG" dirty="0"/>
                  <a:t>	</a:t>
                </a:r>
                <a:r>
                  <a:rPr lang="en-SG" dirty="0">
                    <a:solidFill>
                      <a:srgbClr val="006600"/>
                    </a:solidFill>
                  </a:rPr>
                  <a:t>(by Pascal’s Formula: </a:t>
                </a:r>
                <a14:m>
                  <m:oMath xmlns:m="http://schemas.openxmlformats.org/officeDocument/2006/math">
                    <m:d>
                      <m:dPr>
                        <m:ctrlPr>
                          <a:rPr lang="en-SG" i="1">
                            <a:solidFill>
                              <a:srgbClr val="006600"/>
                            </a:solidFill>
                            <a:latin typeface="Cambria Math" panose="02040503050406030204" pitchFamily="18" charset="0"/>
                          </a:rPr>
                        </m:ctrlPr>
                      </m:dPr>
                      <m:e>
                        <m:f>
                          <m:fPr>
                            <m:type m:val="noBar"/>
                            <m:ctrlPr>
                              <a:rPr lang="en-SG" i="1">
                                <a:solidFill>
                                  <a:srgbClr val="006600"/>
                                </a:solidFill>
                                <a:latin typeface="Cambria Math" panose="02040503050406030204" pitchFamily="18" charset="0"/>
                              </a:rPr>
                            </m:ctrlPr>
                          </m:fPr>
                          <m:num>
                            <m:r>
                              <a:rPr lang="en-US" i="1">
                                <a:solidFill>
                                  <a:srgbClr val="006600"/>
                                </a:solidFill>
                                <a:latin typeface="Cambria Math" panose="02040503050406030204" pitchFamily="18" charset="0"/>
                              </a:rPr>
                              <m:t>𝑛</m:t>
                            </m:r>
                            <m:r>
                              <a:rPr lang="en-US" i="1">
                                <a:solidFill>
                                  <a:srgbClr val="006600"/>
                                </a:solidFill>
                                <a:latin typeface="Cambria Math" panose="02040503050406030204" pitchFamily="18" charset="0"/>
                              </a:rPr>
                              <m:t>+1</m:t>
                            </m:r>
                          </m:num>
                          <m:den>
                            <m:r>
                              <a:rPr lang="en-US" i="1">
                                <a:solidFill>
                                  <a:srgbClr val="006600"/>
                                </a:solidFill>
                                <a:latin typeface="Cambria Math" panose="02040503050406030204" pitchFamily="18" charset="0"/>
                              </a:rPr>
                              <m:t>𝑟</m:t>
                            </m:r>
                          </m:den>
                        </m:f>
                      </m:e>
                    </m:d>
                    <m:r>
                      <a:rPr lang="en-US" i="1">
                        <a:solidFill>
                          <a:srgbClr val="006600"/>
                        </a:solidFill>
                        <a:latin typeface="Cambria Math" panose="02040503050406030204" pitchFamily="18" charset="0"/>
                      </a:rPr>
                      <m:t>=</m:t>
                    </m:r>
                    <m:d>
                      <m:dPr>
                        <m:ctrlPr>
                          <a:rPr lang="en-US" i="1">
                            <a:solidFill>
                              <a:srgbClr val="006600"/>
                            </a:solidFill>
                            <a:latin typeface="Cambria Math" panose="02040503050406030204" pitchFamily="18" charset="0"/>
                          </a:rPr>
                        </m:ctrlPr>
                      </m:dPr>
                      <m:e>
                        <m:f>
                          <m:fPr>
                            <m:type m:val="noBar"/>
                            <m:ctrlPr>
                              <a:rPr lang="en-US" i="1">
                                <a:solidFill>
                                  <a:srgbClr val="006600"/>
                                </a:solidFill>
                                <a:latin typeface="Cambria Math" panose="02040503050406030204" pitchFamily="18" charset="0"/>
                              </a:rPr>
                            </m:ctrlPr>
                          </m:fPr>
                          <m:num>
                            <m:r>
                              <a:rPr lang="en-US" i="1">
                                <a:solidFill>
                                  <a:srgbClr val="006600"/>
                                </a:solidFill>
                                <a:latin typeface="Cambria Math" panose="02040503050406030204" pitchFamily="18" charset="0"/>
                              </a:rPr>
                              <m:t>𝑛</m:t>
                            </m:r>
                          </m:num>
                          <m:den>
                            <m:r>
                              <a:rPr lang="en-US" i="1">
                                <a:solidFill>
                                  <a:srgbClr val="006600"/>
                                </a:solidFill>
                                <a:latin typeface="Cambria Math" panose="02040503050406030204" pitchFamily="18" charset="0"/>
                              </a:rPr>
                              <m:t>𝑟</m:t>
                            </m:r>
                            <m:r>
                              <a:rPr lang="en-US" i="1">
                                <a:solidFill>
                                  <a:srgbClr val="006600"/>
                                </a:solidFill>
                                <a:latin typeface="Cambria Math" panose="02040503050406030204" pitchFamily="18" charset="0"/>
                              </a:rPr>
                              <m:t>−1</m:t>
                            </m:r>
                          </m:den>
                        </m:f>
                      </m:e>
                    </m:d>
                    <m:r>
                      <a:rPr lang="en-US" i="1">
                        <a:solidFill>
                          <a:srgbClr val="006600"/>
                        </a:solidFill>
                        <a:latin typeface="Cambria Math" panose="02040503050406030204" pitchFamily="18" charset="0"/>
                      </a:rPr>
                      <m:t>+</m:t>
                    </m:r>
                    <m:d>
                      <m:dPr>
                        <m:ctrlPr>
                          <a:rPr lang="en-US" i="1">
                            <a:solidFill>
                              <a:srgbClr val="006600"/>
                            </a:solidFill>
                            <a:latin typeface="Cambria Math" panose="02040503050406030204" pitchFamily="18" charset="0"/>
                          </a:rPr>
                        </m:ctrlPr>
                      </m:dPr>
                      <m:e>
                        <m:f>
                          <m:fPr>
                            <m:type m:val="noBar"/>
                            <m:ctrlPr>
                              <a:rPr lang="en-US" i="1">
                                <a:solidFill>
                                  <a:srgbClr val="006600"/>
                                </a:solidFill>
                                <a:latin typeface="Cambria Math" panose="02040503050406030204" pitchFamily="18" charset="0"/>
                              </a:rPr>
                            </m:ctrlPr>
                          </m:fPr>
                          <m:num>
                            <m:r>
                              <a:rPr lang="en-US" i="1">
                                <a:solidFill>
                                  <a:srgbClr val="006600"/>
                                </a:solidFill>
                                <a:latin typeface="Cambria Math" panose="02040503050406030204" pitchFamily="18" charset="0"/>
                              </a:rPr>
                              <m:t>𝑛</m:t>
                            </m:r>
                          </m:num>
                          <m:den>
                            <m:r>
                              <a:rPr lang="en-US" i="1">
                                <a:solidFill>
                                  <a:srgbClr val="006600"/>
                                </a:solidFill>
                                <a:latin typeface="Cambria Math" panose="02040503050406030204" pitchFamily="18" charset="0"/>
                              </a:rPr>
                              <m:t>𝑟</m:t>
                            </m:r>
                          </m:den>
                        </m:f>
                      </m:e>
                    </m:d>
                  </m:oMath>
                </a14:m>
                <a:r>
                  <a:rPr lang="en-SG" dirty="0">
                    <a:solidFill>
                      <a:srgbClr val="006600"/>
                    </a:solidFill>
                  </a:rPr>
                  <a:t>.)</a:t>
                </a:r>
              </a:p>
              <a:p>
                <a:pPr marL="446088">
                  <a:spcAft>
                    <a:spcPts val="600"/>
                  </a:spcAft>
                  <a:tabLst>
                    <a:tab pos="987425" algn="l"/>
                    <a:tab pos="1611313" algn="l"/>
                    <a:tab pos="4124325" algn="l"/>
                  </a:tabLst>
                </a:pPr>
                <a:r>
                  <a:rPr lang="en-SG" sz="2000" dirty="0"/>
                  <a:t>3.2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m:t>
                            </m:r>
                          </m:num>
                          <m:den>
                            <m:r>
                              <a:rPr lang="en-SG" b="0" i="1" smtClean="0">
                                <a:latin typeface="Cambria Math" panose="02040503050406030204" pitchFamily="18" charset="0"/>
                              </a:rPr>
                              <m:t>𝑎</m:t>
                            </m:r>
                          </m:den>
                        </m:f>
                      </m:e>
                    </m:d>
                    <m:r>
                      <a:rPr lang="en-US" i="1">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SG" b="0" i="1" smtClean="0">
                                <a:latin typeface="Cambria Math" panose="02040503050406030204" pitchFamily="18" charset="0"/>
                              </a:rPr>
                              <m:t>(</m:t>
                            </m:r>
                            <m:r>
                              <a:rPr lang="en-US" i="1">
                                <a:latin typeface="Cambria Math" panose="02040503050406030204" pitchFamily="18" charset="0"/>
                              </a:rPr>
                              <m:t>𝑎</m:t>
                            </m:r>
                            <m:r>
                              <a:rPr lang="en-SG"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𝑏</m:t>
                            </m:r>
                          </m:num>
                          <m:den>
                            <m:r>
                              <a:rPr lang="en-SG" i="1">
                                <a:latin typeface="Cambria Math" panose="02040503050406030204" pitchFamily="18" charset="0"/>
                              </a:rPr>
                              <m:t>𝑎</m:t>
                            </m:r>
                            <m:r>
                              <a:rPr lang="en-SG" b="0" i="1" smtClean="0">
                                <a:latin typeface="Cambria Math" panose="02040503050406030204" pitchFamily="18" charset="0"/>
                              </a:rPr>
                              <m:t>−1</m:t>
                            </m:r>
                          </m:den>
                        </m:f>
                      </m:e>
                    </m:d>
                  </m:oMath>
                </a14:m>
                <a:r>
                  <a:rPr lang="en-SG" dirty="0"/>
                  <a:t>	</a:t>
                </a:r>
                <a:r>
                  <a:rPr lang="en-SG" dirty="0">
                    <a:solidFill>
                      <a:srgbClr val="006600"/>
                    </a:solidFill>
                  </a:rPr>
                  <a:t>(by commutativity.)</a:t>
                </a:r>
              </a:p>
              <a:p>
                <a:pPr marL="446088">
                  <a:spcAft>
                    <a:spcPts val="600"/>
                  </a:spcAft>
                  <a:tabLst>
                    <a:tab pos="987425" algn="l"/>
                    <a:tab pos="1611313" algn="l"/>
                    <a:tab pos="4124325" algn="l"/>
                  </a:tabLst>
                </a:pPr>
                <a:r>
                  <a:rPr lang="en-SG" sz="2000" dirty="0"/>
                  <a:t>3.3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SG" b="0" i="1" smtClean="0">
                        <a:latin typeface="Cambria Math" panose="02040503050406030204" pitchFamily="18" charset="0"/>
                      </a:rPr>
                      <m:t>𝑊</m:t>
                    </m:r>
                    <m:d>
                      <m:dPr>
                        <m:ctrlPr>
                          <a:rPr lang="en-SG" b="0" i="1" smtClean="0">
                            <a:latin typeface="Cambria Math" panose="02040503050406030204" pitchFamily="18" charset="0"/>
                          </a:rPr>
                        </m:ctrlPr>
                      </m:dPr>
                      <m:e>
                        <m:r>
                          <a:rPr lang="en-SG" b="0" i="1" smtClean="0">
                            <a:latin typeface="Cambria Math" panose="02040503050406030204" pitchFamily="18" charset="0"/>
                          </a:rPr>
                          <m:t>𝑎</m:t>
                        </m:r>
                        <m:r>
                          <a:rPr lang="en-SG" b="0" i="1" smtClean="0">
                            <a:latin typeface="Cambria Math" panose="02040503050406030204" pitchFamily="18" charset="0"/>
                          </a:rPr>
                          <m:t>,</m:t>
                        </m:r>
                        <m:r>
                          <a:rPr lang="en-SG" b="0" i="1" smtClean="0">
                            <a:latin typeface="Cambria Math" panose="02040503050406030204" pitchFamily="18" charset="0"/>
                          </a:rPr>
                          <m:t>𝑏</m:t>
                        </m:r>
                        <m:r>
                          <a:rPr lang="en-SG" b="0" i="1" smtClean="0">
                            <a:latin typeface="Cambria Math" panose="02040503050406030204" pitchFamily="18" charset="0"/>
                          </a:rPr>
                          <m:t>−1</m:t>
                        </m:r>
                      </m:e>
                    </m:d>
                    <m:r>
                      <a:rPr lang="en-SG" b="0" i="1" smtClean="0">
                        <a:latin typeface="Cambria Math" panose="02040503050406030204" pitchFamily="18" charset="0"/>
                      </a:rPr>
                      <m:t>+</m:t>
                    </m:r>
                    <m:r>
                      <a:rPr lang="en-SG" b="0" i="1" smtClean="0">
                        <a:latin typeface="Cambria Math" panose="02040503050406030204" pitchFamily="18" charset="0"/>
                      </a:rPr>
                      <m:t>𝑊</m:t>
                    </m:r>
                    <m:r>
                      <a:rPr lang="en-SG" b="0" i="1" smtClean="0">
                        <a:latin typeface="Cambria Math" panose="02040503050406030204" pitchFamily="18" charset="0"/>
                      </a:rPr>
                      <m:t>(</m:t>
                    </m:r>
                    <m:r>
                      <a:rPr lang="en-SG" b="0" i="1" smtClean="0">
                        <a:latin typeface="Cambria Math" panose="02040503050406030204" pitchFamily="18" charset="0"/>
                      </a:rPr>
                      <m:t>𝑎</m:t>
                    </m:r>
                    <m:r>
                      <a:rPr lang="en-SG" b="0" i="1" smtClean="0">
                        <a:latin typeface="Cambria Math" panose="02040503050406030204" pitchFamily="18" charset="0"/>
                      </a:rPr>
                      <m:t>−1,</m:t>
                    </m:r>
                    <m:r>
                      <a:rPr lang="en-SG" b="0" i="1" smtClean="0">
                        <a:latin typeface="Cambria Math" panose="02040503050406030204" pitchFamily="18" charset="0"/>
                      </a:rPr>
                      <m:t>𝑏</m:t>
                    </m:r>
                    <m:r>
                      <a:rPr lang="en-SG" b="0" i="1" smtClean="0">
                        <a:latin typeface="Cambria Math" panose="02040503050406030204" pitchFamily="18" charset="0"/>
                      </a:rPr>
                      <m:t>)</m:t>
                    </m:r>
                  </m:oMath>
                </a14:m>
                <a:r>
                  <a:rPr lang="en-SG" dirty="0"/>
                  <a:t>	</a:t>
                </a:r>
                <a:endParaRPr lang="en-SG" i="1" dirty="0">
                  <a:solidFill>
                    <a:srgbClr val="006600"/>
                  </a:solidFill>
                  <a:latin typeface="Cambria Math" panose="02040503050406030204" pitchFamily="18" charset="0"/>
                </a:endParaRPr>
              </a:p>
              <a:p>
                <a:pPr marL="446088">
                  <a:spcAft>
                    <a:spcPts val="600"/>
                  </a:spcAft>
                  <a:tabLst>
                    <a:tab pos="987425" algn="l"/>
                    <a:tab pos="1611313" algn="l"/>
                    <a:tab pos="4124325" algn="l"/>
                  </a:tabLst>
                </a:pPr>
                <a:r>
                  <a:rPr lang="en-SG" sz="2000" dirty="0"/>
                  <a:t>3.4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SG" i="1">
                        <a:latin typeface="Cambria Math" panose="02040503050406030204" pitchFamily="18" charset="0"/>
                      </a:rPr>
                      <m:t>𝑊</m:t>
                    </m:r>
                    <m:r>
                      <a:rPr lang="en-SG" b="0" i="1" smtClean="0">
                        <a:latin typeface="Cambria Math" panose="02040503050406030204" pitchFamily="18" charset="0"/>
                      </a:rPr>
                      <m:t>(</m:t>
                    </m:r>
                    <m:r>
                      <a:rPr lang="en-SG" b="0" i="1" smtClean="0">
                        <a:latin typeface="Cambria Math" panose="02040503050406030204" pitchFamily="18" charset="0"/>
                      </a:rPr>
                      <m:t>𝑎</m:t>
                    </m:r>
                    <m:r>
                      <a:rPr lang="en-SG" b="0" i="1" smtClean="0">
                        <a:latin typeface="Cambria Math" panose="02040503050406030204" pitchFamily="18" charset="0"/>
                      </a:rPr>
                      <m:t>,</m:t>
                    </m:r>
                    <m:r>
                      <a:rPr lang="en-SG" b="0" i="1" smtClean="0">
                        <a:latin typeface="Cambria Math" panose="02040503050406030204" pitchFamily="18" charset="0"/>
                      </a:rPr>
                      <m:t>𝑏</m:t>
                    </m:r>
                    <m:r>
                      <a:rPr lang="en-SG" b="0" i="1" smtClean="0">
                        <a:latin typeface="Cambria Math" panose="02040503050406030204" pitchFamily="18" charset="0"/>
                      </a:rPr>
                      <m:t>)</m:t>
                    </m:r>
                  </m:oMath>
                </a14:m>
                <a:r>
                  <a:rPr lang="en-SG" dirty="0"/>
                  <a:t>	</a:t>
                </a:r>
                <a:endParaRPr lang="en-SG" b="0" i="1" dirty="0">
                  <a:solidFill>
                    <a:srgbClr val="006600"/>
                  </a:solidFill>
                  <a:latin typeface="Cambria Math" panose="02040503050406030204" pitchFamily="18" charset="0"/>
                </a:endParaRPr>
              </a:p>
              <a:p>
                <a:pPr marL="357188" indent="-357188">
                  <a:spcAft>
                    <a:spcPts val="600"/>
                  </a:spcAft>
                  <a:tabLst>
                    <a:tab pos="987425" algn="l"/>
                    <a:tab pos="4124325" algn="l"/>
                  </a:tabLst>
                </a:pPr>
                <a:r>
                  <a:rPr lang="en-US" sz="2000" dirty="0"/>
                  <a:t>4.	For all cases, </a:t>
                </a:r>
                <a14:m>
                  <m:oMath xmlns:m="http://schemas.openxmlformats.org/officeDocument/2006/math">
                    <m:r>
                      <a:rPr lang="en-US" sz="2000" i="1" dirty="0">
                        <a:latin typeface="Cambria Math" panose="02040503050406030204" pitchFamily="18" charset="0"/>
                      </a:rPr>
                      <m:t>𝑊</m:t>
                    </m:r>
                    <m:d>
                      <m:dPr>
                        <m:ctrlPr>
                          <a:rPr lang="en-US" sz="2000" i="1" dirty="0">
                            <a:latin typeface="Cambria Math" panose="02040503050406030204" pitchFamily="18" charset="0"/>
                          </a:rPr>
                        </m:ctrlPr>
                      </m:dPr>
                      <m:e>
                        <m:r>
                          <a:rPr lang="en-US" sz="2000" i="1" dirty="0" err="1">
                            <a:latin typeface="Cambria Math" panose="02040503050406030204" pitchFamily="18" charset="0"/>
                          </a:rPr>
                          <m:t>𝑎</m:t>
                        </m:r>
                        <m:r>
                          <a:rPr lang="en-US" sz="2000" i="1" dirty="0" err="1">
                            <a:latin typeface="Cambria Math" panose="02040503050406030204" pitchFamily="18" charset="0"/>
                          </a:rPr>
                          <m:t>,</m:t>
                        </m:r>
                        <m:r>
                          <a:rPr lang="en-US" sz="2000" i="1" dirty="0" err="1">
                            <a:latin typeface="Cambria Math" panose="02040503050406030204" pitchFamily="18" charset="0"/>
                          </a:rPr>
                          <m:t>𝑏</m:t>
                        </m:r>
                      </m:e>
                    </m:d>
                    <m:r>
                      <a:rPr lang="en-US" sz="2000" i="1" dirty="0">
                        <a:latin typeface="Cambria Math" panose="02040503050406030204" pitchFamily="18" charset="0"/>
                      </a:rPr>
                      <m:t>=</m:t>
                    </m:r>
                    <m:d>
                      <m:dPr>
                        <m:ctrlPr>
                          <a:rPr lang="en-US" sz="2000" i="1" dirty="0">
                            <a:latin typeface="Cambria Math" panose="02040503050406030204" pitchFamily="18" charset="0"/>
                          </a:rPr>
                        </m:ctrlPr>
                      </m:dPr>
                      <m:e>
                        <m:f>
                          <m:fPr>
                            <m:type m:val="noBar"/>
                            <m:ctrlPr>
                              <a:rPr lang="en-US" sz="2000" i="1" dirty="0">
                                <a:latin typeface="Cambria Math" panose="02040503050406030204" pitchFamily="18" charset="0"/>
                              </a:rPr>
                            </m:ctrlPr>
                          </m:fPr>
                          <m:num>
                            <m:r>
                              <a:rPr lang="en-US" sz="2000" i="1" dirty="0">
                                <a:latin typeface="Cambria Math" panose="02040503050406030204" pitchFamily="18" charset="0"/>
                              </a:rPr>
                              <m:t>𝑎</m:t>
                            </m:r>
                            <m:r>
                              <a:rPr lang="en-US" sz="2000" i="1" dirty="0">
                                <a:latin typeface="Cambria Math" panose="02040503050406030204" pitchFamily="18" charset="0"/>
                              </a:rPr>
                              <m:t>+</m:t>
                            </m:r>
                            <m:r>
                              <a:rPr lang="en-US" sz="2000" i="1" dirty="0">
                                <a:latin typeface="Cambria Math" panose="02040503050406030204" pitchFamily="18" charset="0"/>
                              </a:rPr>
                              <m:t>𝑏</m:t>
                            </m:r>
                          </m:num>
                          <m:den>
                            <m:r>
                              <a:rPr lang="en-US" sz="2000" i="1" dirty="0">
                                <a:latin typeface="Cambria Math" panose="02040503050406030204" pitchFamily="18" charset="0"/>
                              </a:rPr>
                              <m:t>𝑎</m:t>
                            </m:r>
                          </m:den>
                        </m:f>
                      </m:e>
                    </m:d>
                  </m:oMath>
                </a14:m>
                <a:r>
                  <a:rPr lang="en-SG" sz="20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1396153" y="2913580"/>
                <a:ext cx="8704031" cy="3376181"/>
              </a:xfrm>
              <a:prstGeom prst="rect">
                <a:avLst/>
              </a:prstGeom>
              <a:blipFill>
                <a:blip r:embed="rId6"/>
                <a:stretch>
                  <a:fillRect l="-700" b="-1444"/>
                </a:stretch>
              </a:blipFill>
            </p:spPr>
            <p:txBody>
              <a:bodyPr/>
              <a:lstStyle/>
              <a:p>
                <a:r>
                  <a:rPr lang="en-SG">
                    <a:noFill/>
                  </a:rPr>
                  <a:t> </a:t>
                </a:r>
              </a:p>
            </p:txBody>
          </p:sp>
        </mc:Fallback>
      </mc:AlternateContent>
    </p:spTree>
    <p:extLst>
      <p:ext uri="{BB962C8B-B14F-4D97-AF65-F5344CB8AC3E}">
        <p14:creationId xmlns:p14="http://schemas.microsoft.com/office/powerpoint/2010/main" val="24214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dissolv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dissolv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dissolv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dissolve">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dissolve">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44492"/>
            <a:ext cx="1199476" cy="895927"/>
          </a:xfrm>
        </p:spPr>
        <p:txBody>
          <a:bodyPr>
            <a:normAutofit/>
          </a:bodyPr>
          <a:lstStyle/>
          <a:p>
            <a:pPr>
              <a:lnSpc>
                <a:spcPct val="100000"/>
              </a:lnSpc>
            </a:pPr>
            <a:r>
              <a:rPr lang="en-SG" dirty="0" err="1">
                <a:solidFill>
                  <a:schemeClr val="bg2">
                    <a:lumMod val="50000"/>
                  </a:schemeClr>
                </a:solidFill>
              </a:rPr>
              <a:t>Q7</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15</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E9E79C7-1261-46B9-8DD4-DC35D1B5C965}"/>
                  </a:ext>
                </a:extLst>
              </p:cNvPr>
              <p:cNvSpPr/>
              <p:nvPr/>
            </p:nvSpPr>
            <p:spPr>
              <a:xfrm>
                <a:off x="1358690" y="986635"/>
                <a:ext cx="9537910" cy="1323439"/>
              </a:xfrm>
              <a:prstGeom prst="rect">
                <a:avLst/>
              </a:prstGeom>
            </p:spPr>
            <p:txBody>
              <a:bodyPr wrap="square">
                <a:spAutoFit/>
              </a:bodyPr>
              <a:lstStyle/>
              <a:p>
                <a:r>
                  <a:rPr lang="en-US" sz="2000" dirty="0"/>
                  <a:t>Now, we denote the function </a:t>
                </a:r>
                <a14:m>
                  <m:oMath xmlns:m="http://schemas.openxmlformats.org/officeDocument/2006/math">
                    <m:r>
                      <a:rPr lang="en-US" sz="2000" i="1" dirty="0" smtClean="0">
                        <a:latin typeface="Cambria Math" panose="02040503050406030204" pitchFamily="18" charset="0"/>
                      </a:rPr>
                      <m:t>𝑇</m:t>
                    </m:r>
                    <m:r>
                      <a:rPr lang="en-US" sz="2000" i="1" dirty="0" smtClean="0">
                        <a:latin typeface="Cambria Math" panose="02040503050406030204" pitchFamily="18" charset="0"/>
                      </a:rPr>
                      <m:t>(</m:t>
                    </m:r>
                    <m:r>
                      <a:rPr lang="en-US" sz="2000" i="1" dirty="0" err="1" smtClean="0">
                        <a:latin typeface="Cambria Math" panose="02040503050406030204" pitchFamily="18" charset="0"/>
                      </a:rPr>
                      <m:t>𝑛</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𝑘</m:t>
                    </m:r>
                    <m:r>
                      <a:rPr lang="en-US" sz="2000" i="1" dirty="0" smtClean="0">
                        <a:latin typeface="Cambria Math" panose="02040503050406030204" pitchFamily="18" charset="0"/>
                      </a:rPr>
                      <m:t>)</m:t>
                    </m:r>
                  </m:oMath>
                </a14:m>
                <a:r>
                  <a:rPr lang="en-US" sz="2000" dirty="0"/>
                  <a:t> to be the number of ways the tournament can be completed, given that the first team to win </a:t>
                </a:r>
                <a14:m>
                  <m:oMath xmlns:m="http://schemas.openxmlformats.org/officeDocument/2006/math">
                    <m:r>
                      <a:rPr lang="en-US" sz="2000" i="1" dirty="0" smtClean="0">
                        <a:latin typeface="Cambria Math" panose="02040503050406030204" pitchFamily="18" charset="0"/>
                      </a:rPr>
                      <m:t>𝑛</m:t>
                    </m:r>
                  </m:oMath>
                </a14:m>
                <a:r>
                  <a:rPr lang="en-US" sz="2000" dirty="0"/>
                  <a:t> games wins the tournament, and team </a:t>
                </a:r>
                <a14:m>
                  <m:oMath xmlns:m="http://schemas.openxmlformats.org/officeDocument/2006/math">
                    <m:r>
                      <a:rPr lang="en-US" sz="2000" i="1" dirty="0" smtClean="0">
                        <a:latin typeface="Cambria Math" panose="02040503050406030204" pitchFamily="18" charset="0"/>
                      </a:rPr>
                      <m:t>𝐴</m:t>
                    </m:r>
                  </m:oMath>
                </a14:m>
                <a:r>
                  <a:rPr lang="en-US" sz="2000" dirty="0"/>
                  <a:t> wins the first </a:t>
                </a:r>
                <a14:m>
                  <m:oMath xmlns:m="http://schemas.openxmlformats.org/officeDocument/2006/math">
                    <m:r>
                      <a:rPr lang="en-US" sz="2000" i="1" dirty="0" smtClean="0">
                        <a:latin typeface="Cambria Math" panose="02040503050406030204" pitchFamily="18" charset="0"/>
                      </a:rPr>
                      <m:t>𝑘</m:t>
                    </m:r>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oMath>
                </a14:m>
                <a:r>
                  <a:rPr lang="en-US" sz="2000" dirty="0"/>
                  <a:t>) games.</a:t>
                </a:r>
              </a:p>
              <a:p>
                <a:r>
                  <a:rPr lang="en-US" sz="2000" dirty="0"/>
                  <a:t>Derive a simple combination formula for </a:t>
                </a:r>
                <a14:m>
                  <m:oMath xmlns:m="http://schemas.openxmlformats.org/officeDocument/2006/math">
                    <m:r>
                      <a:rPr lang="en-US" sz="2000" i="1" dirty="0" smtClean="0">
                        <a:latin typeface="Cambria Math" panose="02040503050406030204" pitchFamily="18" charset="0"/>
                      </a:rPr>
                      <m:t>𝑇</m:t>
                    </m:r>
                    <m:r>
                      <a:rPr lang="en-US" sz="2000" i="1" dirty="0" smtClean="0">
                        <a:latin typeface="Cambria Math" panose="02040503050406030204" pitchFamily="18" charset="0"/>
                      </a:rPr>
                      <m:t>(</m:t>
                    </m:r>
                    <m:r>
                      <a:rPr lang="en-US" sz="2000" i="1" dirty="0" err="1" smtClean="0">
                        <a:latin typeface="Cambria Math" panose="02040503050406030204" pitchFamily="18" charset="0"/>
                      </a:rPr>
                      <m:t>𝑛</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𝑘</m:t>
                    </m:r>
                    <m:r>
                      <a:rPr lang="en-US" sz="2000" i="1" dirty="0" smtClean="0">
                        <a:latin typeface="Cambria Math" panose="02040503050406030204" pitchFamily="18" charset="0"/>
                      </a:rPr>
                      <m:t>)</m:t>
                    </m:r>
                  </m:oMath>
                </a14:m>
                <a:r>
                  <a:rPr lang="en-US" sz="2000" dirty="0"/>
                  <a:t>.</a:t>
                </a:r>
              </a:p>
            </p:txBody>
          </p:sp>
        </mc:Choice>
        <mc:Fallback xmlns="">
          <p:sp>
            <p:nvSpPr>
              <p:cNvPr id="3" name="Rectangle 2">
                <a:extLst>
                  <a:ext uri="{FF2B5EF4-FFF2-40B4-BE49-F238E27FC236}">
                    <a16:creationId xmlns:a16="http://schemas.microsoft.com/office/drawing/2014/main" id="{AE9E79C7-1261-46B9-8DD4-DC35D1B5C965}"/>
                  </a:ext>
                </a:extLst>
              </p:cNvPr>
              <p:cNvSpPr>
                <a:spLocks noRot="1" noChangeAspect="1" noMove="1" noResize="1" noEditPoints="1" noAdjustHandles="1" noChangeArrowheads="1" noChangeShapeType="1" noTextEdit="1"/>
              </p:cNvSpPr>
              <p:nvPr/>
            </p:nvSpPr>
            <p:spPr>
              <a:xfrm>
                <a:off x="1358690" y="986635"/>
                <a:ext cx="9537910" cy="1323439"/>
              </a:xfrm>
              <a:prstGeom prst="rect">
                <a:avLst/>
              </a:prstGeom>
              <a:blipFill>
                <a:blip r:embed="rId2"/>
                <a:stretch>
                  <a:fillRect l="-703" t="-2765" b="-737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11307" y="2766747"/>
                <a:ext cx="5326651"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e>
                      </m:d>
                      <m:r>
                        <a:rPr lang="en-US" sz="2000" b="0" i="1" smtClean="0">
                          <a:latin typeface="Cambria Math" panose="02040503050406030204" pitchFamily="18" charset="0"/>
                        </a:rPr>
                        <m:t>=</m:t>
                      </m:r>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num>
                            <m:den>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num>
                            <m:den>
                              <m:r>
                                <a:rPr lang="en-US" sz="2000" b="0" i="1" smtClean="0">
                                  <a:latin typeface="Cambria Math" panose="02040503050406030204" pitchFamily="18" charset="0"/>
                                </a:rPr>
                                <m:t>𝑛</m:t>
                              </m:r>
                            </m:den>
                          </m:f>
                        </m:e>
                      </m:d>
                      <m:r>
                        <a:rPr lang="en-US" sz="2000" b="0" i="1" smtClean="0">
                          <a:latin typeface="Cambria Math" panose="02040503050406030204" pitchFamily="18" charset="0"/>
                        </a:rPr>
                        <m:t>.</m:t>
                      </m:r>
                    </m:oMath>
                  </m:oMathPara>
                </a14:m>
                <a:endParaRPr lang="en-SG"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611307" y="2766747"/>
                <a:ext cx="5326651" cy="691536"/>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749467" y="363682"/>
                <a:ext cx="2009717" cy="622350"/>
              </a:xfrm>
              <a:prstGeom prst="rect">
                <a:avLst/>
              </a:prstGeom>
              <a:solidFill>
                <a:srgbClr val="CCEC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
                                <a:rPr lang="en-US" b="0" i="1" smtClean="0">
                                  <a:latin typeface="Cambria Math" panose="02040503050406030204" pitchFamily="18" charset="0"/>
                                </a:rPr>
                                <m:t>𝑎</m:t>
                              </m:r>
                            </m:den>
                          </m:f>
                        </m:e>
                      </m:d>
                      <m:r>
                        <a:rPr lang="en-US" b="0" i="1" smtClean="0">
                          <a:latin typeface="Cambria Math" panose="02040503050406030204" pitchFamily="18" charset="0"/>
                        </a:rPr>
                        <m:t>.</m:t>
                      </m:r>
                    </m:oMath>
                  </m:oMathPara>
                </a14:m>
                <a:endParaRPr lang="en-SG" dirty="0"/>
              </a:p>
            </p:txBody>
          </p:sp>
        </mc:Choice>
        <mc:Fallback xmlns="">
          <p:sp>
            <p:nvSpPr>
              <p:cNvPr id="14" name="TextBox 13"/>
              <p:cNvSpPr txBox="1">
                <a:spLocks noRot="1" noChangeAspect="1" noMove="1" noResize="1" noEditPoints="1" noAdjustHandles="1" noChangeArrowheads="1" noChangeShapeType="1" noTextEdit="1"/>
              </p:cNvSpPr>
              <p:nvPr/>
            </p:nvSpPr>
            <p:spPr>
              <a:xfrm>
                <a:off x="9749467" y="363682"/>
                <a:ext cx="2009717" cy="62235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031736" y="2867567"/>
                <a:ext cx="4370832" cy="456151"/>
              </a:xfrm>
              <a:prstGeom prst="rect">
                <a:avLst/>
              </a:prstGeom>
              <a:noFill/>
            </p:spPr>
            <p:txBody>
              <a:bodyPr wrap="square" rtlCol="0">
                <a:spAutoFit/>
              </a:bodyPr>
              <a:lstStyle/>
              <a:p>
                <a:pPr marL="357188" indent="-357188">
                  <a:tabLst>
                    <a:tab pos="4124325" algn="l"/>
                  </a:tabLst>
                </a:pPr>
                <a:r>
                  <a:rPr lang="en-SG" sz="2000" dirty="0">
                    <a:solidFill>
                      <a:srgbClr val="006600"/>
                    </a:solidFill>
                  </a:rPr>
                  <a:t>(by lecture 12 example 8: </a:t>
                </a:r>
                <a14:m>
                  <m:oMath xmlns:m="http://schemas.openxmlformats.org/officeDocument/2006/math">
                    <m:d>
                      <m:dPr>
                        <m:ctrlPr>
                          <a:rPr lang="en-SG" sz="2000" i="1">
                            <a:solidFill>
                              <a:srgbClr val="006600"/>
                            </a:solidFill>
                            <a:latin typeface="Cambria Math" panose="02040503050406030204" pitchFamily="18" charset="0"/>
                          </a:rPr>
                        </m:ctrlPr>
                      </m:dPr>
                      <m:e>
                        <m:f>
                          <m:fPr>
                            <m:type m:val="noBar"/>
                            <m:ctrlPr>
                              <a:rPr lang="en-SG" sz="2000" i="1">
                                <a:solidFill>
                                  <a:srgbClr val="006600"/>
                                </a:solidFill>
                                <a:latin typeface="Cambria Math" panose="02040503050406030204" pitchFamily="18" charset="0"/>
                              </a:rPr>
                            </m:ctrlPr>
                          </m:fPr>
                          <m:num>
                            <m:r>
                              <a:rPr lang="en-US" sz="2000" i="1">
                                <a:solidFill>
                                  <a:srgbClr val="006600"/>
                                </a:solidFill>
                                <a:latin typeface="Cambria Math" panose="02040503050406030204" pitchFamily="18" charset="0"/>
                              </a:rPr>
                              <m:t>𝑛</m:t>
                            </m:r>
                          </m:num>
                          <m:den>
                            <m:r>
                              <a:rPr lang="en-US" sz="2000" i="1">
                                <a:solidFill>
                                  <a:srgbClr val="006600"/>
                                </a:solidFill>
                                <a:latin typeface="Cambria Math" panose="02040503050406030204" pitchFamily="18" charset="0"/>
                              </a:rPr>
                              <m:t>𝑟</m:t>
                            </m:r>
                          </m:den>
                        </m:f>
                      </m:e>
                    </m:d>
                    <m:r>
                      <a:rPr lang="en-US" sz="2000" i="1">
                        <a:solidFill>
                          <a:srgbClr val="006600"/>
                        </a:solidFill>
                        <a:latin typeface="Cambria Math" panose="02040503050406030204" pitchFamily="18" charset="0"/>
                      </a:rPr>
                      <m:t>=</m:t>
                    </m:r>
                    <m:d>
                      <m:dPr>
                        <m:ctrlPr>
                          <a:rPr lang="en-US" sz="2000" i="1">
                            <a:solidFill>
                              <a:srgbClr val="006600"/>
                            </a:solidFill>
                            <a:latin typeface="Cambria Math" panose="02040503050406030204" pitchFamily="18" charset="0"/>
                          </a:rPr>
                        </m:ctrlPr>
                      </m:dPr>
                      <m:e>
                        <m:f>
                          <m:fPr>
                            <m:type m:val="noBar"/>
                            <m:ctrlPr>
                              <a:rPr lang="en-US" sz="2000" i="1">
                                <a:solidFill>
                                  <a:srgbClr val="006600"/>
                                </a:solidFill>
                                <a:latin typeface="Cambria Math" panose="02040503050406030204" pitchFamily="18" charset="0"/>
                              </a:rPr>
                            </m:ctrlPr>
                          </m:fPr>
                          <m:num>
                            <m:r>
                              <a:rPr lang="en-US" sz="2000" i="1">
                                <a:solidFill>
                                  <a:srgbClr val="006600"/>
                                </a:solidFill>
                                <a:latin typeface="Cambria Math" panose="02040503050406030204" pitchFamily="18" charset="0"/>
                              </a:rPr>
                              <m:t>𝑛</m:t>
                            </m:r>
                          </m:num>
                          <m:den>
                            <m:r>
                              <a:rPr lang="en-US" sz="2000" i="1">
                                <a:solidFill>
                                  <a:srgbClr val="006600"/>
                                </a:solidFill>
                                <a:latin typeface="Cambria Math" panose="02040503050406030204" pitchFamily="18" charset="0"/>
                              </a:rPr>
                              <m:t>𝑛</m:t>
                            </m:r>
                            <m:r>
                              <a:rPr lang="en-US" sz="2000" i="1">
                                <a:solidFill>
                                  <a:srgbClr val="006600"/>
                                </a:solidFill>
                                <a:latin typeface="Cambria Math" panose="02040503050406030204" pitchFamily="18" charset="0"/>
                              </a:rPr>
                              <m:t>−</m:t>
                            </m:r>
                            <m:r>
                              <a:rPr lang="en-US" sz="2000" i="1">
                                <a:solidFill>
                                  <a:srgbClr val="006600"/>
                                </a:solidFill>
                                <a:latin typeface="Cambria Math" panose="02040503050406030204" pitchFamily="18" charset="0"/>
                              </a:rPr>
                              <m:t>𝑟</m:t>
                            </m:r>
                          </m:den>
                        </m:f>
                      </m:e>
                    </m:d>
                  </m:oMath>
                </a14:m>
                <a:r>
                  <a:rPr lang="en-SG" sz="2000" dirty="0">
                    <a:solidFill>
                      <a:srgbClr val="006600"/>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7031736" y="2867567"/>
                <a:ext cx="4370832" cy="456151"/>
              </a:xfrm>
              <a:prstGeom prst="rect">
                <a:avLst/>
              </a:prstGeom>
              <a:blipFill>
                <a:blip r:embed="rId5"/>
                <a:stretch>
                  <a:fillRect l="-1534" t="-1333" b="-16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611307" y="3914956"/>
                <a:ext cx="3573342" cy="370101"/>
              </a:xfrm>
              <a:prstGeom prst="rect">
                <a:avLst/>
              </a:prstGeom>
              <a:noFill/>
            </p:spPr>
            <p:txBody>
              <a:bodyPr wrap="square" lIns="0" tIns="0" rIns="0" bIns="0" rtlCol="0">
                <a:spAutoFit/>
              </a:bodyPr>
              <a:lstStyle/>
              <a:p>
                <a:r>
                  <a:rPr lang="en-US" sz="2000" b="0" dirty="0"/>
                  <a:t>Therefore, </a:t>
                </a:r>
                <a14:m>
                  <m:oMath xmlns:m="http://schemas.openxmlformats.org/officeDocument/2006/math">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4,2</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4</m:t>
                            </m:r>
                          </m:den>
                        </m:f>
                      </m:e>
                    </m:d>
                    <m:r>
                      <a:rPr lang="en-US" sz="2000" b="0" i="1" smtClean="0">
                        <a:latin typeface="Cambria Math" panose="02040503050406030204" pitchFamily="18" charset="0"/>
                      </a:rPr>
                      <m:t>=</m:t>
                    </m:r>
                    <m:r>
                      <a:rPr lang="en-US" sz="2000" b="1" i="1" smtClean="0">
                        <a:solidFill>
                          <a:srgbClr val="C00000"/>
                        </a:solidFill>
                        <a:latin typeface="Cambria Math" panose="02040503050406030204" pitchFamily="18" charset="0"/>
                      </a:rPr>
                      <m:t>𝟏𝟓</m:t>
                    </m:r>
                    <m:r>
                      <a:rPr lang="en-US" sz="2000" b="0" i="1" smtClean="0">
                        <a:latin typeface="Cambria Math" panose="02040503050406030204" pitchFamily="18" charset="0"/>
                      </a:rPr>
                      <m:t>.</m:t>
                    </m:r>
                  </m:oMath>
                </a14:m>
                <a:endParaRPr lang="en-SG"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611307" y="3914956"/>
                <a:ext cx="3573342" cy="370101"/>
              </a:xfrm>
              <a:prstGeom prst="rect">
                <a:avLst/>
              </a:prstGeom>
              <a:blipFill>
                <a:blip r:embed="rId6"/>
                <a:stretch>
                  <a:fillRect l="-4259" t="-13115" b="-32787"/>
                </a:stretch>
              </a:blipFill>
            </p:spPr>
            <p:txBody>
              <a:bodyPr/>
              <a:lstStyle/>
              <a:p>
                <a:r>
                  <a:rPr lang="en-SG">
                    <a:noFill/>
                  </a:rPr>
                  <a:t> </a:t>
                </a:r>
              </a:p>
            </p:txBody>
          </p:sp>
        </mc:Fallback>
      </mc:AlternateContent>
    </p:spTree>
    <p:extLst>
      <p:ext uri="{BB962C8B-B14F-4D97-AF65-F5344CB8AC3E}">
        <p14:creationId xmlns:p14="http://schemas.microsoft.com/office/powerpoint/2010/main" val="34758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A156-4F16-4647-96DA-959659C5BFBF}"/>
              </a:ext>
            </a:extLst>
          </p:cNvPr>
          <p:cNvSpPr>
            <a:spLocks noGrp="1"/>
          </p:cNvSpPr>
          <p:nvPr>
            <p:ph type="title"/>
          </p:nvPr>
        </p:nvSpPr>
        <p:spPr>
          <a:xfrm>
            <a:off x="431801" y="412817"/>
            <a:ext cx="1124283" cy="762000"/>
          </a:xfrm>
        </p:spPr>
        <p:txBody>
          <a:bodyPr>
            <a:normAutofit/>
          </a:bodyPr>
          <a:lstStyle/>
          <a:p>
            <a:r>
              <a:rPr lang="en-US" dirty="0">
                <a:solidFill>
                  <a:schemeClr val="bg2">
                    <a:lumMod val="50000"/>
                  </a:schemeClr>
                </a:solidFill>
              </a:rPr>
              <a:t>Q8.</a:t>
            </a:r>
            <a:r>
              <a:rPr lang="en-US" dirty="0">
                <a:latin typeface="CMR10"/>
              </a:rPr>
              <a:t>	</a:t>
            </a:r>
            <a:endParaRPr lang="en-US" dirty="0">
              <a:solidFill>
                <a:schemeClr val="bg2">
                  <a:lumMod val="50000"/>
                </a:schemeClr>
              </a:solidFill>
            </a:endParaRPr>
          </a:p>
        </p:txBody>
      </p:sp>
      <p:sp>
        <p:nvSpPr>
          <p:cNvPr id="18"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16</a:t>
            </a:fld>
            <a:endParaRPr lang="en-US" sz="1600" dirty="0">
              <a:solidFill>
                <a:schemeClr val="bg1"/>
              </a:solidFill>
            </a:endParaRPr>
          </a:p>
        </p:txBody>
      </p:sp>
      <p:sp>
        <p:nvSpPr>
          <p:cNvPr id="19" name="TextBox 18">
            <a:extLst>
              <a:ext uri="{FF2B5EF4-FFF2-40B4-BE49-F238E27FC236}">
                <a16:creationId xmlns:a16="http://schemas.microsoft.com/office/drawing/2014/main" id="{FD7C2A9C-C8F2-439D-B939-444A86BEAC8B}"/>
              </a:ext>
            </a:extLst>
          </p:cNvPr>
          <p:cNvSpPr txBox="1"/>
          <p:nvPr/>
        </p:nvSpPr>
        <p:spPr>
          <a:xfrm>
            <a:off x="1371355" y="443735"/>
            <a:ext cx="2694783" cy="523220"/>
          </a:xfrm>
          <a:prstGeom prst="rect">
            <a:avLst/>
          </a:prstGeom>
          <a:noFill/>
        </p:spPr>
        <p:txBody>
          <a:bodyPr wrap="square" rtlCol="0">
            <a:spAutoFit/>
          </a:bodyPr>
          <a:lstStyle/>
          <a:p>
            <a:r>
              <a:rPr lang="en-US" sz="2800" dirty="0"/>
              <a:t>Given this graph</a:t>
            </a:r>
            <a:endParaRPr lang="en-US" sz="2800" dirty="0">
              <a:solidFill>
                <a:srgbClr val="0000FF"/>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7C2A9C-C8F2-439D-B939-444A86BEAC8B}"/>
                  </a:ext>
                </a:extLst>
              </p:cNvPr>
              <p:cNvSpPr txBox="1"/>
              <p:nvPr/>
            </p:nvSpPr>
            <p:spPr>
              <a:xfrm>
                <a:off x="4066138" y="279428"/>
                <a:ext cx="6658622" cy="830997"/>
              </a:xfrm>
              <a:prstGeom prst="rect">
                <a:avLst/>
              </a:prstGeom>
              <a:solidFill>
                <a:srgbClr val="CCECFF"/>
              </a:solidFill>
            </p:spPr>
            <p:txBody>
              <a:bodyPr wrap="square" rtlCol="0">
                <a:spAutoFit/>
              </a:bodyPr>
              <a:lstStyle/>
              <a:p>
                <a:pPr marL="539750" indent="-539750"/>
                <a:r>
                  <a:rPr lang="en-US" sz="2400" dirty="0"/>
                  <a:t>(a) 	Give the adjacency matrix </a:t>
                </a:r>
                <a14:m>
                  <m:oMath xmlns:m="http://schemas.openxmlformats.org/officeDocument/2006/math">
                    <m:r>
                      <a:rPr lang="en-US" sz="2400" i="1" dirty="0" smtClean="0">
                        <a:latin typeface="Cambria Math" panose="02040503050406030204" pitchFamily="18" charset="0"/>
                      </a:rPr>
                      <m:t>𝐴</m:t>
                    </m:r>
                  </m:oMath>
                </a14:m>
                <a:r>
                  <a:rPr lang="en-US" sz="2400" dirty="0"/>
                  <a:t> for the graph, with vertices in the order </a:t>
                </a:r>
                <a14:m>
                  <m:oMath xmlns:m="http://schemas.openxmlformats.org/officeDocument/2006/math">
                    <m:r>
                      <a:rPr lang="en-US" sz="2400" b="0" i="1" dirty="0" smtClean="0">
                        <a:latin typeface="Cambria Math" panose="02040503050406030204" pitchFamily="18" charset="0"/>
                      </a:rPr>
                      <m:t>𝑎</m:t>
                    </m:r>
                    <m:r>
                      <a:rPr lang="en-US" sz="2400" i="1" dirty="0" smtClean="0">
                        <a:latin typeface="Cambria Math" panose="02040503050406030204" pitchFamily="18" charset="0"/>
                      </a:rPr>
                      <m:t>,</m:t>
                    </m:r>
                    <m:r>
                      <a:rPr lang="en-US" sz="2400" b="0" i="1" dirty="0" smtClean="0">
                        <a:latin typeface="Cambria Math" panose="02040503050406030204" pitchFamily="18" charset="0"/>
                      </a:rPr>
                      <m:t>𝑏</m:t>
                    </m:r>
                    <m:r>
                      <a:rPr lang="en-US" sz="2400" i="1" dirty="0" smtClean="0">
                        <a:latin typeface="Cambria Math" panose="02040503050406030204" pitchFamily="18" charset="0"/>
                      </a:rPr>
                      <m:t>,</m:t>
                    </m:r>
                    <m:r>
                      <a:rPr lang="en-US" sz="2400" b="0" i="1" dirty="0" smtClean="0">
                        <a:latin typeface="Cambria Math" panose="02040503050406030204" pitchFamily="18" charset="0"/>
                      </a:rPr>
                      <m:t>𝑐</m:t>
                    </m:r>
                    <m:r>
                      <a:rPr lang="en-US" sz="2400" i="1" dirty="0" smtClean="0">
                        <a:latin typeface="Cambria Math" panose="02040503050406030204" pitchFamily="18" charset="0"/>
                      </a:rPr>
                      <m:t>,</m:t>
                    </m:r>
                    <m:r>
                      <a:rPr lang="en-US" sz="2400" b="0" i="1" dirty="0" smtClean="0">
                        <a:latin typeface="Cambria Math" panose="02040503050406030204" pitchFamily="18" charset="0"/>
                      </a:rPr>
                      <m:t>𝑑</m:t>
                    </m:r>
                  </m:oMath>
                </a14:m>
                <a:r>
                  <a:rPr lang="en-US" sz="2400" dirty="0"/>
                  <a:t>.</a:t>
                </a:r>
                <a:endParaRPr lang="en-US" sz="2400" dirty="0">
                  <a:solidFill>
                    <a:srgbClr val="0000FF"/>
                  </a:solidFill>
                </a:endParaRPr>
              </a:p>
            </p:txBody>
          </p:sp>
        </mc:Choice>
        <mc:Fallback xmlns="">
          <p:sp>
            <p:nvSpPr>
              <p:cNvPr id="13" name="TextBox 12">
                <a:extLst>
                  <a:ext uri="{FF2B5EF4-FFF2-40B4-BE49-F238E27FC236}">
                    <a16:creationId xmlns:a16="http://schemas.microsoft.com/office/drawing/2014/main" id="{FD7C2A9C-C8F2-439D-B939-444A86BEAC8B}"/>
                  </a:ext>
                </a:extLst>
              </p:cNvPr>
              <p:cNvSpPr txBox="1">
                <a:spLocks noRot="1" noChangeAspect="1" noMove="1" noResize="1" noEditPoints="1" noAdjustHandles="1" noChangeArrowheads="1" noChangeShapeType="1" noTextEdit="1"/>
              </p:cNvSpPr>
              <p:nvPr/>
            </p:nvSpPr>
            <p:spPr>
              <a:xfrm>
                <a:off x="4066138" y="279428"/>
                <a:ext cx="6658622" cy="830997"/>
              </a:xfrm>
              <a:prstGeom prst="rect">
                <a:avLst/>
              </a:prstGeom>
              <a:blipFill>
                <a:blip r:embed="rId2"/>
                <a:stretch>
                  <a:fillRect l="-1333" t="-3030" r="-1905"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D7C2A9C-C8F2-439D-B939-444A86BEAC8B}"/>
                  </a:ext>
                </a:extLst>
              </p:cNvPr>
              <p:cNvSpPr txBox="1"/>
              <p:nvPr/>
            </p:nvSpPr>
            <p:spPr>
              <a:xfrm>
                <a:off x="6029642" y="1254588"/>
                <a:ext cx="3891065" cy="461665"/>
              </a:xfrm>
              <a:prstGeom prst="rect">
                <a:avLst/>
              </a:prstGeom>
              <a:solidFill>
                <a:srgbClr val="CCECFF"/>
              </a:solidFill>
            </p:spPr>
            <p:txBody>
              <a:bodyPr wrap="square" rtlCol="0">
                <a:spAutoFit/>
              </a:bodyPr>
              <a:lstStyle/>
              <a:p>
                <a:pPr marL="539750" indent="-539750"/>
                <a:r>
                  <a:rPr lang="en-US" sz="2400" dirty="0"/>
                  <a:t>(b) 	Compute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0</m:t>
                        </m:r>
                      </m:sup>
                    </m:sSup>
                  </m:oMath>
                </a14:m>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oMath>
                </a14:m>
                <a:r>
                  <a:rPr lang="en-US" sz="2400" dirty="0">
                    <a:solidFill>
                      <a:srgbClr val="0000FF"/>
                    </a:solidFill>
                  </a:rPr>
                  <a:t> </a:t>
                </a:r>
                <a:r>
                  <a:rPr lang="en-US" sz="2400" dirty="0"/>
                  <a:t>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3</m:t>
                        </m:r>
                      </m:sup>
                    </m:sSup>
                  </m:oMath>
                </a14:m>
                <a:r>
                  <a:rPr lang="en-US" sz="2400" dirty="0"/>
                  <a:t>.</a:t>
                </a:r>
              </a:p>
            </p:txBody>
          </p:sp>
        </mc:Choice>
        <mc:Fallback xmlns="">
          <p:sp>
            <p:nvSpPr>
              <p:cNvPr id="47" name="TextBox 46">
                <a:extLst>
                  <a:ext uri="{FF2B5EF4-FFF2-40B4-BE49-F238E27FC236}">
                    <a16:creationId xmlns:a16="http://schemas.microsoft.com/office/drawing/2014/main" id="{FD7C2A9C-C8F2-439D-B939-444A86BEAC8B}"/>
                  </a:ext>
                </a:extLst>
              </p:cNvPr>
              <p:cNvSpPr txBox="1">
                <a:spLocks noRot="1" noChangeAspect="1" noMove="1" noResize="1" noEditPoints="1" noAdjustHandles="1" noChangeArrowheads="1" noChangeShapeType="1" noTextEdit="1"/>
              </p:cNvSpPr>
              <p:nvPr/>
            </p:nvSpPr>
            <p:spPr>
              <a:xfrm>
                <a:off x="6029642" y="1254588"/>
                <a:ext cx="3891065" cy="461665"/>
              </a:xfrm>
              <a:prstGeom prst="rect">
                <a:avLst/>
              </a:prstGeom>
              <a:blipFill>
                <a:blip r:embed="rId3"/>
                <a:stretch>
                  <a:fillRect l="-2280" t="-5405"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D7C2A9C-C8F2-439D-B939-444A86BEAC8B}"/>
                  </a:ext>
                </a:extLst>
              </p:cNvPr>
              <p:cNvSpPr txBox="1"/>
              <p:nvPr/>
            </p:nvSpPr>
            <p:spPr>
              <a:xfrm>
                <a:off x="831304" y="3960667"/>
                <a:ext cx="5159920" cy="830997"/>
              </a:xfrm>
              <a:prstGeom prst="rect">
                <a:avLst/>
              </a:prstGeom>
              <a:solidFill>
                <a:srgbClr val="CCECFF"/>
              </a:solidFill>
            </p:spPr>
            <p:txBody>
              <a:bodyPr wrap="square" rtlCol="0">
                <a:spAutoFit/>
              </a:bodyPr>
              <a:lstStyle/>
              <a:p>
                <a:pPr marL="539750" indent="-539750"/>
                <a:r>
                  <a:rPr lang="en-US" sz="2400" dirty="0"/>
                  <a:t>(c) 	How many walks of length 2 are there from </a:t>
                </a:r>
                <a14:m>
                  <m:oMath xmlns:m="http://schemas.openxmlformats.org/officeDocument/2006/math">
                    <m:r>
                      <a:rPr lang="en-US" sz="2400" b="0" i="1" dirty="0" smtClean="0">
                        <a:latin typeface="Cambria Math" panose="02040503050406030204" pitchFamily="18" charset="0"/>
                      </a:rPr>
                      <m:t>𝑎</m:t>
                    </m:r>
                  </m:oMath>
                </a14:m>
                <a:r>
                  <a:rPr lang="en-US" sz="2400" dirty="0"/>
                  <a:t> to </a:t>
                </a:r>
                <a14:m>
                  <m:oMath xmlns:m="http://schemas.openxmlformats.org/officeDocument/2006/math">
                    <m:r>
                      <a:rPr lang="en-US" sz="2400" b="0" i="1" dirty="0" smtClean="0">
                        <a:latin typeface="Cambria Math" panose="02040503050406030204" pitchFamily="18" charset="0"/>
                      </a:rPr>
                      <m:t>𝑏</m:t>
                    </m:r>
                  </m:oMath>
                </a14:m>
                <a:r>
                  <a:rPr lang="en-US" sz="2400" dirty="0"/>
                  <a:t>? From </a:t>
                </a:r>
                <a14:m>
                  <m:oMath xmlns:m="http://schemas.openxmlformats.org/officeDocument/2006/math">
                    <m:r>
                      <a:rPr lang="en-US" sz="2400" b="0" i="1" dirty="0" smtClean="0">
                        <a:latin typeface="Cambria Math" panose="02040503050406030204" pitchFamily="18" charset="0"/>
                      </a:rPr>
                      <m:t>𝑐</m:t>
                    </m:r>
                  </m:oMath>
                </a14:m>
                <a:r>
                  <a:rPr lang="en-US" sz="2400" dirty="0"/>
                  <a:t> to itself?</a:t>
                </a:r>
              </a:p>
            </p:txBody>
          </p:sp>
        </mc:Choice>
        <mc:Fallback xmlns="">
          <p:sp>
            <p:nvSpPr>
              <p:cNvPr id="50" name="TextBox 49">
                <a:extLst>
                  <a:ext uri="{FF2B5EF4-FFF2-40B4-BE49-F238E27FC236}">
                    <a16:creationId xmlns:a16="http://schemas.microsoft.com/office/drawing/2014/main" id="{FD7C2A9C-C8F2-439D-B939-444A86BEAC8B}"/>
                  </a:ext>
                </a:extLst>
              </p:cNvPr>
              <p:cNvSpPr txBox="1">
                <a:spLocks noRot="1" noChangeAspect="1" noMove="1" noResize="1" noEditPoints="1" noAdjustHandles="1" noChangeArrowheads="1" noChangeShapeType="1" noTextEdit="1"/>
              </p:cNvSpPr>
              <p:nvPr/>
            </p:nvSpPr>
            <p:spPr>
              <a:xfrm>
                <a:off x="831304" y="3960667"/>
                <a:ext cx="5159920" cy="830997"/>
              </a:xfrm>
              <a:prstGeom prst="rect">
                <a:avLst/>
              </a:prstGeom>
              <a:blipFill>
                <a:blip r:embed="rId4"/>
                <a:stretch>
                  <a:fillRect l="-1471" t="-6154" b="-15385"/>
                </a:stretch>
              </a:blipFill>
            </p:spPr>
            <p:txBody>
              <a:bodyPr/>
              <a:lstStyle/>
              <a:p>
                <a:r>
                  <a:rPr lang="en-US">
                    <a:noFill/>
                  </a:rPr>
                  <a:t> </a:t>
                </a:r>
              </a:p>
            </p:txBody>
          </p:sp>
        </mc:Fallback>
      </mc:AlternateContent>
      <p:sp>
        <p:nvSpPr>
          <p:cNvPr id="6" name="Oval 5"/>
          <p:cNvSpPr/>
          <p:nvPr/>
        </p:nvSpPr>
        <p:spPr>
          <a:xfrm>
            <a:off x="10442650" y="1801157"/>
            <a:ext cx="288609" cy="303231"/>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799326" y="4977490"/>
                <a:ext cx="8854340" cy="476221"/>
              </a:xfrm>
              <a:prstGeom prst="rect">
                <a:avLst/>
              </a:prstGeom>
              <a:noFill/>
            </p:spPr>
            <p:txBody>
              <a:bodyPr wrap="square" rtlCol="0">
                <a:spAutoFit/>
              </a:bodyPr>
              <a:lstStyle/>
              <a:p>
                <a:r>
                  <a:rPr lang="en-US" sz="2000" dirty="0"/>
                  <a:t>3 walks from </a:t>
                </a:r>
                <a14:m>
                  <m:oMath xmlns:m="http://schemas.openxmlformats.org/officeDocument/2006/math">
                    <m:r>
                      <a:rPr lang="en-US" sz="2000" b="0" i="1" dirty="0" smtClean="0">
                        <a:latin typeface="Cambria Math" panose="02040503050406030204" pitchFamily="18" charset="0"/>
                      </a:rPr>
                      <m:t>𝑎</m:t>
                    </m:r>
                  </m:oMath>
                </a14:m>
                <a:r>
                  <a:rPr lang="en-US" sz="2000" dirty="0"/>
                  <a:t> to </a:t>
                </a:r>
                <a14:m>
                  <m:oMath xmlns:m="http://schemas.openxmlformats.org/officeDocument/2006/math">
                    <m:r>
                      <a:rPr lang="en-US" sz="2000" b="0" i="1" dirty="0" smtClean="0">
                        <a:latin typeface="Cambria Math" panose="02040503050406030204" pitchFamily="18" charset="0"/>
                      </a:rPr>
                      <m:t>𝑏</m:t>
                    </m:r>
                  </m:oMath>
                </a14:m>
                <a:r>
                  <a:rPr lang="en-US" sz="2000" dirty="0">
                    <a:solidFill>
                      <a:srgbClr val="0000FF"/>
                    </a:solidFill>
                  </a:rPr>
                  <a:t>: </a:t>
                </a:r>
                <a14:m>
                  <m:oMath xmlns:m="http://schemas.openxmlformats.org/officeDocument/2006/math">
                    <m:d>
                      <m:dPr>
                        <m:begChr m:val="〈"/>
                        <m:endChr m:val="〉"/>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5</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𝑏</m:t>
                        </m:r>
                      </m:e>
                    </m:d>
                  </m:oMath>
                </a14:m>
                <a:r>
                  <a:rPr lang="en-US" sz="2000" dirty="0">
                    <a:solidFill>
                      <a:srgbClr val="0000FF"/>
                    </a:solidFill>
                  </a:rPr>
                  <a:t>, </a:t>
                </a:r>
                <a14:m>
                  <m:oMath xmlns:m="http://schemas.openxmlformats.org/officeDocument/2006/math">
                    <m:d>
                      <m:dPr>
                        <m:begChr m:val="〈"/>
                        <m:endChr m:val="〉"/>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6</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𝑏</m:t>
                        </m:r>
                      </m:e>
                    </m:d>
                  </m:oMath>
                </a14:m>
                <a:r>
                  <a:rPr lang="en-US" sz="2000" dirty="0">
                    <a:solidFill>
                      <a:srgbClr val="0000FF"/>
                    </a:solidFill>
                  </a:rPr>
                  <a:t>, </a:t>
                </a:r>
                <a14:m>
                  <m:oMath xmlns:m="http://schemas.openxmlformats.org/officeDocument/2006/math">
                    <m:d>
                      <m:dPr>
                        <m:begChr m:val="〈"/>
                        <m:endChr m:val="〉"/>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𝑑</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𝑏</m:t>
                        </m:r>
                      </m:e>
                    </m:d>
                  </m:oMath>
                </a14:m>
                <a:r>
                  <a:rPr lang="en-US" sz="2000"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799326" y="4977490"/>
                <a:ext cx="8854340" cy="476221"/>
              </a:xfrm>
              <a:prstGeom prst="rect">
                <a:avLst/>
              </a:prstGeom>
              <a:blipFill>
                <a:blip r:embed="rId5"/>
                <a:stretch>
                  <a:fillRect l="-688"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812468" y="5549786"/>
                <a:ext cx="10319841" cy="476221"/>
              </a:xfrm>
              <a:prstGeom prst="rect">
                <a:avLst/>
              </a:prstGeom>
              <a:noFill/>
            </p:spPr>
            <p:txBody>
              <a:bodyPr wrap="square" rtlCol="0">
                <a:spAutoFit/>
              </a:bodyPr>
              <a:lstStyle/>
              <a:p>
                <a:r>
                  <a:rPr lang="en-US" sz="2000" dirty="0"/>
                  <a:t>5 walks from </a:t>
                </a:r>
                <a14:m>
                  <m:oMath xmlns:m="http://schemas.openxmlformats.org/officeDocument/2006/math">
                    <m:r>
                      <a:rPr lang="en-US" sz="2000" b="0" i="1" dirty="0" smtClean="0">
                        <a:latin typeface="Cambria Math" panose="02040503050406030204" pitchFamily="18" charset="0"/>
                      </a:rPr>
                      <m:t>𝑐</m:t>
                    </m:r>
                  </m:oMath>
                </a14:m>
                <a:r>
                  <a:rPr lang="en-US" sz="2000" dirty="0"/>
                  <a:t> to </a:t>
                </a:r>
                <a14:m>
                  <m:oMath xmlns:m="http://schemas.openxmlformats.org/officeDocument/2006/math">
                    <m:r>
                      <a:rPr lang="en-US" sz="2000" b="0" i="1" dirty="0" smtClean="0">
                        <a:latin typeface="Cambria Math" panose="02040503050406030204" pitchFamily="18" charset="0"/>
                      </a:rPr>
                      <m:t>𝑐</m:t>
                    </m:r>
                  </m:oMath>
                </a14:m>
                <a:r>
                  <a:rPr lang="en-US" sz="2000" dirty="0"/>
                  <a:t>: </a:t>
                </a:r>
                <a14:m>
                  <m:oMath xmlns:m="http://schemas.openxmlformats.org/officeDocument/2006/math">
                    <m:d>
                      <m:dPr>
                        <m:begChr m:val="〈"/>
                        <m:endChr m:val="〉"/>
                        <m:ctrlPr>
                          <a:rPr lang="en-US" sz="2000" i="1" smtClean="0">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𝑐</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𝑎</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𝑐</m:t>
                        </m:r>
                      </m:e>
                    </m:d>
                    <m:r>
                      <a:rPr lang="en-US" sz="2000" i="1">
                        <a:solidFill>
                          <a:srgbClr val="C00000"/>
                        </a:solidFill>
                        <a:latin typeface="Cambria Math" panose="02040503050406030204" pitchFamily="18" charset="0"/>
                      </a:rPr>
                      <m:t>, </m:t>
                    </m:r>
                    <m:d>
                      <m:dPr>
                        <m:begChr m:val="〈"/>
                        <m:endChr m:val="〉"/>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𝑐</m:t>
                        </m:r>
                        <m:r>
                          <a:rPr lang="en-US" sz="2000" b="0" i="1" smtClean="0">
                            <a:solidFill>
                              <a:srgbClr val="C00000"/>
                            </a:solidFill>
                            <a:latin typeface="Cambria Math" panose="02040503050406030204" pitchFamily="18" charset="0"/>
                          </a:rPr>
                          <m:t> </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5</m:t>
                                    </m:r>
                                  </m:sub>
                                </m:sSub>
                              </m:e>
                            </m:groupChr>
                          </m:e>
                        </m:box>
                        <m:r>
                          <a:rPr lang="en-US" sz="2000" b="0" i="1" smtClean="0">
                            <a:solidFill>
                              <a:srgbClr val="C00000"/>
                            </a:solidFill>
                            <a:latin typeface="Cambria Math" panose="02040503050406030204" pitchFamily="18" charset="0"/>
                          </a:rPr>
                          <m:t> </m:t>
                        </m:r>
                        <m:r>
                          <a:rPr lang="en-US" sz="2000" i="1">
                            <a:solidFill>
                              <a:srgbClr val="C00000"/>
                            </a:solidFill>
                            <a:latin typeface="Cambria Math" panose="02040503050406030204" pitchFamily="18" charset="0"/>
                          </a:rPr>
                          <m:t>𝑏</m:t>
                        </m:r>
                        <m:r>
                          <a:rPr lang="en-US" sz="2000" b="0" i="1" smtClean="0">
                            <a:solidFill>
                              <a:srgbClr val="C00000"/>
                            </a:solidFill>
                            <a:latin typeface="Cambria Math" panose="02040503050406030204" pitchFamily="18" charset="0"/>
                          </a:rPr>
                          <m:t> </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5</m:t>
                                    </m:r>
                                  </m:sub>
                                </m:sSub>
                              </m:e>
                            </m:groupChr>
                          </m:e>
                        </m:box>
                        <m:r>
                          <a:rPr lang="en-US" sz="2000" b="0" i="1" smtClean="0">
                            <a:solidFill>
                              <a:srgbClr val="C00000"/>
                            </a:solidFill>
                            <a:latin typeface="Cambria Math" panose="02040503050406030204" pitchFamily="18" charset="0"/>
                          </a:rPr>
                          <m:t> </m:t>
                        </m:r>
                        <m:r>
                          <a:rPr lang="en-US" sz="2000" i="1">
                            <a:solidFill>
                              <a:srgbClr val="C00000"/>
                            </a:solidFill>
                            <a:latin typeface="Cambria Math" panose="02040503050406030204" pitchFamily="18" charset="0"/>
                          </a:rPr>
                          <m:t>𝑐</m:t>
                        </m:r>
                      </m:e>
                    </m:d>
                    <m:r>
                      <a:rPr lang="en-US" sz="2000" i="1">
                        <a:solidFill>
                          <a:srgbClr val="C00000"/>
                        </a:solidFill>
                        <a:latin typeface="Cambria Math" panose="02040503050406030204" pitchFamily="18" charset="0"/>
                      </a:rPr>
                      <m:t>, </m:t>
                    </m:r>
                    <m:d>
                      <m:dPr>
                        <m:begChr m:val="〈"/>
                        <m:endChr m:val="〉"/>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𝑐</m:t>
                        </m:r>
                        <m:box>
                          <m:boxPr>
                            <m:ctrlPr>
                              <a:rPr lang="en-US" sz="2000" i="1">
                                <a:solidFill>
                                  <a:srgbClr val="C00000"/>
                                </a:solidFill>
                                <a:latin typeface="Cambria Math" panose="02040503050406030204" pitchFamily="18" charset="0"/>
                              </a:rPr>
                            </m:ctrlPr>
                          </m:boxPr>
                          <m:e>
                            <m:r>
                              <a:rPr lang="en-US" sz="2000" b="0" i="1" smtClean="0">
                                <a:solidFill>
                                  <a:srgbClr val="C00000"/>
                                </a:solidFill>
                                <a:latin typeface="Cambria Math" panose="02040503050406030204" pitchFamily="18" charset="0"/>
                              </a:rPr>
                              <m:t> </m:t>
                            </m:r>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5</m:t>
                                    </m:r>
                                  </m:sub>
                                </m:sSub>
                              </m:e>
                            </m:groupChr>
                          </m:e>
                        </m:box>
                        <m:r>
                          <a:rPr lang="en-US" sz="2000" b="0" i="1" smtClean="0">
                            <a:solidFill>
                              <a:srgbClr val="C00000"/>
                            </a:solidFill>
                            <a:latin typeface="Cambria Math" panose="02040503050406030204" pitchFamily="18" charset="0"/>
                          </a:rPr>
                          <m:t> </m:t>
                        </m:r>
                        <m:r>
                          <a:rPr lang="en-US" sz="2000" i="1">
                            <a:solidFill>
                              <a:srgbClr val="C00000"/>
                            </a:solidFill>
                            <a:latin typeface="Cambria Math" panose="02040503050406030204" pitchFamily="18" charset="0"/>
                          </a:rPr>
                          <m:t>𝑏</m:t>
                        </m:r>
                        <m:r>
                          <a:rPr lang="en-US" sz="2000" b="0" i="1" smtClean="0">
                            <a:solidFill>
                              <a:srgbClr val="C00000"/>
                            </a:solidFill>
                            <a:latin typeface="Cambria Math" panose="02040503050406030204" pitchFamily="18" charset="0"/>
                          </a:rPr>
                          <m:t> </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6</m:t>
                                    </m:r>
                                  </m:sub>
                                </m:sSub>
                              </m:e>
                            </m:groupChr>
                          </m:e>
                        </m:box>
                        <m:r>
                          <a:rPr lang="en-US" sz="2000" b="0" i="1" smtClean="0">
                            <a:solidFill>
                              <a:srgbClr val="C00000"/>
                            </a:solidFill>
                            <a:latin typeface="Cambria Math" panose="02040503050406030204" pitchFamily="18" charset="0"/>
                          </a:rPr>
                          <m:t> </m:t>
                        </m:r>
                        <m:r>
                          <a:rPr lang="en-US" sz="2000" i="1">
                            <a:solidFill>
                              <a:srgbClr val="C00000"/>
                            </a:solidFill>
                            <a:latin typeface="Cambria Math" panose="02040503050406030204" pitchFamily="18" charset="0"/>
                          </a:rPr>
                          <m:t>𝑐</m:t>
                        </m:r>
                      </m:e>
                    </m:d>
                    <m:r>
                      <a:rPr lang="en-US" sz="2000" i="1">
                        <a:solidFill>
                          <a:srgbClr val="C00000"/>
                        </a:solidFill>
                        <a:latin typeface="Cambria Math" panose="02040503050406030204" pitchFamily="18" charset="0"/>
                      </a:rPr>
                      <m:t>, </m:t>
                    </m:r>
                    <m:d>
                      <m:dPr>
                        <m:begChr m:val="〈"/>
                        <m:endChr m:val="〉"/>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𝑐</m:t>
                        </m:r>
                        <m:box>
                          <m:boxPr>
                            <m:ctrlPr>
                              <a:rPr lang="en-US" sz="2000" i="1">
                                <a:solidFill>
                                  <a:srgbClr val="C00000"/>
                                </a:solidFill>
                                <a:latin typeface="Cambria Math" panose="02040503050406030204" pitchFamily="18" charset="0"/>
                              </a:rPr>
                            </m:ctrlPr>
                          </m:boxPr>
                          <m:e>
                            <m:r>
                              <a:rPr lang="en-US" sz="2000" b="0" i="1" smtClean="0">
                                <a:solidFill>
                                  <a:srgbClr val="C00000"/>
                                </a:solidFill>
                                <a:latin typeface="Cambria Math" panose="02040503050406030204" pitchFamily="18" charset="0"/>
                              </a:rPr>
                              <m:t> </m:t>
                            </m:r>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6</m:t>
                                    </m:r>
                                  </m:sub>
                                </m:sSub>
                              </m:e>
                            </m:groupChr>
                            <m:r>
                              <a:rPr lang="en-US" sz="2000" b="0" i="1" smtClean="0">
                                <a:solidFill>
                                  <a:srgbClr val="C00000"/>
                                </a:solidFill>
                                <a:latin typeface="Cambria Math" panose="02040503050406030204" pitchFamily="18" charset="0"/>
                              </a:rPr>
                              <m:t> </m:t>
                            </m:r>
                          </m:e>
                        </m:box>
                        <m:r>
                          <a:rPr lang="en-US" sz="2000" i="1">
                            <a:solidFill>
                              <a:srgbClr val="C00000"/>
                            </a:solidFill>
                            <a:latin typeface="Cambria Math" panose="02040503050406030204" pitchFamily="18" charset="0"/>
                          </a:rPr>
                          <m:t>𝑏</m:t>
                        </m:r>
                        <m:r>
                          <a:rPr lang="en-US" sz="2000" b="0" i="1" smtClean="0">
                            <a:solidFill>
                              <a:srgbClr val="C00000"/>
                            </a:solidFill>
                            <a:latin typeface="Cambria Math" panose="02040503050406030204" pitchFamily="18" charset="0"/>
                          </a:rPr>
                          <m:t> </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5</m:t>
                                    </m:r>
                                  </m:sub>
                                </m:sSub>
                              </m:e>
                            </m:groupChr>
                            <m:r>
                              <a:rPr lang="en-US" sz="2000" b="0" i="1" smtClean="0">
                                <a:solidFill>
                                  <a:srgbClr val="C00000"/>
                                </a:solidFill>
                                <a:latin typeface="Cambria Math" panose="02040503050406030204" pitchFamily="18" charset="0"/>
                              </a:rPr>
                              <m:t> </m:t>
                            </m:r>
                          </m:e>
                        </m:box>
                        <m:r>
                          <a:rPr lang="en-US" sz="2000" i="1">
                            <a:solidFill>
                              <a:srgbClr val="C00000"/>
                            </a:solidFill>
                            <a:latin typeface="Cambria Math" panose="02040503050406030204" pitchFamily="18" charset="0"/>
                          </a:rPr>
                          <m:t>𝑐</m:t>
                        </m:r>
                      </m:e>
                    </m:d>
                    <m:r>
                      <a:rPr lang="en-US" sz="2000" i="1">
                        <a:solidFill>
                          <a:srgbClr val="C00000"/>
                        </a:solidFill>
                        <a:latin typeface="Cambria Math" panose="02040503050406030204" pitchFamily="18" charset="0"/>
                      </a:rPr>
                      <m:t>, </m:t>
                    </m:r>
                    <m:d>
                      <m:dPr>
                        <m:begChr m:val="〈"/>
                        <m:endChr m:val="〉"/>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𝑐</m:t>
                        </m:r>
                        <m:r>
                          <a:rPr lang="en-US" sz="2000" b="0" i="1" smtClean="0">
                            <a:solidFill>
                              <a:srgbClr val="C00000"/>
                            </a:solidFill>
                            <a:latin typeface="Cambria Math" panose="02040503050406030204" pitchFamily="18" charset="0"/>
                          </a:rPr>
                          <m:t> </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6</m:t>
                                    </m:r>
                                  </m:sub>
                                </m:sSub>
                              </m:e>
                            </m:groupChr>
                            <m:r>
                              <a:rPr lang="en-US" sz="2000" b="0" i="1" smtClean="0">
                                <a:solidFill>
                                  <a:srgbClr val="C00000"/>
                                </a:solidFill>
                                <a:latin typeface="Cambria Math" panose="02040503050406030204" pitchFamily="18" charset="0"/>
                              </a:rPr>
                              <m:t> </m:t>
                            </m:r>
                          </m:e>
                        </m:box>
                        <m:r>
                          <a:rPr lang="en-US" sz="2000" i="1">
                            <a:solidFill>
                              <a:srgbClr val="C00000"/>
                            </a:solidFill>
                            <a:latin typeface="Cambria Math" panose="02040503050406030204" pitchFamily="18" charset="0"/>
                          </a:rPr>
                          <m:t>𝑏</m:t>
                        </m:r>
                        <m:r>
                          <a:rPr lang="en-US" sz="2000" b="0" i="1" smtClean="0">
                            <a:solidFill>
                              <a:srgbClr val="C00000"/>
                            </a:solidFill>
                            <a:latin typeface="Cambria Math" panose="02040503050406030204" pitchFamily="18" charset="0"/>
                          </a:rPr>
                          <m:t> </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6</m:t>
                                    </m:r>
                                  </m:sub>
                                </m:sSub>
                              </m:e>
                            </m:groupChr>
                            <m:r>
                              <a:rPr lang="en-US" sz="2000" b="0" i="1" smtClean="0">
                                <a:solidFill>
                                  <a:srgbClr val="C00000"/>
                                </a:solidFill>
                                <a:latin typeface="Cambria Math" panose="02040503050406030204" pitchFamily="18" charset="0"/>
                              </a:rPr>
                              <m:t> </m:t>
                            </m:r>
                          </m:e>
                        </m:box>
                        <m:r>
                          <a:rPr lang="en-US" sz="2000" i="1">
                            <a:solidFill>
                              <a:srgbClr val="C00000"/>
                            </a:solidFill>
                            <a:latin typeface="Cambria Math" panose="02040503050406030204" pitchFamily="18" charset="0"/>
                          </a:rPr>
                          <m:t>𝑐</m:t>
                        </m:r>
                      </m:e>
                    </m:d>
                  </m:oMath>
                </a14:m>
                <a:r>
                  <a:rPr lang="en-US" sz="2400" dirty="0"/>
                  <a:t>.</a:t>
                </a:r>
              </a:p>
            </p:txBody>
          </p:sp>
        </mc:Choice>
        <mc:Fallback xmlns="">
          <p:sp>
            <p:nvSpPr>
              <p:cNvPr id="53" name="TextBox 52"/>
              <p:cNvSpPr txBox="1">
                <a:spLocks noRot="1" noChangeAspect="1" noMove="1" noResize="1" noEditPoints="1" noAdjustHandles="1" noChangeArrowheads="1" noChangeShapeType="1" noTextEdit="1"/>
              </p:cNvSpPr>
              <p:nvPr/>
            </p:nvSpPr>
            <p:spPr>
              <a:xfrm>
                <a:off x="812468" y="5549786"/>
                <a:ext cx="10319841" cy="476221"/>
              </a:xfrm>
              <a:prstGeom prst="rect">
                <a:avLst/>
              </a:prstGeom>
              <a:blipFill>
                <a:blip r:embed="rId6"/>
                <a:stretch>
                  <a:fillRect l="-591" t="-7595" b="-44304"/>
                </a:stretch>
              </a:blipFill>
            </p:spPr>
            <p:txBody>
              <a:bodyPr/>
              <a:lstStyle/>
              <a:p>
                <a:r>
                  <a:rPr lang="en-US">
                    <a:noFill/>
                  </a:rPr>
                  <a:t> </a:t>
                </a:r>
              </a:p>
            </p:txBody>
          </p:sp>
        </mc:Fallback>
      </mc:AlternateContent>
      <p:sp>
        <p:nvSpPr>
          <p:cNvPr id="54" name="Oval 53"/>
          <p:cNvSpPr/>
          <p:nvPr/>
        </p:nvSpPr>
        <p:spPr>
          <a:xfrm>
            <a:off x="10817550" y="2334021"/>
            <a:ext cx="288609" cy="30323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0D5622E-8EF3-E54E-BA5B-B7840224BC1A}"/>
                  </a:ext>
                </a:extLst>
              </p:cNvPr>
              <p:cNvSpPr txBox="1"/>
              <p:nvPr/>
            </p:nvSpPr>
            <p:spPr>
              <a:xfrm>
                <a:off x="4066138" y="343820"/>
                <a:ext cx="6658622" cy="830997"/>
              </a:xfrm>
              <a:prstGeom prst="rect">
                <a:avLst/>
              </a:prstGeom>
              <a:solidFill>
                <a:srgbClr val="CCECFF"/>
              </a:solidFill>
            </p:spPr>
            <p:txBody>
              <a:bodyPr wrap="square" rtlCol="0">
                <a:spAutoFit/>
              </a:bodyPr>
              <a:lstStyle/>
              <a:p>
                <a:pPr marL="539750" indent="-539750"/>
                <a:r>
                  <a:rPr lang="en-US" sz="2400" dirty="0"/>
                  <a:t>(a) 	Give the adjacency matrix </a:t>
                </a:r>
                <a14:m>
                  <m:oMath xmlns:m="http://schemas.openxmlformats.org/officeDocument/2006/math">
                    <m:r>
                      <a:rPr lang="en-US" sz="2400" i="1" dirty="0" smtClean="0">
                        <a:latin typeface="Cambria Math" panose="02040503050406030204" pitchFamily="18" charset="0"/>
                      </a:rPr>
                      <m:t>𝐴</m:t>
                    </m:r>
                  </m:oMath>
                </a14:m>
                <a:r>
                  <a:rPr lang="en-US" sz="2400" dirty="0"/>
                  <a:t> for the graph, with vertices in the order </a:t>
                </a:r>
                <a14:m>
                  <m:oMath xmlns:m="http://schemas.openxmlformats.org/officeDocument/2006/math">
                    <m:r>
                      <a:rPr lang="en-US" sz="2400" b="0" i="1" dirty="0" smtClean="0">
                        <a:latin typeface="Cambria Math" panose="02040503050406030204" pitchFamily="18" charset="0"/>
                      </a:rPr>
                      <m:t>𝑎</m:t>
                    </m:r>
                    <m:r>
                      <a:rPr lang="en-US" sz="2400" i="1" dirty="0" smtClean="0">
                        <a:latin typeface="Cambria Math" panose="02040503050406030204" pitchFamily="18" charset="0"/>
                      </a:rPr>
                      <m:t>,</m:t>
                    </m:r>
                    <m:r>
                      <a:rPr lang="en-US" sz="2400" b="0" i="1" dirty="0" smtClean="0">
                        <a:latin typeface="Cambria Math" panose="02040503050406030204" pitchFamily="18" charset="0"/>
                      </a:rPr>
                      <m:t>𝑏</m:t>
                    </m:r>
                    <m:r>
                      <a:rPr lang="en-US" sz="2400" i="1" dirty="0" smtClean="0">
                        <a:latin typeface="Cambria Math" panose="02040503050406030204" pitchFamily="18" charset="0"/>
                      </a:rPr>
                      <m:t>,</m:t>
                    </m:r>
                    <m:r>
                      <a:rPr lang="en-US" sz="2400" b="0" i="1" dirty="0" smtClean="0">
                        <a:latin typeface="Cambria Math" panose="02040503050406030204" pitchFamily="18" charset="0"/>
                      </a:rPr>
                      <m:t>𝑐</m:t>
                    </m:r>
                    <m:r>
                      <a:rPr lang="en-US" sz="2400" i="1" dirty="0" smtClean="0">
                        <a:latin typeface="Cambria Math" panose="02040503050406030204" pitchFamily="18" charset="0"/>
                      </a:rPr>
                      <m:t>,</m:t>
                    </m:r>
                    <m:r>
                      <a:rPr lang="en-US" sz="2400" b="0" i="1" dirty="0" smtClean="0">
                        <a:latin typeface="Cambria Math" panose="02040503050406030204" pitchFamily="18" charset="0"/>
                      </a:rPr>
                      <m:t>𝑑</m:t>
                    </m:r>
                  </m:oMath>
                </a14:m>
                <a:r>
                  <a:rPr lang="en-US" sz="2400" dirty="0"/>
                  <a:t>.</a:t>
                </a:r>
                <a:endParaRPr lang="en-US" sz="2400" dirty="0">
                  <a:solidFill>
                    <a:srgbClr val="0000FF"/>
                  </a:solidFill>
                </a:endParaRPr>
              </a:p>
            </p:txBody>
          </p:sp>
        </mc:Choice>
        <mc:Fallback xmlns="">
          <p:sp>
            <p:nvSpPr>
              <p:cNvPr id="59" name="TextBox 58">
                <a:extLst>
                  <a:ext uri="{FF2B5EF4-FFF2-40B4-BE49-F238E27FC236}">
                    <a16:creationId xmlns:a16="http://schemas.microsoft.com/office/drawing/2014/main" id="{90D5622E-8EF3-E54E-BA5B-B7840224BC1A}"/>
                  </a:ext>
                </a:extLst>
              </p:cNvPr>
              <p:cNvSpPr txBox="1">
                <a:spLocks noRot="1" noChangeAspect="1" noMove="1" noResize="1" noEditPoints="1" noAdjustHandles="1" noChangeArrowheads="1" noChangeShapeType="1" noTextEdit="1"/>
              </p:cNvSpPr>
              <p:nvPr/>
            </p:nvSpPr>
            <p:spPr>
              <a:xfrm>
                <a:off x="4066138" y="343820"/>
                <a:ext cx="6658622" cy="830997"/>
              </a:xfrm>
              <a:prstGeom prst="rect">
                <a:avLst/>
              </a:prstGeom>
              <a:blipFill>
                <a:blip r:embed="rId8"/>
                <a:stretch>
                  <a:fillRect l="-1333" t="-2985" r="-1905" b="-13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 Box 2">
                <a:extLst>
                  <a:ext uri="{FF2B5EF4-FFF2-40B4-BE49-F238E27FC236}">
                    <a16:creationId xmlns:a16="http://schemas.microsoft.com/office/drawing/2014/main" id="{FE11488F-F6DE-3448-A3BB-4A4F525D725E}"/>
                  </a:ext>
                </a:extLst>
              </p:cNvPr>
              <p:cNvSpPr txBox="1">
                <a:spLocks noChangeArrowheads="1"/>
              </p:cNvSpPr>
              <p:nvPr/>
            </p:nvSpPr>
            <p:spPr bwMode="auto">
              <a:xfrm>
                <a:off x="3361834" y="1830297"/>
                <a:ext cx="3051802" cy="105599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rPr>
                        <m:t>𝐴</m:t>
                      </m:r>
                      <m:r>
                        <a:rPr lang="en-US" i="1">
                          <a:effectLst/>
                          <a:latin typeface="Cambria Math" panose="02040503050406030204" pitchFamily="18" charset="0"/>
                          <a:ea typeface="SimSun" panose="02010600030101010101" pitchFamily="2" charset="-122"/>
                        </a:rPr>
                        <m:t>=</m:t>
                      </m:r>
                      <m:d>
                        <m:dPr>
                          <m:begChr m:val="["/>
                          <m:endChr m:val="]"/>
                          <m:ctrlPr>
                            <a:rPr lang="en-SG" i="1">
                              <a:effectLst/>
                              <a:latin typeface="Cambria Math" panose="02040503050406030204" pitchFamily="18" charset="0"/>
                              <a:ea typeface="SimSun" panose="02010600030101010101" pitchFamily="2" charset="-122"/>
                            </a:rPr>
                          </m:ctrlPr>
                        </m:dPr>
                        <m:e>
                          <m:r>
                            <a:rPr lang="en-US" i="1">
                              <a:effectLst/>
                              <a:latin typeface="Cambria Math" panose="02040503050406030204" pitchFamily="18" charset="0"/>
                              <a:ea typeface="SimSun" panose="02010600030101010101" pitchFamily="2" charset="-122"/>
                            </a:rPr>
                            <m:t> </m:t>
                          </m:r>
                          <m:m>
                            <m:mPr>
                              <m:mcs>
                                <m:mc>
                                  <m:mcPr>
                                    <m:count m:val="2"/>
                                    <m:mcJc m:val="center"/>
                                  </m:mcPr>
                                </m:mc>
                              </m:mcs>
                              <m:ctrlPr>
                                <a:rPr lang="en-SG" i="1">
                                  <a:effectLst/>
                                  <a:latin typeface="Cambria Math" panose="02040503050406030204" pitchFamily="18" charset="0"/>
                                  <a:ea typeface="SimSun" panose="02010600030101010101" pitchFamily="2" charset="-122"/>
                                </a:rPr>
                              </m:ctrlPr>
                            </m:mPr>
                            <m:mr>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0</m:t>
                                      </m:r>
                                    </m:e>
                                  </m:mr>
                                  <m:mr>
                                    <m:e>
                                      <m:r>
                                        <a:rPr lang="en-US" i="1">
                                          <a:effectLst/>
                                          <a:latin typeface="Cambria Math" panose="02040503050406030204" pitchFamily="18" charset="0"/>
                                          <a:ea typeface="SimSun" panose="02010600030101010101" pitchFamily="2" charset="-122"/>
                                        </a:rPr>
                                        <m:t>0</m:t>
                                      </m:r>
                                    </m:e>
                                    <m:e>
                                      <m:r>
                                        <a:rPr lang="en-US" i="1">
                                          <a:effectLst/>
                                          <a:latin typeface="Cambria Math" panose="02040503050406030204" pitchFamily="18" charset="0"/>
                                          <a:ea typeface="SimSun" panose="02010600030101010101" pitchFamily="2" charset="-122"/>
                                        </a:rPr>
                                        <m:t>0</m:t>
                                      </m:r>
                                    </m:e>
                                  </m:mr>
                                </m:m>
                              </m:e>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1</m:t>
                                      </m:r>
                                    </m:e>
                                  </m:mr>
                                  <m:mr>
                                    <m:e>
                                      <m:r>
                                        <a:rPr lang="en-US" i="1">
                                          <a:effectLst/>
                                          <a:latin typeface="Cambria Math" panose="02040503050406030204" pitchFamily="18" charset="0"/>
                                          <a:ea typeface="SimSun" panose="02010600030101010101" pitchFamily="2" charset="-122"/>
                                        </a:rPr>
                                        <m:t>2</m:t>
                                      </m:r>
                                    </m:e>
                                    <m:e>
                                      <m:r>
                                        <a:rPr lang="en-US" i="1">
                                          <a:effectLst/>
                                          <a:latin typeface="Cambria Math" panose="02040503050406030204" pitchFamily="18" charset="0"/>
                                          <a:ea typeface="SimSun" panose="02010600030101010101" pitchFamily="2" charset="-122"/>
                                        </a:rPr>
                                        <m:t>1</m:t>
                                      </m:r>
                                    </m:e>
                                  </m:mr>
                                </m:m>
                              </m:e>
                            </m:mr>
                            <m:mr>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2</m:t>
                                      </m:r>
                                    </m:e>
                                  </m:m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1</m:t>
                                      </m:r>
                                    </m:e>
                                  </m:mr>
                                </m:m>
                              </m:e>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0</m:t>
                                      </m:r>
                                    </m:e>
                                    <m:e>
                                      <m:r>
                                        <a:rPr lang="en-US" i="1">
                                          <a:effectLst/>
                                          <a:latin typeface="Cambria Math" panose="02040503050406030204" pitchFamily="18" charset="0"/>
                                          <a:ea typeface="SimSun" panose="02010600030101010101" pitchFamily="2" charset="-122"/>
                                        </a:rPr>
                                        <m:t>0</m:t>
                                      </m:r>
                                    </m:e>
                                  </m:mr>
                                  <m:mr>
                                    <m:e>
                                      <m:r>
                                        <a:rPr lang="en-US" i="1">
                                          <a:effectLst/>
                                          <a:latin typeface="Cambria Math" panose="02040503050406030204" pitchFamily="18" charset="0"/>
                                          <a:ea typeface="SimSun" panose="02010600030101010101" pitchFamily="2" charset="-122"/>
                                        </a:rPr>
                                        <m:t>0</m:t>
                                      </m:r>
                                    </m:e>
                                    <m:e>
                                      <m:r>
                                        <a:rPr lang="en-US" i="1">
                                          <a:effectLst/>
                                          <a:latin typeface="Cambria Math" panose="02040503050406030204" pitchFamily="18" charset="0"/>
                                          <a:ea typeface="SimSun" panose="02010600030101010101" pitchFamily="2" charset="-122"/>
                                        </a:rPr>
                                        <m:t>0</m:t>
                                      </m:r>
                                    </m:e>
                                  </m:mr>
                                </m:m>
                              </m:e>
                            </m:mr>
                          </m:m>
                          <m:r>
                            <a:rPr lang="en-US" i="1">
                              <a:effectLst/>
                              <a:latin typeface="Cambria Math" panose="02040503050406030204" pitchFamily="18" charset="0"/>
                              <a:ea typeface="SimSun" panose="02010600030101010101" pitchFamily="2" charset="-122"/>
                            </a:rPr>
                            <m:t> </m:t>
                          </m:r>
                        </m:e>
                      </m:d>
                    </m:oMath>
                  </m:oMathPara>
                </a14:m>
                <a:endParaRPr lang="en-SG" dirty="0">
                  <a:effectLst/>
                  <a:latin typeface="Times New Roman" panose="02020603050405020304" pitchFamily="18" charset="0"/>
                  <a:ea typeface="SimSun" panose="02010600030101010101" pitchFamily="2" charset="-122"/>
                </a:endParaRPr>
              </a:p>
            </p:txBody>
          </p:sp>
        </mc:Choice>
        <mc:Fallback xmlns="">
          <p:sp>
            <p:nvSpPr>
              <p:cNvPr id="60" name="Text Box 2">
                <a:extLst>
                  <a:ext uri="{FF2B5EF4-FFF2-40B4-BE49-F238E27FC236}">
                    <a16:creationId xmlns:a16="http://schemas.microsoft.com/office/drawing/2014/main" id="{FE11488F-F6DE-3448-A3BB-4A4F525D725E}"/>
                  </a:ext>
                </a:extLst>
              </p:cNvPr>
              <p:cNvSpPr txBox="1">
                <a:spLocks noRot="1" noChangeAspect="1" noMove="1" noResize="1" noEditPoints="1" noAdjustHandles="1" noChangeArrowheads="1" noChangeShapeType="1" noTextEdit="1"/>
              </p:cNvSpPr>
              <p:nvPr/>
            </p:nvSpPr>
            <p:spPr bwMode="auto">
              <a:xfrm>
                <a:off x="3361834" y="1830297"/>
                <a:ext cx="3051802" cy="1055995"/>
              </a:xfrm>
              <a:prstGeom prst="rect">
                <a:avLst/>
              </a:prstGeom>
              <a:blipFill>
                <a:blip r:embed="rId9"/>
                <a:stretch>
                  <a:fillRect b="-120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1D13C90-0B8F-8546-8E5A-4EDFE36F0D00}"/>
                  </a:ext>
                </a:extLst>
              </p:cNvPr>
              <p:cNvSpPr txBox="1"/>
              <p:nvPr/>
            </p:nvSpPr>
            <p:spPr>
              <a:xfrm>
                <a:off x="6108318" y="1842838"/>
                <a:ext cx="5470472"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2</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
                        </m:e>
                      </m:d>
                      <m:r>
                        <a:rPr lang="en-US" b="0"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smtClean="0">
                                    <a:latin typeface="Cambria Math" panose="02040503050406030204" pitchFamily="18" charset="0"/>
                                  </a:rPr>
                                  <m:t>3</m:t>
                                </m:r>
                              </m:e>
                              <m:e>
                                <m:r>
                                  <a:rPr lang="en-US" b="0" i="1" smtClean="0">
                                    <a:solidFill>
                                      <a:srgbClr val="0000FF"/>
                                    </a:solidFill>
                                    <a:latin typeface="Cambria Math" panose="02040503050406030204" pitchFamily="18" charset="0"/>
                                  </a:rPr>
                                  <m:t>3</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b="0" i="1" smtClean="0">
                                    <a:latin typeface="Cambria Math" panose="02040503050406030204" pitchFamily="18" charset="0"/>
                                  </a:rPr>
                                  <m:t>5</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solidFill>
                                      <a:srgbClr val="C00000"/>
                                    </a:solidFill>
                                    <a:latin typeface="Cambria Math" panose="02040503050406030204" pitchFamily="18" charset="0"/>
                                  </a:rPr>
                                  <m:t>5</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SG" dirty="0"/>
              </a:p>
            </p:txBody>
          </p:sp>
        </mc:Choice>
        <mc:Fallback xmlns="">
          <p:sp>
            <p:nvSpPr>
              <p:cNvPr id="62" name="TextBox 61">
                <a:extLst>
                  <a:ext uri="{FF2B5EF4-FFF2-40B4-BE49-F238E27FC236}">
                    <a16:creationId xmlns:a16="http://schemas.microsoft.com/office/drawing/2014/main" id="{E1D13C90-0B8F-8546-8E5A-4EDFE36F0D00}"/>
                  </a:ext>
                </a:extLst>
              </p:cNvPr>
              <p:cNvSpPr txBox="1">
                <a:spLocks noRot="1" noChangeAspect="1" noMove="1" noResize="1" noEditPoints="1" noAdjustHandles="1" noChangeArrowheads="1" noChangeShapeType="1" noTextEdit="1"/>
              </p:cNvSpPr>
              <p:nvPr/>
            </p:nvSpPr>
            <p:spPr>
              <a:xfrm>
                <a:off x="6108318" y="1842838"/>
                <a:ext cx="5470472" cy="102047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49236F2-9045-674B-ACAF-1C02A08B937A}"/>
                  </a:ext>
                </a:extLst>
              </p:cNvPr>
              <p:cNvSpPr txBox="1"/>
              <p:nvPr/>
            </p:nvSpPr>
            <p:spPr>
              <a:xfrm>
                <a:off x="10388162" y="1313595"/>
                <a:ext cx="7807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𝐴</m:t>
                          </m:r>
                        </m:e>
                        <m:sup>
                          <m:r>
                            <a:rPr lang="en-US" b="0" i="1" smtClean="0">
                              <a:solidFill>
                                <a:srgbClr val="0000FF"/>
                              </a:solidFill>
                              <a:latin typeface="Cambria Math" panose="02040503050406030204" pitchFamily="18" charset="0"/>
                            </a:rPr>
                            <m:t>0</m:t>
                          </m:r>
                        </m:sup>
                      </m:sSup>
                      <m:r>
                        <a:rPr lang="en-US" b="0" i="1" smtClean="0">
                          <a:solidFill>
                            <a:srgbClr val="0000FF"/>
                          </a:solidFill>
                          <a:latin typeface="Cambria Math" panose="02040503050406030204" pitchFamily="18" charset="0"/>
                        </a:rPr>
                        <m:t>=</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𝐼</m:t>
                          </m:r>
                        </m:e>
                        <m:sub>
                          <m:r>
                            <a:rPr lang="en-US" b="0" i="1" smtClean="0">
                              <a:solidFill>
                                <a:srgbClr val="0000FF"/>
                              </a:solidFill>
                              <a:latin typeface="Cambria Math" panose="02040503050406030204" pitchFamily="18" charset="0"/>
                            </a:rPr>
                            <m:t>4</m:t>
                          </m:r>
                        </m:sub>
                      </m:sSub>
                    </m:oMath>
                  </m:oMathPara>
                </a14:m>
                <a:endParaRPr lang="en-SG" dirty="0">
                  <a:solidFill>
                    <a:srgbClr val="0000FF"/>
                  </a:solidFill>
                </a:endParaRPr>
              </a:p>
            </p:txBody>
          </p:sp>
        </mc:Choice>
        <mc:Fallback xmlns="">
          <p:sp>
            <p:nvSpPr>
              <p:cNvPr id="64" name="TextBox 63">
                <a:extLst>
                  <a:ext uri="{FF2B5EF4-FFF2-40B4-BE49-F238E27FC236}">
                    <a16:creationId xmlns:a16="http://schemas.microsoft.com/office/drawing/2014/main" id="{B49236F2-9045-674B-ACAF-1C02A08B937A}"/>
                  </a:ext>
                </a:extLst>
              </p:cNvPr>
              <p:cNvSpPr txBox="1">
                <a:spLocks noRot="1" noChangeAspect="1" noMove="1" noResize="1" noEditPoints="1" noAdjustHandles="1" noChangeArrowheads="1" noChangeShapeType="1" noTextEdit="1"/>
              </p:cNvSpPr>
              <p:nvPr/>
            </p:nvSpPr>
            <p:spPr>
              <a:xfrm>
                <a:off x="10388162" y="1313595"/>
                <a:ext cx="780790" cy="276999"/>
              </a:xfrm>
              <a:prstGeom prst="rect">
                <a:avLst/>
              </a:prstGeom>
              <a:blipFill>
                <a:blip r:embed="rId11"/>
                <a:stretch>
                  <a:fillRect l="-6452" r="-161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93DAA55-6225-514F-9197-17275B8A5E92}"/>
                  </a:ext>
                </a:extLst>
              </p:cNvPr>
              <p:cNvSpPr txBox="1"/>
              <p:nvPr/>
            </p:nvSpPr>
            <p:spPr>
              <a:xfrm>
                <a:off x="6171377" y="3025266"/>
                <a:ext cx="5598712"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3</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3</m:t>
                                </m:r>
                              </m:e>
                              <m:e>
                                <m:r>
                                  <a:rPr lang="en-US" i="1">
                                    <a:latin typeface="Cambria Math" panose="02040503050406030204" pitchFamily="18" charset="0"/>
                                  </a:rPr>
                                  <m:t>3</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3</m:t>
                                </m:r>
                              </m:e>
                              <m:e>
                                <m:r>
                                  <a:rPr lang="en-US" i="1">
                                    <a:latin typeface="Cambria Math" panose="02040503050406030204" pitchFamily="18" charset="0"/>
                                  </a:rPr>
                                  <m:t>5</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5</m:t>
                                </m:r>
                              </m:e>
                              <m:e>
                                <m:r>
                                  <a:rPr lang="en-US" i="1">
                                    <a:latin typeface="Cambria Math" panose="02040503050406030204" pitchFamily="18" charset="0"/>
                                  </a:rPr>
                                  <m:t>3</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3</m:t>
                                </m:r>
                              </m:e>
                              <m:e>
                                <m:r>
                                  <a:rPr lang="en-US" i="1">
                                    <a:latin typeface="Cambria Math" panose="02040503050406030204" pitchFamily="18" charset="0"/>
                                  </a:rPr>
                                  <m:t>2</m:t>
                                </m:r>
                              </m:e>
                            </m:mr>
                          </m:m>
                        </m:e>
                      </m:d>
                      <m:r>
                        <a:rPr lang="en-US" b="0"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smtClean="0">
                                    <a:latin typeface="Cambria Math" panose="02040503050406030204" pitchFamily="18" charset="0"/>
                                  </a:rPr>
                                  <m:t>5</m:t>
                                </m:r>
                              </m:e>
                              <m:e>
                                <m:r>
                                  <a:rPr lang="en-US" b="0" i="1" smtClean="0">
                                    <a:latin typeface="Cambria Math" panose="02040503050406030204" pitchFamily="18" charset="0"/>
                                  </a:rPr>
                                  <m:t>3</m:t>
                                </m:r>
                              </m:e>
                              <m:e>
                                <m:r>
                                  <a:rPr lang="en-US" b="0" i="1" smtClean="0">
                                    <a:latin typeface="Cambria Math" panose="02040503050406030204" pitchFamily="18" charset="0"/>
                                  </a:rPr>
                                  <m:t>9</m:t>
                                </m:r>
                              </m:e>
                              <m:e>
                                <m:r>
                                  <a:rPr lang="en-US" b="0" i="1" smtClean="0">
                                    <a:latin typeface="Cambria Math" panose="02040503050406030204" pitchFamily="18" charset="0"/>
                                  </a:rPr>
                                  <m:t>6</m:t>
                                </m:r>
                              </m:e>
                            </m:m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13</m:t>
                                </m:r>
                              </m:e>
                              <m:e>
                                <m:r>
                                  <a:rPr lang="en-US" b="0" i="1" smtClean="0">
                                    <a:latin typeface="Cambria Math" panose="02040503050406030204" pitchFamily="18" charset="0"/>
                                  </a:rPr>
                                  <m:t>8</m:t>
                                </m:r>
                              </m:e>
                            </m:mr>
                            <m:mr>
                              <m:e>
                                <m:r>
                                  <a:rPr lang="en-US" b="0" i="1" smtClean="0">
                                    <a:latin typeface="Cambria Math" panose="02040503050406030204" pitchFamily="18" charset="0"/>
                                  </a:rPr>
                                  <m:t>9</m:t>
                                </m:r>
                              </m:e>
                              <m:e>
                                <m:r>
                                  <a:rPr lang="en-US" b="0" i="1" smtClean="0">
                                    <a:latin typeface="Cambria Math" panose="02040503050406030204" pitchFamily="18" charset="0"/>
                                  </a:rPr>
                                  <m:t>13</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6</m:t>
                                </m:r>
                              </m:e>
                              <m:e>
                                <m:r>
                                  <a:rPr lang="en-US" b="0" i="1" smtClean="0">
                                    <a:latin typeface="Cambria Math" panose="02040503050406030204" pitchFamily="18" charset="0"/>
                                  </a:rPr>
                                  <m:t>8</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SG" dirty="0"/>
              </a:p>
            </p:txBody>
          </p:sp>
        </mc:Choice>
        <mc:Fallback xmlns="">
          <p:sp>
            <p:nvSpPr>
              <p:cNvPr id="65" name="TextBox 64">
                <a:extLst>
                  <a:ext uri="{FF2B5EF4-FFF2-40B4-BE49-F238E27FC236}">
                    <a16:creationId xmlns:a16="http://schemas.microsoft.com/office/drawing/2014/main" id="{B93DAA55-6225-514F-9197-17275B8A5E92}"/>
                  </a:ext>
                </a:extLst>
              </p:cNvPr>
              <p:cNvSpPr txBox="1">
                <a:spLocks noRot="1" noChangeAspect="1" noMove="1" noResize="1" noEditPoints="1" noAdjustHandles="1" noChangeArrowheads="1" noChangeShapeType="1" noTextEdit="1"/>
              </p:cNvSpPr>
              <p:nvPr/>
            </p:nvSpPr>
            <p:spPr>
              <a:xfrm>
                <a:off x="6171377" y="3025266"/>
                <a:ext cx="5598712" cy="1020472"/>
              </a:xfrm>
              <a:prstGeom prst="rect">
                <a:avLst/>
              </a:prstGeom>
              <a:blipFill>
                <a:blip r:embed="rId12"/>
                <a:stretch>
                  <a:fillRect l="-452" b="-6098"/>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169E6B06-787A-D841-9C98-5ED440868BCD}"/>
              </a:ext>
            </a:extLst>
          </p:cNvPr>
          <p:cNvGrpSpPr/>
          <p:nvPr/>
        </p:nvGrpSpPr>
        <p:grpSpPr>
          <a:xfrm>
            <a:off x="1093283" y="1101232"/>
            <a:ext cx="2717592" cy="2116137"/>
            <a:chOff x="-68943" y="-42456"/>
            <a:chExt cx="1597706" cy="1247960"/>
          </a:xfrm>
        </p:grpSpPr>
        <p:grpSp>
          <p:nvGrpSpPr>
            <p:cNvPr id="67" name="Group 66">
              <a:extLst>
                <a:ext uri="{FF2B5EF4-FFF2-40B4-BE49-F238E27FC236}">
                  <a16:creationId xmlns:a16="http://schemas.microsoft.com/office/drawing/2014/main" id="{68FCC0AA-E6FC-7F48-BB94-8D3223A2F036}"/>
                </a:ext>
              </a:extLst>
            </p:cNvPr>
            <p:cNvGrpSpPr/>
            <p:nvPr/>
          </p:nvGrpSpPr>
          <p:grpSpPr>
            <a:xfrm>
              <a:off x="-68943" y="-42456"/>
              <a:ext cx="1597706" cy="1247960"/>
              <a:chOff x="-68943" y="-42456"/>
              <a:chExt cx="1597706" cy="1247960"/>
            </a:xfrm>
          </p:grpSpPr>
          <p:grpSp>
            <p:nvGrpSpPr>
              <p:cNvPr id="73" name="Group 72">
                <a:extLst>
                  <a:ext uri="{FF2B5EF4-FFF2-40B4-BE49-F238E27FC236}">
                    <a16:creationId xmlns:a16="http://schemas.microsoft.com/office/drawing/2014/main" id="{8C0E92BF-D414-6D44-82CB-35A28F6FBDF1}"/>
                  </a:ext>
                </a:extLst>
              </p:cNvPr>
              <p:cNvGrpSpPr/>
              <p:nvPr/>
            </p:nvGrpSpPr>
            <p:grpSpPr>
              <a:xfrm>
                <a:off x="-68943" y="-42456"/>
                <a:ext cx="1597706" cy="997370"/>
                <a:chOff x="-68943" y="-75794"/>
                <a:chExt cx="1597706" cy="997370"/>
              </a:xfrm>
            </p:grpSpPr>
            <p:sp>
              <p:nvSpPr>
                <p:cNvPr id="87" name="Text Box 2">
                  <a:extLst>
                    <a:ext uri="{FF2B5EF4-FFF2-40B4-BE49-F238E27FC236}">
                      <a16:creationId xmlns:a16="http://schemas.microsoft.com/office/drawing/2014/main" id="{E2F688FA-0790-6640-A1EB-0EC99E4A2C6E}"/>
                    </a:ext>
                  </a:extLst>
                </p:cNvPr>
                <p:cNvSpPr txBox="1">
                  <a:spLocks noChangeArrowheads="1"/>
                </p:cNvSpPr>
                <p:nvPr/>
              </p:nvSpPr>
              <p:spPr bwMode="auto">
                <a:xfrm>
                  <a:off x="1181100" y="352425"/>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6</a:t>
                  </a:r>
                  <a:endParaRPr lang="en-SG" sz="2400">
                    <a:effectLst/>
                    <a:latin typeface="Times New Roman" panose="02020603050405020304" pitchFamily="18" charset="0"/>
                    <a:ea typeface="SimSun" panose="02010600030101010101" pitchFamily="2" charset="-122"/>
                  </a:endParaRPr>
                </a:p>
              </p:txBody>
            </p:sp>
            <p:sp>
              <p:nvSpPr>
                <p:cNvPr id="88" name="Text Box 2">
                  <a:extLst>
                    <a:ext uri="{FF2B5EF4-FFF2-40B4-BE49-F238E27FC236}">
                      <a16:creationId xmlns:a16="http://schemas.microsoft.com/office/drawing/2014/main" id="{241D326E-FB58-8A45-BF6A-FBF537A8A402}"/>
                    </a:ext>
                  </a:extLst>
                </p:cNvPr>
                <p:cNvSpPr txBox="1">
                  <a:spLocks noChangeArrowheads="1"/>
                </p:cNvSpPr>
                <p:nvPr/>
              </p:nvSpPr>
              <p:spPr bwMode="auto">
                <a:xfrm>
                  <a:off x="-68943" y="162092"/>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2</a:t>
                  </a:r>
                  <a:endParaRPr lang="en-SG" sz="2400">
                    <a:effectLst/>
                    <a:latin typeface="Times New Roman" panose="02020603050405020304" pitchFamily="18" charset="0"/>
                    <a:ea typeface="SimSun" panose="02010600030101010101" pitchFamily="2" charset="-122"/>
                  </a:endParaRPr>
                </a:p>
              </p:txBody>
            </p:sp>
            <p:sp>
              <p:nvSpPr>
                <p:cNvPr id="89" name="Text Box 6">
                  <a:extLst>
                    <a:ext uri="{FF2B5EF4-FFF2-40B4-BE49-F238E27FC236}">
                      <a16:creationId xmlns:a16="http://schemas.microsoft.com/office/drawing/2014/main" id="{526721BF-BE05-064A-B6E3-BB1CECABFFE5}"/>
                    </a:ext>
                  </a:extLst>
                </p:cNvPr>
                <p:cNvSpPr txBox="1">
                  <a:spLocks noChangeArrowheads="1"/>
                </p:cNvSpPr>
                <p:nvPr/>
              </p:nvSpPr>
              <p:spPr bwMode="auto">
                <a:xfrm>
                  <a:off x="590550" y="-75794"/>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4</a:t>
                  </a:r>
                  <a:endParaRPr lang="en-SG" sz="2400">
                    <a:effectLst/>
                    <a:latin typeface="Times New Roman" panose="02020603050405020304" pitchFamily="18" charset="0"/>
                    <a:ea typeface="SimSun" panose="02010600030101010101" pitchFamily="2" charset="-122"/>
                  </a:endParaRPr>
                </a:p>
              </p:txBody>
            </p:sp>
            <p:sp>
              <p:nvSpPr>
                <p:cNvPr id="90" name="Text Box 2">
                  <a:extLst>
                    <a:ext uri="{FF2B5EF4-FFF2-40B4-BE49-F238E27FC236}">
                      <a16:creationId xmlns:a16="http://schemas.microsoft.com/office/drawing/2014/main" id="{FEECD734-48C7-3545-8DE6-A1A1BE1B2A25}"/>
                    </a:ext>
                  </a:extLst>
                </p:cNvPr>
                <p:cNvSpPr txBox="1">
                  <a:spLocks noChangeArrowheads="1"/>
                </p:cNvSpPr>
                <p:nvPr/>
              </p:nvSpPr>
              <p:spPr bwMode="auto">
                <a:xfrm>
                  <a:off x="493516" y="155028"/>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3</a:t>
                  </a:r>
                  <a:endParaRPr lang="en-SG" sz="2400">
                    <a:effectLst/>
                    <a:latin typeface="Times New Roman" panose="02020603050405020304" pitchFamily="18" charset="0"/>
                    <a:ea typeface="SimSun" panose="02010600030101010101" pitchFamily="2" charset="-122"/>
                  </a:endParaRPr>
                </a:p>
              </p:txBody>
            </p:sp>
            <p:sp>
              <p:nvSpPr>
                <p:cNvPr id="91" name="Text Box 2">
                  <a:extLst>
                    <a:ext uri="{FF2B5EF4-FFF2-40B4-BE49-F238E27FC236}">
                      <a16:creationId xmlns:a16="http://schemas.microsoft.com/office/drawing/2014/main" id="{023B94EC-1C80-E74E-B626-8B0E499D41BC}"/>
                    </a:ext>
                  </a:extLst>
                </p:cNvPr>
                <p:cNvSpPr txBox="1">
                  <a:spLocks noChangeArrowheads="1"/>
                </p:cNvSpPr>
                <p:nvPr/>
              </p:nvSpPr>
              <p:spPr bwMode="auto">
                <a:xfrm>
                  <a:off x="491243" y="635826"/>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4</a:t>
                  </a:r>
                  <a:endParaRPr lang="en-SG" sz="2400">
                    <a:effectLst/>
                    <a:latin typeface="Times New Roman" panose="02020603050405020304" pitchFamily="18" charset="0"/>
                    <a:ea typeface="SimSun" panose="02010600030101010101" pitchFamily="2" charset="-122"/>
                  </a:endParaRPr>
                </a:p>
              </p:txBody>
            </p:sp>
            <p:sp>
              <p:nvSpPr>
                <p:cNvPr id="92" name="Text Box 2">
                  <a:extLst>
                    <a:ext uri="{FF2B5EF4-FFF2-40B4-BE49-F238E27FC236}">
                      <a16:creationId xmlns:a16="http://schemas.microsoft.com/office/drawing/2014/main" id="{4C62B24D-6F98-C044-8DDD-17D1D98574EC}"/>
                    </a:ext>
                  </a:extLst>
                </p:cNvPr>
                <p:cNvSpPr txBox="1">
                  <a:spLocks noChangeArrowheads="1"/>
                </p:cNvSpPr>
                <p:nvPr/>
              </p:nvSpPr>
              <p:spPr bwMode="auto">
                <a:xfrm>
                  <a:off x="892919" y="393306"/>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dirty="0">
                      <a:effectLst/>
                      <a:latin typeface="Times New Roman" panose="02020603050405020304" pitchFamily="18" charset="0"/>
                      <a:ea typeface="SimSun" panose="02010600030101010101" pitchFamily="2" charset="-122"/>
                    </a:rPr>
                    <a:t>e</a:t>
                  </a:r>
                  <a:r>
                    <a:rPr lang="en-US" sz="2400" baseline="-25000" dirty="0">
                      <a:effectLst/>
                      <a:latin typeface="Times New Roman" panose="02020603050405020304" pitchFamily="18" charset="0"/>
                      <a:ea typeface="SimSun" panose="02010600030101010101" pitchFamily="2" charset="-122"/>
                    </a:rPr>
                    <a:t>5</a:t>
                  </a:r>
                  <a:endParaRPr lang="en-SG" sz="2400" dirty="0">
                    <a:effectLst/>
                    <a:latin typeface="Times New Roman" panose="02020603050405020304" pitchFamily="18" charset="0"/>
                    <a:ea typeface="SimSun" panose="02010600030101010101" pitchFamily="2" charset="-122"/>
                  </a:endParaRPr>
                </a:p>
              </p:txBody>
            </p:sp>
            <p:sp>
              <p:nvSpPr>
                <p:cNvPr id="93" name="Text Box 2">
                  <a:extLst>
                    <a:ext uri="{FF2B5EF4-FFF2-40B4-BE49-F238E27FC236}">
                      <a16:creationId xmlns:a16="http://schemas.microsoft.com/office/drawing/2014/main" id="{68034E4A-E342-7C4B-A628-7EB7B7ADCDD9}"/>
                    </a:ext>
                  </a:extLst>
                </p:cNvPr>
                <p:cNvSpPr txBox="1">
                  <a:spLocks noChangeArrowheads="1"/>
                </p:cNvSpPr>
                <p:nvPr/>
              </p:nvSpPr>
              <p:spPr bwMode="auto">
                <a:xfrm>
                  <a:off x="134729" y="485775"/>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1</a:t>
                  </a:r>
                  <a:endParaRPr lang="en-SG" sz="2400">
                    <a:effectLst/>
                    <a:latin typeface="Times New Roman" panose="02020603050405020304" pitchFamily="18" charset="0"/>
                    <a:ea typeface="SimSun" panose="02010600030101010101" pitchFamily="2" charset="-122"/>
                  </a:endParaRPr>
                </a:p>
              </p:txBody>
            </p:sp>
          </p:grpSp>
          <p:grpSp>
            <p:nvGrpSpPr>
              <p:cNvPr id="74" name="Group 73">
                <a:extLst>
                  <a:ext uri="{FF2B5EF4-FFF2-40B4-BE49-F238E27FC236}">
                    <a16:creationId xmlns:a16="http://schemas.microsoft.com/office/drawing/2014/main" id="{7491283E-5C93-4543-B1A3-C2CB2B636793}"/>
                  </a:ext>
                </a:extLst>
              </p:cNvPr>
              <p:cNvGrpSpPr/>
              <p:nvPr/>
            </p:nvGrpSpPr>
            <p:grpSpPr>
              <a:xfrm>
                <a:off x="180792" y="-42456"/>
                <a:ext cx="1169528" cy="1247960"/>
                <a:chOff x="56967" y="-42456"/>
                <a:chExt cx="1169528" cy="1247960"/>
              </a:xfrm>
            </p:grpSpPr>
            <p:grpSp>
              <p:nvGrpSpPr>
                <p:cNvPr id="75" name="Group 74">
                  <a:extLst>
                    <a:ext uri="{FF2B5EF4-FFF2-40B4-BE49-F238E27FC236}">
                      <a16:creationId xmlns:a16="http://schemas.microsoft.com/office/drawing/2014/main" id="{ED965373-A0DC-A042-A8D1-8F9165696E9F}"/>
                    </a:ext>
                  </a:extLst>
                </p:cNvPr>
                <p:cNvGrpSpPr/>
                <p:nvPr/>
              </p:nvGrpSpPr>
              <p:grpSpPr>
                <a:xfrm>
                  <a:off x="56967" y="-42456"/>
                  <a:ext cx="1169528" cy="1247960"/>
                  <a:chOff x="42680" y="-42456"/>
                  <a:chExt cx="1169528" cy="1247960"/>
                </a:xfrm>
              </p:grpSpPr>
              <p:sp>
                <p:nvSpPr>
                  <p:cNvPr id="83" name="Text Box 2">
                    <a:extLst>
                      <a:ext uri="{FF2B5EF4-FFF2-40B4-BE49-F238E27FC236}">
                        <a16:creationId xmlns:a16="http://schemas.microsoft.com/office/drawing/2014/main" id="{37048178-8BE6-2C4A-95AD-63E3600E076D}"/>
                      </a:ext>
                    </a:extLst>
                  </p:cNvPr>
                  <p:cNvSpPr txBox="1">
                    <a:spLocks noChangeArrowheads="1"/>
                  </p:cNvSpPr>
                  <p:nvPr/>
                </p:nvSpPr>
                <p:spPr bwMode="auto">
                  <a:xfrm>
                    <a:off x="804346" y="-16979"/>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b</a:t>
                    </a:r>
                    <a:endParaRPr lang="en-SG" sz="2400">
                      <a:effectLst/>
                      <a:latin typeface="Times New Roman" panose="02020603050405020304" pitchFamily="18" charset="0"/>
                      <a:ea typeface="SimSun" panose="02010600030101010101" pitchFamily="2" charset="-122"/>
                    </a:endParaRPr>
                  </a:p>
                </p:txBody>
              </p:sp>
              <p:sp>
                <p:nvSpPr>
                  <p:cNvPr id="84" name="Text Box 2">
                    <a:extLst>
                      <a:ext uri="{FF2B5EF4-FFF2-40B4-BE49-F238E27FC236}">
                        <a16:creationId xmlns:a16="http://schemas.microsoft.com/office/drawing/2014/main" id="{A1F5389B-BA3A-5040-9258-4ACC7EAA3D73}"/>
                      </a:ext>
                    </a:extLst>
                  </p:cNvPr>
                  <p:cNvSpPr txBox="1">
                    <a:spLocks noChangeArrowheads="1"/>
                  </p:cNvSpPr>
                  <p:nvPr/>
                </p:nvSpPr>
                <p:spPr bwMode="auto">
                  <a:xfrm>
                    <a:off x="42680" y="-42456"/>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a</a:t>
                    </a:r>
                    <a:endParaRPr lang="en-SG" sz="2400">
                      <a:effectLst/>
                      <a:latin typeface="Times New Roman" panose="02020603050405020304" pitchFamily="18" charset="0"/>
                      <a:ea typeface="SimSun" panose="02010600030101010101" pitchFamily="2" charset="-122"/>
                    </a:endParaRPr>
                  </a:p>
                </p:txBody>
              </p:sp>
              <p:sp>
                <p:nvSpPr>
                  <p:cNvPr id="85" name="Text Box 2">
                    <a:extLst>
                      <a:ext uri="{FF2B5EF4-FFF2-40B4-BE49-F238E27FC236}">
                        <a16:creationId xmlns:a16="http://schemas.microsoft.com/office/drawing/2014/main" id="{82DD4AD6-C46F-BD41-97B3-249E8A478376}"/>
                      </a:ext>
                    </a:extLst>
                  </p:cNvPr>
                  <p:cNvSpPr txBox="1">
                    <a:spLocks noChangeArrowheads="1"/>
                  </p:cNvSpPr>
                  <p:nvPr/>
                </p:nvSpPr>
                <p:spPr bwMode="auto">
                  <a:xfrm>
                    <a:off x="897883" y="894312"/>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c</a:t>
                    </a:r>
                    <a:endParaRPr lang="en-SG" sz="2400">
                      <a:effectLst/>
                      <a:latin typeface="Times New Roman" panose="02020603050405020304" pitchFamily="18" charset="0"/>
                      <a:ea typeface="SimSun" panose="02010600030101010101" pitchFamily="2" charset="-122"/>
                    </a:endParaRPr>
                  </a:p>
                </p:txBody>
              </p:sp>
              <p:sp>
                <p:nvSpPr>
                  <p:cNvPr id="86" name="Text Box 2">
                    <a:extLst>
                      <a:ext uri="{FF2B5EF4-FFF2-40B4-BE49-F238E27FC236}">
                        <a16:creationId xmlns:a16="http://schemas.microsoft.com/office/drawing/2014/main" id="{52695B8B-3B0A-D445-A800-0A22B4F15C94}"/>
                      </a:ext>
                    </a:extLst>
                  </p:cNvPr>
                  <p:cNvSpPr txBox="1">
                    <a:spLocks noChangeArrowheads="1"/>
                  </p:cNvSpPr>
                  <p:nvPr/>
                </p:nvSpPr>
                <p:spPr bwMode="auto">
                  <a:xfrm>
                    <a:off x="55446" y="919754"/>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d</a:t>
                    </a:r>
                    <a:endParaRPr lang="en-SG" sz="2400">
                      <a:effectLst/>
                      <a:latin typeface="Times New Roman" panose="02020603050405020304" pitchFamily="18" charset="0"/>
                      <a:ea typeface="SimSun" panose="02010600030101010101" pitchFamily="2" charset="-122"/>
                    </a:endParaRPr>
                  </a:p>
                </p:txBody>
              </p:sp>
            </p:grpSp>
            <p:grpSp>
              <p:nvGrpSpPr>
                <p:cNvPr id="76" name="Group 75">
                  <a:extLst>
                    <a:ext uri="{FF2B5EF4-FFF2-40B4-BE49-F238E27FC236}">
                      <a16:creationId xmlns:a16="http://schemas.microsoft.com/office/drawing/2014/main" id="{FB13938B-0E9F-7F4E-A66C-F7EA4A9689C9}"/>
                    </a:ext>
                  </a:extLst>
                </p:cNvPr>
                <p:cNvGrpSpPr/>
                <p:nvPr/>
              </p:nvGrpSpPr>
              <p:grpSpPr>
                <a:xfrm>
                  <a:off x="71644" y="200949"/>
                  <a:ext cx="1066276" cy="751551"/>
                  <a:chOff x="71644" y="-8601"/>
                  <a:chExt cx="1066276" cy="751551"/>
                </a:xfrm>
              </p:grpSpPr>
              <p:cxnSp>
                <p:nvCxnSpPr>
                  <p:cNvPr id="77" name="Straight Connector 76">
                    <a:extLst>
                      <a:ext uri="{FF2B5EF4-FFF2-40B4-BE49-F238E27FC236}">
                        <a16:creationId xmlns:a16="http://schemas.microsoft.com/office/drawing/2014/main" id="{C90F23AF-6BA6-AA47-ACBF-12485F34B59D}"/>
                      </a:ext>
                    </a:extLst>
                  </p:cNvPr>
                  <p:cNvCxnSpPr>
                    <a:stCxn id="71" idx="6"/>
                  </p:cNvCxnSpPr>
                  <p:nvPr/>
                </p:nvCxnSpPr>
                <p:spPr>
                  <a:xfrm flipV="1">
                    <a:off x="287972" y="28575"/>
                    <a:ext cx="738187" cy="700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reeform 77">
                    <a:extLst>
                      <a:ext uri="{FF2B5EF4-FFF2-40B4-BE49-F238E27FC236}">
                        <a16:creationId xmlns:a16="http://schemas.microsoft.com/office/drawing/2014/main" id="{28540B9C-ED0A-BC4E-B16D-75A4BFD65D5C}"/>
                      </a:ext>
                    </a:extLst>
                  </p:cNvPr>
                  <p:cNvSpPr/>
                  <p:nvPr/>
                </p:nvSpPr>
                <p:spPr>
                  <a:xfrm>
                    <a:off x="1019175" y="28575"/>
                    <a:ext cx="118745" cy="704850"/>
                  </a:xfrm>
                  <a:custGeom>
                    <a:avLst/>
                    <a:gdLst>
                      <a:gd name="connsiteX0" fmla="*/ 0 w 119070"/>
                      <a:gd name="connsiteY0" fmla="*/ 0 h 571500"/>
                      <a:gd name="connsiteX1" fmla="*/ 119062 w 119070"/>
                      <a:gd name="connsiteY1" fmla="*/ 276225 h 571500"/>
                      <a:gd name="connsiteX2" fmla="*/ 4762 w 119070"/>
                      <a:gd name="connsiteY2" fmla="*/ 571500 h 571500"/>
                    </a:gdLst>
                    <a:ahLst/>
                    <a:cxnLst>
                      <a:cxn ang="0">
                        <a:pos x="connsiteX0" y="connsiteY0"/>
                      </a:cxn>
                      <a:cxn ang="0">
                        <a:pos x="connsiteX1" y="connsiteY1"/>
                      </a:cxn>
                      <a:cxn ang="0">
                        <a:pos x="connsiteX2" y="connsiteY2"/>
                      </a:cxn>
                    </a:cxnLst>
                    <a:rect l="l" t="t" r="r" b="b"/>
                    <a:pathLst>
                      <a:path w="119070" h="571500">
                        <a:moveTo>
                          <a:pt x="0" y="0"/>
                        </a:moveTo>
                        <a:cubicBezTo>
                          <a:pt x="59134" y="90487"/>
                          <a:pt x="118268" y="180975"/>
                          <a:pt x="119062" y="276225"/>
                        </a:cubicBezTo>
                        <a:cubicBezTo>
                          <a:pt x="119856" y="371475"/>
                          <a:pt x="62309" y="471487"/>
                          <a:pt x="4762" y="57150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9" name="Oval 78">
                    <a:extLst>
                      <a:ext uri="{FF2B5EF4-FFF2-40B4-BE49-F238E27FC236}">
                        <a16:creationId xmlns:a16="http://schemas.microsoft.com/office/drawing/2014/main" id="{7205D02B-18FB-554E-840E-B3A8384F3EBE}"/>
                      </a:ext>
                    </a:extLst>
                  </p:cNvPr>
                  <p:cNvSpPr/>
                  <p:nvPr/>
                </p:nvSpPr>
                <p:spPr>
                  <a:xfrm rot="1412729">
                    <a:off x="71644" y="-8601"/>
                    <a:ext cx="158357" cy="29675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cxnSp>
                <p:nvCxnSpPr>
                  <p:cNvPr id="80" name="Straight Connector 79">
                    <a:extLst>
                      <a:ext uri="{FF2B5EF4-FFF2-40B4-BE49-F238E27FC236}">
                        <a16:creationId xmlns:a16="http://schemas.microsoft.com/office/drawing/2014/main" id="{DF707EF9-A5EE-1943-8B41-060F7C3ECFE4}"/>
                      </a:ext>
                    </a:extLst>
                  </p:cNvPr>
                  <p:cNvCxnSpPr/>
                  <p:nvPr/>
                </p:nvCxnSpPr>
                <p:spPr>
                  <a:xfrm>
                    <a:off x="1019175" y="28575"/>
                    <a:ext cx="2540" cy="714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D77026-CD7D-2B4A-A058-6F4F73CAA898}"/>
                      </a:ext>
                    </a:extLst>
                  </p:cNvPr>
                  <p:cNvCxnSpPr>
                    <a:stCxn id="69" idx="4"/>
                    <a:endCxn id="71" idx="0"/>
                  </p:cNvCxnSpPr>
                  <p:nvPr/>
                </p:nvCxnSpPr>
                <p:spPr>
                  <a:xfrm>
                    <a:off x="265430" y="47625"/>
                    <a:ext cx="0" cy="657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82F2295-C763-BB49-9BEB-D9E8AFD055FF}"/>
                      </a:ext>
                    </a:extLst>
                  </p:cNvPr>
                  <p:cNvCxnSpPr>
                    <a:stCxn id="69" idx="5"/>
                  </p:cNvCxnSpPr>
                  <p:nvPr/>
                </p:nvCxnSpPr>
                <p:spPr>
                  <a:xfrm>
                    <a:off x="281370" y="40650"/>
                    <a:ext cx="738324" cy="6794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68" name="Group 67">
              <a:extLst>
                <a:ext uri="{FF2B5EF4-FFF2-40B4-BE49-F238E27FC236}">
                  <a16:creationId xmlns:a16="http://schemas.microsoft.com/office/drawing/2014/main" id="{23F1982D-0529-4142-88D6-ED63807F847C}"/>
                </a:ext>
              </a:extLst>
            </p:cNvPr>
            <p:cNvGrpSpPr/>
            <p:nvPr/>
          </p:nvGrpSpPr>
          <p:grpSpPr>
            <a:xfrm>
              <a:off x="366712" y="209550"/>
              <a:ext cx="811848" cy="752475"/>
              <a:chOff x="0" y="0"/>
              <a:chExt cx="811848" cy="752475"/>
            </a:xfrm>
          </p:grpSpPr>
          <p:sp>
            <p:nvSpPr>
              <p:cNvPr id="69" name="Oval 68">
                <a:extLst>
                  <a:ext uri="{FF2B5EF4-FFF2-40B4-BE49-F238E27FC236}">
                    <a16:creationId xmlns:a16="http://schemas.microsoft.com/office/drawing/2014/main" id="{654EB74E-2115-5A4C-B1FC-C932F3CBE3D4}"/>
                  </a:ext>
                </a:extLst>
              </p:cNvPr>
              <p:cNvSpPr/>
              <p:nvPr/>
            </p:nvSpPr>
            <p:spPr>
              <a:xfrm>
                <a:off x="0" y="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0" name="Oval 69">
                <a:extLst>
                  <a:ext uri="{FF2B5EF4-FFF2-40B4-BE49-F238E27FC236}">
                    <a16:creationId xmlns:a16="http://schemas.microsoft.com/office/drawing/2014/main" id="{2AED5C74-258F-9A48-80BD-E0F29301936A}"/>
                  </a:ext>
                </a:extLst>
              </p:cNvPr>
              <p:cNvSpPr/>
              <p:nvPr/>
            </p:nvSpPr>
            <p:spPr>
              <a:xfrm>
                <a:off x="766763" y="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1" name="Oval 70">
                <a:extLst>
                  <a:ext uri="{FF2B5EF4-FFF2-40B4-BE49-F238E27FC236}">
                    <a16:creationId xmlns:a16="http://schemas.microsoft.com/office/drawing/2014/main" id="{31EBDA54-E78C-944F-9F6F-08498E59DC61}"/>
                  </a:ext>
                </a:extLst>
              </p:cNvPr>
              <p:cNvSpPr/>
              <p:nvPr/>
            </p:nvSpPr>
            <p:spPr>
              <a:xfrm>
                <a:off x="0" y="70485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2" name="Oval 71">
                <a:extLst>
                  <a:ext uri="{FF2B5EF4-FFF2-40B4-BE49-F238E27FC236}">
                    <a16:creationId xmlns:a16="http://schemas.microsoft.com/office/drawing/2014/main" id="{126B34F8-8EB0-834E-A930-911FB86794C0}"/>
                  </a:ext>
                </a:extLst>
              </p:cNvPr>
              <p:cNvSpPr/>
              <p:nvPr/>
            </p:nvSpPr>
            <p:spPr>
              <a:xfrm>
                <a:off x="766763" y="70485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grpSp>
      </p:grpSp>
      <p:sp>
        <p:nvSpPr>
          <p:cNvPr id="48" name="Rectangle 47">
            <a:extLst>
              <a:ext uri="{FF2B5EF4-FFF2-40B4-BE49-F238E27FC236}">
                <a16:creationId xmlns:a16="http://schemas.microsoft.com/office/drawing/2014/main" id="{1DBC7076-D0E6-3A44-BBBB-646F25C70F5C}"/>
              </a:ext>
            </a:extLst>
          </p:cNvPr>
          <p:cNvSpPr/>
          <p:nvPr/>
        </p:nvSpPr>
        <p:spPr>
          <a:xfrm>
            <a:off x="6678592" y="1816959"/>
            <a:ext cx="1561248" cy="28667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790979F-36C9-2942-9C1A-22810539203A}"/>
              </a:ext>
            </a:extLst>
          </p:cNvPr>
          <p:cNvSpPr/>
          <p:nvPr/>
        </p:nvSpPr>
        <p:spPr>
          <a:xfrm>
            <a:off x="8773579" y="1747998"/>
            <a:ext cx="312764" cy="122587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BC7076-D0E6-3A44-BBBB-646F25C70F5C}"/>
              </a:ext>
            </a:extLst>
          </p:cNvPr>
          <p:cNvSpPr/>
          <p:nvPr/>
        </p:nvSpPr>
        <p:spPr>
          <a:xfrm>
            <a:off x="6645093" y="2355011"/>
            <a:ext cx="1561248" cy="2760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790979F-36C9-2942-9C1A-22810539203A}"/>
              </a:ext>
            </a:extLst>
          </p:cNvPr>
          <p:cNvSpPr/>
          <p:nvPr/>
        </p:nvSpPr>
        <p:spPr>
          <a:xfrm>
            <a:off x="9118121" y="1746880"/>
            <a:ext cx="327805" cy="12258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72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dissolv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dissolv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dissolve">
                                      <p:cBhvr>
                                        <p:cTn id="30" dur="500"/>
                                        <p:tgtEl>
                                          <p:spTgt spid="4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dissolve">
                                      <p:cBhvr>
                                        <p:cTn id="44" dur="500"/>
                                        <p:tgtEl>
                                          <p:spTgt spid="5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dissolve">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dissolve">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dissolv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3" grpId="0"/>
      <p:bldP spid="54" grpId="0" animBg="1"/>
      <p:bldP spid="60" grpId="0"/>
      <p:bldP spid="62" grpId="0"/>
      <p:bldP spid="64" grpId="0"/>
      <p:bldP spid="65" grpId="0"/>
      <p:bldP spid="48" grpId="0" animBg="1"/>
      <p:bldP spid="49" grpId="0"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A156-4F16-4647-96DA-959659C5BFBF}"/>
              </a:ext>
            </a:extLst>
          </p:cNvPr>
          <p:cNvSpPr>
            <a:spLocks noGrp="1"/>
          </p:cNvSpPr>
          <p:nvPr>
            <p:ph type="title"/>
          </p:nvPr>
        </p:nvSpPr>
        <p:spPr>
          <a:xfrm>
            <a:off x="431801" y="412817"/>
            <a:ext cx="1124283" cy="762000"/>
          </a:xfrm>
        </p:spPr>
        <p:txBody>
          <a:bodyPr>
            <a:normAutofit/>
          </a:bodyPr>
          <a:lstStyle/>
          <a:p>
            <a:r>
              <a:rPr lang="en-US" dirty="0">
                <a:solidFill>
                  <a:schemeClr val="bg2">
                    <a:lumMod val="50000"/>
                  </a:schemeClr>
                </a:solidFill>
              </a:rPr>
              <a:t>Q8.</a:t>
            </a:r>
            <a:r>
              <a:rPr lang="en-US" dirty="0">
                <a:latin typeface="CMR10"/>
              </a:rPr>
              <a:t>	</a:t>
            </a:r>
            <a:endParaRPr lang="en-US" dirty="0">
              <a:solidFill>
                <a:schemeClr val="bg2">
                  <a:lumMod val="50000"/>
                </a:schemeClr>
              </a:solidFill>
            </a:endParaRPr>
          </a:p>
        </p:txBody>
      </p:sp>
      <p:sp>
        <p:nvSpPr>
          <p:cNvPr id="18"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17</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D7C2A9C-C8F2-439D-B939-444A86BEAC8B}"/>
                  </a:ext>
                </a:extLst>
              </p:cNvPr>
              <p:cNvSpPr txBox="1"/>
              <p:nvPr/>
            </p:nvSpPr>
            <p:spPr>
              <a:xfrm>
                <a:off x="494530" y="3701588"/>
                <a:ext cx="7146216" cy="461665"/>
              </a:xfrm>
              <a:prstGeom prst="rect">
                <a:avLst/>
              </a:prstGeom>
              <a:solidFill>
                <a:srgbClr val="CCECFF"/>
              </a:solidFill>
            </p:spPr>
            <p:txBody>
              <a:bodyPr wrap="square" rtlCol="0">
                <a:spAutoFit/>
              </a:bodyPr>
              <a:lstStyle/>
              <a:p>
                <a:pPr marL="539750" indent="-539750"/>
                <a:r>
                  <a:rPr lang="en-US" sz="2400" dirty="0"/>
                  <a:t>(d) 	How many walks of length 3 are there from </a:t>
                </a:r>
                <a14:m>
                  <m:oMath xmlns:m="http://schemas.openxmlformats.org/officeDocument/2006/math">
                    <m:r>
                      <a:rPr lang="en-US" sz="2400" b="0" i="1" dirty="0" smtClean="0">
                        <a:latin typeface="Cambria Math" panose="02040503050406030204" pitchFamily="18" charset="0"/>
                      </a:rPr>
                      <m:t>𝑎</m:t>
                    </m:r>
                  </m:oMath>
                </a14:m>
                <a:r>
                  <a:rPr lang="en-US" sz="2400" dirty="0"/>
                  <a:t> to </a:t>
                </a:r>
                <a14:m>
                  <m:oMath xmlns:m="http://schemas.openxmlformats.org/officeDocument/2006/math">
                    <m:r>
                      <a:rPr lang="en-US" sz="2400" b="0" i="1" dirty="0" smtClean="0">
                        <a:latin typeface="Cambria Math" panose="02040503050406030204" pitchFamily="18" charset="0"/>
                      </a:rPr>
                      <m:t>𝑐</m:t>
                    </m:r>
                  </m:oMath>
                </a14:m>
                <a:r>
                  <a:rPr lang="en-US" sz="2400" dirty="0"/>
                  <a:t>? </a:t>
                </a:r>
              </a:p>
            </p:txBody>
          </p:sp>
        </mc:Choice>
        <mc:Fallback xmlns="">
          <p:sp>
            <p:nvSpPr>
              <p:cNvPr id="51" name="TextBox 50">
                <a:extLst>
                  <a:ext uri="{FF2B5EF4-FFF2-40B4-BE49-F238E27FC236}">
                    <a16:creationId xmlns:a16="http://schemas.microsoft.com/office/drawing/2014/main" id="{FD7C2A9C-C8F2-439D-B939-444A86BEAC8B}"/>
                  </a:ext>
                </a:extLst>
              </p:cNvPr>
              <p:cNvSpPr txBox="1">
                <a:spLocks noRot="1" noChangeAspect="1" noMove="1" noResize="1" noEditPoints="1" noAdjustHandles="1" noChangeArrowheads="1" noChangeShapeType="1" noTextEdit="1"/>
              </p:cNvSpPr>
              <p:nvPr/>
            </p:nvSpPr>
            <p:spPr>
              <a:xfrm>
                <a:off x="494530" y="3701588"/>
                <a:ext cx="7146216" cy="461665"/>
              </a:xfrm>
              <a:prstGeom prst="rect">
                <a:avLst/>
              </a:prstGeom>
              <a:blipFill>
                <a:blip r:embed="rId3"/>
                <a:stretch>
                  <a:fillRect l="-1241" t="-5263" r="-177"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686964" y="4295381"/>
                <a:ext cx="6275312" cy="461665"/>
              </a:xfrm>
              <a:prstGeom prst="rect">
                <a:avLst/>
              </a:prstGeom>
              <a:noFill/>
            </p:spPr>
            <p:txBody>
              <a:bodyPr wrap="square" rtlCol="0">
                <a:spAutoFit/>
              </a:bodyPr>
              <a:lstStyle/>
              <a:p>
                <a:r>
                  <a:rPr lang="en-US" sz="2400" dirty="0"/>
                  <a:t>9 walks of length 3 from </a:t>
                </a:r>
                <a14:m>
                  <m:oMath xmlns:m="http://schemas.openxmlformats.org/officeDocument/2006/math">
                    <m:r>
                      <a:rPr lang="en-US" sz="2400" b="0" i="1" dirty="0" smtClean="0">
                        <a:latin typeface="Cambria Math" panose="02040503050406030204" pitchFamily="18" charset="0"/>
                      </a:rPr>
                      <m:t>𝑎</m:t>
                    </m:r>
                  </m:oMath>
                </a14:m>
                <a:r>
                  <a:rPr lang="en-US" sz="2400" dirty="0"/>
                  <a:t> to </a:t>
                </a:r>
                <a14:m>
                  <m:oMath xmlns:m="http://schemas.openxmlformats.org/officeDocument/2006/math">
                    <m:r>
                      <a:rPr lang="en-US" sz="2400" b="0" i="1" dirty="0" smtClean="0">
                        <a:latin typeface="Cambria Math" panose="02040503050406030204" pitchFamily="18" charset="0"/>
                      </a:rPr>
                      <m:t>𝑐</m:t>
                    </m:r>
                  </m:oMath>
                </a14:m>
                <a:r>
                  <a:rPr lang="en-US" sz="2400" dirty="0"/>
                  <a:t>: </a:t>
                </a:r>
              </a:p>
            </p:txBody>
          </p:sp>
        </mc:Choice>
        <mc:Fallback xmlns="">
          <p:sp>
            <p:nvSpPr>
              <p:cNvPr id="56" name="TextBox 55"/>
              <p:cNvSpPr txBox="1">
                <a:spLocks noRot="1" noChangeAspect="1" noMove="1" noResize="1" noEditPoints="1" noAdjustHandles="1" noChangeArrowheads="1" noChangeShapeType="1" noTextEdit="1"/>
              </p:cNvSpPr>
              <p:nvPr/>
            </p:nvSpPr>
            <p:spPr>
              <a:xfrm>
                <a:off x="686964" y="4295381"/>
                <a:ext cx="6275312" cy="461665"/>
              </a:xfrm>
              <a:prstGeom prst="rect">
                <a:avLst/>
              </a:prstGeom>
              <a:blipFill>
                <a:blip r:embed="rId4"/>
                <a:stretch>
                  <a:fillRect l="-1414" t="-5263" b="-26316"/>
                </a:stretch>
              </a:blipFill>
            </p:spPr>
            <p:txBody>
              <a:bodyPr/>
              <a:lstStyle/>
              <a:p>
                <a:r>
                  <a:rPr lang="en-US">
                    <a:noFill/>
                  </a:rPr>
                  <a:t> </a:t>
                </a:r>
              </a:p>
            </p:txBody>
          </p:sp>
        </mc:Fallback>
      </mc:AlternateContent>
      <p:sp>
        <p:nvSpPr>
          <p:cNvPr id="57" name="Oval 56"/>
          <p:cNvSpPr/>
          <p:nvPr/>
        </p:nvSpPr>
        <p:spPr>
          <a:xfrm>
            <a:off x="10996741" y="2503656"/>
            <a:ext cx="288609" cy="3032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 Box 2">
                <a:extLst>
                  <a:ext uri="{FF2B5EF4-FFF2-40B4-BE49-F238E27FC236}">
                    <a16:creationId xmlns:a16="http://schemas.microsoft.com/office/drawing/2014/main" id="{FE11488F-F6DE-3448-A3BB-4A4F525D725E}"/>
                  </a:ext>
                </a:extLst>
              </p:cNvPr>
              <p:cNvSpPr txBox="1">
                <a:spLocks noChangeArrowheads="1"/>
              </p:cNvSpPr>
              <p:nvPr/>
            </p:nvSpPr>
            <p:spPr bwMode="auto">
              <a:xfrm>
                <a:off x="3361834" y="1349037"/>
                <a:ext cx="3051802" cy="105599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rPr>
                        <m:t>𝐴</m:t>
                      </m:r>
                      <m:r>
                        <a:rPr lang="en-US" i="1">
                          <a:effectLst/>
                          <a:latin typeface="Cambria Math" panose="02040503050406030204" pitchFamily="18" charset="0"/>
                          <a:ea typeface="SimSun" panose="02010600030101010101" pitchFamily="2" charset="-122"/>
                        </a:rPr>
                        <m:t>=</m:t>
                      </m:r>
                      <m:d>
                        <m:dPr>
                          <m:begChr m:val="["/>
                          <m:endChr m:val="]"/>
                          <m:ctrlPr>
                            <a:rPr lang="en-SG" i="1">
                              <a:effectLst/>
                              <a:latin typeface="Cambria Math" panose="02040503050406030204" pitchFamily="18" charset="0"/>
                              <a:ea typeface="SimSun" panose="02010600030101010101" pitchFamily="2" charset="-122"/>
                            </a:rPr>
                          </m:ctrlPr>
                        </m:dPr>
                        <m:e>
                          <m:r>
                            <a:rPr lang="en-US" i="1">
                              <a:effectLst/>
                              <a:latin typeface="Cambria Math" panose="02040503050406030204" pitchFamily="18" charset="0"/>
                              <a:ea typeface="SimSun" panose="02010600030101010101" pitchFamily="2" charset="-122"/>
                            </a:rPr>
                            <m:t> </m:t>
                          </m:r>
                          <m:m>
                            <m:mPr>
                              <m:mcs>
                                <m:mc>
                                  <m:mcPr>
                                    <m:count m:val="2"/>
                                    <m:mcJc m:val="center"/>
                                  </m:mcPr>
                                </m:mc>
                              </m:mcs>
                              <m:ctrlPr>
                                <a:rPr lang="en-SG" i="1">
                                  <a:effectLst/>
                                  <a:latin typeface="Cambria Math" panose="02040503050406030204" pitchFamily="18" charset="0"/>
                                  <a:ea typeface="SimSun" panose="02010600030101010101" pitchFamily="2" charset="-122"/>
                                </a:rPr>
                              </m:ctrlPr>
                            </m:mPr>
                            <m:mr>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0</m:t>
                                      </m:r>
                                    </m:e>
                                  </m:mr>
                                  <m:mr>
                                    <m:e>
                                      <m:r>
                                        <a:rPr lang="en-US" i="1">
                                          <a:effectLst/>
                                          <a:latin typeface="Cambria Math" panose="02040503050406030204" pitchFamily="18" charset="0"/>
                                          <a:ea typeface="SimSun" panose="02010600030101010101" pitchFamily="2" charset="-122"/>
                                        </a:rPr>
                                        <m:t>0</m:t>
                                      </m:r>
                                    </m:e>
                                    <m:e>
                                      <m:r>
                                        <a:rPr lang="en-US" i="1">
                                          <a:effectLst/>
                                          <a:latin typeface="Cambria Math" panose="02040503050406030204" pitchFamily="18" charset="0"/>
                                          <a:ea typeface="SimSun" panose="02010600030101010101" pitchFamily="2" charset="-122"/>
                                        </a:rPr>
                                        <m:t>0</m:t>
                                      </m:r>
                                    </m:e>
                                  </m:mr>
                                </m:m>
                              </m:e>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1</m:t>
                                      </m:r>
                                    </m:e>
                                  </m:mr>
                                  <m:mr>
                                    <m:e>
                                      <m:r>
                                        <a:rPr lang="en-US" i="1">
                                          <a:effectLst/>
                                          <a:latin typeface="Cambria Math" panose="02040503050406030204" pitchFamily="18" charset="0"/>
                                          <a:ea typeface="SimSun" panose="02010600030101010101" pitchFamily="2" charset="-122"/>
                                        </a:rPr>
                                        <m:t>2</m:t>
                                      </m:r>
                                    </m:e>
                                    <m:e>
                                      <m:r>
                                        <a:rPr lang="en-US" i="1">
                                          <a:effectLst/>
                                          <a:latin typeface="Cambria Math" panose="02040503050406030204" pitchFamily="18" charset="0"/>
                                          <a:ea typeface="SimSun" panose="02010600030101010101" pitchFamily="2" charset="-122"/>
                                        </a:rPr>
                                        <m:t>1</m:t>
                                      </m:r>
                                    </m:e>
                                  </m:mr>
                                </m:m>
                              </m:e>
                            </m:mr>
                            <m:mr>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2</m:t>
                                      </m:r>
                                    </m:e>
                                  </m:mr>
                                  <m:mr>
                                    <m:e>
                                      <m:r>
                                        <a:rPr lang="en-US" i="1">
                                          <a:effectLst/>
                                          <a:latin typeface="Cambria Math" panose="02040503050406030204" pitchFamily="18" charset="0"/>
                                          <a:ea typeface="SimSun" panose="02010600030101010101" pitchFamily="2" charset="-122"/>
                                        </a:rPr>
                                        <m:t>1</m:t>
                                      </m:r>
                                    </m:e>
                                    <m:e>
                                      <m:r>
                                        <a:rPr lang="en-US" i="1">
                                          <a:effectLst/>
                                          <a:latin typeface="Cambria Math" panose="02040503050406030204" pitchFamily="18" charset="0"/>
                                          <a:ea typeface="SimSun" panose="02010600030101010101" pitchFamily="2" charset="-122"/>
                                        </a:rPr>
                                        <m:t>1</m:t>
                                      </m:r>
                                    </m:e>
                                  </m:mr>
                                </m:m>
                              </m:e>
                              <m:e>
                                <m:m>
                                  <m:mPr>
                                    <m:mcs>
                                      <m:mc>
                                        <m:mcPr>
                                          <m:count m:val="2"/>
                                          <m:mcJc m:val="center"/>
                                        </m:mcPr>
                                      </m:mc>
                                    </m:mcs>
                                    <m:ctrlPr>
                                      <a:rPr lang="en-SG" i="1">
                                        <a:effectLst/>
                                        <a:latin typeface="Cambria Math" panose="02040503050406030204" pitchFamily="18" charset="0"/>
                                        <a:ea typeface="SimSun" panose="02010600030101010101" pitchFamily="2" charset="-122"/>
                                      </a:rPr>
                                    </m:ctrlPr>
                                  </m:mPr>
                                  <m:mr>
                                    <m:e>
                                      <m:r>
                                        <a:rPr lang="en-US" i="1">
                                          <a:effectLst/>
                                          <a:latin typeface="Cambria Math" panose="02040503050406030204" pitchFamily="18" charset="0"/>
                                          <a:ea typeface="SimSun" panose="02010600030101010101" pitchFamily="2" charset="-122"/>
                                        </a:rPr>
                                        <m:t>0</m:t>
                                      </m:r>
                                    </m:e>
                                    <m:e>
                                      <m:r>
                                        <a:rPr lang="en-US" i="1">
                                          <a:effectLst/>
                                          <a:latin typeface="Cambria Math" panose="02040503050406030204" pitchFamily="18" charset="0"/>
                                          <a:ea typeface="SimSun" panose="02010600030101010101" pitchFamily="2" charset="-122"/>
                                        </a:rPr>
                                        <m:t>0</m:t>
                                      </m:r>
                                    </m:e>
                                  </m:mr>
                                  <m:mr>
                                    <m:e>
                                      <m:r>
                                        <a:rPr lang="en-US" i="1">
                                          <a:effectLst/>
                                          <a:latin typeface="Cambria Math" panose="02040503050406030204" pitchFamily="18" charset="0"/>
                                          <a:ea typeface="SimSun" panose="02010600030101010101" pitchFamily="2" charset="-122"/>
                                        </a:rPr>
                                        <m:t>0</m:t>
                                      </m:r>
                                    </m:e>
                                    <m:e>
                                      <m:r>
                                        <a:rPr lang="en-US" i="1">
                                          <a:effectLst/>
                                          <a:latin typeface="Cambria Math" panose="02040503050406030204" pitchFamily="18" charset="0"/>
                                          <a:ea typeface="SimSun" panose="02010600030101010101" pitchFamily="2" charset="-122"/>
                                        </a:rPr>
                                        <m:t>0</m:t>
                                      </m:r>
                                    </m:e>
                                  </m:mr>
                                </m:m>
                              </m:e>
                            </m:mr>
                          </m:m>
                          <m:r>
                            <a:rPr lang="en-US" i="1">
                              <a:effectLst/>
                              <a:latin typeface="Cambria Math" panose="02040503050406030204" pitchFamily="18" charset="0"/>
                              <a:ea typeface="SimSun" panose="02010600030101010101" pitchFamily="2" charset="-122"/>
                            </a:rPr>
                            <m:t> </m:t>
                          </m:r>
                        </m:e>
                      </m:d>
                    </m:oMath>
                  </m:oMathPara>
                </a14:m>
                <a:endParaRPr lang="en-SG" dirty="0">
                  <a:effectLst/>
                  <a:latin typeface="Times New Roman" panose="02020603050405020304" pitchFamily="18" charset="0"/>
                  <a:ea typeface="SimSun" panose="02010600030101010101" pitchFamily="2" charset="-122"/>
                </a:endParaRPr>
              </a:p>
            </p:txBody>
          </p:sp>
        </mc:Choice>
        <mc:Fallback xmlns="">
          <p:sp>
            <p:nvSpPr>
              <p:cNvPr id="60" name="Text Box 2">
                <a:extLst>
                  <a:ext uri="{FF2B5EF4-FFF2-40B4-BE49-F238E27FC236}">
                    <a16:creationId xmlns:a16="http://schemas.microsoft.com/office/drawing/2014/main" id="{FE11488F-F6DE-3448-A3BB-4A4F525D725E}"/>
                  </a:ext>
                </a:extLst>
              </p:cNvPr>
              <p:cNvSpPr txBox="1">
                <a:spLocks noRot="1" noChangeAspect="1" noMove="1" noResize="1" noEditPoints="1" noAdjustHandles="1" noChangeArrowheads="1" noChangeShapeType="1" noTextEdit="1"/>
              </p:cNvSpPr>
              <p:nvPr/>
            </p:nvSpPr>
            <p:spPr bwMode="auto">
              <a:xfrm>
                <a:off x="3361834" y="1349037"/>
                <a:ext cx="3051802" cy="1055995"/>
              </a:xfrm>
              <a:prstGeom prst="rect">
                <a:avLst/>
              </a:prstGeom>
              <a:blipFill>
                <a:blip r:embed="rId5"/>
                <a:stretch>
                  <a:fillRect b="-238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1D13C90-0B8F-8546-8E5A-4EDFE36F0D00}"/>
                  </a:ext>
                </a:extLst>
              </p:cNvPr>
              <p:cNvSpPr txBox="1"/>
              <p:nvPr/>
            </p:nvSpPr>
            <p:spPr>
              <a:xfrm>
                <a:off x="6108318" y="1361578"/>
                <a:ext cx="5470472"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2</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
                        </m:e>
                      </m:d>
                      <m:r>
                        <a:rPr lang="en-US" b="0"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smtClean="0">
                                    <a:latin typeface="Cambria Math" panose="02040503050406030204" pitchFamily="18" charset="0"/>
                                  </a:rPr>
                                  <m:t>3</m:t>
                                </m:r>
                              </m:e>
                              <m:e>
                                <m:r>
                                  <a:rPr lang="en-US" b="0" i="1" smtClean="0">
                                    <a:solidFill>
                                      <a:srgbClr val="0000FF"/>
                                    </a:solidFill>
                                    <a:latin typeface="Cambria Math" panose="02040503050406030204" pitchFamily="18" charset="0"/>
                                  </a:rPr>
                                  <m:t>3</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b="0" i="1" smtClean="0">
                                    <a:latin typeface="Cambria Math" panose="02040503050406030204" pitchFamily="18" charset="0"/>
                                  </a:rPr>
                                  <m:t>5</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5</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SG" dirty="0"/>
              </a:p>
            </p:txBody>
          </p:sp>
        </mc:Choice>
        <mc:Fallback xmlns="">
          <p:sp>
            <p:nvSpPr>
              <p:cNvPr id="62" name="TextBox 61">
                <a:extLst>
                  <a:ext uri="{FF2B5EF4-FFF2-40B4-BE49-F238E27FC236}">
                    <a16:creationId xmlns:a16="http://schemas.microsoft.com/office/drawing/2014/main" id="{E1D13C90-0B8F-8546-8E5A-4EDFE36F0D00}"/>
                  </a:ext>
                </a:extLst>
              </p:cNvPr>
              <p:cNvSpPr txBox="1">
                <a:spLocks noRot="1" noChangeAspect="1" noMove="1" noResize="1" noEditPoints="1" noAdjustHandles="1" noChangeArrowheads="1" noChangeShapeType="1" noTextEdit="1"/>
              </p:cNvSpPr>
              <p:nvPr/>
            </p:nvSpPr>
            <p:spPr>
              <a:xfrm>
                <a:off x="6108318" y="1361578"/>
                <a:ext cx="5470472" cy="1020472"/>
              </a:xfrm>
              <a:prstGeom prst="rect">
                <a:avLst/>
              </a:prstGeom>
              <a:blipFill>
                <a:blip r:embed="rId6"/>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93DAA55-6225-514F-9197-17275B8A5E92}"/>
                  </a:ext>
                </a:extLst>
              </p:cNvPr>
              <p:cNvSpPr txBox="1"/>
              <p:nvPr/>
            </p:nvSpPr>
            <p:spPr>
              <a:xfrm>
                <a:off x="5335927" y="2544006"/>
                <a:ext cx="6411011" cy="10204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1" i="1" smtClean="0">
                                    <a:solidFill>
                                      <a:srgbClr val="C00000"/>
                                    </a:solidFill>
                                    <a:latin typeface="Cambria Math" panose="02040503050406030204" pitchFamily="18" charset="0"/>
                                  </a:rPr>
                                  <m:t>𝟏</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3</m:t>
                                </m:r>
                              </m:e>
                              <m:e>
                                <m:r>
                                  <a:rPr lang="en-US" i="1">
                                    <a:latin typeface="Cambria Math" panose="02040503050406030204" pitchFamily="18" charset="0"/>
                                  </a:rPr>
                                  <m:t>3</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3</m:t>
                                </m:r>
                              </m:e>
                              <m:e>
                                <m:r>
                                  <a:rPr lang="en-US" i="1">
                                    <a:latin typeface="Cambria Math" panose="02040503050406030204" pitchFamily="18" charset="0"/>
                                  </a:rPr>
                                  <m:t>5</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5</m:t>
                                </m:r>
                              </m:e>
                              <m:e>
                                <m:r>
                                  <a:rPr lang="en-US" i="1">
                                    <a:latin typeface="Cambria Math" panose="02040503050406030204" pitchFamily="18" charset="0"/>
                                  </a:rPr>
                                  <m:t>3</m:t>
                                </m:r>
                              </m:e>
                            </m:mr>
                            <m:mr>
                              <m:e>
                                <m:r>
                                  <a:rPr lang="en-US" i="1">
                                    <a:latin typeface="Cambria Math" panose="02040503050406030204" pitchFamily="18" charset="0"/>
                                  </a:rPr>
                                  <m:t>1</m:t>
                                </m:r>
                              </m:e>
                              <m:e>
                                <m:r>
                                  <a:rPr lang="en-US" i="1">
                                    <a:latin typeface="Cambria Math" panose="02040503050406030204" pitchFamily="18" charset="0"/>
                                  </a:rPr>
                                  <m:t>0</m:t>
                                </m:r>
                              </m:e>
                              <m:e>
                                <m:r>
                                  <a:rPr lang="en-US" b="1" i="1" smtClean="0">
                                    <a:solidFill>
                                      <a:srgbClr val="C00000"/>
                                    </a:solidFill>
                                    <a:latin typeface="Cambria Math" panose="02040503050406030204" pitchFamily="18" charset="0"/>
                                  </a:rPr>
                                  <m:t>𝟑</m:t>
                                </m:r>
                              </m:e>
                              <m:e>
                                <m:r>
                                  <a:rPr lang="en-US" i="1">
                                    <a:latin typeface="Cambria Math" panose="02040503050406030204" pitchFamily="18" charset="0"/>
                                  </a:rPr>
                                  <m:t>2</m:t>
                                </m:r>
                              </m:e>
                            </m:mr>
                          </m:m>
                        </m:e>
                      </m:d>
                      <m:r>
                        <a:rPr lang="en-US" b="0"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smtClean="0">
                                    <a:latin typeface="Cambria Math" panose="02040503050406030204" pitchFamily="18" charset="0"/>
                                  </a:rPr>
                                  <m:t>5</m:t>
                                </m:r>
                              </m:e>
                              <m:e>
                                <m:r>
                                  <a:rPr lang="en-US" b="0" i="1" smtClean="0">
                                    <a:latin typeface="Cambria Math" panose="02040503050406030204" pitchFamily="18" charset="0"/>
                                  </a:rPr>
                                  <m:t>3</m:t>
                                </m:r>
                              </m:e>
                              <m:e>
                                <m:r>
                                  <a:rPr lang="en-US" b="0" i="1" smtClean="0">
                                    <a:solidFill>
                                      <a:srgbClr val="FF0000"/>
                                    </a:solidFill>
                                    <a:latin typeface="Cambria Math" panose="02040503050406030204" pitchFamily="18" charset="0"/>
                                  </a:rPr>
                                  <m:t>9</m:t>
                                </m:r>
                              </m:e>
                              <m:e>
                                <m:r>
                                  <a:rPr lang="en-US" b="0" i="1" smtClean="0">
                                    <a:latin typeface="Cambria Math" panose="02040503050406030204" pitchFamily="18" charset="0"/>
                                  </a:rPr>
                                  <m:t>6</m:t>
                                </m:r>
                              </m:e>
                            </m:m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13</m:t>
                                </m:r>
                              </m:e>
                              <m:e>
                                <m:r>
                                  <a:rPr lang="en-US" b="0" i="1" smtClean="0">
                                    <a:latin typeface="Cambria Math" panose="02040503050406030204" pitchFamily="18" charset="0"/>
                                  </a:rPr>
                                  <m:t>8</m:t>
                                </m:r>
                              </m:e>
                            </m:mr>
                            <m:mr>
                              <m:e>
                                <m:r>
                                  <a:rPr lang="en-US" b="0" i="1" smtClean="0">
                                    <a:latin typeface="Cambria Math" panose="02040503050406030204" pitchFamily="18" charset="0"/>
                                  </a:rPr>
                                  <m:t>9</m:t>
                                </m:r>
                              </m:e>
                              <m:e>
                                <m:r>
                                  <a:rPr lang="en-US" b="0" i="1" smtClean="0">
                                    <a:latin typeface="Cambria Math" panose="02040503050406030204" pitchFamily="18" charset="0"/>
                                  </a:rPr>
                                  <m:t>13</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6</m:t>
                                </m:r>
                              </m:e>
                              <m:e>
                                <m:r>
                                  <a:rPr lang="en-US" b="0" i="1" smtClean="0">
                                    <a:latin typeface="Cambria Math" panose="02040503050406030204" pitchFamily="18" charset="0"/>
                                  </a:rPr>
                                  <m:t>8</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SG" dirty="0"/>
              </a:p>
            </p:txBody>
          </p:sp>
        </mc:Choice>
        <mc:Fallback xmlns="">
          <p:sp>
            <p:nvSpPr>
              <p:cNvPr id="65" name="TextBox 64">
                <a:extLst>
                  <a:ext uri="{FF2B5EF4-FFF2-40B4-BE49-F238E27FC236}">
                    <a16:creationId xmlns:a16="http://schemas.microsoft.com/office/drawing/2014/main" id="{B93DAA55-6225-514F-9197-17275B8A5E92}"/>
                  </a:ext>
                </a:extLst>
              </p:cNvPr>
              <p:cNvSpPr txBox="1">
                <a:spLocks noRot="1" noChangeAspect="1" noMove="1" noResize="1" noEditPoints="1" noAdjustHandles="1" noChangeArrowheads="1" noChangeShapeType="1" noTextEdit="1"/>
              </p:cNvSpPr>
              <p:nvPr/>
            </p:nvSpPr>
            <p:spPr>
              <a:xfrm>
                <a:off x="5335927" y="2544006"/>
                <a:ext cx="6411011" cy="1020472"/>
              </a:xfrm>
              <a:prstGeom prst="rect">
                <a:avLst/>
              </a:prstGeom>
              <a:blipFill>
                <a:blip r:embed="rId7"/>
                <a:stretch>
                  <a:fillRect l="-990" b="-6098"/>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169E6B06-787A-D841-9C98-5ED440868BCD}"/>
              </a:ext>
            </a:extLst>
          </p:cNvPr>
          <p:cNvGrpSpPr/>
          <p:nvPr/>
        </p:nvGrpSpPr>
        <p:grpSpPr>
          <a:xfrm>
            <a:off x="1093283" y="636014"/>
            <a:ext cx="2717592" cy="2116137"/>
            <a:chOff x="-68943" y="-42456"/>
            <a:chExt cx="1597706" cy="1247960"/>
          </a:xfrm>
        </p:grpSpPr>
        <p:grpSp>
          <p:nvGrpSpPr>
            <p:cNvPr id="67" name="Group 66">
              <a:extLst>
                <a:ext uri="{FF2B5EF4-FFF2-40B4-BE49-F238E27FC236}">
                  <a16:creationId xmlns:a16="http://schemas.microsoft.com/office/drawing/2014/main" id="{68FCC0AA-E6FC-7F48-BB94-8D3223A2F036}"/>
                </a:ext>
              </a:extLst>
            </p:cNvPr>
            <p:cNvGrpSpPr/>
            <p:nvPr/>
          </p:nvGrpSpPr>
          <p:grpSpPr>
            <a:xfrm>
              <a:off x="-68943" y="-42456"/>
              <a:ext cx="1597706" cy="1247960"/>
              <a:chOff x="-68943" y="-42456"/>
              <a:chExt cx="1597706" cy="1247960"/>
            </a:xfrm>
          </p:grpSpPr>
          <p:grpSp>
            <p:nvGrpSpPr>
              <p:cNvPr id="73" name="Group 72">
                <a:extLst>
                  <a:ext uri="{FF2B5EF4-FFF2-40B4-BE49-F238E27FC236}">
                    <a16:creationId xmlns:a16="http://schemas.microsoft.com/office/drawing/2014/main" id="{8C0E92BF-D414-6D44-82CB-35A28F6FBDF1}"/>
                  </a:ext>
                </a:extLst>
              </p:cNvPr>
              <p:cNvGrpSpPr/>
              <p:nvPr/>
            </p:nvGrpSpPr>
            <p:grpSpPr>
              <a:xfrm>
                <a:off x="-68943" y="-42456"/>
                <a:ext cx="1597706" cy="997370"/>
                <a:chOff x="-68943" y="-75794"/>
                <a:chExt cx="1597706" cy="997370"/>
              </a:xfrm>
            </p:grpSpPr>
            <p:sp>
              <p:nvSpPr>
                <p:cNvPr id="87" name="Text Box 2">
                  <a:extLst>
                    <a:ext uri="{FF2B5EF4-FFF2-40B4-BE49-F238E27FC236}">
                      <a16:creationId xmlns:a16="http://schemas.microsoft.com/office/drawing/2014/main" id="{E2F688FA-0790-6640-A1EB-0EC99E4A2C6E}"/>
                    </a:ext>
                  </a:extLst>
                </p:cNvPr>
                <p:cNvSpPr txBox="1">
                  <a:spLocks noChangeArrowheads="1"/>
                </p:cNvSpPr>
                <p:nvPr/>
              </p:nvSpPr>
              <p:spPr bwMode="auto">
                <a:xfrm>
                  <a:off x="1181100" y="352425"/>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6</a:t>
                  </a:r>
                  <a:endParaRPr lang="en-SG" sz="2400">
                    <a:effectLst/>
                    <a:latin typeface="Times New Roman" panose="02020603050405020304" pitchFamily="18" charset="0"/>
                    <a:ea typeface="SimSun" panose="02010600030101010101" pitchFamily="2" charset="-122"/>
                  </a:endParaRPr>
                </a:p>
              </p:txBody>
            </p:sp>
            <p:sp>
              <p:nvSpPr>
                <p:cNvPr id="88" name="Text Box 2">
                  <a:extLst>
                    <a:ext uri="{FF2B5EF4-FFF2-40B4-BE49-F238E27FC236}">
                      <a16:creationId xmlns:a16="http://schemas.microsoft.com/office/drawing/2014/main" id="{241D326E-FB58-8A45-BF6A-FBF537A8A402}"/>
                    </a:ext>
                  </a:extLst>
                </p:cNvPr>
                <p:cNvSpPr txBox="1">
                  <a:spLocks noChangeArrowheads="1"/>
                </p:cNvSpPr>
                <p:nvPr/>
              </p:nvSpPr>
              <p:spPr bwMode="auto">
                <a:xfrm>
                  <a:off x="-68943" y="162092"/>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2</a:t>
                  </a:r>
                  <a:endParaRPr lang="en-SG" sz="2400">
                    <a:effectLst/>
                    <a:latin typeface="Times New Roman" panose="02020603050405020304" pitchFamily="18" charset="0"/>
                    <a:ea typeface="SimSun" panose="02010600030101010101" pitchFamily="2" charset="-122"/>
                  </a:endParaRPr>
                </a:p>
              </p:txBody>
            </p:sp>
            <p:sp>
              <p:nvSpPr>
                <p:cNvPr id="89" name="Text Box 6">
                  <a:extLst>
                    <a:ext uri="{FF2B5EF4-FFF2-40B4-BE49-F238E27FC236}">
                      <a16:creationId xmlns:a16="http://schemas.microsoft.com/office/drawing/2014/main" id="{526721BF-BE05-064A-B6E3-BB1CECABFFE5}"/>
                    </a:ext>
                  </a:extLst>
                </p:cNvPr>
                <p:cNvSpPr txBox="1">
                  <a:spLocks noChangeArrowheads="1"/>
                </p:cNvSpPr>
                <p:nvPr/>
              </p:nvSpPr>
              <p:spPr bwMode="auto">
                <a:xfrm>
                  <a:off x="590550" y="-75794"/>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4</a:t>
                  </a:r>
                  <a:endParaRPr lang="en-SG" sz="2400">
                    <a:effectLst/>
                    <a:latin typeface="Times New Roman" panose="02020603050405020304" pitchFamily="18" charset="0"/>
                    <a:ea typeface="SimSun" panose="02010600030101010101" pitchFamily="2" charset="-122"/>
                  </a:endParaRPr>
                </a:p>
              </p:txBody>
            </p:sp>
            <p:sp>
              <p:nvSpPr>
                <p:cNvPr id="90" name="Text Box 2">
                  <a:extLst>
                    <a:ext uri="{FF2B5EF4-FFF2-40B4-BE49-F238E27FC236}">
                      <a16:creationId xmlns:a16="http://schemas.microsoft.com/office/drawing/2014/main" id="{FEECD734-48C7-3545-8DE6-A1A1BE1B2A25}"/>
                    </a:ext>
                  </a:extLst>
                </p:cNvPr>
                <p:cNvSpPr txBox="1">
                  <a:spLocks noChangeArrowheads="1"/>
                </p:cNvSpPr>
                <p:nvPr/>
              </p:nvSpPr>
              <p:spPr bwMode="auto">
                <a:xfrm>
                  <a:off x="493516" y="155028"/>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3</a:t>
                  </a:r>
                  <a:endParaRPr lang="en-SG" sz="2400">
                    <a:effectLst/>
                    <a:latin typeface="Times New Roman" panose="02020603050405020304" pitchFamily="18" charset="0"/>
                    <a:ea typeface="SimSun" panose="02010600030101010101" pitchFamily="2" charset="-122"/>
                  </a:endParaRPr>
                </a:p>
              </p:txBody>
            </p:sp>
            <p:sp>
              <p:nvSpPr>
                <p:cNvPr id="91" name="Text Box 2">
                  <a:extLst>
                    <a:ext uri="{FF2B5EF4-FFF2-40B4-BE49-F238E27FC236}">
                      <a16:creationId xmlns:a16="http://schemas.microsoft.com/office/drawing/2014/main" id="{023B94EC-1C80-E74E-B626-8B0E499D41BC}"/>
                    </a:ext>
                  </a:extLst>
                </p:cNvPr>
                <p:cNvSpPr txBox="1">
                  <a:spLocks noChangeArrowheads="1"/>
                </p:cNvSpPr>
                <p:nvPr/>
              </p:nvSpPr>
              <p:spPr bwMode="auto">
                <a:xfrm>
                  <a:off x="491243" y="635826"/>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4</a:t>
                  </a:r>
                  <a:endParaRPr lang="en-SG" sz="2400">
                    <a:effectLst/>
                    <a:latin typeface="Times New Roman" panose="02020603050405020304" pitchFamily="18" charset="0"/>
                    <a:ea typeface="SimSun" panose="02010600030101010101" pitchFamily="2" charset="-122"/>
                  </a:endParaRPr>
                </a:p>
              </p:txBody>
            </p:sp>
            <p:sp>
              <p:nvSpPr>
                <p:cNvPr id="92" name="Text Box 2">
                  <a:extLst>
                    <a:ext uri="{FF2B5EF4-FFF2-40B4-BE49-F238E27FC236}">
                      <a16:creationId xmlns:a16="http://schemas.microsoft.com/office/drawing/2014/main" id="{4C62B24D-6F98-C044-8DDD-17D1D98574EC}"/>
                    </a:ext>
                  </a:extLst>
                </p:cNvPr>
                <p:cNvSpPr txBox="1">
                  <a:spLocks noChangeArrowheads="1"/>
                </p:cNvSpPr>
                <p:nvPr/>
              </p:nvSpPr>
              <p:spPr bwMode="auto">
                <a:xfrm>
                  <a:off x="892919" y="393306"/>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dirty="0">
                      <a:effectLst/>
                      <a:latin typeface="Times New Roman" panose="02020603050405020304" pitchFamily="18" charset="0"/>
                      <a:ea typeface="SimSun" panose="02010600030101010101" pitchFamily="2" charset="-122"/>
                    </a:rPr>
                    <a:t>e</a:t>
                  </a:r>
                  <a:r>
                    <a:rPr lang="en-US" sz="2400" baseline="-25000" dirty="0">
                      <a:effectLst/>
                      <a:latin typeface="Times New Roman" panose="02020603050405020304" pitchFamily="18" charset="0"/>
                      <a:ea typeface="SimSun" panose="02010600030101010101" pitchFamily="2" charset="-122"/>
                    </a:rPr>
                    <a:t>5</a:t>
                  </a:r>
                  <a:endParaRPr lang="en-SG" sz="2400" dirty="0">
                    <a:effectLst/>
                    <a:latin typeface="Times New Roman" panose="02020603050405020304" pitchFamily="18" charset="0"/>
                    <a:ea typeface="SimSun" panose="02010600030101010101" pitchFamily="2" charset="-122"/>
                  </a:endParaRPr>
                </a:p>
              </p:txBody>
            </p:sp>
            <p:sp>
              <p:nvSpPr>
                <p:cNvPr id="93" name="Text Box 2">
                  <a:extLst>
                    <a:ext uri="{FF2B5EF4-FFF2-40B4-BE49-F238E27FC236}">
                      <a16:creationId xmlns:a16="http://schemas.microsoft.com/office/drawing/2014/main" id="{68034E4A-E342-7C4B-A628-7EB7B7ADCDD9}"/>
                    </a:ext>
                  </a:extLst>
                </p:cNvPr>
                <p:cNvSpPr txBox="1">
                  <a:spLocks noChangeArrowheads="1"/>
                </p:cNvSpPr>
                <p:nvPr/>
              </p:nvSpPr>
              <p:spPr bwMode="auto">
                <a:xfrm>
                  <a:off x="134729" y="485775"/>
                  <a:ext cx="347663"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e</a:t>
                  </a:r>
                  <a:r>
                    <a:rPr lang="en-US" sz="2400" baseline="-25000">
                      <a:effectLst/>
                      <a:latin typeface="Times New Roman" panose="02020603050405020304" pitchFamily="18" charset="0"/>
                      <a:ea typeface="SimSun" panose="02010600030101010101" pitchFamily="2" charset="-122"/>
                    </a:rPr>
                    <a:t>1</a:t>
                  </a:r>
                  <a:endParaRPr lang="en-SG" sz="2400">
                    <a:effectLst/>
                    <a:latin typeface="Times New Roman" panose="02020603050405020304" pitchFamily="18" charset="0"/>
                    <a:ea typeface="SimSun" panose="02010600030101010101" pitchFamily="2" charset="-122"/>
                  </a:endParaRPr>
                </a:p>
              </p:txBody>
            </p:sp>
          </p:grpSp>
          <p:grpSp>
            <p:nvGrpSpPr>
              <p:cNvPr id="74" name="Group 73">
                <a:extLst>
                  <a:ext uri="{FF2B5EF4-FFF2-40B4-BE49-F238E27FC236}">
                    <a16:creationId xmlns:a16="http://schemas.microsoft.com/office/drawing/2014/main" id="{7491283E-5C93-4543-B1A3-C2CB2B636793}"/>
                  </a:ext>
                </a:extLst>
              </p:cNvPr>
              <p:cNvGrpSpPr/>
              <p:nvPr/>
            </p:nvGrpSpPr>
            <p:grpSpPr>
              <a:xfrm>
                <a:off x="180792" y="-42456"/>
                <a:ext cx="1169528" cy="1247960"/>
                <a:chOff x="56967" y="-42456"/>
                <a:chExt cx="1169528" cy="1247960"/>
              </a:xfrm>
            </p:grpSpPr>
            <p:grpSp>
              <p:nvGrpSpPr>
                <p:cNvPr id="75" name="Group 74">
                  <a:extLst>
                    <a:ext uri="{FF2B5EF4-FFF2-40B4-BE49-F238E27FC236}">
                      <a16:creationId xmlns:a16="http://schemas.microsoft.com/office/drawing/2014/main" id="{ED965373-A0DC-A042-A8D1-8F9165696E9F}"/>
                    </a:ext>
                  </a:extLst>
                </p:cNvPr>
                <p:cNvGrpSpPr/>
                <p:nvPr/>
              </p:nvGrpSpPr>
              <p:grpSpPr>
                <a:xfrm>
                  <a:off x="56967" y="-42456"/>
                  <a:ext cx="1169528" cy="1247960"/>
                  <a:chOff x="42680" y="-42456"/>
                  <a:chExt cx="1169528" cy="1247960"/>
                </a:xfrm>
              </p:grpSpPr>
              <p:sp>
                <p:nvSpPr>
                  <p:cNvPr id="83" name="Text Box 2">
                    <a:extLst>
                      <a:ext uri="{FF2B5EF4-FFF2-40B4-BE49-F238E27FC236}">
                        <a16:creationId xmlns:a16="http://schemas.microsoft.com/office/drawing/2014/main" id="{37048178-8BE6-2C4A-95AD-63E3600E076D}"/>
                      </a:ext>
                    </a:extLst>
                  </p:cNvPr>
                  <p:cNvSpPr txBox="1">
                    <a:spLocks noChangeArrowheads="1"/>
                  </p:cNvSpPr>
                  <p:nvPr/>
                </p:nvSpPr>
                <p:spPr bwMode="auto">
                  <a:xfrm>
                    <a:off x="804346" y="-16979"/>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b</a:t>
                    </a:r>
                    <a:endParaRPr lang="en-SG" sz="2400">
                      <a:effectLst/>
                      <a:latin typeface="Times New Roman" panose="02020603050405020304" pitchFamily="18" charset="0"/>
                      <a:ea typeface="SimSun" panose="02010600030101010101" pitchFamily="2" charset="-122"/>
                    </a:endParaRPr>
                  </a:p>
                </p:txBody>
              </p:sp>
              <p:sp>
                <p:nvSpPr>
                  <p:cNvPr id="84" name="Text Box 2">
                    <a:extLst>
                      <a:ext uri="{FF2B5EF4-FFF2-40B4-BE49-F238E27FC236}">
                        <a16:creationId xmlns:a16="http://schemas.microsoft.com/office/drawing/2014/main" id="{A1F5389B-BA3A-5040-9258-4ACC7EAA3D73}"/>
                      </a:ext>
                    </a:extLst>
                  </p:cNvPr>
                  <p:cNvSpPr txBox="1">
                    <a:spLocks noChangeArrowheads="1"/>
                  </p:cNvSpPr>
                  <p:nvPr/>
                </p:nvSpPr>
                <p:spPr bwMode="auto">
                  <a:xfrm>
                    <a:off x="42680" y="-42456"/>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a</a:t>
                    </a:r>
                    <a:endParaRPr lang="en-SG" sz="2400">
                      <a:effectLst/>
                      <a:latin typeface="Times New Roman" panose="02020603050405020304" pitchFamily="18" charset="0"/>
                      <a:ea typeface="SimSun" panose="02010600030101010101" pitchFamily="2" charset="-122"/>
                    </a:endParaRPr>
                  </a:p>
                </p:txBody>
              </p:sp>
              <p:sp>
                <p:nvSpPr>
                  <p:cNvPr id="85" name="Text Box 2">
                    <a:extLst>
                      <a:ext uri="{FF2B5EF4-FFF2-40B4-BE49-F238E27FC236}">
                        <a16:creationId xmlns:a16="http://schemas.microsoft.com/office/drawing/2014/main" id="{82DD4AD6-C46F-BD41-97B3-249E8A478376}"/>
                      </a:ext>
                    </a:extLst>
                  </p:cNvPr>
                  <p:cNvSpPr txBox="1">
                    <a:spLocks noChangeArrowheads="1"/>
                  </p:cNvSpPr>
                  <p:nvPr/>
                </p:nvSpPr>
                <p:spPr bwMode="auto">
                  <a:xfrm>
                    <a:off x="897883" y="894312"/>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c</a:t>
                    </a:r>
                    <a:endParaRPr lang="en-SG" sz="2400">
                      <a:effectLst/>
                      <a:latin typeface="Times New Roman" panose="02020603050405020304" pitchFamily="18" charset="0"/>
                      <a:ea typeface="SimSun" panose="02010600030101010101" pitchFamily="2" charset="-122"/>
                    </a:endParaRPr>
                  </a:p>
                </p:txBody>
              </p:sp>
              <p:sp>
                <p:nvSpPr>
                  <p:cNvPr id="86" name="Text Box 2">
                    <a:extLst>
                      <a:ext uri="{FF2B5EF4-FFF2-40B4-BE49-F238E27FC236}">
                        <a16:creationId xmlns:a16="http://schemas.microsoft.com/office/drawing/2014/main" id="{52695B8B-3B0A-D445-A800-0A22B4F15C94}"/>
                      </a:ext>
                    </a:extLst>
                  </p:cNvPr>
                  <p:cNvSpPr txBox="1">
                    <a:spLocks noChangeArrowheads="1"/>
                  </p:cNvSpPr>
                  <p:nvPr/>
                </p:nvSpPr>
                <p:spPr bwMode="auto">
                  <a:xfrm>
                    <a:off x="55446" y="919754"/>
                    <a:ext cx="314325" cy="28575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a:effectLst/>
                        <a:latin typeface="Times New Roman" panose="02020603050405020304" pitchFamily="18" charset="0"/>
                        <a:ea typeface="SimSun" panose="02010600030101010101" pitchFamily="2" charset="-122"/>
                      </a:rPr>
                      <a:t>d</a:t>
                    </a:r>
                    <a:endParaRPr lang="en-SG" sz="2400">
                      <a:effectLst/>
                      <a:latin typeface="Times New Roman" panose="02020603050405020304" pitchFamily="18" charset="0"/>
                      <a:ea typeface="SimSun" panose="02010600030101010101" pitchFamily="2" charset="-122"/>
                    </a:endParaRPr>
                  </a:p>
                </p:txBody>
              </p:sp>
            </p:grpSp>
            <p:grpSp>
              <p:nvGrpSpPr>
                <p:cNvPr id="76" name="Group 75">
                  <a:extLst>
                    <a:ext uri="{FF2B5EF4-FFF2-40B4-BE49-F238E27FC236}">
                      <a16:creationId xmlns:a16="http://schemas.microsoft.com/office/drawing/2014/main" id="{FB13938B-0E9F-7F4E-A66C-F7EA4A9689C9}"/>
                    </a:ext>
                  </a:extLst>
                </p:cNvPr>
                <p:cNvGrpSpPr/>
                <p:nvPr/>
              </p:nvGrpSpPr>
              <p:grpSpPr>
                <a:xfrm>
                  <a:off x="71644" y="200949"/>
                  <a:ext cx="1066276" cy="751551"/>
                  <a:chOff x="71644" y="-8601"/>
                  <a:chExt cx="1066276" cy="751551"/>
                </a:xfrm>
              </p:grpSpPr>
              <p:cxnSp>
                <p:nvCxnSpPr>
                  <p:cNvPr id="77" name="Straight Connector 76">
                    <a:extLst>
                      <a:ext uri="{FF2B5EF4-FFF2-40B4-BE49-F238E27FC236}">
                        <a16:creationId xmlns:a16="http://schemas.microsoft.com/office/drawing/2014/main" id="{C90F23AF-6BA6-AA47-ACBF-12485F34B59D}"/>
                      </a:ext>
                    </a:extLst>
                  </p:cNvPr>
                  <p:cNvCxnSpPr>
                    <a:stCxn id="71" idx="6"/>
                  </p:cNvCxnSpPr>
                  <p:nvPr/>
                </p:nvCxnSpPr>
                <p:spPr>
                  <a:xfrm flipV="1">
                    <a:off x="287972" y="28575"/>
                    <a:ext cx="738187" cy="700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reeform 77">
                    <a:extLst>
                      <a:ext uri="{FF2B5EF4-FFF2-40B4-BE49-F238E27FC236}">
                        <a16:creationId xmlns:a16="http://schemas.microsoft.com/office/drawing/2014/main" id="{28540B9C-ED0A-BC4E-B16D-75A4BFD65D5C}"/>
                      </a:ext>
                    </a:extLst>
                  </p:cNvPr>
                  <p:cNvSpPr/>
                  <p:nvPr/>
                </p:nvSpPr>
                <p:spPr>
                  <a:xfrm>
                    <a:off x="1019175" y="28575"/>
                    <a:ext cx="118745" cy="704850"/>
                  </a:xfrm>
                  <a:custGeom>
                    <a:avLst/>
                    <a:gdLst>
                      <a:gd name="connsiteX0" fmla="*/ 0 w 119070"/>
                      <a:gd name="connsiteY0" fmla="*/ 0 h 571500"/>
                      <a:gd name="connsiteX1" fmla="*/ 119062 w 119070"/>
                      <a:gd name="connsiteY1" fmla="*/ 276225 h 571500"/>
                      <a:gd name="connsiteX2" fmla="*/ 4762 w 119070"/>
                      <a:gd name="connsiteY2" fmla="*/ 571500 h 571500"/>
                    </a:gdLst>
                    <a:ahLst/>
                    <a:cxnLst>
                      <a:cxn ang="0">
                        <a:pos x="connsiteX0" y="connsiteY0"/>
                      </a:cxn>
                      <a:cxn ang="0">
                        <a:pos x="connsiteX1" y="connsiteY1"/>
                      </a:cxn>
                      <a:cxn ang="0">
                        <a:pos x="connsiteX2" y="connsiteY2"/>
                      </a:cxn>
                    </a:cxnLst>
                    <a:rect l="l" t="t" r="r" b="b"/>
                    <a:pathLst>
                      <a:path w="119070" h="571500">
                        <a:moveTo>
                          <a:pt x="0" y="0"/>
                        </a:moveTo>
                        <a:cubicBezTo>
                          <a:pt x="59134" y="90487"/>
                          <a:pt x="118268" y="180975"/>
                          <a:pt x="119062" y="276225"/>
                        </a:cubicBezTo>
                        <a:cubicBezTo>
                          <a:pt x="119856" y="371475"/>
                          <a:pt x="62309" y="471487"/>
                          <a:pt x="4762" y="57150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9" name="Oval 78">
                    <a:extLst>
                      <a:ext uri="{FF2B5EF4-FFF2-40B4-BE49-F238E27FC236}">
                        <a16:creationId xmlns:a16="http://schemas.microsoft.com/office/drawing/2014/main" id="{7205D02B-18FB-554E-840E-B3A8384F3EBE}"/>
                      </a:ext>
                    </a:extLst>
                  </p:cNvPr>
                  <p:cNvSpPr/>
                  <p:nvPr/>
                </p:nvSpPr>
                <p:spPr>
                  <a:xfrm rot="1412729">
                    <a:off x="71644" y="-8601"/>
                    <a:ext cx="158357" cy="29675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cxnSp>
                <p:nvCxnSpPr>
                  <p:cNvPr id="80" name="Straight Connector 79">
                    <a:extLst>
                      <a:ext uri="{FF2B5EF4-FFF2-40B4-BE49-F238E27FC236}">
                        <a16:creationId xmlns:a16="http://schemas.microsoft.com/office/drawing/2014/main" id="{DF707EF9-A5EE-1943-8B41-060F7C3ECFE4}"/>
                      </a:ext>
                    </a:extLst>
                  </p:cNvPr>
                  <p:cNvCxnSpPr/>
                  <p:nvPr/>
                </p:nvCxnSpPr>
                <p:spPr>
                  <a:xfrm>
                    <a:off x="1019175" y="28575"/>
                    <a:ext cx="2540" cy="714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D77026-CD7D-2B4A-A058-6F4F73CAA898}"/>
                      </a:ext>
                    </a:extLst>
                  </p:cNvPr>
                  <p:cNvCxnSpPr>
                    <a:stCxn id="69" idx="4"/>
                    <a:endCxn id="71" idx="0"/>
                  </p:cNvCxnSpPr>
                  <p:nvPr/>
                </p:nvCxnSpPr>
                <p:spPr>
                  <a:xfrm>
                    <a:off x="265430" y="47625"/>
                    <a:ext cx="0" cy="657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82F2295-C763-BB49-9BEB-D9E8AFD055FF}"/>
                      </a:ext>
                    </a:extLst>
                  </p:cNvPr>
                  <p:cNvCxnSpPr>
                    <a:stCxn id="69" idx="5"/>
                  </p:cNvCxnSpPr>
                  <p:nvPr/>
                </p:nvCxnSpPr>
                <p:spPr>
                  <a:xfrm>
                    <a:off x="281370" y="40650"/>
                    <a:ext cx="738324" cy="6794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68" name="Group 67">
              <a:extLst>
                <a:ext uri="{FF2B5EF4-FFF2-40B4-BE49-F238E27FC236}">
                  <a16:creationId xmlns:a16="http://schemas.microsoft.com/office/drawing/2014/main" id="{23F1982D-0529-4142-88D6-ED63807F847C}"/>
                </a:ext>
              </a:extLst>
            </p:cNvPr>
            <p:cNvGrpSpPr/>
            <p:nvPr/>
          </p:nvGrpSpPr>
          <p:grpSpPr>
            <a:xfrm>
              <a:off x="366712" y="209550"/>
              <a:ext cx="811848" cy="752475"/>
              <a:chOff x="0" y="0"/>
              <a:chExt cx="811848" cy="752475"/>
            </a:xfrm>
          </p:grpSpPr>
          <p:sp>
            <p:nvSpPr>
              <p:cNvPr id="69" name="Oval 68">
                <a:extLst>
                  <a:ext uri="{FF2B5EF4-FFF2-40B4-BE49-F238E27FC236}">
                    <a16:creationId xmlns:a16="http://schemas.microsoft.com/office/drawing/2014/main" id="{654EB74E-2115-5A4C-B1FC-C932F3CBE3D4}"/>
                  </a:ext>
                </a:extLst>
              </p:cNvPr>
              <p:cNvSpPr/>
              <p:nvPr/>
            </p:nvSpPr>
            <p:spPr>
              <a:xfrm>
                <a:off x="0" y="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0" name="Oval 69">
                <a:extLst>
                  <a:ext uri="{FF2B5EF4-FFF2-40B4-BE49-F238E27FC236}">
                    <a16:creationId xmlns:a16="http://schemas.microsoft.com/office/drawing/2014/main" id="{2AED5C74-258F-9A48-80BD-E0F29301936A}"/>
                  </a:ext>
                </a:extLst>
              </p:cNvPr>
              <p:cNvSpPr/>
              <p:nvPr/>
            </p:nvSpPr>
            <p:spPr>
              <a:xfrm>
                <a:off x="766763" y="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1" name="Oval 70">
                <a:extLst>
                  <a:ext uri="{FF2B5EF4-FFF2-40B4-BE49-F238E27FC236}">
                    <a16:creationId xmlns:a16="http://schemas.microsoft.com/office/drawing/2014/main" id="{31EBDA54-E78C-944F-9F6F-08498E59DC61}"/>
                  </a:ext>
                </a:extLst>
              </p:cNvPr>
              <p:cNvSpPr/>
              <p:nvPr/>
            </p:nvSpPr>
            <p:spPr>
              <a:xfrm>
                <a:off x="0" y="70485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72" name="Oval 71">
                <a:extLst>
                  <a:ext uri="{FF2B5EF4-FFF2-40B4-BE49-F238E27FC236}">
                    <a16:creationId xmlns:a16="http://schemas.microsoft.com/office/drawing/2014/main" id="{126B34F8-8EB0-834E-A930-911FB86794C0}"/>
                  </a:ext>
                </a:extLst>
              </p:cNvPr>
              <p:cNvSpPr/>
              <p:nvPr/>
            </p:nvSpPr>
            <p:spPr>
              <a:xfrm>
                <a:off x="766763" y="704850"/>
                <a:ext cx="45085" cy="4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grpSp>
      </p:gr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156C3285-4075-634F-8FBF-0567FF863BC2}"/>
                  </a:ext>
                </a:extLst>
              </p:cNvPr>
              <p:cNvSpPr/>
              <p:nvPr/>
            </p:nvSpPr>
            <p:spPr>
              <a:xfrm>
                <a:off x="770022" y="4850006"/>
                <a:ext cx="10631041" cy="1783437"/>
              </a:xfrm>
              <a:prstGeom prst="rect">
                <a:avLst/>
              </a:prstGeom>
            </p:spPr>
            <p:txBody>
              <a:bodyPr wrap="square">
                <a:spAutoFit/>
              </a:bodyPr>
              <a:lstStyle/>
              <a:p>
                <a:r>
                  <a:rPr lang="en-US" sz="2000" b="1" dirty="0">
                    <a:solidFill>
                      <a:srgbClr val="0432FF"/>
                    </a:solidFill>
                    <a:latin typeface="Calibri" panose="020F0502020204030204" pitchFamily="34" charset="0"/>
                    <a:ea typeface="SimSun" panose="02010600030101010101" pitchFamily="2" charset="-122"/>
                    <a:cs typeface="Times New Roman" panose="02020603050405020304" pitchFamily="18" charset="0"/>
                  </a:rPr>
                  <a:t>1 way via </a:t>
                </a:r>
                <a14:m>
                  <m:oMath xmlns:m="http://schemas.openxmlformats.org/officeDocument/2006/math">
                    <m:r>
                      <a:rPr lang="en-US" sz="2000" b="1" i="1">
                        <a:solidFill>
                          <a:srgbClr val="0432FF"/>
                        </a:solidFill>
                        <a:latin typeface="Cambria Math" panose="02040503050406030204" pitchFamily="18" charset="0"/>
                        <a:ea typeface="SimSun" panose="02010600030101010101" pitchFamily="2" charset="-122"/>
                        <a:cs typeface="Times New Roman" panose="02020603050405020304" pitchFamily="18" charset="0"/>
                      </a:rPr>
                      <m:t>𝒂</m:t>
                    </m:r>
                  </m:oMath>
                </a14:m>
                <a:r>
                  <a:rPr lang="en-US" sz="2000" b="1" dirty="0">
                    <a:solidFill>
                      <a:srgbClr val="0432FF"/>
                    </a:solidFill>
                    <a:latin typeface="Calibri" panose="020F0502020204030204" pitchFamily="34" charset="0"/>
                    <a:ea typeface="SimSun" panose="02010600030101010101" pitchFamily="2" charset="-122"/>
                    <a:cs typeface="Times New Roman" panose="02020603050405020304" pitchFamily="18" charset="0"/>
                  </a:rPr>
                  <a:t> first: </a:t>
                </a:r>
                <a14:m>
                  <m:oMath xmlns:m="http://schemas.openxmlformats.org/officeDocument/2006/math">
                    <m:d>
                      <m:dPr>
                        <m:begChr m:val="〈"/>
                        <m:endChr m:val="〉"/>
                        <m:ctrlPr>
                          <a:rPr lang="en-US" sz="2000" i="1" smtClean="0">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e>
                    </m:d>
                  </m:oMath>
                </a14:m>
                <a:endParaRPr lang="en-US" sz="2000" b="1" dirty="0">
                  <a:solidFill>
                    <a:srgbClr val="0000FF"/>
                  </a:solidFill>
                  <a:latin typeface="Arial" panose="020B0604020202020204" pitchFamily="34" charset="0"/>
                  <a:cs typeface="Arial" panose="020B0604020202020204" pitchFamily="34" charset="0"/>
                </a:endParaRPr>
              </a:p>
              <a:p>
                <a:r>
                  <a:rPr lang="en-US" sz="2000" b="1" dirty="0">
                    <a:solidFill>
                      <a:srgbClr val="0000FF"/>
                    </a:solidFill>
                    <a:latin typeface="Arial" panose="020B0604020202020204" pitchFamily="34" charset="0"/>
                    <a:cs typeface="Arial" panose="020B0604020202020204" pitchFamily="34" charset="0"/>
                  </a:rPr>
                  <a:t>0</a:t>
                </a:r>
                <a:r>
                  <a:rPr lang="en-US" sz="2000" b="1" dirty="0">
                    <a:solidFill>
                      <a:srgbClr val="0000FF"/>
                    </a:solidFill>
                  </a:rPr>
                  <a:t> way via 𝑏 first:</a:t>
                </a:r>
                <a:r>
                  <a:rPr lang="en-US" sz="2000" dirty="0">
                    <a:solidFill>
                      <a:srgbClr val="0000FF"/>
                    </a:solidFill>
                  </a:rPr>
                  <a:t> </a:t>
                </a:r>
                <a:r>
                  <a:rPr lang="en-SG" sz="2000" dirty="0">
                    <a:solidFill>
                      <a:srgbClr val="0000FF"/>
                    </a:solidFill>
                    <a:effectLst/>
                  </a:rPr>
                  <a:t> </a:t>
                </a:r>
              </a:p>
              <a:p>
                <a:r>
                  <a:rPr lang="en-US" sz="2000" b="1" dirty="0">
                    <a:solidFill>
                      <a:srgbClr val="0000FF"/>
                    </a:solidFill>
                    <a:latin typeface="Calibri" panose="020F0502020204030204" pitchFamily="34" charset="0"/>
                    <a:ea typeface="SimSun" panose="02010600030101010101" pitchFamily="2" charset="-122"/>
                    <a:cs typeface="Times New Roman" panose="02020603050405020304" pitchFamily="18" charset="0"/>
                  </a:rPr>
                  <a:t>5 ways via </a:t>
                </a:r>
                <a14:m>
                  <m:oMath xmlns:m="http://schemas.openxmlformats.org/officeDocument/2006/math">
                    <m:r>
                      <a:rPr lang="en-US" sz="2000" b="1"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𝒄</m:t>
                    </m:r>
                  </m:oMath>
                </a14:m>
                <a:r>
                  <a:rPr lang="en-US" sz="2000" b="1" dirty="0">
                    <a:solidFill>
                      <a:srgbClr val="0000FF"/>
                    </a:solidFill>
                    <a:latin typeface="Calibri" panose="020F0502020204030204" pitchFamily="34" charset="0"/>
                    <a:ea typeface="SimSun" panose="02010600030101010101" pitchFamily="2" charset="-122"/>
                    <a:cs typeface="Times New Roman" panose="02020603050405020304" pitchFamily="18" charset="0"/>
                  </a:rPr>
                  <a:t> first: </a:t>
                </a:r>
                <a14:m>
                  <m:oMath xmlns:m="http://schemas.openxmlformats.org/officeDocument/2006/math">
                    <m:d>
                      <m:dPr>
                        <m:begChr m:val="〈"/>
                        <m:endChr m:val="〉"/>
                        <m:ctrlPr>
                          <a:rPr lang="en-US" sz="2000" i="1" smtClean="0">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e>
                    </m:d>
                  </m:oMath>
                </a14:m>
                <a:r>
                  <a:rPr lang="en-US" sz="2000" i="1" dirty="0">
                    <a:solidFill>
                      <a:srgbClr val="0000FF"/>
                    </a:solidFill>
                    <a:latin typeface="Cambria Math" panose="02040503050406030204" pitchFamily="18" charset="0"/>
                  </a:rPr>
                  <a:t>,</a:t>
                </a:r>
              </a:p>
              <a:p>
                <a:r>
                  <a:rPr lang="en-US" sz="2000" dirty="0">
                    <a:solidFill>
                      <a:srgbClr val="0000FF"/>
                    </a:solidFill>
                  </a:rPr>
                  <a:t>                                     </a:t>
                </a:r>
                <a14:m>
                  <m:oMath xmlns:m="http://schemas.openxmlformats.org/officeDocument/2006/math">
                    <m:d>
                      <m:dPr>
                        <m:begChr m:val="〈"/>
                        <m:endChr m:val="〉"/>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5</m:t>
                                    </m:r>
                                  </m:sub>
                                </m:sSub>
                              </m:e>
                            </m:groupChr>
                            <m:r>
                              <a:rPr lang="en-US" sz="2000" b="0" i="1" smtClean="0">
                                <a:solidFill>
                                  <a:srgbClr val="0000FF"/>
                                </a:solidFill>
                                <a:latin typeface="Cambria Math" panose="02040503050406030204" pitchFamily="18" charset="0"/>
                              </a:rPr>
                              <m:t> </m:t>
                            </m:r>
                          </m:e>
                        </m:box>
                        <m:r>
                          <a:rPr lang="en-US" sz="2000" i="1">
                            <a:solidFill>
                              <a:srgbClr val="0000FF"/>
                            </a:solidFill>
                            <a:latin typeface="Cambria Math" panose="02040503050406030204" pitchFamily="18" charset="0"/>
                          </a:rPr>
                          <m:t>𝑏</m:t>
                        </m:r>
                        <m:r>
                          <a:rPr lang="en-US" sz="2000" b="0" i="1" smtClean="0">
                            <a:solidFill>
                              <a:srgbClr val="0000FF"/>
                            </a:solidFill>
                            <a:latin typeface="Cambria Math" panose="02040503050406030204" pitchFamily="18" charset="0"/>
                          </a:rPr>
                          <m:t> </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5</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𝑐</m:t>
                        </m:r>
                      </m:e>
                    </m:d>
                    <m:r>
                      <a:rPr lang="en-US" sz="2000" i="1">
                        <a:solidFill>
                          <a:srgbClr val="0000FF"/>
                        </a:solidFill>
                        <a:latin typeface="Cambria Math" panose="02040503050406030204" pitchFamily="18" charset="0"/>
                      </a:rPr>
                      <m:t>,</m:t>
                    </m:r>
                    <m:d>
                      <m:dPr>
                        <m:begChr m:val="〈"/>
                        <m:endChr m:val="〉"/>
                        <m:ctrlPr>
                          <a:rPr lang="en-US" sz="2000" i="1" smtClean="0">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box>
                          <m:boxPr>
                            <m:ctrlPr>
                              <a:rPr lang="en-US" sz="2000" i="1">
                                <a:solidFill>
                                  <a:srgbClr val="0000FF"/>
                                </a:solidFill>
                                <a:latin typeface="Cambria Math" panose="02040503050406030204" pitchFamily="18" charset="0"/>
                              </a:rPr>
                            </m:ctrlPr>
                          </m:boxPr>
                          <m:e>
                            <m:r>
                              <a:rPr lang="en-US" sz="2000" b="0" i="1" smtClean="0">
                                <a:solidFill>
                                  <a:srgbClr val="0000FF"/>
                                </a:solidFill>
                                <a:latin typeface="Cambria Math" panose="02040503050406030204" pitchFamily="18" charset="0"/>
                              </a:rPr>
                              <m:t> </m:t>
                            </m:r>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5</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𝑏</m:t>
                        </m:r>
                        <m:r>
                          <a:rPr lang="en-US" sz="2000" b="0" i="1" smtClean="0">
                            <a:solidFill>
                              <a:srgbClr val="0000FF"/>
                            </a:solidFill>
                            <a:latin typeface="Cambria Math" panose="02040503050406030204" pitchFamily="18" charset="0"/>
                          </a:rPr>
                          <m:t> </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6</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𝑐</m:t>
                        </m:r>
                      </m:e>
                    </m:d>
                    <m:r>
                      <a:rPr lang="en-US" sz="2000" b="0" i="1" smtClean="0">
                        <a:solidFill>
                          <a:srgbClr val="0000FF"/>
                        </a:solidFill>
                        <a:latin typeface="Cambria Math" panose="02040503050406030204" pitchFamily="18" charset="0"/>
                      </a:rPr>
                      <m:t>,</m:t>
                    </m:r>
                    <m:d>
                      <m:dPr>
                        <m:begChr m:val="〈"/>
                        <m:endChr m:val="〉"/>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6</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𝑏</m:t>
                        </m:r>
                        <m:r>
                          <a:rPr lang="en-US" sz="2000" b="0" i="1" smtClean="0">
                            <a:solidFill>
                              <a:srgbClr val="0000FF"/>
                            </a:solidFill>
                            <a:latin typeface="Cambria Math" panose="02040503050406030204" pitchFamily="18" charset="0"/>
                          </a:rPr>
                          <m:t> </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5</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𝑐</m:t>
                        </m:r>
                      </m:e>
                    </m:d>
                    <m:r>
                      <m:rPr>
                        <m:nor/>
                      </m:rPr>
                      <a:rPr lang="en-US" sz="2000" b="0" i="0" smtClean="0">
                        <a:solidFill>
                          <a:srgbClr val="0000FF"/>
                        </a:solidFill>
                      </a:rPr>
                      <m:t>,</m:t>
                    </m:r>
                    <m:d>
                      <m:dPr>
                        <m:begChr m:val="〈"/>
                        <m:endChr m:val="〉"/>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𝑎</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𝑐</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6</m:t>
                                    </m:r>
                                  </m:sub>
                                </m:sSub>
                              </m:e>
                            </m:groupChr>
                          </m:e>
                        </m:box>
                        <m:r>
                          <a:rPr lang="en-US" sz="2000" b="0" i="1" smtClean="0">
                            <a:solidFill>
                              <a:srgbClr val="0000FF"/>
                            </a:solidFill>
                            <a:latin typeface="Cambria Math" panose="02040503050406030204" pitchFamily="18" charset="0"/>
                          </a:rPr>
                          <m:t> </m:t>
                        </m:r>
                        <m:r>
                          <a:rPr lang="en-US" sz="2000" i="1">
                            <a:solidFill>
                              <a:srgbClr val="0000FF"/>
                            </a:solidFill>
                            <a:latin typeface="Cambria Math" panose="02040503050406030204" pitchFamily="18" charset="0"/>
                          </a:rPr>
                          <m:t>𝑏</m:t>
                        </m:r>
                        <m:box>
                          <m:boxPr>
                            <m:ctrlPr>
                              <a:rPr lang="en-US" sz="2000" i="1">
                                <a:solidFill>
                                  <a:srgbClr val="0000FF"/>
                                </a:solidFill>
                                <a:latin typeface="Cambria Math" panose="02040503050406030204" pitchFamily="18" charset="0"/>
                              </a:rPr>
                            </m:ctrlPr>
                          </m:boxPr>
                          <m:e>
                            <m:groupChr>
                              <m:groupChrPr>
                                <m:chr m:val="→"/>
                                <m:vertJc m:val="bot"/>
                                <m:ctrlPr>
                                  <a:rPr lang="en-US" sz="2000" i="1">
                                    <a:solidFill>
                                      <a:srgbClr val="0000FF"/>
                                    </a:solidFill>
                                    <a:latin typeface="Cambria Math" panose="02040503050406030204" pitchFamily="18" charset="0"/>
                                  </a:rPr>
                                </m:ctrlPr>
                              </m:groupChrPr>
                              <m:e>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𝑒</m:t>
                                    </m:r>
                                  </m:e>
                                  <m:sub>
                                    <m:r>
                                      <a:rPr lang="en-US" sz="2000" i="1">
                                        <a:solidFill>
                                          <a:srgbClr val="0000FF"/>
                                        </a:solidFill>
                                        <a:latin typeface="Cambria Math" panose="02040503050406030204" pitchFamily="18" charset="0"/>
                                      </a:rPr>
                                      <m:t>6</m:t>
                                    </m:r>
                                  </m:sub>
                                </m:sSub>
                              </m:e>
                            </m:groupChr>
                            <m:r>
                              <a:rPr lang="en-US" sz="2000" b="0" i="1" smtClean="0">
                                <a:solidFill>
                                  <a:srgbClr val="0000FF"/>
                                </a:solidFill>
                                <a:latin typeface="Cambria Math" panose="02040503050406030204" pitchFamily="18" charset="0"/>
                              </a:rPr>
                              <m:t> </m:t>
                            </m:r>
                          </m:e>
                        </m:box>
                        <m:r>
                          <a:rPr lang="en-US" sz="2000" i="1">
                            <a:solidFill>
                              <a:srgbClr val="0000FF"/>
                            </a:solidFill>
                            <a:latin typeface="Cambria Math" panose="02040503050406030204" pitchFamily="18" charset="0"/>
                          </a:rPr>
                          <m:t>𝑐</m:t>
                        </m:r>
                      </m:e>
                    </m:d>
                  </m:oMath>
                </a14:m>
                <a:r>
                  <a:rPr lang="en-US" sz="2000" dirty="0">
                    <a:solidFill>
                      <a:srgbClr val="0000FF"/>
                    </a:solidFill>
                    <a:latin typeface="Calibri" panose="020F0502020204030204" pitchFamily="34" charset="0"/>
                    <a:ea typeface="SimSun" panose="02010600030101010101" pitchFamily="2" charset="-122"/>
                    <a:cs typeface="Times New Roman" panose="02020603050405020304" pitchFamily="18" charset="0"/>
                  </a:rPr>
                  <a:t>.</a:t>
                </a:r>
              </a:p>
              <a:p>
                <a:r>
                  <a:rPr lang="en-US" sz="2000" b="1" dirty="0">
                    <a:solidFill>
                      <a:srgbClr val="C00000"/>
                    </a:solidFill>
                    <a:latin typeface="Arial" panose="020B0604020202020204" pitchFamily="34" charset="0"/>
                    <a:cs typeface="Arial" panose="020B0604020202020204" pitchFamily="34" charset="0"/>
                  </a:rPr>
                  <a:t>3</a:t>
                </a:r>
                <a:r>
                  <a:rPr lang="en-US" sz="2000" b="1" dirty="0">
                    <a:solidFill>
                      <a:srgbClr val="C00000"/>
                    </a:solidFill>
                  </a:rPr>
                  <a:t> ways via </a:t>
                </a:r>
                <a:r>
                  <a:rPr lang="en-US" sz="2000" b="1" i="1" dirty="0">
                    <a:solidFill>
                      <a:srgbClr val="C00000"/>
                    </a:solidFill>
                  </a:rPr>
                  <a:t>d</a:t>
                </a:r>
                <a:r>
                  <a:rPr lang="en-US" sz="2000" b="1" dirty="0">
                    <a:solidFill>
                      <a:srgbClr val="C00000"/>
                    </a:solidFill>
                  </a:rPr>
                  <a:t> first:</a:t>
                </a:r>
                <a14:m>
                  <m:oMath xmlns:m="http://schemas.openxmlformats.org/officeDocument/2006/math">
                    <m:r>
                      <a:rPr lang="en-US" sz="2000" b="1" i="0" smtClean="0">
                        <a:latin typeface="Cambria Math" panose="02040503050406030204" pitchFamily="18" charset="0"/>
                      </a:rPr>
                      <m:t> </m:t>
                    </m:r>
                    <m:d>
                      <m:dPr>
                        <m:begChr m:val="〈"/>
                        <m:endChr m:val="〉"/>
                        <m:ctrlPr>
                          <a:rPr lang="en-US" sz="2000" i="1" smtClean="0">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𝑎</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𝑑</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𝑎</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𝑐</m:t>
                        </m:r>
                      </m:e>
                    </m:d>
                    <m:r>
                      <a:rPr lang="en-US" sz="2000" i="1">
                        <a:solidFill>
                          <a:srgbClr val="C00000"/>
                        </a:solidFill>
                        <a:latin typeface="Cambria Math" panose="02040503050406030204" pitchFamily="18" charset="0"/>
                      </a:rPr>
                      <m:t>, </m:t>
                    </m:r>
                    <m:d>
                      <m:dPr>
                        <m:begChr m:val="〈"/>
                        <m:endChr m:val="〉"/>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𝑎</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𝑑</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𝑏</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5</m:t>
                                    </m:r>
                                  </m:sub>
                                </m:sSub>
                              </m:e>
                            </m:groupChr>
                          </m:e>
                        </m:box>
                        <m:r>
                          <a:rPr lang="en-US" sz="2000" i="1">
                            <a:solidFill>
                              <a:srgbClr val="C00000"/>
                            </a:solidFill>
                            <a:latin typeface="Cambria Math" panose="02040503050406030204" pitchFamily="18" charset="0"/>
                          </a:rPr>
                          <m:t>𝑐</m:t>
                        </m:r>
                      </m:e>
                    </m:d>
                    <m:r>
                      <a:rPr lang="en-US" sz="2000" i="1">
                        <a:solidFill>
                          <a:srgbClr val="C00000"/>
                        </a:solidFill>
                        <a:latin typeface="Cambria Math" panose="02040503050406030204" pitchFamily="18" charset="0"/>
                      </a:rPr>
                      <m:t>, </m:t>
                    </m:r>
                    <m:d>
                      <m:dPr>
                        <m:begChr m:val="〈"/>
                        <m:endChr m:val="〉"/>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𝑎</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𝑑</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𝑏</m:t>
                        </m:r>
                        <m:box>
                          <m:boxPr>
                            <m:ctrlPr>
                              <a:rPr lang="en-US" sz="2000" i="1">
                                <a:solidFill>
                                  <a:srgbClr val="C00000"/>
                                </a:solidFill>
                                <a:latin typeface="Cambria Math" panose="02040503050406030204" pitchFamily="18" charset="0"/>
                              </a:rPr>
                            </m:ctrlPr>
                          </m:boxPr>
                          <m:e>
                            <m:groupChr>
                              <m:groupChrPr>
                                <m:chr m:val="→"/>
                                <m:vertJc m:val="bot"/>
                                <m:ctrlPr>
                                  <a:rPr lang="en-US" sz="2000" i="1">
                                    <a:solidFill>
                                      <a:srgbClr val="C00000"/>
                                    </a:solidFill>
                                    <a:latin typeface="Cambria Math" panose="02040503050406030204" pitchFamily="18" charset="0"/>
                                  </a:rPr>
                                </m:ctrlPr>
                              </m:groupChr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𝑒</m:t>
                                    </m:r>
                                  </m:e>
                                  <m:sub>
                                    <m:r>
                                      <a:rPr lang="en-US" sz="2000" i="1">
                                        <a:solidFill>
                                          <a:srgbClr val="C00000"/>
                                        </a:solidFill>
                                        <a:latin typeface="Cambria Math" panose="02040503050406030204" pitchFamily="18" charset="0"/>
                                      </a:rPr>
                                      <m:t>6</m:t>
                                    </m:r>
                                  </m:sub>
                                </m:sSub>
                              </m:e>
                            </m:groupChr>
                          </m:e>
                        </m:box>
                        <m:r>
                          <a:rPr lang="en-US" sz="2000" i="1">
                            <a:solidFill>
                              <a:srgbClr val="C00000"/>
                            </a:solidFill>
                            <a:latin typeface="Cambria Math" panose="02040503050406030204" pitchFamily="18" charset="0"/>
                          </a:rPr>
                          <m:t>𝑐</m:t>
                        </m:r>
                      </m:e>
                    </m:d>
                  </m:oMath>
                </a14:m>
                <a:r>
                  <a:rPr lang="en-SG" sz="2000" dirty="0">
                    <a:solidFill>
                      <a:srgbClr val="C00000"/>
                    </a:solidFill>
                  </a:rPr>
                  <a:t>. </a:t>
                </a:r>
                <a:endParaRPr lang="en-US" sz="2000" dirty="0">
                  <a:solidFill>
                    <a:srgbClr val="C00000"/>
                  </a:solidFill>
                </a:endParaRPr>
              </a:p>
            </p:txBody>
          </p:sp>
        </mc:Choice>
        <mc:Fallback xmlns="">
          <p:sp>
            <p:nvSpPr>
              <p:cNvPr id="94" name="Rectangle 93">
                <a:extLst>
                  <a:ext uri="{FF2B5EF4-FFF2-40B4-BE49-F238E27FC236}">
                    <a16:creationId xmlns:a16="http://schemas.microsoft.com/office/drawing/2014/main" id="{156C3285-4075-634F-8FBF-0567FF863BC2}"/>
                  </a:ext>
                </a:extLst>
              </p:cNvPr>
              <p:cNvSpPr>
                <a:spLocks noRot="1" noChangeAspect="1" noMove="1" noResize="1" noEditPoints="1" noAdjustHandles="1" noChangeArrowheads="1" noChangeShapeType="1" noTextEdit="1"/>
              </p:cNvSpPr>
              <p:nvPr/>
            </p:nvSpPr>
            <p:spPr>
              <a:xfrm>
                <a:off x="770022" y="4850006"/>
                <a:ext cx="10631041" cy="1783437"/>
              </a:xfrm>
              <a:prstGeom prst="rect">
                <a:avLst/>
              </a:prstGeom>
              <a:blipFill>
                <a:blip r:embed="rId8"/>
                <a:stretch>
                  <a:fillRect l="-573" t="-2055" b="-5479"/>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9103D864-26F5-C943-AFCA-3C1E2C0D5D7A}"/>
              </a:ext>
            </a:extLst>
          </p:cNvPr>
          <p:cNvGrpSpPr/>
          <p:nvPr/>
        </p:nvGrpSpPr>
        <p:grpSpPr>
          <a:xfrm>
            <a:off x="7463596" y="5016083"/>
            <a:ext cx="2827868" cy="817878"/>
            <a:chOff x="2368356" y="4085302"/>
            <a:chExt cx="2827868" cy="817878"/>
          </a:xfrm>
        </p:grpSpPr>
        <p:grpSp>
          <p:nvGrpSpPr>
            <p:cNvPr id="55" name="Group 54">
              <a:extLst>
                <a:ext uri="{FF2B5EF4-FFF2-40B4-BE49-F238E27FC236}">
                  <a16:creationId xmlns:a16="http://schemas.microsoft.com/office/drawing/2014/main" id="{9BE3A926-CAC4-134F-978B-40E374FDDC0F}"/>
                </a:ext>
              </a:extLst>
            </p:cNvPr>
            <p:cNvGrpSpPr/>
            <p:nvPr/>
          </p:nvGrpSpPr>
          <p:grpSpPr>
            <a:xfrm>
              <a:off x="2368356" y="4418640"/>
              <a:ext cx="534646" cy="484540"/>
              <a:chOff x="2368356" y="4418640"/>
              <a:chExt cx="534646" cy="484540"/>
            </a:xfrm>
          </p:grpSpPr>
          <p:sp>
            <p:nvSpPr>
              <p:cNvPr id="103" name="Text Box 2">
                <a:extLst>
                  <a:ext uri="{FF2B5EF4-FFF2-40B4-BE49-F238E27FC236}">
                    <a16:creationId xmlns:a16="http://schemas.microsoft.com/office/drawing/2014/main" id="{9E01D5DE-FA17-FD49-96FA-01BB61E28E11}"/>
                  </a:ext>
                </a:extLst>
              </p:cNvPr>
              <p:cNvSpPr txBox="1">
                <a:spLocks noChangeArrowheads="1"/>
              </p:cNvSpPr>
              <p:nvPr/>
            </p:nvSpPr>
            <p:spPr bwMode="auto">
              <a:xfrm>
                <a:off x="2368356" y="4418640"/>
                <a:ext cx="534646" cy="48454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dirty="0">
                    <a:effectLst/>
                    <a:latin typeface="Times New Roman" panose="02020603050405020304" pitchFamily="18" charset="0"/>
                    <a:ea typeface="SimSun" panose="02010600030101010101" pitchFamily="2" charset="-122"/>
                  </a:rPr>
                  <a:t>a</a:t>
                </a:r>
                <a:endParaRPr lang="en-SG" sz="2400" dirty="0">
                  <a:effectLst/>
                  <a:latin typeface="Times New Roman" panose="02020603050405020304" pitchFamily="18" charset="0"/>
                  <a:ea typeface="SimSun" panose="02010600030101010101" pitchFamily="2" charset="-122"/>
                </a:endParaRPr>
              </a:p>
            </p:txBody>
          </p:sp>
          <p:sp>
            <p:nvSpPr>
              <p:cNvPr id="104" name="Oval 103">
                <a:extLst>
                  <a:ext uri="{FF2B5EF4-FFF2-40B4-BE49-F238E27FC236}">
                    <a16:creationId xmlns:a16="http://schemas.microsoft.com/office/drawing/2014/main" id="{C1E0B344-6796-3B43-83EF-C7B3445941E8}"/>
                  </a:ext>
                </a:extLst>
              </p:cNvPr>
              <p:cNvSpPr/>
              <p:nvPr/>
            </p:nvSpPr>
            <p:spPr>
              <a:xfrm>
                <a:off x="2597226" y="4452703"/>
                <a:ext cx="76687" cy="8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dirty="0"/>
              </a:p>
            </p:txBody>
          </p:sp>
        </p:grpSp>
        <p:grpSp>
          <p:nvGrpSpPr>
            <p:cNvPr id="58" name="Group 57">
              <a:extLst>
                <a:ext uri="{FF2B5EF4-FFF2-40B4-BE49-F238E27FC236}">
                  <a16:creationId xmlns:a16="http://schemas.microsoft.com/office/drawing/2014/main" id="{55B40272-98BC-7142-AF64-E565AA2547CD}"/>
                </a:ext>
              </a:extLst>
            </p:cNvPr>
            <p:cNvGrpSpPr/>
            <p:nvPr/>
          </p:nvGrpSpPr>
          <p:grpSpPr>
            <a:xfrm>
              <a:off x="3349005" y="4418640"/>
              <a:ext cx="534646" cy="484540"/>
              <a:chOff x="2368356" y="4418640"/>
              <a:chExt cx="534646" cy="484540"/>
            </a:xfrm>
          </p:grpSpPr>
          <p:sp>
            <p:nvSpPr>
              <p:cNvPr id="101" name="Text Box 2">
                <a:extLst>
                  <a:ext uri="{FF2B5EF4-FFF2-40B4-BE49-F238E27FC236}">
                    <a16:creationId xmlns:a16="http://schemas.microsoft.com/office/drawing/2014/main" id="{45BCB26E-E301-AC48-B013-75DB9EC65291}"/>
                  </a:ext>
                </a:extLst>
              </p:cNvPr>
              <p:cNvSpPr txBox="1">
                <a:spLocks noChangeArrowheads="1"/>
              </p:cNvSpPr>
              <p:nvPr/>
            </p:nvSpPr>
            <p:spPr bwMode="auto">
              <a:xfrm>
                <a:off x="2368356" y="4418640"/>
                <a:ext cx="534646" cy="48454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dirty="0">
                    <a:effectLst/>
                    <a:latin typeface="Times New Roman" panose="02020603050405020304" pitchFamily="18" charset="0"/>
                    <a:ea typeface="SimSun" panose="02010600030101010101" pitchFamily="2" charset="-122"/>
                  </a:rPr>
                  <a:t>x</a:t>
                </a:r>
                <a:endParaRPr lang="en-SG" sz="2400" dirty="0">
                  <a:effectLst/>
                  <a:latin typeface="Times New Roman" panose="02020603050405020304" pitchFamily="18" charset="0"/>
                  <a:ea typeface="SimSun" panose="02010600030101010101" pitchFamily="2" charset="-122"/>
                </a:endParaRPr>
              </a:p>
            </p:txBody>
          </p:sp>
          <p:sp>
            <p:nvSpPr>
              <p:cNvPr id="102" name="Oval 101">
                <a:extLst>
                  <a:ext uri="{FF2B5EF4-FFF2-40B4-BE49-F238E27FC236}">
                    <a16:creationId xmlns:a16="http://schemas.microsoft.com/office/drawing/2014/main" id="{A4A621F4-172B-6B47-B04B-C788A0824184}"/>
                  </a:ext>
                </a:extLst>
              </p:cNvPr>
              <p:cNvSpPr/>
              <p:nvPr/>
            </p:nvSpPr>
            <p:spPr>
              <a:xfrm>
                <a:off x="2597226" y="4452703"/>
                <a:ext cx="76687" cy="8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dirty="0"/>
              </a:p>
            </p:txBody>
          </p:sp>
        </p:grpSp>
        <p:grpSp>
          <p:nvGrpSpPr>
            <p:cNvPr id="61" name="Group 60">
              <a:extLst>
                <a:ext uri="{FF2B5EF4-FFF2-40B4-BE49-F238E27FC236}">
                  <a16:creationId xmlns:a16="http://schemas.microsoft.com/office/drawing/2014/main" id="{CE42AB98-AF59-3B42-BCE2-0817397E6FA1}"/>
                </a:ext>
              </a:extLst>
            </p:cNvPr>
            <p:cNvGrpSpPr/>
            <p:nvPr/>
          </p:nvGrpSpPr>
          <p:grpSpPr>
            <a:xfrm>
              <a:off x="4661578" y="4418640"/>
              <a:ext cx="534646" cy="484540"/>
              <a:chOff x="2368356" y="4418640"/>
              <a:chExt cx="534646" cy="484540"/>
            </a:xfrm>
          </p:grpSpPr>
          <p:sp>
            <p:nvSpPr>
              <p:cNvPr id="99" name="Text Box 2">
                <a:extLst>
                  <a:ext uri="{FF2B5EF4-FFF2-40B4-BE49-F238E27FC236}">
                    <a16:creationId xmlns:a16="http://schemas.microsoft.com/office/drawing/2014/main" id="{3352EBAB-C38F-2C41-B6B9-A82B387077E4}"/>
                  </a:ext>
                </a:extLst>
              </p:cNvPr>
              <p:cNvSpPr txBox="1">
                <a:spLocks noChangeArrowheads="1"/>
              </p:cNvSpPr>
              <p:nvPr/>
            </p:nvSpPr>
            <p:spPr bwMode="auto">
              <a:xfrm>
                <a:off x="2368356" y="4418640"/>
                <a:ext cx="534646" cy="48454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2400" i="1" dirty="0">
                    <a:effectLst/>
                    <a:latin typeface="Times New Roman" panose="02020603050405020304" pitchFamily="18" charset="0"/>
                    <a:ea typeface="SimSun" panose="02010600030101010101" pitchFamily="2" charset="-122"/>
                  </a:rPr>
                  <a:t>c</a:t>
                </a:r>
                <a:endParaRPr lang="en-SG" sz="2400" dirty="0">
                  <a:effectLst/>
                  <a:latin typeface="Times New Roman" panose="02020603050405020304" pitchFamily="18" charset="0"/>
                  <a:ea typeface="SimSun" panose="02010600030101010101" pitchFamily="2" charset="-122"/>
                </a:endParaRPr>
              </a:p>
            </p:txBody>
          </p:sp>
          <p:sp>
            <p:nvSpPr>
              <p:cNvPr id="100" name="Oval 99">
                <a:extLst>
                  <a:ext uri="{FF2B5EF4-FFF2-40B4-BE49-F238E27FC236}">
                    <a16:creationId xmlns:a16="http://schemas.microsoft.com/office/drawing/2014/main" id="{CD8A68A1-8370-C148-803C-A4A6AE406218}"/>
                  </a:ext>
                </a:extLst>
              </p:cNvPr>
              <p:cNvSpPr/>
              <p:nvPr/>
            </p:nvSpPr>
            <p:spPr>
              <a:xfrm>
                <a:off x="2597226" y="4452703"/>
                <a:ext cx="76687" cy="8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dirty="0"/>
              </a:p>
            </p:txBody>
          </p:sp>
        </p:grpSp>
        <p:cxnSp>
          <p:nvCxnSpPr>
            <p:cNvPr id="63" name="Straight Arrow Connector 62">
              <a:extLst>
                <a:ext uri="{FF2B5EF4-FFF2-40B4-BE49-F238E27FC236}">
                  <a16:creationId xmlns:a16="http://schemas.microsoft.com/office/drawing/2014/main" id="{A0CB2D0D-9605-264A-9450-48A39A2A0376}"/>
                </a:ext>
              </a:extLst>
            </p:cNvPr>
            <p:cNvCxnSpPr>
              <a:cxnSpLocks/>
            </p:cNvCxnSpPr>
            <p:nvPr/>
          </p:nvCxnSpPr>
          <p:spPr>
            <a:xfrm>
              <a:off x="2662682" y="4489734"/>
              <a:ext cx="895941" cy="3347"/>
            </a:xfrm>
            <a:prstGeom prst="straightConnector1">
              <a:avLst/>
            </a:prstGeom>
            <a:ln w="31750">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6724EAAA-22E2-5A45-9FAA-A2DC2252E311}"/>
                </a:ext>
              </a:extLst>
            </p:cNvPr>
            <p:cNvSpPr txBox="1"/>
            <p:nvPr/>
          </p:nvSpPr>
          <p:spPr>
            <a:xfrm>
              <a:off x="3786726" y="4103026"/>
              <a:ext cx="934278"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2</a:t>
              </a:r>
              <a:r>
                <a:rPr lang="en-US" dirty="0">
                  <a:solidFill>
                    <a:srgbClr val="FF0000"/>
                  </a:solidFill>
                </a:rPr>
                <a:t> edges</a:t>
              </a:r>
            </a:p>
          </p:txBody>
        </p:sp>
        <p:cxnSp>
          <p:nvCxnSpPr>
            <p:cNvPr id="97" name="Straight Arrow Connector 96">
              <a:extLst>
                <a:ext uri="{FF2B5EF4-FFF2-40B4-BE49-F238E27FC236}">
                  <a16:creationId xmlns:a16="http://schemas.microsoft.com/office/drawing/2014/main" id="{DC939052-87E8-A04A-A1DE-E26F54CD9575}"/>
                </a:ext>
              </a:extLst>
            </p:cNvPr>
            <p:cNvCxnSpPr>
              <a:cxnSpLocks/>
              <a:stCxn id="102" idx="6"/>
            </p:cNvCxnSpPr>
            <p:nvPr/>
          </p:nvCxnSpPr>
          <p:spPr>
            <a:xfrm>
              <a:off x="3654562" y="4493082"/>
              <a:ext cx="1193354" cy="0"/>
            </a:xfrm>
            <a:prstGeom prst="straightConnector1">
              <a:avLst/>
            </a:prstGeom>
            <a:ln w="31750">
              <a:solidFill>
                <a:srgbClr val="FF0000"/>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79910253-68B4-A745-96D6-CA5C258869DC}"/>
                </a:ext>
              </a:extLst>
            </p:cNvPr>
            <p:cNvSpPr txBox="1"/>
            <p:nvPr/>
          </p:nvSpPr>
          <p:spPr>
            <a:xfrm>
              <a:off x="2758912" y="4085302"/>
              <a:ext cx="934278" cy="369332"/>
            </a:xfrm>
            <a:prstGeom prst="rect">
              <a:avLst/>
            </a:prstGeom>
            <a:noFill/>
          </p:spPr>
          <p:txBody>
            <a:bodyPr wrap="square" rtlCol="0">
              <a:spAutoFit/>
            </a:bodyPr>
            <a:lstStyle/>
            <a:p>
              <a:r>
                <a:rPr lang="en-US" dirty="0">
                  <a:solidFill>
                    <a:srgbClr val="0000FF"/>
                  </a:solidFill>
                  <a:latin typeface="Arial" panose="020B0604020202020204" pitchFamily="34" charset="0"/>
                  <a:cs typeface="Arial" panose="020B0604020202020204" pitchFamily="34" charset="0"/>
                </a:rPr>
                <a:t>1</a:t>
              </a:r>
              <a:r>
                <a:rPr lang="en-US" dirty="0">
                  <a:solidFill>
                    <a:srgbClr val="0000FF"/>
                  </a:solidFill>
                </a:rPr>
                <a:t> edge</a:t>
              </a:r>
            </a:p>
          </p:txBody>
        </p:sp>
      </p:grpSp>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373843BD-2854-3F42-BB83-2AEF3A9986C5}"/>
                  </a:ext>
                </a:extLst>
              </p:cNvPr>
              <p:cNvSpPr/>
              <p:nvPr/>
            </p:nvSpPr>
            <p:spPr>
              <a:xfrm>
                <a:off x="6954512" y="4421900"/>
                <a:ext cx="1746697" cy="400110"/>
              </a:xfrm>
              <a:prstGeom prst="rect">
                <a:avLst/>
              </a:prstGeom>
            </p:spPr>
            <p:txBody>
              <a:bodyPr wrap="none">
                <a:spAutoFit/>
              </a:bodyPr>
              <a:lstStyle/>
              <a:p>
                <a:r>
                  <a:rPr lang="en-US" sz="2000" b="1" dirty="0">
                    <a:solidFill>
                      <a:srgbClr val="0432FF"/>
                    </a:solidFill>
                    <a:latin typeface="Calibri" panose="020F0502020204030204" pitchFamily="34" charset="0"/>
                    <a:ea typeface="SimSun" panose="02010600030101010101" pitchFamily="2" charset="-122"/>
                    <a:cs typeface="Times New Roman" panose="02020603050405020304" pitchFamily="18" charset="0"/>
                  </a:rPr>
                  <a:t>from</a:t>
                </a:r>
                <a:r>
                  <a:rPr lang="en-US" sz="2000" dirty="0">
                    <a:solidFill>
                      <a:srgbClr val="0432FF"/>
                    </a:solidFill>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000" b="0" i="1" smtClean="0">
                            <a:solidFill>
                              <a:srgbClr val="0432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000" b="0" i="1" smtClean="0">
                            <a:solidFill>
                              <a:srgbClr val="0432FF"/>
                            </a:solidFill>
                            <a:latin typeface="Cambria Math" panose="02040503050406030204" pitchFamily="18" charset="0"/>
                            <a:ea typeface="SimSun" panose="02010600030101010101" pitchFamily="2" charset="-122"/>
                            <a:cs typeface="Times New Roman" panose="02020603050405020304" pitchFamily="18" charset="0"/>
                          </a:rPr>
                          <m:t>𝐴</m:t>
                        </m:r>
                      </m:e>
                      <m:sub>
                        <m:r>
                          <a:rPr lang="en-US" sz="2000" b="0" i="1" smtClean="0">
                            <a:solidFill>
                              <a:srgbClr val="0432FF"/>
                            </a:solidFill>
                            <a:latin typeface="Cambria Math" panose="02040503050406030204" pitchFamily="18" charset="0"/>
                            <a:ea typeface="SimSun" panose="02010600030101010101" pitchFamily="2" charset="-122"/>
                            <a:cs typeface="Times New Roman" panose="02020603050405020304" pitchFamily="18" charset="0"/>
                          </a:rPr>
                          <m:t>𝑎𝑥</m:t>
                        </m:r>
                      </m:sub>
                      <m:sup>
                        <m:r>
                          <a:rPr lang="en-US" sz="2000" b="0" i="1" smtClean="0">
                            <a:solidFill>
                              <a:srgbClr val="0432FF"/>
                            </a:solidFill>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000" dirty="0">
                    <a:solidFill>
                      <a:srgbClr val="0432FF"/>
                    </a:solidFill>
                    <a:latin typeface="Calibri" panose="020F0502020204030204" pitchFamily="34" charset="0"/>
                    <a:ea typeface="SimSun" panose="02010600030101010101" pitchFamily="2" charset="-122"/>
                    <a:cs typeface="Times New Roman" panose="02020603050405020304" pitchFamily="18" charset="0"/>
                  </a:rPr>
                  <a:t> in </a:t>
                </a:r>
                <a14:m>
                  <m:oMath xmlns:m="http://schemas.openxmlformats.org/officeDocument/2006/math">
                    <m:sSup>
                      <m:sSupPr>
                        <m:ctrlPr>
                          <a:rPr lang="en-US" sz="2000" b="0" i="1" dirty="0" smtClean="0">
                            <a:solidFill>
                              <a:srgbClr val="0432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000" i="1" dirty="0" smtClean="0">
                            <a:solidFill>
                              <a:srgbClr val="0432FF"/>
                            </a:solidFill>
                            <a:latin typeface="Cambria Math" panose="02040503050406030204" pitchFamily="18" charset="0"/>
                            <a:ea typeface="SimSun" panose="02010600030101010101" pitchFamily="2" charset="-122"/>
                            <a:cs typeface="Times New Roman" panose="02020603050405020304" pitchFamily="18" charset="0"/>
                          </a:rPr>
                          <m:t>𝐴</m:t>
                        </m:r>
                      </m:e>
                      <m:sup>
                        <m:r>
                          <a:rPr lang="en-US" sz="2000" b="0" i="1" dirty="0" smtClean="0">
                            <a:solidFill>
                              <a:srgbClr val="0432FF"/>
                            </a:solidFill>
                            <a:latin typeface="Cambria Math" panose="02040503050406030204" pitchFamily="18" charset="0"/>
                            <a:ea typeface="SimSun" panose="02010600030101010101" pitchFamily="2" charset="-122"/>
                            <a:cs typeface="Times New Roman" panose="02020603050405020304" pitchFamily="18" charset="0"/>
                          </a:rPr>
                          <m:t>1</m:t>
                        </m:r>
                      </m:sup>
                    </m:sSup>
                  </m:oMath>
                </a14:m>
                <a:endParaRPr lang="en-US" sz="2000" dirty="0">
                  <a:solidFill>
                    <a:srgbClr val="0432FF"/>
                  </a:solidFill>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105" name="Rectangle 104">
                <a:extLst>
                  <a:ext uri="{FF2B5EF4-FFF2-40B4-BE49-F238E27FC236}">
                    <a16:creationId xmlns:a16="http://schemas.microsoft.com/office/drawing/2014/main" id="{373843BD-2854-3F42-BB83-2AEF3A9986C5}"/>
                  </a:ext>
                </a:extLst>
              </p:cNvPr>
              <p:cNvSpPr>
                <a:spLocks noRot="1" noChangeAspect="1" noMove="1" noResize="1" noEditPoints="1" noAdjustHandles="1" noChangeArrowheads="1" noChangeShapeType="1" noTextEdit="1"/>
              </p:cNvSpPr>
              <p:nvPr/>
            </p:nvSpPr>
            <p:spPr>
              <a:xfrm>
                <a:off x="6954512" y="4421900"/>
                <a:ext cx="1746697" cy="400110"/>
              </a:xfrm>
              <a:prstGeom prst="rect">
                <a:avLst/>
              </a:prstGeom>
              <a:blipFill>
                <a:blip r:embed="rId9"/>
                <a:stretch>
                  <a:fillRect l="-3623" t="-9375" b="-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a:extLst>
                  <a:ext uri="{FF2B5EF4-FFF2-40B4-BE49-F238E27FC236}">
                    <a16:creationId xmlns:a16="http://schemas.microsoft.com/office/drawing/2014/main" id="{5A382171-B3AC-A34C-825B-457B1AA2C2B6}"/>
                  </a:ext>
                </a:extLst>
              </p:cNvPr>
              <p:cNvSpPr/>
              <p:nvPr/>
            </p:nvSpPr>
            <p:spPr>
              <a:xfrm>
                <a:off x="8691474" y="4127921"/>
                <a:ext cx="1730730" cy="400110"/>
              </a:xfrm>
              <a:prstGeom prst="rect">
                <a:avLst/>
              </a:prstGeom>
            </p:spPr>
            <p:txBody>
              <a:bodyPr wrap="none">
                <a:spAutoFit/>
              </a:bodyPr>
              <a:lstStyle/>
              <a:p>
                <a:r>
                  <a:rPr lang="en-US" sz="2000" b="1" dirty="0">
                    <a:solidFill>
                      <a:srgbClr val="FF0000"/>
                    </a:solidFill>
                    <a:latin typeface="Calibri" panose="020F0502020204030204" pitchFamily="34" charset="0"/>
                    <a:ea typeface="SimSun" panose="02010600030101010101" pitchFamily="2" charset="-122"/>
                    <a:cs typeface="Times New Roman" panose="02020603050405020304" pitchFamily="18" charset="0"/>
                  </a:rPr>
                  <a:t>from</a:t>
                </a:r>
                <a:r>
                  <a:rPr lang="en-US" sz="2000"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0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0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𝐴</m:t>
                        </m:r>
                      </m:e>
                      <m:sub>
                        <m:r>
                          <a:rPr lang="en-US" sz="20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𝑥𝑐</m:t>
                        </m:r>
                      </m:sub>
                      <m:sup>
                        <m:r>
                          <a:rPr lang="en-US" sz="20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000" dirty="0">
                    <a:solidFill>
                      <a:srgbClr val="FF0000"/>
                    </a:solidFill>
                    <a:latin typeface="Calibri" panose="020F0502020204030204" pitchFamily="34" charset="0"/>
                    <a:ea typeface="SimSun" panose="02010600030101010101" pitchFamily="2" charset="-122"/>
                    <a:cs typeface="Times New Roman" panose="02020603050405020304" pitchFamily="18" charset="0"/>
                  </a:rPr>
                  <a:t> in </a:t>
                </a:r>
                <a14:m>
                  <m:oMath xmlns:m="http://schemas.openxmlformats.org/officeDocument/2006/math">
                    <m:sSup>
                      <m:sSupPr>
                        <m:ctrlPr>
                          <a:rPr lang="en-US" sz="2000" b="0" i="1" dirty="0"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000" i="1" dirty="0"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𝐴</m:t>
                        </m:r>
                      </m:e>
                      <m:sup>
                        <m:r>
                          <a:rPr lang="en-US" sz="2000" b="0" i="1" dirty="0"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2</m:t>
                        </m:r>
                      </m:sup>
                    </m:sSup>
                  </m:oMath>
                </a14:m>
                <a:endParaRPr lang="en-US" sz="2000" dirty="0">
                  <a:solidFill>
                    <a:srgbClr val="FF0000"/>
                  </a:solidFill>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106" name="Rectangle 105">
                <a:extLst>
                  <a:ext uri="{FF2B5EF4-FFF2-40B4-BE49-F238E27FC236}">
                    <a16:creationId xmlns:a16="http://schemas.microsoft.com/office/drawing/2014/main" id="{5A382171-B3AC-A34C-825B-457B1AA2C2B6}"/>
                  </a:ext>
                </a:extLst>
              </p:cNvPr>
              <p:cNvSpPr>
                <a:spLocks noRot="1" noChangeAspect="1" noMove="1" noResize="1" noEditPoints="1" noAdjustHandles="1" noChangeArrowheads="1" noChangeShapeType="1" noTextEdit="1"/>
              </p:cNvSpPr>
              <p:nvPr/>
            </p:nvSpPr>
            <p:spPr>
              <a:xfrm>
                <a:off x="8691474" y="4127921"/>
                <a:ext cx="1730730" cy="400110"/>
              </a:xfrm>
              <a:prstGeom prst="rect">
                <a:avLst/>
              </a:prstGeom>
              <a:blipFill>
                <a:blip r:embed="rId10"/>
                <a:stretch>
                  <a:fillRect l="-3650" t="-6061" b="-21212"/>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066FFDF2-313A-1046-8BBA-2187939476DB}"/>
              </a:ext>
            </a:extLst>
          </p:cNvPr>
          <p:cNvCxnSpPr>
            <a:cxnSpLocks/>
            <a:stCxn id="98" idx="0"/>
          </p:cNvCxnSpPr>
          <p:nvPr/>
        </p:nvCxnSpPr>
        <p:spPr>
          <a:xfrm flipH="1" flipV="1">
            <a:off x="7827860" y="3635572"/>
            <a:ext cx="493431" cy="1380511"/>
          </a:xfrm>
          <a:prstGeom prst="straightConnector1">
            <a:avLst/>
          </a:prstGeom>
          <a:ln w="25400">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A7BE447-FCD2-CB44-B5C8-5BD9D5A37A1B}"/>
              </a:ext>
            </a:extLst>
          </p:cNvPr>
          <p:cNvCxnSpPr>
            <a:cxnSpLocks/>
          </p:cNvCxnSpPr>
          <p:nvPr/>
        </p:nvCxnSpPr>
        <p:spPr>
          <a:xfrm flipH="1" flipV="1">
            <a:off x="8788093" y="3637438"/>
            <a:ext cx="388732" cy="1473113"/>
          </a:xfrm>
          <a:prstGeom prst="straightConnector1">
            <a:avLst/>
          </a:prstGeom>
          <a:ln w="254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FE24BB43-BE99-5C4B-8670-536B84B58DC2}"/>
              </a:ext>
            </a:extLst>
          </p:cNvPr>
          <p:cNvSpPr/>
          <p:nvPr/>
        </p:nvSpPr>
        <p:spPr>
          <a:xfrm>
            <a:off x="7827860" y="2525310"/>
            <a:ext cx="288609" cy="30323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59DD2FB-5320-5042-8E1F-FC8A3F65D590}"/>
              </a:ext>
            </a:extLst>
          </p:cNvPr>
          <p:cNvSpPr/>
          <p:nvPr/>
        </p:nvSpPr>
        <p:spPr>
          <a:xfrm>
            <a:off x="9119740" y="3313483"/>
            <a:ext cx="288609" cy="30323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1195D5-6B15-AA43-A3E4-D45DDA945CE4}"/>
              </a:ext>
            </a:extLst>
          </p:cNvPr>
          <p:cNvSpPr/>
          <p:nvPr/>
        </p:nvSpPr>
        <p:spPr>
          <a:xfrm>
            <a:off x="6678592" y="2481073"/>
            <a:ext cx="1561248" cy="354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976EE3B-0AA0-1641-A22A-3DC14317C9C1}"/>
              </a:ext>
            </a:extLst>
          </p:cNvPr>
          <p:cNvSpPr/>
          <p:nvPr/>
        </p:nvSpPr>
        <p:spPr>
          <a:xfrm>
            <a:off x="9073440" y="2491733"/>
            <a:ext cx="394651" cy="1225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5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dissolve">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dissolve">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dissolve">
                                      <p:cBhvr>
                                        <p:cTn id="26" dur="500"/>
                                        <p:tgtEl>
                                          <p:spTgt spid="105"/>
                                        </p:tgtEl>
                                      </p:cBhvr>
                                    </p:animEffect>
                                  </p:childTnLst>
                                </p:cTn>
                              </p:par>
                              <p:par>
                                <p:cTn id="27" presetID="9"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dissolve">
                                      <p:cBhvr>
                                        <p:cTn id="34" dur="500"/>
                                        <p:tgtEl>
                                          <p:spTgt spid="106"/>
                                        </p:tgtEl>
                                      </p:cBhvr>
                                    </p:animEffect>
                                  </p:childTnLst>
                                </p:cTn>
                              </p:par>
                              <p:par>
                                <p:cTn id="35" presetID="9" presetClass="entr" presetSubtype="0" fill="hold"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dissolve">
                                      <p:cBhvr>
                                        <p:cTn id="37" dur="500"/>
                                        <p:tgtEl>
                                          <p:spTgt spid="10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9"/>
                                        </p:tgtEl>
                                        <p:attrNameLst>
                                          <p:attrName>style.visibility</p:attrName>
                                        </p:attrNameLst>
                                      </p:cBhvr>
                                      <p:to>
                                        <p:strVal val="visible"/>
                                      </p:to>
                                    </p:set>
                                    <p:animEffect transition="in" filter="dissolve">
                                      <p:cBhvr>
                                        <p:cTn id="42" dur="500"/>
                                        <p:tgtEl>
                                          <p:spTgt spid="10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dissolve">
                                      <p:cBhvr>
                                        <p:cTn id="4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94" grpId="0"/>
      <p:bldP spid="105" grpId="0"/>
      <p:bldP spid="106" grpId="0"/>
      <p:bldP spid="109" grpId="0" animBg="1"/>
      <p:bldP spid="1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Q9.</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18</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6" y="382427"/>
                <a:ext cx="10465091" cy="1938992"/>
              </a:xfrm>
              <a:prstGeom prst="rect">
                <a:avLst/>
              </a:prstGeom>
              <a:solidFill>
                <a:srgbClr val="CCECFF"/>
              </a:solidFill>
            </p:spPr>
            <p:txBody>
              <a:bodyPr wrap="square" rtlCol="0">
                <a:spAutoFit/>
              </a:bodyPr>
              <a:lstStyle/>
              <a:p>
                <a:r>
                  <a:rPr lang="en-US" sz="2400" dirty="0"/>
                  <a:t>A lady hosted a party of </a:t>
                </a:r>
                <a14:m>
                  <m:oMath xmlns:m="http://schemas.openxmlformats.org/officeDocument/2006/math">
                    <m:r>
                      <a:rPr lang="en-US" sz="2400" i="1">
                        <a:latin typeface="Cambria Math" panose="02040503050406030204" pitchFamily="18" charset="0"/>
                      </a:rPr>
                      <m:t>𝑛</m:t>
                    </m:r>
                  </m:oMath>
                </a14:m>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oMath>
                </a14:m>
                <a:r>
                  <a:rPr lang="en-US" sz="2400" dirty="0"/>
                  <a:t> people (including herself). At the party, various friends met and some of them shook hands with each other. The thoughtful host made sure that she shook hands with everyone in the party. </a:t>
                </a:r>
                <a:endParaRPr lang="en-SG" sz="2400" dirty="0"/>
              </a:p>
              <a:p>
                <a:r>
                  <a:rPr lang="en-US" sz="2400" dirty="0"/>
                  <a:t>Prove that there are at least two people who have has shaken hands the same number of times.</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6" y="382427"/>
                <a:ext cx="10465091" cy="1938992"/>
              </a:xfrm>
              <a:prstGeom prst="rect">
                <a:avLst/>
              </a:prstGeom>
              <a:blipFill>
                <a:blip r:embed="rId2"/>
                <a:stretch>
                  <a:fillRect l="-848" t="-1299" r="-485" b="-58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8F8B1F-3EB1-4A03-8D67-353856928BC8}"/>
                  </a:ext>
                </a:extLst>
              </p:cNvPr>
              <p:cNvSpPr txBox="1"/>
              <p:nvPr/>
            </p:nvSpPr>
            <p:spPr>
              <a:xfrm>
                <a:off x="1412248" y="2473740"/>
                <a:ext cx="10260640" cy="830997"/>
              </a:xfrm>
              <a:prstGeom prst="rect">
                <a:avLst/>
              </a:prstGeom>
              <a:noFill/>
            </p:spPr>
            <p:txBody>
              <a:bodyPr wrap="square" rtlCol="0">
                <a:spAutoFit/>
              </a:bodyPr>
              <a:lstStyle/>
              <a:p>
                <a:r>
                  <a:rPr lang="en-US" sz="2400" dirty="0"/>
                  <a:t>Model this with a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oMath>
                </a14:m>
                <a:r>
                  <a:rPr lang="en-US" sz="2400" dirty="0"/>
                  <a:t>) where each person is a vertex in </a:t>
                </a:r>
                <a14:m>
                  <m:oMath xmlns:m="http://schemas.openxmlformats.org/officeDocument/2006/math">
                    <m:r>
                      <a:rPr lang="en-US" sz="2400" i="1">
                        <a:latin typeface="Cambria Math" panose="02040503050406030204" pitchFamily="18" charset="0"/>
                      </a:rPr>
                      <m:t>𝑉</m:t>
                    </m:r>
                  </m:oMath>
                </a14:m>
                <a:r>
                  <a:rPr lang="en-US" sz="2400" dirty="0"/>
                  <a:t>, and there is an undirected edge {</a:t>
                </a:r>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𝐸</m:t>
                    </m:r>
                  </m:oMath>
                </a14:m>
                <a:r>
                  <a:rPr lang="en-US" sz="2400" dirty="0"/>
                  <a:t> whenever </a:t>
                </a:r>
                <a14:m>
                  <m:oMath xmlns:m="http://schemas.openxmlformats.org/officeDocument/2006/math">
                    <m:r>
                      <a:rPr lang="en-US" sz="2400" i="1">
                        <a:latin typeface="Cambria Math" panose="02040503050406030204" pitchFamily="18" charset="0"/>
                      </a:rPr>
                      <m:t>𝑥</m:t>
                    </m:r>
                  </m:oMath>
                </a14:m>
                <a:r>
                  <a:rPr lang="en-US" sz="2400" dirty="0"/>
                  <a:t> and </a:t>
                </a:r>
                <a14:m>
                  <m:oMath xmlns:m="http://schemas.openxmlformats.org/officeDocument/2006/math">
                    <m:r>
                      <a:rPr lang="en-US" sz="2400" i="1">
                        <a:latin typeface="Cambria Math" panose="02040503050406030204" pitchFamily="18" charset="0"/>
                      </a:rPr>
                      <m:t>𝑦</m:t>
                    </m:r>
                  </m:oMath>
                </a14:m>
                <a:r>
                  <a:rPr lang="en-US" sz="2400" dirty="0"/>
                  <a:t> shook hand at the party.</a:t>
                </a:r>
                <a:r>
                  <a:rPr lang="en-SG" sz="2400" dirty="0">
                    <a:effectLst/>
                  </a:rPr>
                  <a:t> </a:t>
                </a:r>
                <a:endParaRPr lang="en-SG" sz="2400" dirty="0"/>
              </a:p>
            </p:txBody>
          </p:sp>
        </mc:Choice>
        <mc:Fallback xmlns="">
          <p:sp>
            <p:nvSpPr>
              <p:cNvPr id="37" name="TextBox 36">
                <a:extLst>
                  <a:ext uri="{FF2B5EF4-FFF2-40B4-BE49-F238E27FC236}">
                    <a16:creationId xmlns:a16="http://schemas.microsoft.com/office/drawing/2014/main" id="{6C8F8B1F-3EB1-4A03-8D67-353856928BC8}"/>
                  </a:ext>
                </a:extLst>
              </p:cNvPr>
              <p:cNvSpPr txBox="1">
                <a:spLocks noRot="1" noChangeAspect="1" noMove="1" noResize="1" noEditPoints="1" noAdjustHandles="1" noChangeArrowheads="1" noChangeShapeType="1" noTextEdit="1"/>
              </p:cNvSpPr>
              <p:nvPr/>
            </p:nvSpPr>
            <p:spPr>
              <a:xfrm>
                <a:off x="1412248" y="2473740"/>
                <a:ext cx="10260640" cy="830997"/>
              </a:xfrm>
              <a:prstGeom prst="rect">
                <a:avLst/>
              </a:prstGeom>
              <a:blipFill>
                <a:blip r:embed="rId3"/>
                <a:stretch>
                  <a:fillRect l="-865" t="-3030" r="-618" b="-15152"/>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EBEFE00-C8E4-4205-A6C7-2BBB6A65261C}"/>
              </a:ext>
            </a:extLst>
          </p:cNvPr>
          <p:cNvSpPr txBox="1"/>
          <p:nvPr/>
        </p:nvSpPr>
        <p:spPr>
          <a:xfrm>
            <a:off x="1412246" y="5025009"/>
            <a:ext cx="8446129" cy="461665"/>
          </a:xfrm>
          <a:prstGeom prst="rect">
            <a:avLst/>
          </a:prstGeom>
          <a:noFill/>
        </p:spPr>
        <p:txBody>
          <a:bodyPr wrap="square" rtlCol="0">
            <a:spAutoFit/>
          </a:bodyPr>
          <a:lstStyle/>
          <a:p>
            <a:r>
              <a:rPr lang="en-US" sz="2400" dirty="0"/>
              <a:t>Hence, </a:t>
            </a:r>
            <a:r>
              <a:rPr lang="en-SG" sz="2400" dirty="0"/>
              <a:t>at least two people has the </a:t>
            </a:r>
            <a:r>
              <a:rPr lang="en-SG" sz="2400" i="1" dirty="0"/>
              <a:t>same</a:t>
            </a:r>
            <a:r>
              <a:rPr lang="en-SG" sz="2400" dirty="0"/>
              <a:t> number of handshakes. </a:t>
            </a:r>
          </a:p>
        </p:txBody>
      </p:sp>
      <p:sp>
        <p:nvSpPr>
          <p:cNvPr id="8" name="TextBox 7">
            <a:extLst>
              <a:ext uri="{FF2B5EF4-FFF2-40B4-BE49-F238E27FC236}">
                <a16:creationId xmlns:a16="http://schemas.microsoft.com/office/drawing/2014/main" id="{8C19E776-5E9B-D445-81A4-6916F91B8D37}"/>
              </a:ext>
            </a:extLst>
          </p:cNvPr>
          <p:cNvSpPr txBox="1"/>
          <p:nvPr/>
        </p:nvSpPr>
        <p:spPr>
          <a:xfrm>
            <a:off x="1455109" y="5771973"/>
            <a:ext cx="7007573" cy="707886"/>
          </a:xfrm>
          <a:prstGeom prst="rect">
            <a:avLst/>
          </a:prstGeom>
          <a:solidFill>
            <a:srgbClr val="FFCCCC"/>
          </a:solidFill>
        </p:spPr>
        <p:txBody>
          <a:bodyPr wrap="square" rtlCol="0">
            <a:spAutoFit/>
          </a:bodyPr>
          <a:lstStyle/>
          <a:p>
            <a:pPr marL="1079500" indent="-1079500"/>
            <a:r>
              <a:rPr lang="en-US" sz="2000" b="1" dirty="0">
                <a:solidFill>
                  <a:srgbClr val="C00000"/>
                </a:solidFill>
              </a:rPr>
              <a:t>Remark:</a:t>
            </a:r>
          </a:p>
          <a:p>
            <a:pPr marL="1079500" indent="-1079500"/>
            <a:r>
              <a:rPr lang="en-US" sz="2000" dirty="0"/>
              <a:t>Also OK if answer did not model problem as a graph problem.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7AA1FB-42A0-054A-82AF-29F87943B7A0}"/>
                  </a:ext>
                </a:extLst>
              </p:cNvPr>
              <p:cNvSpPr txBox="1"/>
              <p:nvPr/>
            </p:nvSpPr>
            <p:spPr>
              <a:xfrm>
                <a:off x="1412248" y="3511893"/>
                <a:ext cx="10260640" cy="1446550"/>
              </a:xfrm>
              <a:prstGeom prst="rect">
                <a:avLst/>
              </a:prstGeom>
              <a:noFill/>
            </p:spPr>
            <p:txBody>
              <a:bodyPr wrap="square" rtlCol="0">
                <a:spAutoFit/>
              </a:bodyPr>
              <a:lstStyle/>
              <a:p>
                <a:pPr lvl="0">
                  <a:tabLst>
                    <a:tab pos="9863138" algn="r"/>
                  </a:tabLst>
                </a:pPr>
                <a:r>
                  <a:rPr lang="en-SG" sz="2200" dirty="0"/>
                  <a:t>1. Let </a:t>
                </a:r>
                <a14:m>
                  <m:oMath xmlns:m="http://schemas.openxmlformats.org/officeDocument/2006/math">
                    <m:r>
                      <a:rPr lang="en-SG" sz="2200" i="1">
                        <a:latin typeface="Cambria Math" panose="02040503050406030204" pitchFamily="18" charset="0"/>
                      </a:rPr>
                      <m:t>h</m:t>
                    </m:r>
                  </m:oMath>
                </a14:m>
                <a:r>
                  <a:rPr lang="en-SG" sz="2200" dirty="0"/>
                  <a:t> be the host vertex.  Then  </a:t>
                </a:r>
                <a14:m>
                  <m:oMath xmlns:m="http://schemas.openxmlformats.org/officeDocument/2006/math">
                    <m:r>
                      <a:rPr lang="en-SG" sz="2200" i="1">
                        <a:latin typeface="Cambria Math" panose="02040503050406030204" pitchFamily="18" charset="0"/>
                      </a:rPr>
                      <m:t>𝑑𝑒𝑔</m:t>
                    </m:r>
                    <m:r>
                      <a:rPr lang="en-SG" sz="2200" i="1">
                        <a:latin typeface="Cambria Math" panose="02040503050406030204" pitchFamily="18" charset="0"/>
                      </a:rPr>
                      <m:t>(</m:t>
                    </m:r>
                    <m:r>
                      <a:rPr lang="en-SG" sz="2200" i="1">
                        <a:latin typeface="Cambria Math" panose="02040503050406030204" pitchFamily="18" charset="0"/>
                      </a:rPr>
                      <m:t>h</m:t>
                    </m:r>
                    <m:r>
                      <a:rPr lang="en-SG" sz="2200" i="1">
                        <a:latin typeface="Cambria Math" panose="02040503050406030204" pitchFamily="18" charset="0"/>
                      </a:rPr>
                      <m:t>)=</m:t>
                    </m:r>
                    <m:r>
                      <a:rPr lang="en-SG" sz="2200" i="1">
                        <a:latin typeface="Cambria Math" panose="02040503050406030204" pitchFamily="18" charset="0"/>
                      </a:rPr>
                      <m:t>𝑛</m:t>
                    </m:r>
                    <m:r>
                      <a:rPr lang="en-SG" sz="2200" i="1">
                        <a:latin typeface="Cambria Math" panose="02040503050406030204" pitchFamily="18" charset="0"/>
                      </a:rPr>
                      <m:t>−1.</m:t>
                    </m:r>
                  </m:oMath>
                </a14:m>
                <a:r>
                  <a:rPr lang="en-US" sz="2200" dirty="0"/>
                  <a:t>	</a:t>
                </a:r>
                <a:r>
                  <a:rPr lang="en-US" sz="2200" dirty="0">
                    <a:solidFill>
                      <a:srgbClr val="006600"/>
                    </a:solidFill>
                  </a:rPr>
                  <a:t>(given by the problem)</a:t>
                </a:r>
                <a:endParaRPr lang="en-SG" sz="2200" dirty="0">
                  <a:solidFill>
                    <a:srgbClr val="006600"/>
                  </a:solidFill>
                </a:endParaRPr>
              </a:p>
              <a:p>
                <a:pPr lvl="0">
                  <a:tabLst>
                    <a:tab pos="9863138" algn="r"/>
                  </a:tabLst>
                </a:pPr>
                <a:r>
                  <a:rPr lang="en-SG" sz="2200" dirty="0"/>
                  <a:t>2. For other vertices </a:t>
                </a:r>
                <a14:m>
                  <m:oMath xmlns:m="http://schemas.openxmlformats.org/officeDocument/2006/math">
                    <m:r>
                      <a:rPr lang="en-SG" sz="2200" i="1">
                        <a:latin typeface="Cambria Math" panose="02040503050406030204" pitchFamily="18" charset="0"/>
                      </a:rPr>
                      <m:t>𝑣</m:t>
                    </m:r>
                  </m:oMath>
                </a14:m>
                <a:r>
                  <a:rPr lang="en-SG" sz="2200" dirty="0"/>
                  <a:t>, </a:t>
                </a:r>
                <a14:m>
                  <m:oMath xmlns:m="http://schemas.openxmlformats.org/officeDocument/2006/math">
                    <m:r>
                      <a:rPr lang="en-SG" sz="2200" i="1">
                        <a:latin typeface="Cambria Math" panose="02040503050406030204" pitchFamily="18" charset="0"/>
                      </a:rPr>
                      <m:t>𝑑𝑒𝑔</m:t>
                    </m:r>
                    <m:d>
                      <m:dPr>
                        <m:ctrlPr>
                          <a:rPr lang="en-SG" sz="2200" i="1">
                            <a:latin typeface="Cambria Math" panose="02040503050406030204" pitchFamily="18" charset="0"/>
                          </a:rPr>
                        </m:ctrlPr>
                      </m:dPr>
                      <m:e>
                        <m:r>
                          <a:rPr lang="en-SG" sz="2200" i="1">
                            <a:latin typeface="Cambria Math" panose="02040503050406030204" pitchFamily="18" charset="0"/>
                          </a:rPr>
                          <m:t>𝑣</m:t>
                        </m:r>
                      </m:e>
                    </m:d>
                    <m:r>
                      <a:rPr lang="en-US" sz="2200" b="0" i="1" smtClean="0">
                        <a:latin typeface="Cambria Math" panose="02040503050406030204" pitchFamily="18" charset="0"/>
                      </a:rPr>
                      <m:t>&gt;</m:t>
                    </m:r>
                    <m:r>
                      <a:rPr lang="en-SG" sz="2200" i="1">
                        <a:latin typeface="Cambria Math" panose="02040503050406030204" pitchFamily="18" charset="0"/>
                      </a:rPr>
                      <m:t> 0</m:t>
                    </m:r>
                  </m:oMath>
                </a14:m>
                <a:r>
                  <a:rPr lang="en-SG" sz="2200" dirty="0"/>
                  <a:t>.	</a:t>
                </a:r>
                <a:r>
                  <a:rPr lang="en-SG" sz="2200" dirty="0">
                    <a:solidFill>
                      <a:srgbClr val="006600"/>
                    </a:solidFill>
                  </a:rPr>
                  <a:t>(shook hand with host </a:t>
                </a:r>
                <a:r>
                  <a:rPr lang="en-SG" sz="2200" i="1" dirty="0">
                    <a:solidFill>
                      <a:srgbClr val="006600"/>
                    </a:solidFill>
                  </a:rPr>
                  <a:t>h</a:t>
                </a:r>
                <a:r>
                  <a:rPr lang="en-SG" sz="2200" dirty="0">
                    <a:solidFill>
                      <a:srgbClr val="006600"/>
                    </a:solidFill>
                  </a:rPr>
                  <a:t>)</a:t>
                </a:r>
              </a:p>
              <a:p>
                <a:pPr lvl="0">
                  <a:tabLst>
                    <a:tab pos="9863138" algn="r"/>
                  </a:tabLst>
                </a:pPr>
                <a:r>
                  <a:rPr lang="en-SG" sz="2200" dirty="0"/>
                  <a:t>3. Hence all </a:t>
                </a:r>
                <a14:m>
                  <m:oMath xmlns:m="http://schemas.openxmlformats.org/officeDocument/2006/math">
                    <m:r>
                      <a:rPr lang="en-SG" sz="2200" i="1">
                        <a:latin typeface="Cambria Math" panose="02040503050406030204" pitchFamily="18" charset="0"/>
                      </a:rPr>
                      <m:t>𝑛</m:t>
                    </m:r>
                  </m:oMath>
                </a14:m>
                <a:r>
                  <a:rPr lang="en-SG" sz="2200" dirty="0"/>
                  <a:t> vertices </a:t>
                </a:r>
                <a14:m>
                  <m:oMath xmlns:m="http://schemas.openxmlformats.org/officeDocument/2006/math">
                    <m:r>
                      <a:rPr lang="en-SG" sz="2200" i="1">
                        <a:latin typeface="Cambria Math" panose="02040503050406030204" pitchFamily="18" charset="0"/>
                      </a:rPr>
                      <m:t>𝑣</m:t>
                    </m:r>
                  </m:oMath>
                </a14:m>
                <a:r>
                  <a:rPr lang="en-SG" sz="2200" dirty="0"/>
                  <a:t> have </a:t>
                </a:r>
                <a14:m>
                  <m:oMath xmlns:m="http://schemas.openxmlformats.org/officeDocument/2006/math">
                    <m:r>
                      <a:rPr lang="en-SG" sz="2200" i="1">
                        <a:latin typeface="Cambria Math" panose="02040503050406030204" pitchFamily="18" charset="0"/>
                      </a:rPr>
                      <m:t>𝑑𝑒𝑔</m:t>
                    </m:r>
                    <m:r>
                      <a:rPr lang="en-SG" sz="2200" i="1">
                        <a:latin typeface="Cambria Math" panose="02040503050406030204" pitchFamily="18" charset="0"/>
                      </a:rPr>
                      <m:t>(</m:t>
                    </m:r>
                    <m:r>
                      <a:rPr lang="en-SG" sz="2200" i="1">
                        <a:latin typeface="Cambria Math" panose="02040503050406030204" pitchFamily="18" charset="0"/>
                      </a:rPr>
                      <m:t>𝑣</m:t>
                    </m:r>
                    <m:r>
                      <a:rPr lang="en-SG" sz="2200" i="1">
                        <a:latin typeface="Cambria Math" panose="02040503050406030204" pitchFamily="18" charset="0"/>
                      </a:rPr>
                      <m:t>)</m:t>
                    </m:r>
                  </m:oMath>
                </a14:m>
                <a:r>
                  <a:rPr lang="en-SG" sz="2200" dirty="0"/>
                  <a:t> in the range </a:t>
                </a:r>
                <a14:m>
                  <m:oMath xmlns:m="http://schemas.openxmlformats.org/officeDocument/2006/math">
                    <m:d>
                      <m:dPr>
                        <m:begChr m:val="["/>
                        <m:endChr m:val="]"/>
                        <m:ctrlPr>
                          <a:rPr lang="en-SG" sz="2200" i="1">
                            <a:latin typeface="Cambria Math" panose="02040503050406030204" pitchFamily="18" charset="0"/>
                          </a:rPr>
                        </m:ctrlPr>
                      </m:dPr>
                      <m:e>
                        <m:r>
                          <a:rPr lang="en-SG" sz="2200" i="1">
                            <a:latin typeface="Cambria Math" panose="02040503050406030204" pitchFamily="18" charset="0"/>
                          </a:rPr>
                          <m:t>1..</m:t>
                        </m:r>
                        <m:d>
                          <m:dPr>
                            <m:ctrlPr>
                              <a:rPr lang="en-SG" sz="2200" i="1">
                                <a:latin typeface="Cambria Math" panose="02040503050406030204" pitchFamily="18" charset="0"/>
                              </a:rPr>
                            </m:ctrlPr>
                          </m:dPr>
                          <m:e>
                            <m:r>
                              <a:rPr lang="en-SG" sz="2200" i="1">
                                <a:latin typeface="Cambria Math" panose="02040503050406030204" pitchFamily="18" charset="0"/>
                              </a:rPr>
                              <m:t>𝑛</m:t>
                            </m:r>
                            <m:r>
                              <a:rPr lang="en-SG" sz="2200" i="1">
                                <a:latin typeface="Cambria Math" panose="02040503050406030204" pitchFamily="18" charset="0"/>
                              </a:rPr>
                              <m:t>−1</m:t>
                            </m:r>
                          </m:e>
                        </m:d>
                      </m:e>
                    </m:d>
                    <m:r>
                      <a:rPr lang="en-SG" sz="2200" i="1">
                        <a:latin typeface="Cambria Math" panose="02040503050406030204" pitchFamily="18" charset="0"/>
                      </a:rPr>
                      <m:t>.</m:t>
                    </m:r>
                  </m:oMath>
                </a14:m>
                <a:endParaRPr lang="en-SG" sz="2200" dirty="0"/>
              </a:p>
              <a:p>
                <a:pPr lvl="0">
                  <a:tabLst>
                    <a:tab pos="9863138" algn="r"/>
                  </a:tabLst>
                </a:pPr>
                <a:r>
                  <a:rPr lang="en-SG" sz="2200" dirty="0"/>
                  <a:t>4. Hence, at least two vertices have the </a:t>
                </a:r>
                <a:r>
                  <a:rPr lang="en-SG" sz="2200" i="1" dirty="0"/>
                  <a:t>same</a:t>
                </a:r>
                <a:r>
                  <a:rPr lang="en-SG" sz="2200" dirty="0"/>
                  <a:t> degree.	</a:t>
                </a:r>
                <a:r>
                  <a:rPr lang="en-SG" sz="2200" dirty="0">
                    <a:solidFill>
                      <a:srgbClr val="006600"/>
                    </a:solidFill>
                  </a:rPr>
                  <a:t>   (by Pigeonhole Principle)</a:t>
                </a:r>
              </a:p>
            </p:txBody>
          </p:sp>
        </mc:Choice>
        <mc:Fallback xmlns="">
          <p:sp>
            <p:nvSpPr>
              <p:cNvPr id="9" name="TextBox 8">
                <a:extLst>
                  <a:ext uri="{FF2B5EF4-FFF2-40B4-BE49-F238E27FC236}">
                    <a16:creationId xmlns:a16="http://schemas.microsoft.com/office/drawing/2014/main" id="{0F7AA1FB-42A0-054A-82AF-29F87943B7A0}"/>
                  </a:ext>
                </a:extLst>
              </p:cNvPr>
              <p:cNvSpPr txBox="1">
                <a:spLocks noRot="1" noChangeAspect="1" noMove="1" noResize="1" noEditPoints="1" noAdjustHandles="1" noChangeArrowheads="1" noChangeShapeType="1" noTextEdit="1"/>
              </p:cNvSpPr>
              <p:nvPr/>
            </p:nvSpPr>
            <p:spPr>
              <a:xfrm>
                <a:off x="1412248" y="3511893"/>
                <a:ext cx="10260640" cy="1446550"/>
              </a:xfrm>
              <a:prstGeom prst="rect">
                <a:avLst/>
              </a:prstGeom>
              <a:blipFill>
                <a:blip r:embed="rId4"/>
                <a:stretch>
                  <a:fillRect l="-772" t="-2954" b="-8017"/>
                </a:stretch>
              </a:blipFill>
            </p:spPr>
            <p:txBody>
              <a:bodyPr/>
              <a:lstStyle/>
              <a:p>
                <a:r>
                  <a:rPr lang="en-SG">
                    <a:noFill/>
                  </a:rPr>
                  <a:t> </a:t>
                </a:r>
              </a:p>
            </p:txBody>
          </p:sp>
        </mc:Fallback>
      </mc:AlternateContent>
    </p:spTree>
    <p:extLst>
      <p:ext uri="{BB962C8B-B14F-4D97-AF65-F5344CB8AC3E}">
        <p14:creationId xmlns:p14="http://schemas.microsoft.com/office/powerpoint/2010/main" val="32395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dissolve">
                                      <p:cBhvr>
                                        <p:cTn id="15" dur="500"/>
                                        <p:tgtEl>
                                          <p:spTgt spid="9">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dissolve">
                                      <p:cBhvr>
                                        <p:cTn id="18" dur="500"/>
                                        <p:tgtEl>
                                          <p:spTgt spid="9">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dissolve">
                                      <p:cBhvr>
                                        <p:cTn id="21" dur="500"/>
                                        <p:tgtEl>
                                          <p:spTgt spid="9">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dissolv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19</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841810" y="942530"/>
                <a:ext cx="10369335" cy="1818575"/>
              </a:xfrm>
              <a:prstGeom prst="rect">
                <a:avLst/>
              </a:prstGeom>
              <a:solidFill>
                <a:srgbClr val="CCECFF"/>
              </a:solidFill>
            </p:spPr>
            <p:txBody>
              <a:bodyPr wrap="square" rtlCol="0">
                <a:spAutoFit/>
              </a:bodyPr>
              <a:lstStyle/>
              <a:p>
                <a:r>
                  <a:rPr lang="en-US" sz="2800" dirty="0"/>
                  <a:t>If </a:t>
                </a:r>
                <a14:m>
                  <m:oMath xmlns:m="http://schemas.openxmlformats.org/officeDocument/2006/math">
                    <m:r>
                      <a:rPr lang="en-US" sz="2800" i="1">
                        <a:latin typeface="Cambria Math" panose="02040503050406030204" pitchFamily="18" charset="0"/>
                      </a:rPr>
                      <m:t>𝐺</m:t>
                    </m:r>
                  </m:oMath>
                </a14:m>
                <a:r>
                  <a:rPr lang="en-US" sz="2800" dirty="0"/>
                  <a:t> is a simple graph, the </a:t>
                </a:r>
                <a:r>
                  <a:rPr lang="en-US" sz="2800" i="1" dirty="0">
                    <a:solidFill>
                      <a:srgbClr val="C00000"/>
                    </a:solidFill>
                  </a:rPr>
                  <a:t>complement</a:t>
                </a:r>
                <a:r>
                  <a:rPr lang="en-US" sz="2800" dirty="0"/>
                  <a:t> of </a:t>
                </a:r>
                <a14:m>
                  <m:oMath xmlns:m="http://schemas.openxmlformats.org/officeDocument/2006/math">
                    <m:r>
                      <a:rPr lang="en-US" sz="2800" i="1">
                        <a:latin typeface="Cambria Math" panose="02040503050406030204" pitchFamily="18" charset="0"/>
                      </a:rPr>
                      <m:t>𝐺</m:t>
                    </m:r>
                  </m:oMath>
                </a14:m>
                <a:r>
                  <a:rPr lang="en-US" sz="2800" dirty="0"/>
                  <a:t>, denoted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𝐺</m:t>
                        </m:r>
                      </m:e>
                    </m:acc>
                  </m:oMath>
                </a14:m>
                <a:r>
                  <a:rPr lang="en-US" sz="2800" dirty="0"/>
                  <a:t>, is obtained as follows: the vertex set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𝐺</m:t>
                        </m:r>
                      </m:e>
                    </m:acc>
                  </m:oMath>
                </a14:m>
                <a:r>
                  <a:rPr lang="en-US" sz="2800" dirty="0"/>
                  <a:t> is identical to the vertex set of </a:t>
                </a:r>
                <a14:m>
                  <m:oMath xmlns:m="http://schemas.openxmlformats.org/officeDocument/2006/math">
                    <m:r>
                      <a:rPr lang="en-US" sz="2800" i="1">
                        <a:latin typeface="Cambria Math" panose="02040503050406030204" pitchFamily="18" charset="0"/>
                      </a:rPr>
                      <m:t>𝐺</m:t>
                    </m:r>
                  </m:oMath>
                </a14:m>
                <a:r>
                  <a:rPr lang="en-US" sz="2800" dirty="0"/>
                  <a:t>. However, two distinct vertices </a:t>
                </a:r>
                <a14:m>
                  <m:oMath xmlns:m="http://schemas.openxmlformats.org/officeDocument/2006/math">
                    <m:r>
                      <a:rPr lang="en-US" sz="2800" i="1">
                        <a:latin typeface="Cambria Math" panose="02040503050406030204" pitchFamily="18" charset="0"/>
                      </a:rPr>
                      <m:t>𝑣</m:t>
                    </m:r>
                  </m:oMath>
                </a14:m>
                <a:r>
                  <a:rPr lang="en-US" sz="2800" dirty="0"/>
                  <a:t> and </a:t>
                </a:r>
                <a14:m>
                  <m:oMath xmlns:m="http://schemas.openxmlformats.org/officeDocument/2006/math">
                    <m:r>
                      <a:rPr lang="en-US" sz="2800" i="1">
                        <a:latin typeface="Cambria Math" panose="02040503050406030204" pitchFamily="18" charset="0"/>
                      </a:rPr>
                      <m:t>𝑤</m:t>
                    </m:r>
                  </m:oMath>
                </a14:m>
                <a:r>
                  <a:rPr lang="en-US" sz="2800" dirty="0"/>
                  <a:t>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𝐺</m:t>
                        </m:r>
                      </m:e>
                    </m:acc>
                  </m:oMath>
                </a14:m>
                <a:r>
                  <a:rPr lang="en-US" sz="2800" dirty="0"/>
                  <a:t> are connected by an edge if and only if </a:t>
                </a:r>
                <a14:m>
                  <m:oMath xmlns:m="http://schemas.openxmlformats.org/officeDocument/2006/math">
                    <m:r>
                      <a:rPr lang="en-US" sz="2800" i="1">
                        <a:latin typeface="Cambria Math" panose="02040503050406030204" pitchFamily="18" charset="0"/>
                      </a:rPr>
                      <m:t>𝑣</m:t>
                    </m:r>
                  </m:oMath>
                </a14:m>
                <a:r>
                  <a:rPr lang="en-US" sz="2800" dirty="0"/>
                  <a:t> and </a:t>
                </a:r>
                <a14:m>
                  <m:oMath xmlns:m="http://schemas.openxmlformats.org/officeDocument/2006/math">
                    <m:r>
                      <a:rPr lang="en-US" sz="2800" i="1">
                        <a:latin typeface="Cambria Math" panose="02040503050406030204" pitchFamily="18" charset="0"/>
                      </a:rPr>
                      <m:t>𝑤</m:t>
                    </m:r>
                  </m:oMath>
                </a14:m>
                <a:r>
                  <a:rPr lang="en-US" sz="2800" dirty="0"/>
                  <a:t> are not connected by an edge in </a:t>
                </a:r>
                <a14:m>
                  <m:oMath xmlns:m="http://schemas.openxmlformats.org/officeDocument/2006/math">
                    <m:r>
                      <a:rPr lang="en-US" sz="2800" i="1">
                        <a:latin typeface="Cambria Math" panose="02040503050406030204" pitchFamily="18" charset="0"/>
                      </a:rPr>
                      <m:t>𝐺</m:t>
                    </m:r>
                  </m:oMath>
                </a14:m>
                <a:r>
                  <a:rPr lang="en-US" sz="2800" dirty="0"/>
                  <a:t>.</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841810" y="942530"/>
                <a:ext cx="10369335" cy="1818575"/>
              </a:xfrm>
              <a:prstGeom prst="rect">
                <a:avLst/>
              </a:prstGeom>
              <a:blipFill>
                <a:blip r:embed="rId2"/>
                <a:stretch>
                  <a:fillRect l="-1176" t="-3356" r="-1529" b="-8725"/>
                </a:stretch>
              </a:blipFill>
            </p:spPr>
            <p:txBody>
              <a:bodyPr/>
              <a:lstStyle/>
              <a:p>
                <a:r>
                  <a:rPr lang="en-US">
                    <a:noFill/>
                  </a:rPr>
                  <a:t> </a:t>
                </a:r>
              </a:p>
            </p:txBody>
          </p:sp>
        </mc:Fallback>
      </mc:AlternateContent>
      <p:grpSp>
        <p:nvGrpSpPr>
          <p:cNvPr id="120" name="Group 119"/>
          <p:cNvGrpSpPr/>
          <p:nvPr/>
        </p:nvGrpSpPr>
        <p:grpSpPr>
          <a:xfrm>
            <a:off x="3327419" y="3190702"/>
            <a:ext cx="5471524" cy="2933161"/>
            <a:chOff x="0" y="0"/>
            <a:chExt cx="3398045" cy="1753303"/>
          </a:xfrm>
        </p:grpSpPr>
        <mc:AlternateContent xmlns:mc="http://schemas.openxmlformats.org/markup-compatibility/2006" xmlns:a14="http://schemas.microsoft.com/office/drawing/2010/main">
          <mc:Choice Requires="a14">
            <p:sp>
              <p:nvSpPr>
                <p:cNvPr id="140" name="Text Box 2"/>
                <p:cNvSpPr txBox="1">
                  <a:spLocks noChangeArrowheads="1"/>
                </p:cNvSpPr>
                <p:nvPr/>
              </p:nvSpPr>
              <p:spPr bwMode="auto">
                <a:xfrm>
                  <a:off x="552561" y="1256113"/>
                  <a:ext cx="2299969" cy="497190"/>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SG" sz="2400" dirty="0">
                      <a:effectLst/>
                      <a:latin typeface="Calibri" panose="020F0502020204030204" pitchFamily="34" charset="0"/>
                      <a:ea typeface="SimSun" panose="02010600030101010101" pitchFamily="2" charset="-122"/>
                    </a:rPr>
                    <a:t>A graph </a:t>
                  </a:r>
                  <a14:m>
                    <m:oMath xmlns:m="http://schemas.openxmlformats.org/officeDocument/2006/math">
                      <m:r>
                        <a:rPr lang="en-SG" sz="2400" i="1">
                          <a:effectLst/>
                          <a:latin typeface="Cambria Math" panose="02040503050406030204" pitchFamily="18" charset="0"/>
                          <a:ea typeface="SimSun" panose="02010600030101010101" pitchFamily="2" charset="-122"/>
                          <a:cs typeface="Calibri" panose="020F0502020204030204" pitchFamily="34" charset="0"/>
                        </a:rPr>
                        <m:t>𝐺</m:t>
                      </m:r>
                    </m:oMath>
                  </a14:m>
                  <a:r>
                    <a:rPr lang="en-SG" sz="2400" dirty="0">
                      <a:effectLst/>
                      <a:latin typeface="Calibri" panose="020F0502020204030204" pitchFamily="34" charset="0"/>
                      <a:ea typeface="SimSun" panose="02010600030101010101" pitchFamily="2" charset="-122"/>
                    </a:rPr>
                    <a:t> and its complement </a:t>
                  </a:r>
                  <a14:m>
                    <m:oMath xmlns:m="http://schemas.openxmlformats.org/officeDocument/2006/math">
                      <m:acc>
                        <m:accPr>
                          <m:chr m:val="̅"/>
                          <m:ctrlPr>
                            <a:rPr lang="en-US" sz="2400" i="1">
                              <a:solidFill>
                                <a:srgbClr val="000000"/>
                              </a:solidFill>
                              <a:effectLst/>
                              <a:latin typeface="Cambria Math" panose="02040503050406030204" pitchFamily="18" charset="0"/>
                              <a:ea typeface="SimSun" panose="02010600030101010101" pitchFamily="2" charset="-122"/>
                            </a:rPr>
                          </m:ctrlPr>
                        </m:accPr>
                        <m:e>
                          <m:r>
                            <a:rPr lang="en-US" sz="2400" i="1">
                              <a:solidFill>
                                <a:srgbClr val="000000"/>
                              </a:solidFill>
                              <a:effectLst/>
                              <a:latin typeface="Cambria Math" panose="02040503050406030204" pitchFamily="18" charset="0"/>
                              <a:ea typeface="SimSun" panose="02010600030101010101" pitchFamily="2" charset="-122"/>
                            </a:rPr>
                            <m:t>𝐺</m:t>
                          </m:r>
                        </m:e>
                      </m:acc>
                    </m:oMath>
                  </a14:m>
                  <a:r>
                    <a:rPr lang="en-SG" sz="2400" dirty="0">
                      <a:effectLst/>
                      <a:latin typeface="Calibri" panose="020F0502020204030204" pitchFamily="34"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mc:Choice>
          <mc:Fallback xmlns="">
            <p:sp>
              <p:nvSpPr>
                <p:cNvPr id="140" name="Text Box 2"/>
                <p:cNvSpPr txBox="1">
                  <a:spLocks noRot="1" noChangeAspect="1" noMove="1" noResize="1" noEditPoints="1" noAdjustHandles="1" noChangeArrowheads="1" noChangeShapeType="1" noTextEdit="1"/>
                </p:cNvSpPr>
                <p:nvPr/>
              </p:nvSpPr>
              <p:spPr bwMode="auto">
                <a:xfrm>
                  <a:off x="552561" y="1256113"/>
                  <a:ext cx="2299969" cy="497190"/>
                </a:xfrm>
                <a:prstGeom prst="rect">
                  <a:avLst/>
                </a:prstGeom>
                <a:blipFill>
                  <a:blip r:embed="rId3"/>
                  <a:stretch>
                    <a:fillRect t="-5839" b="-15328"/>
                  </a:stretch>
                </a:blipFill>
                <a:ln w="9525">
                  <a:noFill/>
                  <a:miter lim="800000"/>
                  <a:headEnd/>
                  <a:tailEnd/>
                </a:ln>
              </p:spPr>
              <p:txBody>
                <a:bodyPr/>
                <a:lstStyle/>
                <a:p>
                  <a:r>
                    <a:rPr lang="en-US">
                      <a:noFill/>
                    </a:rPr>
                    <a:t> </a:t>
                  </a:r>
                </a:p>
              </p:txBody>
            </p:sp>
          </mc:Fallback>
        </mc:AlternateContent>
        <p:grpSp>
          <p:nvGrpSpPr>
            <p:cNvPr id="151" name="Group 150"/>
            <p:cNvGrpSpPr/>
            <p:nvPr/>
          </p:nvGrpSpPr>
          <p:grpSpPr>
            <a:xfrm>
              <a:off x="0" y="0"/>
              <a:ext cx="3398045" cy="1104846"/>
              <a:chOff x="0" y="0"/>
              <a:chExt cx="3398045" cy="1104846"/>
            </a:xfrm>
          </p:grpSpPr>
          <p:grpSp>
            <p:nvGrpSpPr>
              <p:cNvPr id="153" name="Group 152"/>
              <p:cNvGrpSpPr/>
              <p:nvPr/>
            </p:nvGrpSpPr>
            <p:grpSpPr>
              <a:xfrm>
                <a:off x="0" y="0"/>
                <a:ext cx="1358735" cy="1104846"/>
                <a:chOff x="0" y="0"/>
                <a:chExt cx="1358735" cy="1104846"/>
              </a:xfrm>
            </p:grpSpPr>
            <mc:AlternateContent xmlns:mc="http://schemas.openxmlformats.org/markup-compatibility/2006" xmlns:a14="http://schemas.microsoft.com/office/drawing/2010/main">
              <mc:Choice Requires="a14">
                <p:sp>
                  <p:nvSpPr>
                    <p:cNvPr id="168" name="Text Box 2"/>
                    <p:cNvSpPr txBox="1">
                      <a:spLocks noChangeArrowheads="1"/>
                    </p:cNvSpPr>
                    <p:nvPr/>
                  </p:nvSpPr>
                  <p:spPr bwMode="auto">
                    <a:xfrm>
                      <a:off x="0" y="0"/>
                      <a:ext cx="425957" cy="275961"/>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14:m>
                        <m:oMath xmlns:m="http://schemas.openxmlformats.org/officeDocument/2006/math">
                          <m:r>
                            <a:rPr lang="en-SG" sz="2400" i="1">
                              <a:effectLst/>
                              <a:latin typeface="Cambria Math" panose="02040503050406030204" pitchFamily="18" charset="0"/>
                              <a:ea typeface="SimSun" panose="02010600030101010101" pitchFamily="2" charset="-122"/>
                              <a:cs typeface="Calibri" panose="020F0502020204030204" pitchFamily="34" charset="0"/>
                            </a:rPr>
                            <m:t>𝐺</m:t>
                          </m:r>
                        </m:oMath>
                      </a14:m>
                      <a:r>
                        <a:rPr lang="en-SG" sz="2400" dirty="0">
                          <a:effectLst/>
                          <a:latin typeface="Calibri" panose="020F0502020204030204" pitchFamily="34"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mc:Choice>
              <mc:Fallback xmlns="">
                <p:sp>
                  <p:nvSpPr>
                    <p:cNvPr id="168" name="Text Box 2"/>
                    <p:cNvSpPr txBox="1">
                      <a:spLocks noRot="1" noChangeAspect="1" noMove="1" noResize="1" noEditPoints="1" noAdjustHandles="1" noChangeArrowheads="1" noChangeShapeType="1" noTextEdit="1"/>
                    </p:cNvSpPr>
                    <p:nvPr/>
                  </p:nvSpPr>
                  <p:spPr bwMode="auto">
                    <a:xfrm>
                      <a:off x="0" y="0"/>
                      <a:ext cx="425957" cy="275961"/>
                    </a:xfrm>
                    <a:prstGeom prst="rect">
                      <a:avLst/>
                    </a:prstGeom>
                    <a:blipFill>
                      <a:blip r:embed="rId4"/>
                      <a:stretch>
                        <a:fillRect t="-10526" b="-28947"/>
                      </a:stretch>
                    </a:blipFill>
                    <a:ln w="9525">
                      <a:noFill/>
                      <a:miter lim="800000"/>
                      <a:headEnd/>
                      <a:tailEnd/>
                    </a:ln>
                  </p:spPr>
                  <p:txBody>
                    <a:bodyPr/>
                    <a:lstStyle/>
                    <a:p>
                      <a:r>
                        <a:rPr lang="en-US">
                          <a:noFill/>
                        </a:rPr>
                        <a:t> </a:t>
                      </a:r>
                    </a:p>
                  </p:txBody>
                </p:sp>
              </mc:Fallback>
            </mc:AlternateContent>
            <p:grpSp>
              <p:nvGrpSpPr>
                <p:cNvPr id="169" name="Group 168"/>
                <p:cNvGrpSpPr/>
                <p:nvPr/>
              </p:nvGrpSpPr>
              <p:grpSpPr>
                <a:xfrm>
                  <a:off x="421018" y="190774"/>
                  <a:ext cx="937717" cy="914072"/>
                  <a:chOff x="0" y="0"/>
                  <a:chExt cx="937717" cy="914072"/>
                </a:xfrm>
              </p:grpSpPr>
              <p:grpSp>
                <p:nvGrpSpPr>
                  <p:cNvPr id="170" name="Group 169"/>
                  <p:cNvGrpSpPr/>
                  <p:nvPr/>
                </p:nvGrpSpPr>
                <p:grpSpPr>
                  <a:xfrm>
                    <a:off x="0" y="0"/>
                    <a:ext cx="937717" cy="914072"/>
                    <a:chOff x="0" y="0"/>
                    <a:chExt cx="937717" cy="914072"/>
                  </a:xfrm>
                </p:grpSpPr>
                <p:sp>
                  <p:nvSpPr>
                    <p:cNvPr id="174" name="Oval 173"/>
                    <p:cNvSpPr/>
                    <p:nvPr/>
                  </p:nvSpPr>
                  <p:spPr>
                    <a:xfrm>
                      <a:off x="427597" y="0"/>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5" name="Group 174"/>
                    <p:cNvGrpSpPr/>
                    <p:nvPr/>
                  </p:nvGrpSpPr>
                  <p:grpSpPr>
                    <a:xfrm>
                      <a:off x="0" y="374970"/>
                      <a:ext cx="937717" cy="85191"/>
                      <a:chOff x="0" y="0"/>
                      <a:chExt cx="937717" cy="85191"/>
                    </a:xfrm>
                  </p:grpSpPr>
                  <p:sp>
                    <p:nvSpPr>
                      <p:cNvPr id="177" name="Oval 176"/>
                      <p:cNvSpPr/>
                      <p:nvPr/>
                    </p:nvSpPr>
                    <p:spPr>
                      <a:xfrm>
                        <a:off x="0" y="0"/>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8" name="Oval 177"/>
                      <p:cNvSpPr/>
                      <p:nvPr/>
                    </p:nvSpPr>
                    <p:spPr>
                      <a:xfrm>
                        <a:off x="848616" y="0"/>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76" name="Oval 175"/>
                    <p:cNvSpPr/>
                    <p:nvPr/>
                  </p:nvSpPr>
                  <p:spPr>
                    <a:xfrm>
                      <a:off x="421019" y="828881"/>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71" name="Straight Connector 170"/>
                  <p:cNvCxnSpPr/>
                  <p:nvPr/>
                </p:nvCxnSpPr>
                <p:spPr>
                  <a:xfrm>
                    <a:off x="473646" y="92097"/>
                    <a:ext cx="0" cy="743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85520" y="85519"/>
                    <a:ext cx="367117" cy="3300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flipV="1">
                    <a:off x="506539" y="85519"/>
                    <a:ext cx="367117" cy="3300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2131407" y="0"/>
                <a:ext cx="1266638" cy="1104846"/>
                <a:chOff x="0" y="0"/>
                <a:chExt cx="1266638" cy="1104846"/>
              </a:xfrm>
            </p:grpSpPr>
            <mc:AlternateContent xmlns:mc="http://schemas.openxmlformats.org/markup-compatibility/2006" xmlns:a14="http://schemas.microsoft.com/office/drawing/2010/main">
              <mc:Choice Requires="a14">
                <p:sp>
                  <p:nvSpPr>
                    <p:cNvPr id="155" name="Text Box 2"/>
                    <p:cNvSpPr txBox="1">
                      <a:spLocks noChangeArrowheads="1"/>
                    </p:cNvSpPr>
                    <p:nvPr/>
                  </p:nvSpPr>
                  <p:spPr bwMode="auto">
                    <a:xfrm>
                      <a:off x="0" y="0"/>
                      <a:ext cx="423544" cy="276421"/>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14:m>
                        <m:oMath xmlns:m="http://schemas.openxmlformats.org/officeDocument/2006/math">
                          <m:acc>
                            <m:accPr>
                              <m:chr m:val="̅"/>
                              <m:ctrlPr>
                                <a:rPr lang="en-US" sz="2400" i="1">
                                  <a:solidFill>
                                    <a:srgbClr val="000000"/>
                                  </a:solidFill>
                                  <a:effectLst/>
                                  <a:latin typeface="Cambria Math" panose="02040503050406030204" pitchFamily="18" charset="0"/>
                                  <a:ea typeface="SimSun" panose="02010600030101010101" pitchFamily="2" charset="-122"/>
                                </a:rPr>
                              </m:ctrlPr>
                            </m:accPr>
                            <m:e>
                              <m:r>
                                <a:rPr lang="en-US" sz="2400" i="1">
                                  <a:solidFill>
                                    <a:srgbClr val="000000"/>
                                  </a:solidFill>
                                  <a:effectLst/>
                                  <a:latin typeface="Cambria Math" panose="02040503050406030204" pitchFamily="18" charset="0"/>
                                  <a:ea typeface="SimSun" panose="02010600030101010101" pitchFamily="2" charset="-122"/>
                                </a:rPr>
                                <m:t>𝐺</m:t>
                              </m:r>
                            </m:e>
                          </m:acc>
                        </m:oMath>
                      </a14:m>
                      <a:r>
                        <a:rPr lang="en-US" sz="2400" dirty="0">
                          <a:solidFill>
                            <a:srgbClr val="000000"/>
                          </a:solidFill>
                          <a:effectLst/>
                          <a:latin typeface="Calibri" panose="020F0502020204030204" pitchFamily="34"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mc:Choice>
              <mc:Fallback xmlns="">
                <p:sp>
                  <p:nvSpPr>
                    <p:cNvPr id="155" name="Text Box 2"/>
                    <p:cNvSpPr txBox="1">
                      <a:spLocks noRot="1" noChangeAspect="1" noMove="1" noResize="1" noEditPoints="1" noAdjustHandles="1" noChangeArrowheads="1" noChangeShapeType="1" noTextEdit="1"/>
                    </p:cNvSpPr>
                    <p:nvPr/>
                  </p:nvSpPr>
                  <p:spPr bwMode="auto">
                    <a:xfrm>
                      <a:off x="0" y="0"/>
                      <a:ext cx="423544" cy="276421"/>
                    </a:xfrm>
                    <a:prstGeom prst="rect">
                      <a:avLst/>
                    </a:prstGeom>
                    <a:blipFill>
                      <a:blip r:embed="rId5"/>
                      <a:stretch>
                        <a:fillRect t="-10526" r="-25000" b="-28947"/>
                      </a:stretch>
                    </a:blipFill>
                    <a:ln w="9525">
                      <a:noFill/>
                      <a:miter lim="800000"/>
                      <a:headEnd/>
                      <a:tailEnd/>
                    </a:ln>
                  </p:spPr>
                  <p:txBody>
                    <a:bodyPr/>
                    <a:lstStyle/>
                    <a:p>
                      <a:r>
                        <a:rPr lang="en-US">
                          <a:noFill/>
                        </a:rPr>
                        <a:t> </a:t>
                      </a:r>
                    </a:p>
                  </p:txBody>
                </p:sp>
              </mc:Fallback>
            </mc:AlternateContent>
            <p:grpSp>
              <p:nvGrpSpPr>
                <p:cNvPr id="156" name="Group 155"/>
                <p:cNvGrpSpPr/>
                <p:nvPr/>
              </p:nvGrpSpPr>
              <p:grpSpPr>
                <a:xfrm>
                  <a:off x="328921" y="190774"/>
                  <a:ext cx="937717" cy="914072"/>
                  <a:chOff x="0" y="0"/>
                  <a:chExt cx="937717" cy="914072"/>
                </a:xfrm>
              </p:grpSpPr>
              <p:grpSp>
                <p:nvGrpSpPr>
                  <p:cNvPr id="157" name="Group 156"/>
                  <p:cNvGrpSpPr/>
                  <p:nvPr/>
                </p:nvGrpSpPr>
                <p:grpSpPr>
                  <a:xfrm>
                    <a:off x="0" y="0"/>
                    <a:ext cx="937717" cy="914072"/>
                    <a:chOff x="0" y="0"/>
                    <a:chExt cx="937717" cy="914072"/>
                  </a:xfrm>
                </p:grpSpPr>
                <p:sp>
                  <p:nvSpPr>
                    <p:cNvPr id="163" name="Oval 162"/>
                    <p:cNvSpPr/>
                    <p:nvPr/>
                  </p:nvSpPr>
                  <p:spPr>
                    <a:xfrm>
                      <a:off x="427597" y="0"/>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64" name="Group 163"/>
                    <p:cNvGrpSpPr/>
                    <p:nvPr/>
                  </p:nvGrpSpPr>
                  <p:grpSpPr>
                    <a:xfrm>
                      <a:off x="0" y="374970"/>
                      <a:ext cx="937717" cy="85191"/>
                      <a:chOff x="0" y="0"/>
                      <a:chExt cx="937717" cy="85191"/>
                    </a:xfrm>
                  </p:grpSpPr>
                  <p:sp>
                    <p:nvSpPr>
                      <p:cNvPr id="166" name="Oval 165"/>
                      <p:cNvSpPr/>
                      <p:nvPr/>
                    </p:nvSpPr>
                    <p:spPr>
                      <a:xfrm>
                        <a:off x="0" y="0"/>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7" name="Oval 166"/>
                      <p:cNvSpPr/>
                      <p:nvPr/>
                    </p:nvSpPr>
                    <p:spPr>
                      <a:xfrm>
                        <a:off x="848616" y="0"/>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65" name="Oval 164"/>
                    <p:cNvSpPr/>
                    <p:nvPr/>
                  </p:nvSpPr>
                  <p:spPr>
                    <a:xfrm>
                      <a:off x="421019" y="828881"/>
                      <a:ext cx="89101" cy="85191"/>
                    </a:xfrm>
                    <a:prstGeom prst="ellipse">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8" name="Group 157"/>
                  <p:cNvGrpSpPr/>
                  <p:nvPr/>
                </p:nvGrpSpPr>
                <p:grpSpPr>
                  <a:xfrm>
                    <a:off x="78941" y="414440"/>
                    <a:ext cx="780356" cy="415567"/>
                    <a:chOff x="0" y="0"/>
                    <a:chExt cx="780356" cy="415567"/>
                  </a:xfrm>
                </p:grpSpPr>
                <p:grpSp>
                  <p:nvGrpSpPr>
                    <p:cNvPr id="159" name="Group 158"/>
                    <p:cNvGrpSpPr/>
                    <p:nvPr/>
                  </p:nvGrpSpPr>
                  <p:grpSpPr>
                    <a:xfrm>
                      <a:off x="0" y="46049"/>
                      <a:ext cx="780356" cy="369518"/>
                      <a:chOff x="0" y="0"/>
                      <a:chExt cx="780356" cy="369518"/>
                    </a:xfrm>
                  </p:grpSpPr>
                  <p:cxnSp>
                    <p:nvCxnSpPr>
                      <p:cNvPr id="161" name="Straight Connector 160"/>
                      <p:cNvCxnSpPr/>
                      <p:nvPr/>
                    </p:nvCxnSpPr>
                    <p:spPr>
                      <a:xfrm flipH="1">
                        <a:off x="407862" y="0"/>
                        <a:ext cx="372494" cy="369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0" y="0"/>
                        <a:ext cx="372110" cy="36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0" name="Straight Connector 159"/>
                    <p:cNvCxnSpPr/>
                    <p:nvPr/>
                  </p:nvCxnSpPr>
                  <p:spPr>
                    <a:xfrm>
                      <a:off x="13157" y="0"/>
                      <a:ext cx="761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3805348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954847"/>
          </a:xfrm>
        </p:spPr>
        <p:txBody>
          <a:bodyPr/>
          <a:lstStyle/>
          <a:p>
            <a:r>
              <a:rPr lang="en-US" dirty="0"/>
              <a:t>Learning objectives of this tutorial</a:t>
            </a:r>
            <a:endParaRPr lang="en-SG" dirty="0"/>
          </a:p>
        </p:txBody>
      </p:sp>
      <p:sp>
        <p:nvSpPr>
          <p:cNvPr id="3" name="Content Placeholder 2"/>
          <p:cNvSpPr>
            <a:spLocks noGrp="1"/>
          </p:cNvSpPr>
          <p:nvPr>
            <p:ph idx="1"/>
          </p:nvPr>
        </p:nvSpPr>
        <p:spPr>
          <a:xfrm>
            <a:off x="1145649" y="1420608"/>
            <a:ext cx="10302639" cy="2678781"/>
          </a:xfrm>
        </p:spPr>
        <p:txBody>
          <a:bodyPr>
            <a:normAutofit/>
          </a:bodyPr>
          <a:lstStyle/>
          <a:p>
            <a:pPr marL="45720" indent="0">
              <a:buNone/>
            </a:pPr>
            <a:r>
              <a:rPr lang="en-US" sz="3200" dirty="0">
                <a:solidFill>
                  <a:srgbClr val="C00000"/>
                </a:solidFill>
              </a:rPr>
              <a:t>Counting</a:t>
            </a:r>
          </a:p>
          <a:p>
            <a:pPr marL="534988" indent="-358775">
              <a:spcBef>
                <a:spcPts val="600"/>
              </a:spcBef>
              <a:buClrTx/>
              <a:tabLst>
                <a:tab pos="534988" algn="l"/>
              </a:tabLst>
            </a:pPr>
            <a:r>
              <a:rPr lang="en-US" sz="2400" dirty="0">
                <a:solidFill>
                  <a:schemeClr val="tx1"/>
                </a:solidFill>
              </a:rPr>
              <a:t>Using Combinations.</a:t>
            </a:r>
          </a:p>
          <a:p>
            <a:pPr marL="534988" indent="-358775">
              <a:spcBef>
                <a:spcPts val="600"/>
              </a:spcBef>
              <a:buClrTx/>
              <a:tabLst>
                <a:tab pos="534988" algn="l"/>
              </a:tabLst>
            </a:pPr>
            <a:r>
              <a:rPr lang="en-US" sz="2400" dirty="0">
                <a:solidFill>
                  <a:schemeClr val="tx1"/>
                </a:solidFill>
              </a:rPr>
              <a:t>Applying Binomial Theorem.</a:t>
            </a:r>
          </a:p>
          <a:p>
            <a:pPr marL="534988" indent="-358775">
              <a:spcBef>
                <a:spcPts val="600"/>
              </a:spcBef>
              <a:buClrTx/>
              <a:tabLst>
                <a:tab pos="534988" algn="l"/>
              </a:tabLst>
            </a:pPr>
            <a:r>
              <a:rPr lang="en-US" sz="2400" dirty="0">
                <a:solidFill>
                  <a:schemeClr val="tx1"/>
                </a:solidFill>
              </a:rPr>
              <a:t>Calculating Expected Value.</a:t>
            </a:r>
          </a:p>
          <a:p>
            <a:pPr marL="534988" indent="-358775">
              <a:spcBef>
                <a:spcPts val="600"/>
              </a:spcBef>
              <a:buClrTx/>
              <a:tabLst>
                <a:tab pos="534988" algn="l"/>
              </a:tabLst>
            </a:pPr>
            <a:r>
              <a:rPr lang="en-US" sz="2400" dirty="0">
                <a:solidFill>
                  <a:schemeClr val="tx1"/>
                </a:solidFill>
              </a:rPr>
              <a:t>Using Conditional Probability and Bayes’ Theorem.</a:t>
            </a:r>
          </a:p>
          <a:p>
            <a:pPr marL="534988" indent="-358775">
              <a:spcBef>
                <a:spcPts val="600"/>
              </a:spcBef>
              <a:buClrTx/>
              <a:tabLst>
                <a:tab pos="534988" algn="l"/>
              </a:tabLst>
            </a:pPr>
            <a:r>
              <a:rPr lang="en-US" sz="2400" dirty="0">
                <a:solidFill>
                  <a:schemeClr val="tx1"/>
                </a:solidFill>
              </a:rPr>
              <a:t>Counting number of reflexive and symmetric relations.</a:t>
            </a:r>
            <a:endParaRPr lang="en-SG" sz="2400" dirty="0">
              <a:solidFill>
                <a:schemeClr val="tx1"/>
              </a:solidFill>
            </a:endParaRPr>
          </a:p>
        </p:txBody>
      </p:sp>
      <p:sp>
        <p:nvSpPr>
          <p:cNvPr id="4" name="Slide Number Placeholder 3"/>
          <p:cNvSpPr>
            <a:spLocks noGrp="1"/>
          </p:cNvSpPr>
          <p:nvPr>
            <p:ph type="sldNum" sz="quarter" idx="12"/>
          </p:nvPr>
        </p:nvSpPr>
        <p:spPr>
          <a:xfrm>
            <a:off x="10253555" y="6588953"/>
            <a:ext cx="1706217" cy="365125"/>
          </a:xfrm>
        </p:spPr>
        <p:txBody>
          <a:bodyPr/>
          <a:lstStyle/>
          <a:p>
            <a:fld id="{576A5E36-E009-4840-A577-F8CF29116582}" type="slidenum">
              <a:rPr lang="en-US" smtClean="0">
                <a:solidFill>
                  <a:schemeClr val="bg1"/>
                </a:solidFill>
              </a:rPr>
              <a:t>2</a:t>
            </a:fld>
            <a:endParaRPr lang="en-US" dirty="0">
              <a:solidFill>
                <a:schemeClr val="bg1"/>
              </a:solidFill>
            </a:endParaRPr>
          </a:p>
        </p:txBody>
      </p:sp>
      <p:sp>
        <p:nvSpPr>
          <p:cNvPr id="5" name="Content Placeholder 2"/>
          <p:cNvSpPr txBox="1">
            <a:spLocks/>
          </p:cNvSpPr>
          <p:nvPr/>
        </p:nvSpPr>
        <p:spPr>
          <a:xfrm>
            <a:off x="1145649" y="4255409"/>
            <a:ext cx="10302639" cy="1631684"/>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sz="3200" dirty="0">
                <a:solidFill>
                  <a:srgbClr val="C00000"/>
                </a:solidFill>
              </a:rPr>
              <a:t>Graphs</a:t>
            </a:r>
          </a:p>
          <a:p>
            <a:pPr marL="534988" indent="-358775">
              <a:spcBef>
                <a:spcPts val="600"/>
              </a:spcBef>
              <a:buClrTx/>
              <a:tabLst>
                <a:tab pos="534988" algn="l"/>
              </a:tabLst>
            </a:pPr>
            <a:r>
              <a:rPr lang="en-US" sz="2400" dirty="0">
                <a:solidFill>
                  <a:schemeClr val="tx1"/>
                </a:solidFill>
              </a:rPr>
              <a:t>Graph, Matrix representation and Counting #Walks.</a:t>
            </a:r>
          </a:p>
          <a:p>
            <a:pPr marL="534988" indent="-358775">
              <a:spcBef>
                <a:spcPts val="600"/>
              </a:spcBef>
              <a:buClrTx/>
              <a:tabLst>
                <a:tab pos="534988" algn="l"/>
              </a:tabLst>
            </a:pPr>
            <a:r>
              <a:rPr lang="en-US" sz="2400" dirty="0">
                <a:solidFill>
                  <a:schemeClr val="tx1"/>
                </a:solidFill>
              </a:rPr>
              <a:t>Graphs and pigeonhole principle.</a:t>
            </a:r>
          </a:p>
          <a:p>
            <a:pPr marL="534988" indent="-358775">
              <a:spcBef>
                <a:spcPts val="600"/>
              </a:spcBef>
              <a:buClrTx/>
              <a:tabLst>
                <a:tab pos="534988" algn="l"/>
              </a:tabLst>
            </a:pPr>
            <a:r>
              <a:rPr lang="en-US" sz="2400" dirty="0">
                <a:solidFill>
                  <a:schemeClr val="tx1"/>
                </a:solidFill>
              </a:rPr>
              <a:t>Application of graphs to solving real world problems.</a:t>
            </a:r>
          </a:p>
        </p:txBody>
      </p:sp>
    </p:spTree>
    <p:extLst>
      <p:ext uri="{BB962C8B-B14F-4D97-AF65-F5344CB8AC3E}">
        <p14:creationId xmlns:p14="http://schemas.microsoft.com/office/powerpoint/2010/main" val="165781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a:solidFill>
                  <a:schemeClr val="bg2">
                    <a:lumMod val="50000"/>
                  </a:schemeClr>
                </a:solidFill>
              </a:rPr>
              <a:t>Q10.</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20</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352973" y="367930"/>
                <a:ext cx="10369335" cy="863634"/>
              </a:xfrm>
              <a:prstGeom prst="rect">
                <a:avLst/>
              </a:prstGeom>
              <a:solidFill>
                <a:srgbClr val="CCECFF"/>
              </a:solidFill>
            </p:spPr>
            <p:txBody>
              <a:bodyPr wrap="square" rtlCol="0">
                <a:spAutoFit/>
              </a:bodyPr>
              <a:lstStyle/>
              <a:p>
                <a:r>
                  <a:rPr lang="en-US" sz="2400" dirty="0"/>
                  <a:t>Let </a:t>
                </a:r>
                <a14:m>
                  <m:oMath xmlns:m="http://schemas.openxmlformats.org/officeDocument/2006/math">
                    <m:r>
                      <a:rPr lang="en-US" sz="2400" i="1" dirty="0">
                        <a:latin typeface="Cambria Math" panose="02040503050406030204" pitchFamily="18" charset="0"/>
                      </a:rPr>
                      <m:t>𝐺</m:t>
                    </m:r>
                  </m:oMath>
                </a14:m>
                <a:r>
                  <a:rPr lang="en-US" sz="2400" dirty="0"/>
                  <a:t> be a simple graph with 6 vertices. Prove that </a:t>
                </a:r>
                <a14:m>
                  <m:oMath xmlns:m="http://schemas.openxmlformats.org/officeDocument/2006/math">
                    <m:r>
                      <a:rPr lang="en-US" sz="2400" i="1" dirty="0" smtClean="0">
                        <a:latin typeface="Cambria Math" panose="02040503050406030204" pitchFamily="18" charset="0"/>
                      </a:rPr>
                      <m:t>𝐺</m:t>
                    </m:r>
                  </m:oMath>
                </a14:m>
                <a:r>
                  <a:rPr lang="en-US" sz="2400" dirty="0"/>
                  <a:t> or its complementary graph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𝐺</m:t>
                        </m:r>
                      </m:e>
                    </m:acc>
                  </m:oMath>
                </a14:m>
                <a:r>
                  <a:rPr lang="en-US" sz="2400" dirty="0"/>
                  <a:t> contains a triangle (cycle of length 3)</a:t>
                </a:r>
                <a:r>
                  <a:rPr lang="en-SG" sz="2400" dirty="0"/>
                  <a:t>.</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352973" y="367930"/>
                <a:ext cx="10369335" cy="863634"/>
              </a:xfrm>
              <a:prstGeom prst="rect">
                <a:avLst/>
              </a:prstGeom>
              <a:blipFill>
                <a:blip r:embed="rId2"/>
                <a:stretch>
                  <a:fillRect l="-979" t="-4348" r="-734" b="-11594"/>
                </a:stretch>
              </a:blipFill>
            </p:spPr>
            <p:txBody>
              <a:bodyPr/>
              <a:lstStyle/>
              <a:p>
                <a:r>
                  <a:rPr lang="en-US">
                    <a:noFill/>
                  </a:rPr>
                  <a:t> </a:t>
                </a:r>
              </a:p>
            </p:txBody>
          </p:sp>
        </mc:Fallback>
      </mc:AlternateContent>
      <p:grpSp>
        <p:nvGrpSpPr>
          <p:cNvPr id="29" name="Group 28"/>
          <p:cNvGrpSpPr/>
          <p:nvPr/>
        </p:nvGrpSpPr>
        <p:grpSpPr>
          <a:xfrm>
            <a:off x="6784854" y="940760"/>
            <a:ext cx="2320289" cy="1843698"/>
            <a:chOff x="0" y="0"/>
            <a:chExt cx="2320660" cy="1843859"/>
          </a:xfrm>
        </p:grpSpPr>
        <p:grpSp>
          <p:nvGrpSpPr>
            <p:cNvPr id="30" name="Group 29"/>
            <p:cNvGrpSpPr/>
            <p:nvPr/>
          </p:nvGrpSpPr>
          <p:grpSpPr>
            <a:xfrm>
              <a:off x="0" y="0"/>
              <a:ext cx="2320660" cy="1455333"/>
              <a:chOff x="0" y="0"/>
              <a:chExt cx="2722140" cy="1706880"/>
            </a:xfrm>
          </p:grpSpPr>
          <p:grpSp>
            <p:nvGrpSpPr>
              <p:cNvPr id="32" name="Group 31"/>
              <p:cNvGrpSpPr/>
              <p:nvPr/>
            </p:nvGrpSpPr>
            <p:grpSpPr>
              <a:xfrm>
                <a:off x="129540" y="83820"/>
                <a:ext cx="2506980" cy="1516380"/>
                <a:chOff x="0" y="0"/>
                <a:chExt cx="2506980" cy="1516380"/>
              </a:xfrm>
            </p:grpSpPr>
            <p:cxnSp>
              <p:nvCxnSpPr>
                <p:cNvPr id="42" name="Straight Connector 41"/>
                <p:cNvCxnSpPr/>
                <p:nvPr/>
              </p:nvCxnSpPr>
              <p:spPr>
                <a:xfrm>
                  <a:off x="1828800" y="30480"/>
                  <a:ext cx="678180" cy="74676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783080" y="15240"/>
                  <a:ext cx="0" cy="147828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78180" y="0"/>
                  <a:ext cx="1143000" cy="151638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0" y="784860"/>
                  <a:ext cx="1790700" cy="72390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85800" y="38100"/>
                  <a:ext cx="1813560" cy="73914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792480"/>
                  <a:ext cx="685800" cy="70866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0" y="0"/>
                <a:ext cx="2722140" cy="1706880"/>
                <a:chOff x="0" y="0"/>
                <a:chExt cx="2722140" cy="1706880"/>
              </a:xfrm>
            </p:grpSpPr>
            <p:sp>
              <p:nvSpPr>
                <p:cNvPr id="34" name="Oval 33"/>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Oval 34"/>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Oval 35"/>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Oval 37"/>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Oval 39"/>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mc:AlternateContent xmlns:mc="http://schemas.openxmlformats.org/markup-compatibility/2006" xmlns:a14="http://schemas.microsoft.com/office/drawing/2010/main">
          <mc:Choice Requires="a14">
            <p:sp>
              <p:nvSpPr>
                <p:cNvPr id="31" name="Text Box 2"/>
                <p:cNvSpPr txBox="1">
                  <a:spLocks noChangeArrowheads="1"/>
                </p:cNvSpPr>
                <p:nvPr/>
              </p:nvSpPr>
              <p:spPr bwMode="auto">
                <a:xfrm>
                  <a:off x="96145" y="1499200"/>
                  <a:ext cx="2130737" cy="34465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Graph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rPr>
                        <m:t>𝐺</m:t>
                      </m:r>
                    </m:oMath>
                  </a14:m>
                  <a:endParaRPr lang="en-US" dirty="0">
                    <a:effectLst/>
                    <a:latin typeface="Times New Roman" panose="02020603050405020304" pitchFamily="18" charset="0"/>
                    <a:ea typeface="Times New Roman" panose="02020603050405020304" pitchFamily="18" charset="0"/>
                  </a:endParaRPr>
                </a:p>
              </p:txBody>
            </p:sp>
          </mc:Choice>
          <mc:Fallback xmlns="">
            <p:sp>
              <p:nvSpPr>
                <p:cNvPr id="31" name="Text Box 2"/>
                <p:cNvSpPr txBox="1">
                  <a:spLocks noRot="1" noChangeAspect="1" noMove="1" noResize="1" noEditPoints="1" noAdjustHandles="1" noChangeArrowheads="1" noChangeShapeType="1" noTextEdit="1"/>
                </p:cNvSpPr>
                <p:nvPr/>
              </p:nvSpPr>
              <p:spPr bwMode="auto">
                <a:xfrm>
                  <a:off x="96145" y="1499200"/>
                  <a:ext cx="2130737" cy="344659"/>
                </a:xfrm>
                <a:prstGeom prst="rect">
                  <a:avLst/>
                </a:prstGeom>
                <a:blipFill>
                  <a:blip r:embed="rId3"/>
                  <a:stretch>
                    <a:fillRect t="-7407" b="-33333"/>
                  </a:stretch>
                </a:blipFill>
                <a:ln w="9525">
                  <a:noFill/>
                  <a:miter lim="800000"/>
                  <a:headEnd/>
                  <a:tailEnd/>
                </a:ln>
              </p:spPr>
              <p:txBody>
                <a:bodyPr/>
                <a:lstStyle/>
                <a:p>
                  <a:r>
                    <a:rPr lang="en-US">
                      <a:noFill/>
                    </a:rPr>
                    <a:t> </a:t>
                  </a:r>
                </a:p>
              </p:txBody>
            </p:sp>
          </mc:Fallback>
        </mc:AlternateContent>
      </p:grpSp>
      <p:grpSp>
        <p:nvGrpSpPr>
          <p:cNvPr id="51" name="Group 50"/>
          <p:cNvGrpSpPr/>
          <p:nvPr/>
        </p:nvGrpSpPr>
        <p:grpSpPr>
          <a:xfrm>
            <a:off x="9292383" y="940760"/>
            <a:ext cx="2353309" cy="1839505"/>
            <a:chOff x="0" y="0"/>
            <a:chExt cx="2353878" cy="1840057"/>
          </a:xfrm>
        </p:grpSpPr>
        <p:grpSp>
          <p:nvGrpSpPr>
            <p:cNvPr id="54" name="Group 53"/>
            <p:cNvGrpSpPr/>
            <p:nvPr/>
          </p:nvGrpSpPr>
          <p:grpSpPr>
            <a:xfrm>
              <a:off x="0" y="0"/>
              <a:ext cx="2353878" cy="1476524"/>
              <a:chOff x="0" y="0"/>
              <a:chExt cx="2722140" cy="1706880"/>
            </a:xfrm>
          </p:grpSpPr>
          <p:grpSp>
            <p:nvGrpSpPr>
              <p:cNvPr id="66" name="Group 65"/>
              <p:cNvGrpSpPr/>
              <p:nvPr/>
            </p:nvGrpSpPr>
            <p:grpSpPr>
              <a:xfrm>
                <a:off x="129540" y="99060"/>
                <a:ext cx="2499360" cy="1508760"/>
                <a:chOff x="0" y="0"/>
                <a:chExt cx="2499360" cy="1508760"/>
              </a:xfrm>
            </p:grpSpPr>
            <p:cxnSp>
              <p:nvCxnSpPr>
                <p:cNvPr id="83" name="Straight Connector 82"/>
                <p:cNvCxnSpPr/>
                <p:nvPr/>
              </p:nvCxnSpPr>
              <p:spPr>
                <a:xfrm flipH="1">
                  <a:off x="701040" y="73914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0" y="762000"/>
                  <a:ext cx="24988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783080" y="701040"/>
                  <a:ext cx="716280" cy="8001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678180" y="15011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678180" y="152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0" y="15240"/>
                  <a:ext cx="708660" cy="7467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685800" y="0"/>
                  <a:ext cx="1097280" cy="147828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0" y="2286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85800" y="15240"/>
                  <a:ext cx="0" cy="14630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0" y="0"/>
                <a:ext cx="2722140" cy="1706880"/>
                <a:chOff x="0" y="0"/>
                <a:chExt cx="2722140" cy="1706880"/>
              </a:xfrm>
            </p:grpSpPr>
            <p:grpSp>
              <p:nvGrpSpPr>
                <p:cNvPr id="69" name="Group 68"/>
                <p:cNvGrpSpPr/>
                <p:nvPr/>
              </p:nvGrpSpPr>
              <p:grpSpPr>
                <a:xfrm>
                  <a:off x="129540" y="83820"/>
                  <a:ext cx="2506980" cy="1516380"/>
                  <a:chOff x="0" y="0"/>
                  <a:chExt cx="2506980" cy="1516380"/>
                </a:xfrm>
              </p:grpSpPr>
              <p:cxnSp>
                <p:nvCxnSpPr>
                  <p:cNvPr id="77" name="Straight Connector 76"/>
                  <p:cNvCxnSpPr/>
                  <p:nvPr/>
                </p:nvCxnSpPr>
                <p:spPr>
                  <a:xfrm>
                    <a:off x="1828800" y="30480"/>
                    <a:ext cx="678180" cy="7467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83080" y="15240"/>
                    <a:ext cx="0" cy="14782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678180" y="0"/>
                    <a:ext cx="1143000" cy="15163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784860"/>
                    <a:ext cx="1790700" cy="72390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85800" y="38100"/>
                    <a:ext cx="1813560" cy="73914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792480"/>
                    <a:ext cx="685800" cy="7086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0" y="0"/>
                  <a:ext cx="2722140" cy="1706880"/>
                  <a:chOff x="0" y="0"/>
                  <a:chExt cx="2722140" cy="1706880"/>
                </a:xfrm>
              </p:grpSpPr>
              <p:sp>
                <p:nvSpPr>
                  <p:cNvPr id="71" name="Oval 70"/>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Oval 71"/>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Oval 72"/>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Oval 73"/>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Oval 74"/>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Oval 75"/>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mc:AlternateContent xmlns:mc="http://schemas.openxmlformats.org/markup-compatibility/2006" xmlns:a14="http://schemas.microsoft.com/office/drawing/2010/main">
          <mc:Choice Requires="a14">
            <p:sp>
              <p:nvSpPr>
                <p:cNvPr id="56" name="Text Box 2"/>
                <p:cNvSpPr txBox="1">
                  <a:spLocks noChangeArrowheads="1"/>
                </p:cNvSpPr>
                <p:nvPr/>
              </p:nvSpPr>
              <p:spPr bwMode="auto">
                <a:xfrm>
                  <a:off x="26270" y="1470614"/>
                  <a:ext cx="2292873" cy="369443"/>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Coloured </a:t>
                  </a:r>
                  <a14:m>
                    <m:oMath xmlns:m="http://schemas.openxmlformats.org/officeDocument/2006/math">
                      <m:sSub>
                        <m:sSubPr>
                          <m:ctrlPr>
                            <a:rPr lang="en-US" b="0" i="1" dirty="0" smtClean="0">
                              <a:effectLst/>
                              <a:latin typeface="Cambria Math" panose="02040503050406030204" pitchFamily="18" charset="0"/>
                              <a:ea typeface="Times New Roman" panose="02020603050405020304" pitchFamily="18" charset="0"/>
                            </a:rPr>
                          </m:ctrlPr>
                        </m:sSubPr>
                        <m:e>
                          <m:r>
                            <a:rPr lang="en-US" b="0" i="1" dirty="0" smtClean="0">
                              <a:effectLst/>
                              <a:latin typeface="Cambria Math" panose="02040503050406030204" pitchFamily="18" charset="0"/>
                              <a:ea typeface="Times New Roman" panose="02020603050405020304" pitchFamily="18" charset="0"/>
                            </a:rPr>
                            <m:t>𝐾</m:t>
                          </m:r>
                        </m:e>
                        <m:sub>
                          <m:r>
                            <a:rPr lang="en-US" b="0" i="1" dirty="0" smtClean="0">
                              <a:effectLst/>
                              <a:latin typeface="Cambria Math" panose="02040503050406030204" pitchFamily="18" charset="0"/>
                              <a:ea typeface="Times New Roman" panose="02020603050405020304" pitchFamily="18" charset="0"/>
                            </a:rPr>
                            <m:t>6</m:t>
                          </m:r>
                        </m:sub>
                      </m:sSub>
                    </m:oMath>
                  </a14:m>
                  <a:endParaRPr lang="en-US" dirty="0">
                    <a:effectLst/>
                    <a:latin typeface="Times New Roman" panose="02020603050405020304" pitchFamily="18" charset="0"/>
                    <a:ea typeface="Times New Roman" panose="02020603050405020304" pitchFamily="18" charset="0"/>
                  </a:endParaRPr>
                </a:p>
              </p:txBody>
            </p:sp>
          </mc:Choice>
          <mc:Fallback xmlns="">
            <p:sp>
              <p:nvSpPr>
                <p:cNvPr id="56" name="Text Box 2"/>
                <p:cNvSpPr txBox="1">
                  <a:spLocks noRot="1" noChangeAspect="1" noMove="1" noResize="1" noEditPoints="1" noAdjustHandles="1" noChangeArrowheads="1" noChangeShapeType="1" noTextEdit="1"/>
                </p:cNvSpPr>
                <p:nvPr/>
              </p:nvSpPr>
              <p:spPr bwMode="auto">
                <a:xfrm>
                  <a:off x="26270" y="1470614"/>
                  <a:ext cx="2292873" cy="369443"/>
                </a:xfrm>
                <a:prstGeom prst="rect">
                  <a:avLst/>
                </a:prstGeom>
                <a:blipFill>
                  <a:blip r:embed="rId4"/>
                  <a:stretch>
                    <a:fillRect t="-6667" b="-23333"/>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p:cNvSpPr txBox="1"/>
              <p:nvPr/>
            </p:nvSpPr>
            <p:spPr>
              <a:xfrm>
                <a:off x="496968" y="1358434"/>
                <a:ext cx="6760458" cy="400110"/>
              </a:xfrm>
              <a:prstGeom prst="rect">
                <a:avLst/>
              </a:prstGeom>
              <a:noFill/>
            </p:spPr>
            <p:txBody>
              <a:bodyPr wrap="square" rtlCol="0">
                <a:spAutoFit/>
              </a:bodyPr>
              <a:lstStyle/>
              <a:p>
                <a:pPr marL="396875" indent="-396875"/>
                <a:r>
                  <a:rPr lang="en-US" sz="2000" dirty="0"/>
                  <a:t>1.	Consider any simple graph </a:t>
                </a:r>
                <a14:m>
                  <m:oMath xmlns:m="http://schemas.openxmlformats.org/officeDocument/2006/math">
                    <m:r>
                      <a:rPr lang="en-US" sz="2000" b="0" i="1" dirty="0" smtClean="0">
                        <a:solidFill>
                          <a:srgbClr val="000099"/>
                        </a:solidFill>
                        <a:latin typeface="Cambria Math" panose="02040503050406030204" pitchFamily="18" charset="0"/>
                      </a:rPr>
                      <m:t>𝐺</m:t>
                    </m:r>
                  </m:oMath>
                </a14:m>
                <a:r>
                  <a:rPr lang="en-US" sz="2000" dirty="0"/>
                  <a:t> on 6 vertices. (</a:t>
                </a:r>
                <a:r>
                  <a:rPr lang="en-US" sz="2000" dirty="0" err="1"/>
                  <a:t>eg</a:t>
                </a:r>
                <a:r>
                  <a:rPr lang="en-US" sz="2000" dirty="0"/>
                  <a:t>: Fig 10a)</a:t>
                </a:r>
              </a:p>
            </p:txBody>
          </p:sp>
        </mc:Choice>
        <mc:Fallback xmlns="">
          <p:sp>
            <p:nvSpPr>
              <p:cNvPr id="3" name="TextBox 2"/>
              <p:cNvSpPr txBox="1">
                <a:spLocks noRot="1" noChangeAspect="1" noMove="1" noResize="1" noEditPoints="1" noAdjustHandles="1" noChangeArrowheads="1" noChangeShapeType="1" noTextEdit="1"/>
              </p:cNvSpPr>
              <p:nvPr/>
            </p:nvSpPr>
            <p:spPr>
              <a:xfrm>
                <a:off x="496968" y="1358434"/>
                <a:ext cx="6760458" cy="400110"/>
              </a:xfrm>
              <a:prstGeom prst="rect">
                <a:avLst/>
              </a:prstGeom>
              <a:blipFill>
                <a:blip r:embed="rId5"/>
                <a:stretch>
                  <a:fillRect l="-750" t="-625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494062" y="1770942"/>
                <a:ext cx="6701102" cy="708592"/>
              </a:xfrm>
              <a:prstGeom prst="rect">
                <a:avLst/>
              </a:prstGeom>
              <a:noFill/>
            </p:spPr>
            <p:txBody>
              <a:bodyPr wrap="square" rtlCol="0">
                <a:spAutoFit/>
              </a:bodyPr>
              <a:lstStyle/>
              <a:p>
                <a:pPr marL="457200" indent="-457200">
                  <a:buAutoNum type="arabicPeriod" startAt="2"/>
                </a:pPr>
                <a:r>
                  <a:rPr lang="en-US" sz="2000" dirty="0"/>
                  <a:t>In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𝐾</m:t>
                        </m:r>
                      </m:e>
                      <m:sub>
                        <m:r>
                          <a:rPr lang="en-US" sz="2000" b="0" i="1" dirty="0" smtClean="0">
                            <a:latin typeface="Cambria Math" panose="02040503050406030204" pitchFamily="18" charset="0"/>
                          </a:rPr>
                          <m:t>6</m:t>
                        </m:r>
                      </m:sub>
                    </m:sSub>
                  </m:oMath>
                </a14:m>
                <a:r>
                  <a:rPr lang="en-US" sz="2000" dirty="0"/>
                  <a:t>, colour the edges in </a:t>
                </a:r>
                <a14:m>
                  <m:oMath xmlns:m="http://schemas.openxmlformats.org/officeDocument/2006/math">
                    <m:r>
                      <a:rPr lang="en-US" sz="2000" b="0" i="1" dirty="0" smtClean="0">
                        <a:solidFill>
                          <a:srgbClr val="000099"/>
                        </a:solidFill>
                        <a:latin typeface="Cambria Math" panose="02040503050406030204" pitchFamily="18" charset="0"/>
                      </a:rPr>
                      <m:t>𝐺</m:t>
                    </m:r>
                  </m:oMath>
                </a14:m>
                <a:r>
                  <a:rPr lang="en-US" sz="2000" dirty="0">
                    <a:solidFill>
                      <a:srgbClr val="000099"/>
                    </a:solidFill>
                  </a:rPr>
                  <a:t> black</a:t>
                </a:r>
                <a:r>
                  <a:rPr lang="en-US" sz="2000" dirty="0"/>
                  <a:t>, and those in</a:t>
                </a:r>
                <a14:m>
                  <m:oMath xmlns:m="http://schemas.openxmlformats.org/officeDocument/2006/math">
                    <m:r>
                      <a:rPr lang="en-US" sz="2000" b="0" i="0" smtClean="0">
                        <a:latin typeface="Cambria Math" panose="02040503050406030204" pitchFamily="18" charset="0"/>
                      </a:rPr>
                      <m:t> </m:t>
                    </m:r>
                    <m:acc>
                      <m:accPr>
                        <m:chr m:val="̅"/>
                        <m:ctrlPr>
                          <a:rPr lang="en-US" sz="2000" i="1" smtClean="0">
                            <a:solidFill>
                              <a:srgbClr val="FF0000"/>
                            </a:solidFill>
                            <a:latin typeface="Cambria Math" panose="02040503050406030204" pitchFamily="18" charset="0"/>
                          </a:rPr>
                        </m:ctrlPr>
                      </m:accPr>
                      <m:e>
                        <m:r>
                          <a:rPr lang="en-US" sz="2000" b="0" i="1">
                            <a:solidFill>
                              <a:srgbClr val="FF0000"/>
                            </a:solidFill>
                            <a:latin typeface="Cambria Math" panose="02040503050406030204" pitchFamily="18" charset="0"/>
                          </a:rPr>
                          <m:t>𝐺</m:t>
                        </m:r>
                      </m:e>
                    </m:acc>
                  </m:oMath>
                </a14:m>
                <a:r>
                  <a:rPr lang="en-US" sz="2000" dirty="0">
                    <a:solidFill>
                      <a:srgbClr val="FF0000"/>
                    </a:solidFill>
                  </a:rPr>
                  <a:t> red</a:t>
                </a:r>
                <a:r>
                  <a:rPr lang="en-US" sz="2000" dirty="0"/>
                  <a:t>. Namely, the edges not in </a:t>
                </a:r>
                <a14:m>
                  <m:oMath xmlns:m="http://schemas.openxmlformats.org/officeDocument/2006/math">
                    <m:r>
                      <a:rPr lang="en-US" sz="2000" b="0" i="1" dirty="0">
                        <a:solidFill>
                          <a:srgbClr val="000099"/>
                        </a:solidFill>
                        <a:latin typeface="Cambria Math" panose="02040503050406030204" pitchFamily="18" charset="0"/>
                      </a:rPr>
                      <m:t>𝐺</m:t>
                    </m:r>
                  </m:oMath>
                </a14:m>
                <a:r>
                  <a:rPr lang="en-US" sz="2000" dirty="0"/>
                  <a:t> are </a:t>
                </a:r>
                <a:r>
                  <a:rPr lang="en-US" sz="2000" dirty="0" err="1"/>
                  <a:t>coloured</a:t>
                </a:r>
                <a:r>
                  <a:rPr lang="en-US" sz="2000" dirty="0"/>
                  <a:t> </a:t>
                </a:r>
                <a:r>
                  <a:rPr lang="en-US" sz="2000" dirty="0">
                    <a:solidFill>
                      <a:srgbClr val="FF0000"/>
                    </a:solidFill>
                  </a:rPr>
                  <a:t>red</a:t>
                </a:r>
                <a:r>
                  <a:rPr lang="en-US" sz="2000" dirty="0"/>
                  <a:t>. (</a:t>
                </a:r>
                <a:r>
                  <a:rPr lang="en-US" sz="2000" dirty="0" err="1"/>
                  <a:t>eg</a:t>
                </a:r>
                <a:r>
                  <a:rPr lang="en-US" sz="2000" dirty="0"/>
                  <a:t>: Fig. 10b)</a:t>
                </a:r>
              </a:p>
            </p:txBody>
          </p:sp>
        </mc:Choice>
        <mc:Fallback xmlns="">
          <p:sp>
            <p:nvSpPr>
              <p:cNvPr id="92" name="TextBox 91"/>
              <p:cNvSpPr txBox="1">
                <a:spLocks noRot="1" noChangeAspect="1" noMove="1" noResize="1" noEditPoints="1" noAdjustHandles="1" noChangeArrowheads="1" noChangeShapeType="1" noTextEdit="1"/>
              </p:cNvSpPr>
              <p:nvPr/>
            </p:nvSpPr>
            <p:spPr>
              <a:xfrm>
                <a:off x="494062" y="1770942"/>
                <a:ext cx="6701102" cy="708592"/>
              </a:xfrm>
              <a:prstGeom prst="rect">
                <a:avLst/>
              </a:prstGeom>
              <a:blipFill>
                <a:blip r:embed="rId6"/>
                <a:stretch>
                  <a:fillRect l="-756" t="-3509" r="-567"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507943" y="2515759"/>
                <a:ext cx="6471763" cy="707886"/>
              </a:xfrm>
              <a:prstGeom prst="rect">
                <a:avLst/>
              </a:prstGeom>
              <a:noFill/>
            </p:spPr>
            <p:txBody>
              <a:bodyPr wrap="square" rtlCol="0">
                <a:spAutoFit/>
              </a:bodyPr>
              <a:lstStyle/>
              <a:p>
                <a:pPr marL="396875" indent="-396875"/>
                <a:r>
                  <a:rPr lang="en-US" sz="2000" dirty="0"/>
                  <a:t>3.	In this </a:t>
                </a:r>
                <a:r>
                  <a:rPr lang="en-US" sz="2000" dirty="0" err="1"/>
                  <a:t>coloured</a:t>
                </a: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𝐾</m:t>
                        </m:r>
                      </m:e>
                      <m:sub>
                        <m:r>
                          <a:rPr lang="en-US" sz="2000" i="1" dirty="0">
                            <a:latin typeface="Cambria Math" panose="02040503050406030204" pitchFamily="18" charset="0"/>
                          </a:rPr>
                          <m:t>6</m:t>
                        </m:r>
                      </m:sub>
                    </m:sSub>
                  </m:oMath>
                </a14:m>
                <a:r>
                  <a:rPr lang="en-US" sz="2000" dirty="0"/>
                  <a:t>, we want to show that this coloured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𝐾</m:t>
                        </m:r>
                      </m:e>
                      <m:sub>
                        <m:r>
                          <a:rPr lang="en-US" sz="2000" i="1" dirty="0">
                            <a:latin typeface="Cambria Math" panose="02040503050406030204" pitchFamily="18" charset="0"/>
                          </a:rPr>
                          <m:t>6</m:t>
                        </m:r>
                      </m:sub>
                    </m:sSub>
                  </m:oMath>
                </a14:m>
                <a:r>
                  <a:rPr lang="en-US" sz="2000" dirty="0"/>
                  <a:t> contains a </a:t>
                </a:r>
                <a:r>
                  <a:rPr lang="en-US" sz="2000" b="1" dirty="0">
                    <a:solidFill>
                      <a:srgbClr val="000099"/>
                    </a:solidFill>
                  </a:rPr>
                  <a:t>black</a:t>
                </a:r>
                <a:r>
                  <a:rPr lang="en-US" sz="2000" dirty="0"/>
                  <a:t> triangle or a </a:t>
                </a:r>
                <a:r>
                  <a:rPr lang="en-US" sz="2000" b="1" dirty="0">
                    <a:solidFill>
                      <a:srgbClr val="FF0000"/>
                    </a:solidFill>
                  </a:rPr>
                  <a:t>red</a:t>
                </a:r>
                <a:r>
                  <a:rPr lang="en-US" sz="2000" dirty="0"/>
                  <a:t> triangle. </a:t>
                </a:r>
              </a:p>
            </p:txBody>
          </p:sp>
        </mc:Choice>
        <mc:Fallback xmlns="">
          <p:sp>
            <p:nvSpPr>
              <p:cNvPr id="93" name="TextBox 92"/>
              <p:cNvSpPr txBox="1">
                <a:spLocks noRot="1" noChangeAspect="1" noMove="1" noResize="1" noEditPoints="1" noAdjustHandles="1" noChangeArrowheads="1" noChangeShapeType="1" noTextEdit="1"/>
              </p:cNvSpPr>
              <p:nvPr/>
            </p:nvSpPr>
            <p:spPr>
              <a:xfrm>
                <a:off x="507943" y="2515759"/>
                <a:ext cx="6471763" cy="707886"/>
              </a:xfrm>
              <a:prstGeom prst="rect">
                <a:avLst/>
              </a:prstGeom>
              <a:blipFill>
                <a:blip r:embed="rId7"/>
                <a:stretch>
                  <a:fillRect l="-783" t="-3509" b="-14035"/>
                </a:stretch>
              </a:blipFill>
            </p:spPr>
            <p:txBody>
              <a:bodyPr/>
              <a:lstStyle/>
              <a:p>
                <a:r>
                  <a:rPr lang="en-US">
                    <a:noFill/>
                  </a:rPr>
                  <a:t> </a:t>
                </a:r>
              </a:p>
            </p:txBody>
          </p:sp>
        </mc:Fallback>
      </mc:AlternateContent>
      <p:grpSp>
        <p:nvGrpSpPr>
          <p:cNvPr id="96" name="Group 95"/>
          <p:cNvGrpSpPr/>
          <p:nvPr/>
        </p:nvGrpSpPr>
        <p:grpSpPr>
          <a:xfrm>
            <a:off x="9399673" y="2810847"/>
            <a:ext cx="2466975" cy="1874398"/>
            <a:chOff x="0" y="16627"/>
            <a:chExt cx="2467111" cy="1875178"/>
          </a:xfrm>
        </p:grpSpPr>
        <p:grpSp>
          <p:nvGrpSpPr>
            <p:cNvPr id="97" name="Group 96"/>
            <p:cNvGrpSpPr/>
            <p:nvPr/>
          </p:nvGrpSpPr>
          <p:grpSpPr>
            <a:xfrm>
              <a:off x="0" y="16627"/>
              <a:ext cx="2467111" cy="1581631"/>
              <a:chOff x="0" y="-17243"/>
              <a:chExt cx="2853747" cy="1833190"/>
            </a:xfrm>
          </p:grpSpPr>
          <p:grpSp>
            <p:nvGrpSpPr>
              <p:cNvPr id="99" name="Group 98"/>
              <p:cNvGrpSpPr/>
              <p:nvPr/>
            </p:nvGrpSpPr>
            <p:grpSpPr>
              <a:xfrm>
                <a:off x="0" y="60960"/>
                <a:ext cx="2722140" cy="1734407"/>
                <a:chOff x="0" y="0"/>
                <a:chExt cx="2722140" cy="1734407"/>
              </a:xfrm>
            </p:grpSpPr>
            <p:grpSp>
              <p:nvGrpSpPr>
                <p:cNvPr id="103" name="Group 102"/>
                <p:cNvGrpSpPr/>
                <p:nvPr/>
              </p:nvGrpSpPr>
              <p:grpSpPr>
                <a:xfrm>
                  <a:off x="0" y="0"/>
                  <a:ext cx="2722140" cy="1706880"/>
                  <a:chOff x="0" y="0"/>
                  <a:chExt cx="2722140" cy="1706880"/>
                </a:xfrm>
              </p:grpSpPr>
              <p:grpSp>
                <p:nvGrpSpPr>
                  <p:cNvPr id="105" name="Group 104"/>
                  <p:cNvGrpSpPr/>
                  <p:nvPr/>
                </p:nvGrpSpPr>
                <p:grpSpPr>
                  <a:xfrm>
                    <a:off x="807720" y="114300"/>
                    <a:ext cx="1805330" cy="1493520"/>
                    <a:chOff x="678180" y="15240"/>
                    <a:chExt cx="1805330" cy="1493520"/>
                  </a:xfrm>
                </p:grpSpPr>
                <p:cxnSp>
                  <p:nvCxnSpPr>
                    <p:cNvPr id="117" name="Straight Connector 116"/>
                    <p:cNvCxnSpPr/>
                    <p:nvPr/>
                  </p:nvCxnSpPr>
                  <p:spPr>
                    <a:xfrm flipH="1">
                      <a:off x="701040" y="73914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678180" y="15011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85800" y="15240"/>
                      <a:ext cx="0" cy="14630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0" y="0"/>
                    <a:ext cx="2722140" cy="1706880"/>
                    <a:chOff x="0" y="0"/>
                    <a:chExt cx="2722140" cy="1706880"/>
                  </a:xfrm>
                </p:grpSpPr>
                <p:grpSp>
                  <p:nvGrpSpPr>
                    <p:cNvPr id="107" name="Group 106"/>
                    <p:cNvGrpSpPr/>
                    <p:nvPr/>
                  </p:nvGrpSpPr>
                  <p:grpSpPr>
                    <a:xfrm>
                      <a:off x="129540" y="83820"/>
                      <a:ext cx="1821180" cy="1516380"/>
                      <a:chOff x="0" y="0"/>
                      <a:chExt cx="1821180" cy="1516380"/>
                    </a:xfrm>
                  </p:grpSpPr>
                  <p:cxnSp>
                    <p:nvCxnSpPr>
                      <p:cNvPr id="115" name="Straight Connector 114"/>
                      <p:cNvCxnSpPr/>
                      <p:nvPr/>
                    </p:nvCxnSpPr>
                    <p:spPr>
                      <a:xfrm flipH="1">
                        <a:off x="678180" y="0"/>
                        <a:ext cx="1143000" cy="15163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0" y="792480"/>
                        <a:ext cx="685800" cy="7086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0" y="0"/>
                      <a:ext cx="2722140" cy="1706880"/>
                      <a:chOff x="0" y="0"/>
                      <a:chExt cx="2722140" cy="1706880"/>
                    </a:xfrm>
                  </p:grpSpPr>
                  <p:sp>
                    <p:nvSpPr>
                      <p:cNvPr id="109" name="Oval 108"/>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0" name="Oval 109"/>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Oval 110"/>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2" name="Oval 111"/>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Oval 112"/>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4" name="Oval 113"/>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mc:AlternateContent xmlns:mc="http://schemas.openxmlformats.org/markup-compatibility/2006" xmlns:a14="http://schemas.microsoft.com/office/drawing/2010/main">
              <mc:Choice Requires="a14">
                <p:sp>
                  <p:nvSpPr>
                    <p:cNvPr id="104" name="Text Box 2"/>
                    <p:cNvSpPr txBox="1">
                      <a:spLocks noChangeArrowheads="1"/>
                    </p:cNvSpPr>
                    <p:nvPr/>
                  </p:nvSpPr>
                  <p:spPr bwMode="auto">
                    <a:xfrm>
                      <a:off x="673102" y="1376328"/>
                      <a:ext cx="335914" cy="35807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𝒗</m:t>
                            </m:r>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04" name="Text Box 2"/>
                    <p:cNvSpPr txBox="1">
                      <a:spLocks noRot="1" noChangeAspect="1" noMove="1" noResize="1" noEditPoints="1" noAdjustHandles="1" noChangeArrowheads="1" noChangeShapeType="1" noTextEdit="1"/>
                    </p:cNvSpPr>
                    <p:nvPr/>
                  </p:nvSpPr>
                  <p:spPr bwMode="auto">
                    <a:xfrm>
                      <a:off x="673102" y="1376328"/>
                      <a:ext cx="335914" cy="358079"/>
                    </a:xfrm>
                    <a:prstGeom prst="rect">
                      <a:avLst/>
                    </a:prstGeom>
                    <a:blipFill>
                      <a:blip r:embed="rId8"/>
                      <a:stretch>
                        <a:fillRect l="-4167" b="-4000"/>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 Box 2"/>
                  <p:cNvSpPr txBox="1">
                    <a:spLocks noChangeArrowheads="1"/>
                  </p:cNvSpPr>
                  <p:nvPr/>
                </p:nvSpPr>
                <p:spPr bwMode="auto">
                  <a:xfrm>
                    <a:off x="586692" y="-17243"/>
                    <a:ext cx="496178" cy="38948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𝟏</m:t>
                              </m:r>
                            </m:sub>
                          </m:sSub>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00" name="Text Box 2"/>
                  <p:cNvSpPr txBox="1">
                    <a:spLocks noRot="1" noChangeAspect="1" noMove="1" noResize="1" noEditPoints="1" noAdjustHandles="1" noChangeArrowheads="1" noChangeShapeType="1" noTextEdit="1"/>
                  </p:cNvSpPr>
                  <p:nvPr/>
                </p:nvSpPr>
                <p:spPr bwMode="auto">
                  <a:xfrm>
                    <a:off x="586692" y="-17243"/>
                    <a:ext cx="496178" cy="389489"/>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 Box 2"/>
                  <p:cNvSpPr txBox="1">
                    <a:spLocks noChangeArrowheads="1"/>
                  </p:cNvSpPr>
                  <p:nvPr/>
                </p:nvSpPr>
                <p:spPr bwMode="auto">
                  <a:xfrm>
                    <a:off x="2396547" y="715748"/>
                    <a:ext cx="457200" cy="422781"/>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𝟐</m:t>
                              </m:r>
                            </m:sub>
                          </m:sSub>
                        </m:oMath>
                      </m:oMathPara>
                    </a14:m>
                    <a:endParaRPr lang="en-US" sz="1200">
                      <a:effectLst/>
                      <a:latin typeface="Times New Roman" panose="02020603050405020304" pitchFamily="18" charset="0"/>
                      <a:ea typeface="Times New Roman" panose="02020603050405020304" pitchFamily="18" charset="0"/>
                    </a:endParaRPr>
                  </a:p>
                </p:txBody>
              </p:sp>
            </mc:Choice>
            <mc:Fallback xmlns="">
              <p:sp>
                <p:nvSpPr>
                  <p:cNvPr id="101" name="Text Box 2"/>
                  <p:cNvSpPr txBox="1">
                    <a:spLocks noRot="1" noChangeAspect="1" noMove="1" noResize="1" noEditPoints="1" noAdjustHandles="1" noChangeArrowheads="1" noChangeShapeType="1" noTextEdit="1"/>
                  </p:cNvSpPr>
                  <p:nvPr/>
                </p:nvSpPr>
                <p:spPr bwMode="auto">
                  <a:xfrm>
                    <a:off x="2396547" y="715748"/>
                    <a:ext cx="457200" cy="422781"/>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 Box 2"/>
                  <p:cNvSpPr txBox="1">
                    <a:spLocks noChangeArrowheads="1"/>
                  </p:cNvSpPr>
                  <p:nvPr/>
                </p:nvSpPr>
                <p:spPr bwMode="auto">
                  <a:xfrm>
                    <a:off x="1681501" y="1457808"/>
                    <a:ext cx="457200" cy="35813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𝟑</m:t>
                            </m:r>
                          </m:sub>
                        </m:sSub>
                      </m:oMath>
                    </a14:m>
                    <a:r>
                      <a:rPr lang="en-US" sz="1200" b="1">
                        <a:solidFill>
                          <a:srgbClr val="FFFFFF"/>
                        </a:solidFill>
                        <a:effectLst/>
                        <a:latin typeface="Calibri" panose="020F0502020204030204" pitchFamily="34" charset="0"/>
                        <a:ea typeface="Times New Roman" panose="02020603050405020304" pitchFamily="18" charset="0"/>
                      </a:rPr>
                      <a:t>u</a:t>
                    </a:r>
                    <a:endParaRPr lang="en-US" sz="1200">
                      <a:effectLst/>
                      <a:latin typeface="Times New Roman" panose="02020603050405020304" pitchFamily="18" charset="0"/>
                      <a:ea typeface="Times New Roman" panose="02020603050405020304" pitchFamily="18" charset="0"/>
                    </a:endParaRPr>
                  </a:p>
                </p:txBody>
              </p:sp>
            </mc:Choice>
            <mc:Fallback xmlns="">
              <p:sp>
                <p:nvSpPr>
                  <p:cNvPr id="102" name="Text Box 2"/>
                  <p:cNvSpPr txBox="1">
                    <a:spLocks noRot="1" noChangeAspect="1" noMove="1" noResize="1" noEditPoints="1" noAdjustHandles="1" noChangeArrowheads="1" noChangeShapeType="1" noTextEdit="1"/>
                  </p:cNvSpPr>
                  <p:nvPr/>
                </p:nvSpPr>
                <p:spPr bwMode="auto">
                  <a:xfrm>
                    <a:off x="1681501" y="1457808"/>
                    <a:ext cx="457200" cy="358139"/>
                  </a:xfrm>
                  <a:prstGeom prst="rect">
                    <a:avLst/>
                  </a:prstGeom>
                  <a:blipFill>
                    <a:blip r:embed="rId12"/>
                    <a:stretch>
                      <a:fillRect b="-66000"/>
                    </a:stretch>
                  </a:blipFill>
                  <a:ln w="9525">
                    <a:noFill/>
                    <a:miter lim="800000"/>
                    <a:headEnd/>
                    <a:tailEnd/>
                  </a:ln>
                </p:spPr>
                <p:txBody>
                  <a:bodyPr/>
                  <a:lstStyle/>
                  <a:p>
                    <a:r>
                      <a:rPr lang="en-US">
                        <a:noFill/>
                      </a:rPr>
                      <a:t> </a:t>
                    </a:r>
                  </a:p>
                </p:txBody>
              </p:sp>
            </mc:Fallback>
          </mc:AlternateContent>
        </p:grpSp>
        <p:sp>
          <p:nvSpPr>
            <p:cNvPr id="98" name="Text Box 2"/>
            <p:cNvSpPr txBox="1">
              <a:spLocks noChangeArrowheads="1"/>
            </p:cNvSpPr>
            <p:nvPr/>
          </p:nvSpPr>
          <p:spPr bwMode="auto">
            <a:xfrm>
              <a:off x="401577" y="1522319"/>
              <a:ext cx="1508409" cy="369486"/>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Figure 10d</a:t>
              </a:r>
              <a:endParaRPr lang="en-US" dirty="0">
                <a:effectLst/>
                <a:latin typeface="Times New Roman" panose="02020603050405020304" pitchFamily="18" charset="0"/>
                <a:ea typeface="Times New Roman" panose="02020603050405020304" pitchFamily="18" charset="0"/>
              </a:endParaRPr>
            </a:p>
          </p:txBody>
        </p:sp>
      </p:grpSp>
      <p:grpSp>
        <p:nvGrpSpPr>
          <p:cNvPr id="121" name="Group 120"/>
          <p:cNvGrpSpPr/>
          <p:nvPr/>
        </p:nvGrpSpPr>
        <p:grpSpPr>
          <a:xfrm>
            <a:off x="9387607" y="4702159"/>
            <a:ext cx="2479041" cy="1914377"/>
            <a:chOff x="0" y="-23207"/>
            <a:chExt cx="2479329" cy="1914984"/>
          </a:xfrm>
        </p:grpSpPr>
        <p:grpSp>
          <p:nvGrpSpPr>
            <p:cNvPr id="122" name="Group 121"/>
            <p:cNvGrpSpPr/>
            <p:nvPr/>
          </p:nvGrpSpPr>
          <p:grpSpPr>
            <a:xfrm>
              <a:off x="0" y="-23207"/>
              <a:ext cx="2479329" cy="1603313"/>
              <a:chOff x="0" y="-26700"/>
              <a:chExt cx="2846834" cy="1844646"/>
            </a:xfrm>
          </p:grpSpPr>
          <p:grpSp>
            <p:nvGrpSpPr>
              <p:cNvPr id="124" name="Group 123"/>
              <p:cNvGrpSpPr/>
              <p:nvPr/>
            </p:nvGrpSpPr>
            <p:grpSpPr>
              <a:xfrm>
                <a:off x="0" y="53340"/>
                <a:ext cx="2722140" cy="1763603"/>
                <a:chOff x="0" y="0"/>
                <a:chExt cx="2722140" cy="1763603"/>
              </a:xfrm>
            </p:grpSpPr>
            <p:grpSp>
              <p:nvGrpSpPr>
                <p:cNvPr id="128" name="Group 127"/>
                <p:cNvGrpSpPr/>
                <p:nvPr/>
              </p:nvGrpSpPr>
              <p:grpSpPr>
                <a:xfrm>
                  <a:off x="0" y="0"/>
                  <a:ext cx="2722140" cy="1706880"/>
                  <a:chOff x="0" y="0"/>
                  <a:chExt cx="2722140" cy="1706880"/>
                </a:xfrm>
              </p:grpSpPr>
              <p:grpSp>
                <p:nvGrpSpPr>
                  <p:cNvPr id="130" name="Group 129"/>
                  <p:cNvGrpSpPr/>
                  <p:nvPr/>
                </p:nvGrpSpPr>
                <p:grpSpPr>
                  <a:xfrm>
                    <a:off x="807720" y="99060"/>
                    <a:ext cx="1821180" cy="1508760"/>
                    <a:chOff x="678180" y="0"/>
                    <a:chExt cx="1821180" cy="1508760"/>
                  </a:xfrm>
                </p:grpSpPr>
                <p:cxnSp>
                  <p:nvCxnSpPr>
                    <p:cNvPr id="144" name="Straight Connector 143"/>
                    <p:cNvCxnSpPr/>
                    <p:nvPr/>
                  </p:nvCxnSpPr>
                  <p:spPr>
                    <a:xfrm flipH="1">
                      <a:off x="701040" y="73914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783080" y="701040"/>
                      <a:ext cx="716280" cy="800100"/>
                    </a:xfrm>
                    <a:prstGeom prst="line">
                      <a:avLst/>
                    </a:prstGeom>
                    <a:ln w="3175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678180" y="15011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flipV="1">
                      <a:off x="685800" y="0"/>
                      <a:ext cx="1097280" cy="1478280"/>
                    </a:xfrm>
                    <a:prstGeom prst="line">
                      <a:avLst/>
                    </a:prstGeom>
                    <a:ln w="3175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85800" y="15240"/>
                      <a:ext cx="0" cy="14630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0" y="0"/>
                    <a:ext cx="2722140" cy="1706880"/>
                    <a:chOff x="0" y="0"/>
                    <a:chExt cx="2722140" cy="1706880"/>
                  </a:xfrm>
                </p:grpSpPr>
                <p:grpSp>
                  <p:nvGrpSpPr>
                    <p:cNvPr id="132" name="Group 131"/>
                    <p:cNvGrpSpPr/>
                    <p:nvPr/>
                  </p:nvGrpSpPr>
                  <p:grpSpPr>
                    <a:xfrm>
                      <a:off x="129540" y="83820"/>
                      <a:ext cx="2499360" cy="1516380"/>
                      <a:chOff x="0" y="0"/>
                      <a:chExt cx="2499360" cy="1516380"/>
                    </a:xfrm>
                  </p:grpSpPr>
                  <p:cxnSp>
                    <p:nvCxnSpPr>
                      <p:cNvPr id="141" name="Straight Connector 140"/>
                      <p:cNvCxnSpPr/>
                      <p:nvPr/>
                    </p:nvCxnSpPr>
                    <p:spPr>
                      <a:xfrm flipH="1">
                        <a:off x="678180" y="0"/>
                        <a:ext cx="1143000" cy="15163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85800" y="38100"/>
                        <a:ext cx="1813560" cy="739140"/>
                      </a:xfrm>
                      <a:prstGeom prst="line">
                        <a:avLst/>
                      </a:prstGeom>
                      <a:ln w="3175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0" y="792480"/>
                        <a:ext cx="685800" cy="7086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0" y="0"/>
                      <a:ext cx="2722140" cy="1706880"/>
                      <a:chOff x="0" y="0"/>
                      <a:chExt cx="2722140" cy="1706880"/>
                    </a:xfrm>
                  </p:grpSpPr>
                  <p:sp>
                    <p:nvSpPr>
                      <p:cNvPr id="134" name="Oval 133"/>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5" name="Oval 134"/>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6" name="Oval 135"/>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Oval 136"/>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8" name="Oval 137"/>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9" name="Oval 138"/>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mc:AlternateContent xmlns:mc="http://schemas.openxmlformats.org/markup-compatibility/2006" xmlns:a14="http://schemas.microsoft.com/office/drawing/2010/main">
              <mc:Choice Requires="a14">
                <p:sp>
                  <p:nvSpPr>
                    <p:cNvPr id="129" name="Text Box 2"/>
                    <p:cNvSpPr txBox="1">
                      <a:spLocks noChangeArrowheads="1"/>
                    </p:cNvSpPr>
                    <p:nvPr/>
                  </p:nvSpPr>
                  <p:spPr bwMode="auto">
                    <a:xfrm>
                      <a:off x="639936" y="1376365"/>
                      <a:ext cx="335914" cy="3872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𝒗</m:t>
                            </m:r>
                          </m:oMath>
                        </m:oMathPara>
                      </a14:m>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b="1" dirty="0">
                          <a:solidFill>
                            <a:srgbClr val="FFFFFF"/>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29" name="Text Box 2"/>
                    <p:cNvSpPr txBox="1">
                      <a:spLocks noRot="1" noChangeAspect="1" noMove="1" noResize="1" noEditPoints="1" noAdjustHandles="1" noChangeArrowheads="1" noChangeShapeType="1" noTextEdit="1"/>
                    </p:cNvSpPr>
                    <p:nvPr/>
                  </p:nvSpPr>
                  <p:spPr bwMode="auto">
                    <a:xfrm>
                      <a:off x="639936" y="1376365"/>
                      <a:ext cx="335914" cy="387238"/>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5" name="Text Box 2"/>
                  <p:cNvSpPr txBox="1">
                    <a:spLocks noChangeArrowheads="1"/>
                  </p:cNvSpPr>
                  <p:nvPr/>
                </p:nvSpPr>
                <p:spPr bwMode="auto">
                  <a:xfrm>
                    <a:off x="605832" y="-26700"/>
                    <a:ext cx="457199" cy="382276"/>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𝟏</m:t>
                              </m:r>
                            </m:sub>
                          </m:sSub>
                        </m:oMath>
                      </m:oMathPara>
                    </a14:m>
                    <a:endParaRPr lang="en-US" sz="1200">
                      <a:effectLst/>
                      <a:latin typeface="Times New Roman" panose="02020603050405020304" pitchFamily="18" charset="0"/>
                      <a:ea typeface="Times New Roman" panose="02020603050405020304" pitchFamily="18" charset="0"/>
                    </a:endParaRPr>
                  </a:p>
                </p:txBody>
              </p:sp>
            </mc:Choice>
            <mc:Fallback xmlns="">
              <p:sp>
                <p:nvSpPr>
                  <p:cNvPr id="125" name="Text Box 2"/>
                  <p:cNvSpPr txBox="1">
                    <a:spLocks noRot="1" noChangeAspect="1" noMove="1" noResize="1" noEditPoints="1" noAdjustHandles="1" noChangeArrowheads="1" noChangeShapeType="1" noTextEdit="1"/>
                  </p:cNvSpPr>
                  <p:nvPr/>
                </p:nvSpPr>
                <p:spPr bwMode="auto">
                  <a:xfrm>
                    <a:off x="605832" y="-26700"/>
                    <a:ext cx="457199" cy="382276"/>
                  </a:xfrm>
                  <a:prstGeom prst="rect">
                    <a:avLst/>
                  </a:prstGeom>
                  <a:blipFill>
                    <a:blip r:embed="rId15"/>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 Box 2"/>
                  <p:cNvSpPr txBox="1">
                    <a:spLocks noChangeArrowheads="1"/>
                  </p:cNvSpPr>
                  <p:nvPr/>
                </p:nvSpPr>
                <p:spPr bwMode="auto">
                  <a:xfrm>
                    <a:off x="2389634" y="700251"/>
                    <a:ext cx="457200" cy="424806"/>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𝟐</m:t>
                              </m:r>
                            </m:sub>
                          </m:sSub>
                        </m:oMath>
                      </m:oMathPara>
                    </a14:m>
                    <a:endParaRPr lang="en-US" sz="1200">
                      <a:effectLst/>
                      <a:latin typeface="Times New Roman" panose="02020603050405020304" pitchFamily="18" charset="0"/>
                      <a:ea typeface="Times New Roman" panose="02020603050405020304" pitchFamily="18" charset="0"/>
                    </a:endParaRPr>
                  </a:p>
                </p:txBody>
              </p:sp>
            </mc:Choice>
            <mc:Fallback xmlns="">
              <p:sp>
                <p:nvSpPr>
                  <p:cNvPr id="126" name="Text Box 2"/>
                  <p:cNvSpPr txBox="1">
                    <a:spLocks noRot="1" noChangeAspect="1" noMove="1" noResize="1" noEditPoints="1" noAdjustHandles="1" noChangeArrowheads="1" noChangeShapeType="1" noTextEdit="1"/>
                  </p:cNvSpPr>
                  <p:nvPr/>
                </p:nvSpPr>
                <p:spPr bwMode="auto">
                  <a:xfrm>
                    <a:off x="2389634" y="700251"/>
                    <a:ext cx="457200" cy="424806"/>
                  </a:xfrm>
                  <a:prstGeom prst="rect">
                    <a:avLst/>
                  </a:prstGeom>
                  <a:blipFill>
                    <a:blip r:embed="rId1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 Box 2"/>
                  <p:cNvSpPr txBox="1">
                    <a:spLocks noChangeArrowheads="1"/>
                  </p:cNvSpPr>
                  <p:nvPr/>
                </p:nvSpPr>
                <p:spPr bwMode="auto">
                  <a:xfrm>
                    <a:off x="1689127" y="1443642"/>
                    <a:ext cx="457200" cy="374304"/>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𝟑</m:t>
                            </m:r>
                          </m:sub>
                        </m:sSub>
                      </m:oMath>
                    </a14:m>
                    <a:r>
                      <a:rPr lang="en-US" sz="1200" b="1">
                        <a:solidFill>
                          <a:srgbClr val="FFFFFF"/>
                        </a:solidFill>
                        <a:effectLst/>
                        <a:latin typeface="Calibri" panose="020F0502020204030204" pitchFamily="34" charset="0"/>
                        <a:ea typeface="Times New Roman" panose="02020603050405020304" pitchFamily="18" charset="0"/>
                      </a:rPr>
                      <a:t>u</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b="1">
                        <a:solidFill>
                          <a:srgbClr val="FFFFFF"/>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mc:Choice>
            <mc:Fallback xmlns="">
              <p:sp>
                <p:nvSpPr>
                  <p:cNvPr id="127" name="Text Box 2"/>
                  <p:cNvSpPr txBox="1">
                    <a:spLocks noRot="1" noChangeAspect="1" noMove="1" noResize="1" noEditPoints="1" noAdjustHandles="1" noChangeArrowheads="1" noChangeShapeType="1" noTextEdit="1"/>
                  </p:cNvSpPr>
                  <p:nvPr/>
                </p:nvSpPr>
                <p:spPr bwMode="auto">
                  <a:xfrm>
                    <a:off x="1689127" y="1443642"/>
                    <a:ext cx="457200" cy="374304"/>
                  </a:xfrm>
                  <a:prstGeom prst="rect">
                    <a:avLst/>
                  </a:prstGeom>
                  <a:blipFill>
                    <a:blip r:embed="rId17"/>
                    <a:stretch>
                      <a:fillRect b="-53704"/>
                    </a:stretch>
                  </a:blipFill>
                  <a:ln w="9525">
                    <a:noFill/>
                    <a:miter lim="800000"/>
                    <a:headEnd/>
                    <a:tailEnd/>
                  </a:ln>
                </p:spPr>
                <p:txBody>
                  <a:bodyPr/>
                  <a:lstStyle/>
                  <a:p>
                    <a:r>
                      <a:rPr lang="en-US">
                        <a:noFill/>
                      </a:rPr>
                      <a:t> </a:t>
                    </a:r>
                  </a:p>
                </p:txBody>
              </p:sp>
            </mc:Fallback>
          </mc:AlternateContent>
        </p:grpSp>
        <p:sp>
          <p:nvSpPr>
            <p:cNvPr id="123" name="Text Box 2"/>
            <p:cNvSpPr txBox="1">
              <a:spLocks noChangeArrowheads="1"/>
            </p:cNvSpPr>
            <p:nvPr/>
          </p:nvSpPr>
          <p:spPr bwMode="auto">
            <a:xfrm>
              <a:off x="588580" y="1522327"/>
              <a:ext cx="1289050" cy="369450"/>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Figure 10e</a:t>
              </a:r>
              <a:endParaRPr lang="en-US" dirty="0">
                <a:effectLst/>
                <a:latin typeface="Times New Roman" panose="02020603050405020304" pitchFamily="18" charset="0"/>
                <a:ea typeface="Times New Roman" panose="02020603050405020304" pitchFamily="18" charset="0"/>
              </a:endParaRPr>
            </a:p>
          </p:txBody>
        </p:sp>
      </p:grpSp>
      <p:sp>
        <p:nvSpPr>
          <p:cNvPr id="149" name="TextBox 148"/>
          <p:cNvSpPr txBox="1"/>
          <p:nvPr/>
        </p:nvSpPr>
        <p:spPr>
          <a:xfrm>
            <a:off x="496967" y="6019417"/>
            <a:ext cx="7361157" cy="461665"/>
          </a:xfrm>
          <a:prstGeom prst="rect">
            <a:avLst/>
          </a:prstGeom>
          <a:noFill/>
        </p:spPr>
        <p:txBody>
          <a:bodyPr wrap="square" rtlCol="0">
            <a:spAutoFit/>
          </a:bodyPr>
          <a:lstStyle/>
          <a:p>
            <a:pPr marL="396875" indent="-396875"/>
            <a:r>
              <a:rPr lang="en-US" sz="2400" dirty="0"/>
              <a:t>5.	In all cases, there is a triangle of the same </a:t>
            </a:r>
            <a:r>
              <a:rPr lang="en-US" sz="2400" dirty="0" err="1"/>
              <a:t>colour</a:t>
            </a:r>
            <a:r>
              <a:rPr lang="en-US" sz="2400" dirty="0"/>
              <a:t>.</a:t>
            </a: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ECEE0188-778E-7749-85D7-BDE6E3E62BF9}"/>
                  </a:ext>
                </a:extLst>
              </p:cNvPr>
              <p:cNvSpPr txBox="1"/>
              <p:nvPr/>
            </p:nvSpPr>
            <p:spPr>
              <a:xfrm>
                <a:off x="496968" y="3247829"/>
                <a:ext cx="9141756" cy="1323439"/>
              </a:xfrm>
              <a:prstGeom prst="rect">
                <a:avLst/>
              </a:prstGeom>
              <a:noFill/>
            </p:spPr>
            <p:txBody>
              <a:bodyPr wrap="square" rtlCol="0">
                <a:spAutoFit/>
              </a:bodyPr>
              <a:lstStyle/>
              <a:p>
                <a:pPr marL="396875" indent="-396875"/>
                <a:r>
                  <a:rPr lang="en-US" sz="2000" dirty="0"/>
                  <a:t>4.	Let </a:t>
                </a:r>
                <a14:m>
                  <m:oMath xmlns:m="http://schemas.openxmlformats.org/officeDocument/2006/math">
                    <m:r>
                      <a:rPr lang="en-US" sz="2000" i="1" dirty="0" smtClean="0">
                        <a:latin typeface="Cambria Math" panose="02040503050406030204" pitchFamily="18" charset="0"/>
                      </a:rPr>
                      <m:t>𝑣</m:t>
                    </m:r>
                  </m:oMath>
                </a14:m>
                <a:r>
                  <a:rPr lang="en-US" sz="2000" dirty="0"/>
                  <a:t> be </a:t>
                </a:r>
                <a:r>
                  <a:rPr lang="en-US" sz="2000" i="1" dirty="0"/>
                  <a:t>any</a:t>
                </a:r>
                <a:r>
                  <a:rPr lang="en-US" sz="2000" dirty="0"/>
                  <a:t> vertex of this </a:t>
                </a:r>
                <a:r>
                  <a:rPr lang="en-US" sz="2000" dirty="0" err="1"/>
                  <a:t>coloured</a:t>
                </a: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𝐾</m:t>
                        </m:r>
                      </m:e>
                      <m:sub>
                        <m:r>
                          <a:rPr lang="en-US" sz="2000" i="1" dirty="0">
                            <a:latin typeface="Cambria Math" panose="02040503050406030204" pitchFamily="18" charset="0"/>
                          </a:rPr>
                          <m:t>6</m:t>
                        </m:r>
                      </m:sub>
                    </m:sSub>
                  </m:oMath>
                </a14:m>
                <a:r>
                  <a:rPr lang="en-US" sz="2000" dirty="0"/>
                  <a:t>. </a:t>
                </a:r>
              </a:p>
              <a:p>
                <a:pPr marL="801688" indent="-396875"/>
                <a:r>
                  <a:rPr lang="en-US" sz="2000" dirty="0"/>
                  <a:t>4.1	There are 5 edges incident to </a:t>
                </a:r>
                <a14:m>
                  <m:oMath xmlns:m="http://schemas.openxmlformats.org/officeDocument/2006/math">
                    <m:r>
                      <a:rPr lang="en-US" sz="2000" i="1" dirty="0" smtClean="0">
                        <a:latin typeface="Cambria Math" panose="02040503050406030204" pitchFamily="18" charset="0"/>
                      </a:rPr>
                      <m:t>𝑣</m:t>
                    </m:r>
                  </m:oMath>
                </a14:m>
                <a:r>
                  <a:rPr lang="en-US" sz="2000" dirty="0"/>
                  <a:t>, </a:t>
                </a:r>
                <a:r>
                  <a:rPr lang="en-US" sz="2000" dirty="0" err="1"/>
                  <a:t>coloured</a:t>
                </a:r>
                <a:r>
                  <a:rPr lang="en-US" sz="2000" dirty="0"/>
                  <a:t> either </a:t>
                </a:r>
                <a:r>
                  <a:rPr lang="en-US" sz="2000" b="1" dirty="0">
                    <a:solidFill>
                      <a:srgbClr val="000099"/>
                    </a:solidFill>
                  </a:rPr>
                  <a:t>black</a:t>
                </a:r>
                <a:r>
                  <a:rPr lang="en-US" sz="2000" dirty="0"/>
                  <a:t> or </a:t>
                </a:r>
                <a:r>
                  <a:rPr lang="en-US" sz="2000" b="1" dirty="0">
                    <a:solidFill>
                      <a:srgbClr val="FF0000"/>
                    </a:solidFill>
                  </a:rPr>
                  <a:t>red</a:t>
                </a:r>
                <a:r>
                  <a:rPr lang="en-US" sz="2000" dirty="0"/>
                  <a:t>.</a:t>
                </a:r>
              </a:p>
              <a:p>
                <a:pPr marL="801688" indent="-396875"/>
                <a:r>
                  <a:rPr lang="en-US" sz="2000" dirty="0"/>
                  <a:t>4.2	Therefore, (at least) 3 of them are of the </a:t>
                </a:r>
                <a:r>
                  <a:rPr lang="en-US" sz="2000" i="1" dirty="0"/>
                  <a:t>same </a:t>
                </a:r>
                <a:r>
                  <a:rPr lang="en-US" sz="2000" i="1" dirty="0" err="1"/>
                  <a:t>colour</a:t>
                </a:r>
                <a:r>
                  <a:rPr lang="en-US" sz="2000" dirty="0"/>
                  <a:t> </a:t>
                </a:r>
                <a14:m>
                  <m:oMath xmlns:m="http://schemas.openxmlformats.org/officeDocument/2006/math">
                    <m:r>
                      <a:rPr lang="en-US" sz="2000" b="0" i="1" dirty="0" smtClean="0">
                        <a:latin typeface="Cambria Math" panose="02040503050406030204" pitchFamily="18" charset="0"/>
                      </a:rPr>
                      <m:t>𝐶</m:t>
                    </m:r>
                  </m:oMath>
                </a14:m>
                <a:r>
                  <a:rPr lang="en-US" sz="2000" dirty="0"/>
                  <a:t>  (by </a:t>
                </a:r>
                <a:r>
                  <a:rPr lang="en-US" sz="2000" dirty="0">
                    <a:solidFill>
                      <a:srgbClr val="006600"/>
                    </a:solidFill>
                  </a:rPr>
                  <a:t>Generalized PHP</a:t>
                </a:r>
                <a:r>
                  <a:rPr lang="en-US" sz="2000" dirty="0"/>
                  <a:t>).</a:t>
                </a:r>
              </a:p>
              <a:p>
                <a:pPr marL="801688" indent="-396875"/>
                <a:r>
                  <a:rPr lang="en-US" sz="2000" dirty="0"/>
                  <a:t>4.3	Let these edges be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oMath>
                </a14:m>
                <a:r>
                  <a:rPr lang="en-US" sz="2000" dirty="0"/>
                  <a:t>,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dirty="0"/>
                  <a:t>,and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 all </a:t>
                </a:r>
                <a:r>
                  <a:rPr lang="en-US" sz="2000" dirty="0" err="1"/>
                  <a:t>coloured</a:t>
                </a:r>
                <a:r>
                  <a:rPr lang="en-US" sz="2000" dirty="0"/>
                  <a:t> </a:t>
                </a:r>
                <a14:m>
                  <m:oMath xmlns:m="http://schemas.openxmlformats.org/officeDocument/2006/math">
                    <m:r>
                      <a:rPr lang="en-US" sz="2000" i="1" dirty="0">
                        <a:latin typeface="Cambria Math" panose="02040503050406030204" pitchFamily="18" charset="0"/>
                      </a:rPr>
                      <m:t>𝐶</m:t>
                    </m:r>
                  </m:oMath>
                </a14:m>
                <a:r>
                  <a:rPr lang="en-US" sz="2000" dirty="0"/>
                  <a:t>.  (</a:t>
                </a:r>
                <a:r>
                  <a:rPr lang="en-US" sz="2000" dirty="0" err="1"/>
                  <a:t>eg</a:t>
                </a:r>
                <a:r>
                  <a:rPr lang="en-US" sz="2000" dirty="0"/>
                  <a:t>: Fig. 10d).</a:t>
                </a:r>
              </a:p>
            </p:txBody>
          </p:sp>
        </mc:Choice>
        <mc:Fallback xmlns="">
          <p:sp>
            <p:nvSpPr>
              <p:cNvPr id="150" name="TextBox 149">
                <a:extLst>
                  <a:ext uri="{FF2B5EF4-FFF2-40B4-BE49-F238E27FC236}">
                    <a16:creationId xmlns:a16="http://schemas.microsoft.com/office/drawing/2014/main" id="{ECEE0188-778E-7749-85D7-BDE6E3E62BF9}"/>
                  </a:ext>
                </a:extLst>
              </p:cNvPr>
              <p:cNvSpPr txBox="1">
                <a:spLocks noRot="1" noChangeAspect="1" noMove="1" noResize="1" noEditPoints="1" noAdjustHandles="1" noChangeArrowheads="1" noChangeShapeType="1" noTextEdit="1"/>
              </p:cNvSpPr>
              <p:nvPr/>
            </p:nvSpPr>
            <p:spPr>
              <a:xfrm>
                <a:off x="496968" y="3247829"/>
                <a:ext cx="9141756" cy="1323439"/>
              </a:xfrm>
              <a:prstGeom prst="rect">
                <a:avLst/>
              </a:prstGeom>
              <a:blipFill>
                <a:blip r:embed="rId18"/>
                <a:stretch>
                  <a:fillRect l="-555" t="-285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E54FC9C5-6A84-E146-8182-73C720D7EECA}"/>
                  </a:ext>
                </a:extLst>
              </p:cNvPr>
              <p:cNvSpPr txBox="1"/>
              <p:nvPr/>
            </p:nvSpPr>
            <p:spPr>
              <a:xfrm>
                <a:off x="483165" y="4637153"/>
                <a:ext cx="9218047" cy="1347613"/>
              </a:xfrm>
              <a:prstGeom prst="rect">
                <a:avLst/>
              </a:prstGeom>
              <a:noFill/>
            </p:spPr>
            <p:txBody>
              <a:bodyPr wrap="square" rtlCol="0">
                <a:spAutoFit/>
              </a:bodyPr>
              <a:lstStyle/>
              <a:p>
                <a:pPr marL="801688" indent="-396875"/>
                <a:r>
                  <a:rPr lang="en-US" sz="2000" dirty="0"/>
                  <a:t>4.4	</a:t>
                </a:r>
                <a:r>
                  <a:rPr lang="en-US" sz="2000" b="1" dirty="0"/>
                  <a:t>Case 1:</a:t>
                </a:r>
                <a:r>
                  <a:rPr lang="en-US" sz="2000" dirty="0"/>
                  <a:t>  (At least) one of the edges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 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 is </a:t>
                </a:r>
                <a:r>
                  <a:rPr lang="en-US" sz="2000" dirty="0" err="1"/>
                  <a:t>coloured</a:t>
                </a:r>
                <a:r>
                  <a:rPr lang="en-US" sz="2000" dirty="0"/>
                  <a:t> </a:t>
                </a:r>
                <a14:m>
                  <m:oMath xmlns:m="http://schemas.openxmlformats.org/officeDocument/2006/math">
                    <m:r>
                      <a:rPr lang="en-US" sz="2000" b="0" i="1" dirty="0" smtClean="0">
                        <a:latin typeface="Cambria Math" panose="02040503050406030204" pitchFamily="18" charset="0"/>
                      </a:rPr>
                      <m:t>𝐶</m:t>
                    </m:r>
                  </m:oMath>
                </a14:m>
                <a:r>
                  <a:rPr lang="en-US" sz="2000" dirty="0"/>
                  <a:t>. </a:t>
                </a:r>
              </a:p>
              <a:p>
                <a:pPr marL="801688" indent="-396875"/>
                <a:r>
                  <a:rPr lang="en-US" sz="2000" dirty="0"/>
                  <a:t> 	If </a:t>
                </a:r>
                <a14:m>
                  <m:oMath xmlns:m="http://schemas.openxmlformats.org/officeDocument/2006/math">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𝑦</m:t>
                        </m:r>
                      </m:sub>
                    </m:sSub>
                    <m:r>
                      <a:rPr lang="en-US" sz="2000" i="1">
                        <a:latin typeface="Cambria Math" panose="02040503050406030204" pitchFamily="18" charset="0"/>
                      </a:rPr>
                      <m:t>}</m:t>
                    </m:r>
                  </m:oMath>
                </a14:m>
                <a:r>
                  <a:rPr lang="en-US" sz="2000" dirty="0"/>
                  <a:t> is </a:t>
                </a:r>
                <a:r>
                  <a:rPr lang="en-US" sz="2000" dirty="0" err="1"/>
                  <a:t>coloured</a:t>
                </a:r>
                <a:r>
                  <a:rPr lang="en-US" sz="2000" dirty="0"/>
                  <a:t> </a:t>
                </a:r>
                <a14:m>
                  <m:oMath xmlns:m="http://schemas.openxmlformats.org/officeDocument/2006/math">
                    <m:r>
                      <a:rPr lang="en-US" sz="2000" i="1" dirty="0">
                        <a:latin typeface="Cambria Math" panose="02040503050406030204" pitchFamily="18" charset="0"/>
                      </a:rPr>
                      <m:t>𝐶</m:t>
                    </m:r>
                  </m:oMath>
                </a14:m>
                <a:r>
                  <a:rPr lang="en-US" sz="2000" dirty="0"/>
                  <a:t>, then, we have a triangle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𝑦</m:t>
                        </m:r>
                      </m:sub>
                    </m:sSub>
                    <m:r>
                      <a:rPr lang="en-US" sz="2000" b="0" i="1" smtClean="0">
                        <a:latin typeface="Cambria Math" panose="02040503050406030204" pitchFamily="18" charset="0"/>
                      </a:rPr>
                      <m:t>}</m:t>
                    </m:r>
                  </m:oMath>
                </a14:m>
                <a:r>
                  <a:rPr lang="en-US" sz="2000" dirty="0"/>
                  <a:t> of </a:t>
                </a:r>
                <a:r>
                  <a:rPr lang="en-US" sz="2000" dirty="0" err="1"/>
                  <a:t>colour</a:t>
                </a:r>
                <a:r>
                  <a:rPr lang="en-US" sz="2000" dirty="0"/>
                  <a:t> </a:t>
                </a:r>
                <a14:m>
                  <m:oMath xmlns:m="http://schemas.openxmlformats.org/officeDocument/2006/math">
                    <m:r>
                      <a:rPr lang="en-US" sz="2000" i="1" dirty="0">
                        <a:latin typeface="Cambria Math" panose="02040503050406030204" pitchFamily="18" charset="0"/>
                      </a:rPr>
                      <m:t>𝐶</m:t>
                    </m:r>
                    <m:r>
                      <a:rPr lang="en-US" sz="2000" b="0" i="0" dirty="0" smtClean="0">
                        <a:latin typeface="Cambria Math" panose="02040503050406030204" pitchFamily="18" charset="0"/>
                      </a:rPr>
                      <m:t>.</m:t>
                    </m:r>
                  </m:oMath>
                </a14:m>
                <a:endParaRPr lang="en-US" sz="2000" dirty="0"/>
              </a:p>
              <a:p>
                <a:pPr marL="801688" indent="-396875"/>
                <a:r>
                  <a:rPr lang="en-US" sz="2000" dirty="0"/>
                  <a:t>4.5	</a:t>
                </a:r>
                <a:r>
                  <a:rPr lang="en-US" sz="2000" b="1" dirty="0"/>
                  <a:t>Case 2:</a:t>
                </a:r>
                <a:r>
                  <a:rPr lang="en-US" sz="2000" dirty="0"/>
                  <a:t> All of the edges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3</m:t>
                        </m:r>
                      </m:sub>
                    </m:sSub>
                    <m:r>
                      <a:rPr lang="en-US" sz="2000" i="1">
                        <a:latin typeface="Cambria Math" panose="02040503050406030204" pitchFamily="18" charset="0"/>
                      </a:rPr>
                      <m:t>}</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3</m:t>
                        </m:r>
                      </m:sub>
                    </m:sSub>
                    <m:r>
                      <a:rPr lang="en-US" sz="2000" i="1">
                        <a:latin typeface="Cambria Math" panose="02040503050406030204" pitchFamily="18" charset="0"/>
                      </a:rPr>
                      <m:t>}</m:t>
                    </m:r>
                  </m:oMath>
                </a14:m>
                <a:r>
                  <a:rPr lang="en-US" sz="2000" dirty="0"/>
                  <a:t> are not </a:t>
                </a:r>
                <a:r>
                  <a:rPr lang="en-US" sz="2000" dirty="0" err="1"/>
                  <a:t>coloured</a:t>
                </a:r>
                <a:r>
                  <a:rPr lang="en-US" sz="2000" dirty="0"/>
                  <a:t> </a:t>
                </a:r>
                <a14:m>
                  <m:oMath xmlns:m="http://schemas.openxmlformats.org/officeDocument/2006/math">
                    <m:r>
                      <a:rPr lang="en-US" sz="2000" i="1" dirty="0">
                        <a:latin typeface="Cambria Math" panose="02040503050406030204" pitchFamily="18" charset="0"/>
                      </a:rPr>
                      <m:t>𝐶</m:t>
                    </m:r>
                  </m:oMath>
                </a14:m>
                <a:r>
                  <a:rPr lang="en-US" sz="2000" dirty="0"/>
                  <a:t>. </a:t>
                </a:r>
              </a:p>
              <a:p>
                <a:pPr marL="801688" indent="-396875"/>
                <a:r>
                  <a:rPr lang="en-US" sz="2000" dirty="0"/>
                  <a:t>  	Then, we we have a triangle </a:t>
                </a:r>
                <a14:m>
                  <m:oMath xmlns:m="http://schemas.openxmlformats.org/officeDocument/2006/math">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2</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 of the opposite </a:t>
                </a:r>
                <a:r>
                  <a:rPr lang="en-US" sz="2000" dirty="0" err="1"/>
                  <a:t>colour</a:t>
                </a:r>
                <a:r>
                  <a:rPr lang="en-US" sz="2000" dirty="0"/>
                  <a:t>.</a:t>
                </a:r>
              </a:p>
            </p:txBody>
          </p:sp>
        </mc:Choice>
        <mc:Fallback xmlns="">
          <p:sp>
            <p:nvSpPr>
              <p:cNvPr id="152" name="TextBox 151">
                <a:extLst>
                  <a:ext uri="{FF2B5EF4-FFF2-40B4-BE49-F238E27FC236}">
                    <a16:creationId xmlns:a16="http://schemas.microsoft.com/office/drawing/2014/main" id="{E54FC9C5-6A84-E146-8182-73C720D7EECA}"/>
                  </a:ext>
                </a:extLst>
              </p:cNvPr>
              <p:cNvSpPr txBox="1">
                <a:spLocks noRot="1" noChangeAspect="1" noMove="1" noResize="1" noEditPoints="1" noAdjustHandles="1" noChangeArrowheads="1" noChangeShapeType="1" noTextEdit="1"/>
              </p:cNvSpPr>
              <p:nvPr/>
            </p:nvSpPr>
            <p:spPr>
              <a:xfrm>
                <a:off x="483165" y="4637153"/>
                <a:ext cx="9218047" cy="1347613"/>
              </a:xfrm>
              <a:prstGeom prst="rect">
                <a:avLst/>
              </a:prstGeom>
              <a:blipFill>
                <a:blip r:embed="rId19"/>
                <a:stretch>
                  <a:fillRect t="-2715" b="-7240"/>
                </a:stretch>
              </a:blipFill>
            </p:spPr>
            <p:txBody>
              <a:bodyPr/>
              <a:lstStyle/>
              <a:p>
                <a:r>
                  <a:rPr lang="en-SG">
                    <a:noFill/>
                  </a:rPr>
                  <a:t> </a:t>
                </a:r>
              </a:p>
            </p:txBody>
          </p:sp>
        </mc:Fallback>
      </mc:AlternateContent>
    </p:spTree>
    <p:extLst>
      <p:ext uri="{BB962C8B-B14F-4D97-AF65-F5344CB8AC3E}">
        <p14:creationId xmlns:p14="http://schemas.microsoft.com/office/powerpoint/2010/main" val="344786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dissolve">
                                      <p:cBhvr>
                                        <p:cTn id="16" dur="500"/>
                                        <p:tgtEl>
                                          <p:spTgt spid="9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dissolve">
                                      <p:cBhvr>
                                        <p:cTn id="25" dur="500"/>
                                        <p:tgtEl>
                                          <p:spTgt spid="9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0"/>
                                        </p:tgtEl>
                                        <p:attrNameLst>
                                          <p:attrName>style.visibility</p:attrName>
                                        </p:attrNameLst>
                                      </p:cBhvr>
                                      <p:to>
                                        <p:strVal val="visible"/>
                                      </p:to>
                                    </p:set>
                                    <p:animEffect transition="in" filter="dissolve">
                                      <p:cBhvr>
                                        <p:cTn id="30" dur="500"/>
                                        <p:tgtEl>
                                          <p:spTgt spid="150"/>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dissolve">
                                      <p:cBhvr>
                                        <p:cTn id="34" dur="500"/>
                                        <p:tgtEl>
                                          <p:spTgt spid="9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2"/>
                                        </p:tgtEl>
                                        <p:attrNameLst>
                                          <p:attrName>style.visibility</p:attrName>
                                        </p:attrNameLst>
                                      </p:cBhvr>
                                      <p:to>
                                        <p:strVal val="visible"/>
                                      </p:to>
                                    </p:set>
                                    <p:animEffect transition="in" filter="dissolve">
                                      <p:cBhvr>
                                        <p:cTn id="39" dur="500"/>
                                        <p:tgtEl>
                                          <p:spTgt spid="152"/>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121"/>
                                        </p:tgtEl>
                                        <p:attrNameLst>
                                          <p:attrName>style.visibility</p:attrName>
                                        </p:attrNameLst>
                                      </p:cBhvr>
                                      <p:to>
                                        <p:strVal val="visible"/>
                                      </p:to>
                                    </p:set>
                                    <p:animEffect transition="in" filter="dissolve">
                                      <p:cBhvr>
                                        <p:cTn id="43" dur="500"/>
                                        <p:tgtEl>
                                          <p:spTgt spid="12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9"/>
                                        </p:tgtEl>
                                        <p:attrNameLst>
                                          <p:attrName>style.visibility</p:attrName>
                                        </p:attrNameLst>
                                      </p:cBhvr>
                                      <p:to>
                                        <p:strVal val="visible"/>
                                      </p:to>
                                    </p:set>
                                    <p:animEffect transition="in" filter="dissolve">
                                      <p:cBhvr>
                                        <p:cTn id="48"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2" grpId="0"/>
      <p:bldP spid="93" grpId="0"/>
      <p:bldP spid="149" grpId="0"/>
      <p:bldP spid="150" grpId="0"/>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39727"/>
            <a:ext cx="1318424" cy="895927"/>
          </a:xfrm>
        </p:spPr>
        <p:txBody>
          <a:bodyPr>
            <a:normAutofit/>
          </a:bodyPr>
          <a:lstStyle/>
          <a:p>
            <a:pPr>
              <a:lnSpc>
                <a:spcPct val="100000"/>
              </a:lnSpc>
            </a:pPr>
            <a:r>
              <a:rPr lang="en-SG" dirty="0">
                <a:solidFill>
                  <a:schemeClr val="bg2">
                    <a:lumMod val="50000"/>
                  </a:schemeClr>
                </a:solidFill>
              </a:rPr>
              <a:t>Q10.</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21</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352973" y="367930"/>
                <a:ext cx="10369335" cy="863634"/>
              </a:xfrm>
              <a:prstGeom prst="rect">
                <a:avLst/>
              </a:prstGeom>
              <a:solidFill>
                <a:srgbClr val="CCECFF"/>
              </a:solidFill>
            </p:spPr>
            <p:txBody>
              <a:bodyPr wrap="square" rtlCol="0">
                <a:spAutoFit/>
              </a:bodyPr>
              <a:lstStyle/>
              <a:p>
                <a:r>
                  <a:rPr lang="en-US" sz="2400" dirty="0"/>
                  <a:t>Prove that for any simple graph </a:t>
                </a:r>
                <a14:m>
                  <m:oMath xmlns:m="http://schemas.openxmlformats.org/officeDocument/2006/math">
                    <m:r>
                      <a:rPr lang="en-US" sz="2400" i="1" dirty="0" smtClean="0">
                        <a:latin typeface="Cambria Math" panose="02040503050406030204" pitchFamily="18" charset="0"/>
                      </a:rPr>
                      <m:t>𝐺</m:t>
                    </m:r>
                  </m:oMath>
                </a14:m>
                <a:r>
                  <a:rPr lang="en-US" sz="2400" dirty="0"/>
                  <a:t> with 6 vertices, </a:t>
                </a:r>
                <a14:m>
                  <m:oMath xmlns:m="http://schemas.openxmlformats.org/officeDocument/2006/math">
                    <m:r>
                      <a:rPr lang="en-US" sz="2400" i="1" dirty="0" smtClean="0">
                        <a:latin typeface="Cambria Math" panose="02040503050406030204" pitchFamily="18" charset="0"/>
                      </a:rPr>
                      <m:t>𝐺</m:t>
                    </m:r>
                  </m:oMath>
                </a14:m>
                <a:r>
                  <a:rPr lang="en-US" sz="2400" dirty="0"/>
                  <a:t> or its complementary graph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𝐺</m:t>
                        </m:r>
                      </m:e>
                    </m:acc>
                  </m:oMath>
                </a14:m>
                <a:r>
                  <a:rPr lang="en-US" sz="2400" dirty="0"/>
                  <a:t> contains a triangle</a:t>
                </a:r>
                <a:r>
                  <a:rPr lang="en-SG" sz="2400" dirty="0"/>
                  <a:t>.</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352973" y="367930"/>
                <a:ext cx="10369335" cy="863634"/>
              </a:xfrm>
              <a:prstGeom prst="rect">
                <a:avLst/>
              </a:prstGeom>
              <a:blipFill>
                <a:blip r:embed="rId3"/>
                <a:stretch>
                  <a:fillRect l="-941" t="-5634" b="-11268"/>
                </a:stretch>
              </a:blipFill>
            </p:spPr>
            <p:txBody>
              <a:bodyPr/>
              <a:lstStyle/>
              <a:p>
                <a:r>
                  <a:rPr lang="en-US">
                    <a:noFill/>
                  </a:rPr>
                  <a:t> </a:t>
                </a:r>
              </a:p>
            </p:txBody>
          </p:sp>
        </mc:Fallback>
      </mc:AlternateContent>
      <p:sp>
        <p:nvSpPr>
          <p:cNvPr id="149" name="TextBox 148"/>
          <p:cNvSpPr txBox="1"/>
          <p:nvPr/>
        </p:nvSpPr>
        <p:spPr>
          <a:xfrm>
            <a:off x="496967" y="6019417"/>
            <a:ext cx="7361157" cy="461665"/>
          </a:xfrm>
          <a:prstGeom prst="rect">
            <a:avLst/>
          </a:prstGeom>
          <a:noFill/>
        </p:spPr>
        <p:txBody>
          <a:bodyPr wrap="square" rtlCol="0">
            <a:spAutoFit/>
          </a:bodyPr>
          <a:lstStyle/>
          <a:p>
            <a:pPr marL="396875" indent="-396875"/>
            <a:r>
              <a:rPr lang="en-US" sz="2400" dirty="0"/>
              <a:t>5.	In all cases, there is a triangle of the same </a:t>
            </a:r>
            <a:r>
              <a:rPr lang="en-US" sz="2400" dirty="0" err="1"/>
              <a:t>colour</a:t>
            </a:r>
            <a:r>
              <a:rPr lang="en-US" sz="2400" dirty="0"/>
              <a:t>.</a:t>
            </a: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ECEE0188-778E-7749-85D7-BDE6E3E62BF9}"/>
                  </a:ext>
                </a:extLst>
              </p:cNvPr>
              <p:cNvSpPr txBox="1"/>
              <p:nvPr/>
            </p:nvSpPr>
            <p:spPr>
              <a:xfrm>
                <a:off x="496968" y="3240271"/>
                <a:ext cx="9268892" cy="1323439"/>
              </a:xfrm>
              <a:prstGeom prst="rect">
                <a:avLst/>
              </a:prstGeom>
              <a:noFill/>
            </p:spPr>
            <p:txBody>
              <a:bodyPr wrap="square" rtlCol="0">
                <a:spAutoFit/>
              </a:bodyPr>
              <a:lstStyle/>
              <a:p>
                <a:pPr marL="396875" indent="-396875"/>
                <a:r>
                  <a:rPr lang="en-US" sz="2000" dirty="0"/>
                  <a:t>4.	Let </a:t>
                </a:r>
                <a14:m>
                  <m:oMath xmlns:m="http://schemas.openxmlformats.org/officeDocument/2006/math">
                    <m:r>
                      <a:rPr lang="en-US" sz="2000" i="1" dirty="0" smtClean="0">
                        <a:latin typeface="Cambria Math" panose="02040503050406030204" pitchFamily="18" charset="0"/>
                      </a:rPr>
                      <m:t>𝑣</m:t>
                    </m:r>
                  </m:oMath>
                </a14:m>
                <a:r>
                  <a:rPr lang="en-US" sz="2000" dirty="0"/>
                  <a:t> be </a:t>
                </a:r>
                <a:r>
                  <a:rPr lang="en-US" sz="2000" i="1" dirty="0"/>
                  <a:t>any</a:t>
                </a:r>
                <a:r>
                  <a:rPr lang="en-US" sz="2000" dirty="0"/>
                  <a:t> vertex of </a:t>
                </a:r>
                <a14:m>
                  <m:oMath xmlns:m="http://schemas.openxmlformats.org/officeDocument/2006/math">
                    <m:r>
                      <a:rPr lang="en-US" sz="2000" i="1" dirty="0" smtClean="0">
                        <a:latin typeface="Cambria Math" panose="02040503050406030204" pitchFamily="18" charset="0"/>
                      </a:rPr>
                      <m:t>𝐺</m:t>
                    </m:r>
                    <m:r>
                      <a:rPr lang="en-US" sz="2000" i="1" dirty="0" smtClean="0">
                        <a:latin typeface="Cambria Math" panose="02040503050406030204" pitchFamily="18" charset="0"/>
                      </a:rPr>
                      <m:t>’</m:t>
                    </m:r>
                  </m:oMath>
                </a14:m>
                <a:r>
                  <a:rPr lang="en-US" sz="2000" dirty="0"/>
                  <a:t>. </a:t>
                </a:r>
              </a:p>
              <a:p>
                <a:pPr marL="801688" indent="-396875"/>
                <a:r>
                  <a:rPr lang="en-US" sz="2000" dirty="0"/>
                  <a:t>4.1	There are 5 edges incident to </a:t>
                </a:r>
                <a14:m>
                  <m:oMath xmlns:m="http://schemas.openxmlformats.org/officeDocument/2006/math">
                    <m:r>
                      <a:rPr lang="en-US" sz="2000" i="1" dirty="0" smtClean="0">
                        <a:latin typeface="Cambria Math" panose="02040503050406030204" pitchFamily="18" charset="0"/>
                      </a:rPr>
                      <m:t>𝑣</m:t>
                    </m:r>
                  </m:oMath>
                </a14:m>
                <a:r>
                  <a:rPr lang="en-US" sz="2000" dirty="0"/>
                  <a:t>, </a:t>
                </a:r>
                <a:r>
                  <a:rPr lang="en-US" sz="2000" dirty="0" err="1"/>
                  <a:t>coloured</a:t>
                </a:r>
                <a:r>
                  <a:rPr lang="en-US" sz="2000" dirty="0"/>
                  <a:t> either </a:t>
                </a:r>
                <a:r>
                  <a:rPr lang="en-US" sz="2000" b="1" dirty="0">
                    <a:solidFill>
                      <a:srgbClr val="000099"/>
                    </a:solidFill>
                  </a:rPr>
                  <a:t>black</a:t>
                </a:r>
                <a:r>
                  <a:rPr lang="en-US" sz="2000" dirty="0"/>
                  <a:t> or </a:t>
                </a:r>
                <a:r>
                  <a:rPr lang="en-US" sz="2000" b="1" dirty="0">
                    <a:solidFill>
                      <a:srgbClr val="FF0000"/>
                    </a:solidFill>
                  </a:rPr>
                  <a:t>red</a:t>
                </a:r>
                <a:r>
                  <a:rPr lang="en-US" sz="2000" dirty="0"/>
                  <a:t>.</a:t>
                </a:r>
              </a:p>
              <a:p>
                <a:pPr marL="801688" indent="-396875"/>
                <a:r>
                  <a:rPr lang="en-US" sz="2000" dirty="0"/>
                  <a:t>4.2	Therefore, (at least) 3 of them are of the </a:t>
                </a:r>
                <a:r>
                  <a:rPr lang="en-US" sz="2000" i="1" dirty="0"/>
                  <a:t>same </a:t>
                </a:r>
                <a:r>
                  <a:rPr lang="en-US" sz="2000" i="1" dirty="0" err="1"/>
                  <a:t>colour</a:t>
                </a:r>
                <a:r>
                  <a:rPr lang="en-US" sz="2000" dirty="0"/>
                  <a:t> </a:t>
                </a:r>
                <a14:m>
                  <m:oMath xmlns:m="http://schemas.openxmlformats.org/officeDocument/2006/math">
                    <m:r>
                      <a:rPr lang="en-US" sz="2000" b="0" i="1" dirty="0" smtClean="0">
                        <a:latin typeface="Cambria Math" panose="02040503050406030204" pitchFamily="18" charset="0"/>
                      </a:rPr>
                      <m:t>𝐶</m:t>
                    </m:r>
                  </m:oMath>
                </a14:m>
                <a:r>
                  <a:rPr lang="en-US" sz="2000" dirty="0"/>
                  <a:t>  (by </a:t>
                </a:r>
                <a:r>
                  <a:rPr lang="en-US" sz="2000" dirty="0">
                    <a:solidFill>
                      <a:srgbClr val="006600"/>
                    </a:solidFill>
                  </a:rPr>
                  <a:t>Generalized PHP</a:t>
                </a:r>
                <a:r>
                  <a:rPr lang="en-US" sz="2000" dirty="0"/>
                  <a:t>).</a:t>
                </a:r>
              </a:p>
              <a:p>
                <a:pPr marL="801688" indent="-396875"/>
                <a:r>
                  <a:rPr lang="en-US" sz="2000" dirty="0"/>
                  <a:t>4.3  </a:t>
                </a:r>
                <a:r>
                  <a:rPr lang="en-US" sz="2000" b="1" dirty="0"/>
                  <a:t>WLOG</a:t>
                </a:r>
                <a:r>
                  <a:rPr lang="en-US" sz="2000" dirty="0"/>
                  <a:t> let </a:t>
                </a:r>
                <a14:m>
                  <m:oMath xmlns:m="http://schemas.openxmlformats.org/officeDocument/2006/math">
                    <m:r>
                      <a:rPr lang="en-US" sz="2000" i="1" dirty="0">
                        <a:latin typeface="Cambria Math" panose="02040503050406030204" pitchFamily="18" charset="0"/>
                      </a:rPr>
                      <m:t>𝐶</m:t>
                    </m:r>
                  </m:oMath>
                </a14:m>
                <a:r>
                  <a:rPr lang="en-US" sz="2000" dirty="0"/>
                  <a:t> be </a:t>
                </a:r>
                <a:r>
                  <a:rPr lang="en-US" sz="2000" b="1" dirty="0">
                    <a:solidFill>
                      <a:srgbClr val="FF0000"/>
                    </a:solidFill>
                  </a:rPr>
                  <a:t>red</a:t>
                </a:r>
                <a:r>
                  <a:rPr lang="en-US" sz="2000" dirty="0"/>
                  <a:t>. Let the </a:t>
                </a:r>
                <a:r>
                  <a:rPr lang="en-US" sz="2000" b="1" dirty="0">
                    <a:solidFill>
                      <a:srgbClr val="FF0000"/>
                    </a:solidFill>
                  </a:rPr>
                  <a:t>red</a:t>
                </a:r>
                <a:r>
                  <a:rPr lang="en-US" sz="2000" dirty="0"/>
                  <a:t> edges be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oMath>
                </a14:m>
                <a:r>
                  <a:rPr lang="en-US" sz="2000" dirty="0"/>
                  <a:t>,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dirty="0"/>
                  <a:t>,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 (</a:t>
                </a:r>
                <a:r>
                  <a:rPr lang="en-US" sz="2000" dirty="0" err="1"/>
                  <a:t>eg</a:t>
                </a:r>
                <a:r>
                  <a:rPr lang="en-US" sz="2000" dirty="0"/>
                  <a:t>: Fig. 10d).</a:t>
                </a:r>
              </a:p>
            </p:txBody>
          </p:sp>
        </mc:Choice>
        <mc:Fallback xmlns="">
          <p:sp>
            <p:nvSpPr>
              <p:cNvPr id="150" name="TextBox 149">
                <a:extLst>
                  <a:ext uri="{FF2B5EF4-FFF2-40B4-BE49-F238E27FC236}">
                    <a16:creationId xmlns:a16="http://schemas.microsoft.com/office/drawing/2014/main" id="{ECEE0188-778E-7749-85D7-BDE6E3E62BF9}"/>
                  </a:ext>
                </a:extLst>
              </p:cNvPr>
              <p:cNvSpPr txBox="1">
                <a:spLocks noRot="1" noChangeAspect="1" noMove="1" noResize="1" noEditPoints="1" noAdjustHandles="1" noChangeArrowheads="1" noChangeShapeType="1" noTextEdit="1"/>
              </p:cNvSpPr>
              <p:nvPr/>
            </p:nvSpPr>
            <p:spPr>
              <a:xfrm>
                <a:off x="496968" y="3240271"/>
                <a:ext cx="9268892" cy="1323439"/>
              </a:xfrm>
              <a:prstGeom prst="rect">
                <a:avLst/>
              </a:prstGeom>
              <a:blipFill>
                <a:blip r:embed="rId4"/>
                <a:stretch>
                  <a:fillRect l="-547" t="-1905" b="-7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E54FC9C5-6A84-E146-8182-73C720D7EECA}"/>
                  </a:ext>
                </a:extLst>
              </p:cNvPr>
              <p:cNvSpPr txBox="1"/>
              <p:nvPr/>
            </p:nvSpPr>
            <p:spPr>
              <a:xfrm>
                <a:off x="483165" y="4637153"/>
                <a:ext cx="9218047" cy="1347613"/>
              </a:xfrm>
              <a:prstGeom prst="rect">
                <a:avLst/>
              </a:prstGeom>
              <a:noFill/>
            </p:spPr>
            <p:txBody>
              <a:bodyPr wrap="square" rtlCol="0">
                <a:spAutoFit/>
              </a:bodyPr>
              <a:lstStyle/>
              <a:p>
                <a:pPr marL="801688" indent="-396875"/>
                <a:r>
                  <a:rPr lang="en-US" sz="2000" dirty="0"/>
                  <a:t>4.4	</a:t>
                </a:r>
                <a:r>
                  <a:rPr lang="en-US" sz="2000" b="1" dirty="0"/>
                  <a:t>Case 1:</a:t>
                </a:r>
                <a:r>
                  <a:rPr lang="en-US" sz="2000" dirty="0"/>
                  <a:t>  (At least) one of the edges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 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 is </a:t>
                </a:r>
                <a:r>
                  <a:rPr lang="en-US" sz="2000" b="1" dirty="0">
                    <a:solidFill>
                      <a:srgbClr val="FF0000"/>
                    </a:solidFill>
                  </a:rPr>
                  <a:t>red</a:t>
                </a:r>
                <a:r>
                  <a:rPr lang="en-US" sz="2000" dirty="0"/>
                  <a:t>. </a:t>
                </a:r>
              </a:p>
              <a:p>
                <a:pPr marL="801688" indent="-396875"/>
                <a:r>
                  <a:rPr lang="en-US" sz="2000" dirty="0"/>
                  <a:t> 	If </a:t>
                </a:r>
                <a14:m>
                  <m:oMath xmlns:m="http://schemas.openxmlformats.org/officeDocument/2006/math">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𝑦</m:t>
                        </m:r>
                      </m:sub>
                    </m:sSub>
                    <m:r>
                      <a:rPr lang="en-US" sz="2000" i="1">
                        <a:latin typeface="Cambria Math" panose="02040503050406030204" pitchFamily="18" charset="0"/>
                      </a:rPr>
                      <m:t>}</m:t>
                    </m:r>
                  </m:oMath>
                </a14:m>
                <a:r>
                  <a:rPr lang="en-US" sz="2000" dirty="0"/>
                  <a:t> is </a:t>
                </a:r>
                <a:r>
                  <a:rPr lang="en-US" sz="2000" b="1" dirty="0">
                    <a:solidFill>
                      <a:srgbClr val="FF0000"/>
                    </a:solidFill>
                  </a:rPr>
                  <a:t>red</a:t>
                </a:r>
                <a:r>
                  <a:rPr lang="en-US" sz="2000" dirty="0"/>
                  <a:t>, then we have a </a:t>
                </a:r>
                <a:r>
                  <a:rPr lang="en-US" sz="2000" b="1" dirty="0">
                    <a:solidFill>
                      <a:srgbClr val="FF0000"/>
                    </a:solidFill>
                  </a:rPr>
                  <a:t>red</a:t>
                </a:r>
                <a:r>
                  <a:rPr lang="en-US" sz="2000" dirty="0"/>
                  <a:t> triangle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𝑦</m:t>
                        </m:r>
                      </m:sub>
                    </m:sSub>
                    <m:r>
                      <a:rPr lang="en-US" sz="2000" b="0" i="1" smtClean="0">
                        <a:latin typeface="Cambria Math" panose="02040503050406030204" pitchFamily="18" charset="0"/>
                      </a:rPr>
                      <m:t>}.</m:t>
                    </m:r>
                  </m:oMath>
                </a14:m>
                <a:endParaRPr lang="en-US" sz="2000" b="0" dirty="0"/>
              </a:p>
              <a:p>
                <a:pPr marL="801688" indent="-396875"/>
                <a:r>
                  <a:rPr lang="en-US" sz="2000" dirty="0"/>
                  <a:t>4.5	</a:t>
                </a:r>
                <a:r>
                  <a:rPr lang="en-US" sz="2000" b="1" dirty="0"/>
                  <a:t>Case 2:</a:t>
                </a:r>
                <a:r>
                  <a:rPr lang="en-US" sz="2000" dirty="0"/>
                  <a:t>  All of the edges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3</m:t>
                        </m:r>
                      </m:sub>
                    </m:sSub>
                    <m:r>
                      <a:rPr lang="en-US" sz="2000" i="1">
                        <a:latin typeface="Cambria Math" panose="02040503050406030204" pitchFamily="18" charset="0"/>
                      </a:rPr>
                      <m:t>}</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3</m:t>
                        </m:r>
                      </m:sub>
                    </m:sSub>
                    <m:r>
                      <a:rPr lang="en-US" sz="2000" i="1">
                        <a:latin typeface="Cambria Math" panose="02040503050406030204" pitchFamily="18" charset="0"/>
                      </a:rPr>
                      <m:t>}</m:t>
                    </m:r>
                  </m:oMath>
                </a14:m>
                <a:r>
                  <a:rPr lang="en-US" sz="2000" dirty="0"/>
                  <a:t> are all </a:t>
                </a:r>
                <a:r>
                  <a:rPr lang="en-US" sz="2000" b="1" dirty="0">
                    <a:solidFill>
                      <a:srgbClr val="006600"/>
                    </a:solidFill>
                  </a:rPr>
                  <a:t>black</a:t>
                </a:r>
                <a:r>
                  <a:rPr lang="en-US" sz="2000" dirty="0"/>
                  <a:t>. </a:t>
                </a:r>
              </a:p>
              <a:p>
                <a:pPr marL="801688" indent="-396875"/>
                <a:r>
                  <a:rPr lang="en-US" sz="2000" dirty="0"/>
                  <a:t>  	Then, we we have a </a:t>
                </a:r>
                <a:r>
                  <a:rPr lang="en-US" sz="2000" b="1" dirty="0">
                    <a:solidFill>
                      <a:srgbClr val="006600"/>
                    </a:solidFill>
                  </a:rPr>
                  <a:t>black</a:t>
                </a:r>
                <a:r>
                  <a:rPr lang="en-US" sz="2000" dirty="0"/>
                  <a:t> triangle </a:t>
                </a:r>
                <a14:m>
                  <m:oMath xmlns:m="http://schemas.openxmlformats.org/officeDocument/2006/math">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2</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3</m:t>
                        </m:r>
                      </m:sub>
                    </m:sSub>
                    <m:r>
                      <a:rPr lang="en-US" sz="2000" i="1">
                        <a:latin typeface="Cambria Math" panose="02040503050406030204" pitchFamily="18" charset="0"/>
                      </a:rPr>
                      <m:t>}</m:t>
                    </m:r>
                  </m:oMath>
                </a14:m>
                <a:r>
                  <a:rPr lang="en-US" sz="2000" dirty="0"/>
                  <a:t>.</a:t>
                </a:r>
              </a:p>
            </p:txBody>
          </p:sp>
        </mc:Choice>
        <mc:Fallback xmlns="">
          <p:sp>
            <p:nvSpPr>
              <p:cNvPr id="152" name="TextBox 151">
                <a:extLst>
                  <a:ext uri="{FF2B5EF4-FFF2-40B4-BE49-F238E27FC236}">
                    <a16:creationId xmlns:a16="http://schemas.microsoft.com/office/drawing/2014/main" id="{E54FC9C5-6A84-E146-8182-73C720D7EECA}"/>
                  </a:ext>
                </a:extLst>
              </p:cNvPr>
              <p:cNvSpPr txBox="1">
                <a:spLocks noRot="1" noChangeAspect="1" noMove="1" noResize="1" noEditPoints="1" noAdjustHandles="1" noChangeArrowheads="1" noChangeShapeType="1" noTextEdit="1"/>
              </p:cNvSpPr>
              <p:nvPr/>
            </p:nvSpPr>
            <p:spPr>
              <a:xfrm>
                <a:off x="483165" y="4637153"/>
                <a:ext cx="9218047" cy="1347613"/>
              </a:xfrm>
              <a:prstGeom prst="rect">
                <a:avLst/>
              </a:prstGeom>
              <a:blipFill>
                <a:blip r:embed="rId19"/>
                <a:stretch>
                  <a:fillRect t="-2715" b="-7240"/>
                </a:stretch>
              </a:blipFill>
            </p:spPr>
            <p:txBody>
              <a:bodyPr/>
              <a:lstStyle/>
              <a:p>
                <a:r>
                  <a:rPr lang="en-SG">
                    <a:noFill/>
                  </a:rPr>
                  <a:t> </a:t>
                </a:r>
              </a:p>
            </p:txBody>
          </p:sp>
        </mc:Fallback>
      </mc:AlternateContent>
      <p:sp>
        <p:nvSpPr>
          <p:cNvPr id="120" name="TextBox 119">
            <a:extLst>
              <a:ext uri="{FF2B5EF4-FFF2-40B4-BE49-F238E27FC236}">
                <a16:creationId xmlns:a16="http://schemas.microsoft.com/office/drawing/2014/main" id="{933DDCC7-4917-B945-96CC-0BCD162CE808}"/>
              </a:ext>
            </a:extLst>
          </p:cNvPr>
          <p:cNvSpPr txBox="1"/>
          <p:nvPr/>
        </p:nvSpPr>
        <p:spPr>
          <a:xfrm>
            <a:off x="60894" y="-52241"/>
            <a:ext cx="3711005" cy="523220"/>
          </a:xfrm>
          <a:prstGeom prst="rect">
            <a:avLst/>
          </a:prstGeom>
          <a:solidFill>
            <a:srgbClr val="FFFFCC"/>
          </a:solidFill>
          <a:ln w="76200">
            <a:solidFill>
              <a:srgbClr val="FF0000"/>
            </a:solidFill>
          </a:ln>
        </p:spPr>
        <p:txBody>
          <a:bodyPr wrap="square" rtlCol="0">
            <a:spAutoFit/>
          </a:bodyPr>
          <a:lstStyle/>
          <a:p>
            <a:pPr marL="450850" indent="-450850">
              <a:spcAft>
                <a:spcPts val="600"/>
              </a:spcAft>
            </a:pPr>
            <a:r>
              <a:rPr lang="en-US" sz="2800" b="1" dirty="0">
                <a:solidFill>
                  <a:srgbClr val="FF0000"/>
                </a:solidFill>
              </a:rPr>
              <a:t>  Variant using WLOG </a:t>
            </a:r>
            <a:endParaRPr lang="en-SG" sz="2800" dirty="0">
              <a:solidFill>
                <a:srgbClr val="FF0000"/>
              </a:solidFill>
            </a:endParaRPr>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82A15125-942E-AC48-8B00-57EB94C90547}"/>
                  </a:ext>
                </a:extLst>
              </p:cNvPr>
              <p:cNvSpPr txBox="1"/>
              <p:nvPr/>
            </p:nvSpPr>
            <p:spPr>
              <a:xfrm>
                <a:off x="7228850" y="6003587"/>
                <a:ext cx="2543802" cy="707886"/>
              </a:xfrm>
              <a:prstGeom prst="rect">
                <a:avLst/>
              </a:prstGeom>
              <a:solidFill>
                <a:srgbClr val="F9E1D3"/>
              </a:solidFill>
            </p:spPr>
            <p:txBody>
              <a:bodyPr wrap="square" rtlCol="0">
                <a:spAutoFit/>
              </a:bodyPr>
              <a:lstStyle/>
              <a:p>
                <a:r>
                  <a:rPr lang="en-SG" sz="2000" dirty="0">
                    <a:solidFill>
                      <a:srgbClr val="C00000"/>
                    </a:solidFill>
                  </a:rPr>
                  <a:t>Optional DIY:  </a:t>
                </a:r>
                <a:br>
                  <a:rPr lang="en-SG" sz="2000" dirty="0">
                    <a:solidFill>
                      <a:srgbClr val="C00000"/>
                    </a:solidFill>
                  </a:rPr>
                </a:br>
                <a:r>
                  <a:rPr lang="en-SG" sz="2000" dirty="0">
                    <a:solidFill>
                      <a:srgbClr val="C00000"/>
                    </a:solidFill>
                  </a:rPr>
                  <a:t>WLOG let </a:t>
                </a:r>
                <a14:m>
                  <m:oMath xmlns:m="http://schemas.openxmlformats.org/officeDocument/2006/math">
                    <m:r>
                      <a:rPr lang="en-US" sz="2000" i="1" dirty="0" smtClean="0">
                        <a:solidFill>
                          <a:srgbClr val="C00000"/>
                        </a:solidFill>
                        <a:latin typeface="Cambria Math" panose="02040503050406030204" pitchFamily="18" charset="0"/>
                      </a:rPr>
                      <m:t>𝐶</m:t>
                    </m:r>
                  </m:oMath>
                </a14:m>
                <a:r>
                  <a:rPr lang="en-SG" sz="2000" dirty="0">
                    <a:solidFill>
                      <a:srgbClr val="C00000"/>
                    </a:solidFill>
                  </a:rPr>
                  <a:t> be </a:t>
                </a:r>
                <a:r>
                  <a:rPr lang="en-SG" sz="2000" b="1" dirty="0">
                    <a:solidFill>
                      <a:srgbClr val="006600"/>
                    </a:solidFill>
                  </a:rPr>
                  <a:t>black</a:t>
                </a:r>
                <a:r>
                  <a:rPr lang="en-SG" sz="2000" dirty="0">
                    <a:solidFill>
                      <a:srgbClr val="C00000"/>
                    </a:solidFill>
                  </a:rPr>
                  <a:t>.</a:t>
                </a:r>
              </a:p>
            </p:txBody>
          </p:sp>
        </mc:Choice>
        <mc:Fallback xmlns="">
          <p:sp>
            <p:nvSpPr>
              <p:cNvPr id="151" name="TextBox 150">
                <a:extLst>
                  <a:ext uri="{FF2B5EF4-FFF2-40B4-BE49-F238E27FC236}">
                    <a16:creationId xmlns:a16="http://schemas.microsoft.com/office/drawing/2014/main" id="{82A15125-942E-AC48-8B00-57EB94C90547}"/>
                  </a:ext>
                </a:extLst>
              </p:cNvPr>
              <p:cNvSpPr txBox="1">
                <a:spLocks noRot="1" noChangeAspect="1" noMove="1" noResize="1" noEditPoints="1" noAdjustHandles="1" noChangeArrowheads="1" noChangeShapeType="1" noTextEdit="1"/>
              </p:cNvSpPr>
              <p:nvPr/>
            </p:nvSpPr>
            <p:spPr>
              <a:xfrm>
                <a:off x="7228850" y="6003587"/>
                <a:ext cx="2543802" cy="707886"/>
              </a:xfrm>
              <a:prstGeom prst="rect">
                <a:avLst/>
              </a:prstGeom>
              <a:blipFill>
                <a:blip r:embed="rId20"/>
                <a:stretch>
                  <a:fillRect l="-1980" t="-5357"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E9098662-13A7-D64B-91A5-73ED003E9937}"/>
                  </a:ext>
                </a:extLst>
              </p:cNvPr>
              <p:cNvSpPr txBox="1"/>
              <p:nvPr/>
            </p:nvSpPr>
            <p:spPr>
              <a:xfrm>
                <a:off x="494062" y="1770942"/>
                <a:ext cx="6734788" cy="708592"/>
              </a:xfrm>
              <a:prstGeom prst="rect">
                <a:avLst/>
              </a:prstGeom>
              <a:noFill/>
            </p:spPr>
            <p:txBody>
              <a:bodyPr wrap="square" rtlCol="0">
                <a:spAutoFit/>
              </a:bodyPr>
              <a:lstStyle/>
              <a:p>
                <a:pPr marL="457200" indent="-457200">
                  <a:buAutoNum type="arabicPeriod" startAt="2"/>
                </a:pPr>
                <a:r>
                  <a:rPr lang="en-US" sz="2000" dirty="0"/>
                  <a:t>In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𝐾</m:t>
                        </m:r>
                      </m:e>
                      <m:sub>
                        <m:r>
                          <a:rPr lang="en-US" sz="2000" b="0" i="1" dirty="0" smtClean="0">
                            <a:latin typeface="Cambria Math" panose="02040503050406030204" pitchFamily="18" charset="0"/>
                          </a:rPr>
                          <m:t>6</m:t>
                        </m:r>
                      </m:sub>
                    </m:sSub>
                  </m:oMath>
                </a14:m>
                <a:r>
                  <a:rPr lang="en-US" sz="2000" dirty="0"/>
                  <a:t>, colour the edges in </a:t>
                </a:r>
                <a14:m>
                  <m:oMath xmlns:m="http://schemas.openxmlformats.org/officeDocument/2006/math">
                    <m:r>
                      <a:rPr lang="en-US" sz="2000" b="1" i="1" dirty="0" smtClean="0">
                        <a:solidFill>
                          <a:srgbClr val="000099"/>
                        </a:solidFill>
                        <a:latin typeface="Cambria Math" panose="02040503050406030204" pitchFamily="18" charset="0"/>
                      </a:rPr>
                      <m:t>𝑮</m:t>
                    </m:r>
                  </m:oMath>
                </a14:m>
                <a:r>
                  <a:rPr lang="en-US" sz="2000" dirty="0">
                    <a:solidFill>
                      <a:srgbClr val="000099"/>
                    </a:solidFill>
                  </a:rPr>
                  <a:t> black</a:t>
                </a:r>
                <a:r>
                  <a:rPr lang="en-US" sz="2000" dirty="0"/>
                  <a:t>, and those in</a:t>
                </a:r>
                <a14:m>
                  <m:oMath xmlns:m="http://schemas.openxmlformats.org/officeDocument/2006/math">
                    <m:r>
                      <a:rPr lang="en-US" sz="2000" b="0" i="0" smtClean="0">
                        <a:latin typeface="Cambria Math" panose="02040503050406030204" pitchFamily="18" charset="0"/>
                      </a:rPr>
                      <m:t> </m:t>
                    </m:r>
                    <m:acc>
                      <m:accPr>
                        <m:chr m:val="̅"/>
                        <m:ctrlPr>
                          <a:rPr lang="en-US" sz="2000" b="1" i="1" smtClean="0">
                            <a:solidFill>
                              <a:srgbClr val="FF0000"/>
                            </a:solidFill>
                            <a:latin typeface="Cambria Math" panose="02040503050406030204" pitchFamily="18" charset="0"/>
                          </a:rPr>
                        </m:ctrlPr>
                      </m:accPr>
                      <m:e>
                        <m:r>
                          <a:rPr lang="en-US" sz="2000" b="1" i="1">
                            <a:solidFill>
                              <a:srgbClr val="FF0000"/>
                            </a:solidFill>
                            <a:latin typeface="Cambria Math" panose="02040503050406030204" pitchFamily="18" charset="0"/>
                          </a:rPr>
                          <m:t>𝑮</m:t>
                        </m:r>
                      </m:e>
                    </m:acc>
                  </m:oMath>
                </a14:m>
                <a:r>
                  <a:rPr lang="en-US" sz="2000" dirty="0">
                    <a:solidFill>
                      <a:srgbClr val="FF0000"/>
                    </a:solidFill>
                  </a:rPr>
                  <a:t> red</a:t>
                </a:r>
                <a:r>
                  <a:rPr lang="en-US" sz="2000" dirty="0"/>
                  <a:t>. Namely, the edges not in </a:t>
                </a:r>
                <a14:m>
                  <m:oMath xmlns:m="http://schemas.openxmlformats.org/officeDocument/2006/math">
                    <m:r>
                      <a:rPr lang="en-US" sz="2000" b="1" i="1" dirty="0">
                        <a:solidFill>
                          <a:srgbClr val="000099"/>
                        </a:solidFill>
                        <a:latin typeface="Cambria Math" panose="02040503050406030204" pitchFamily="18" charset="0"/>
                      </a:rPr>
                      <m:t>𝑮</m:t>
                    </m:r>
                  </m:oMath>
                </a14:m>
                <a:r>
                  <a:rPr lang="en-US" sz="2000" dirty="0"/>
                  <a:t> are </a:t>
                </a:r>
                <a:r>
                  <a:rPr lang="en-US" sz="2000" dirty="0" err="1"/>
                  <a:t>coloured</a:t>
                </a:r>
                <a:r>
                  <a:rPr lang="en-US" sz="2000" dirty="0"/>
                  <a:t> </a:t>
                </a:r>
                <a:r>
                  <a:rPr lang="en-US" sz="2000" dirty="0">
                    <a:solidFill>
                      <a:srgbClr val="FF0000"/>
                    </a:solidFill>
                  </a:rPr>
                  <a:t>red</a:t>
                </a:r>
                <a:r>
                  <a:rPr lang="en-US" sz="2000" dirty="0"/>
                  <a:t>. </a:t>
                </a:r>
              </a:p>
            </p:txBody>
          </p:sp>
        </mc:Choice>
        <mc:Fallback xmlns="">
          <p:sp>
            <p:nvSpPr>
              <p:cNvPr id="153" name="TextBox 152">
                <a:extLst>
                  <a:ext uri="{FF2B5EF4-FFF2-40B4-BE49-F238E27FC236}">
                    <a16:creationId xmlns:a16="http://schemas.microsoft.com/office/drawing/2014/main" id="{E9098662-13A7-D64B-91A5-73ED003E9937}"/>
                  </a:ext>
                </a:extLst>
              </p:cNvPr>
              <p:cNvSpPr txBox="1">
                <a:spLocks noRot="1" noChangeAspect="1" noMove="1" noResize="1" noEditPoints="1" noAdjustHandles="1" noChangeArrowheads="1" noChangeShapeType="1" noTextEdit="1"/>
              </p:cNvSpPr>
              <p:nvPr/>
            </p:nvSpPr>
            <p:spPr>
              <a:xfrm>
                <a:off x="494062" y="1770942"/>
                <a:ext cx="6734788" cy="708592"/>
              </a:xfrm>
              <a:prstGeom prst="rect">
                <a:avLst/>
              </a:prstGeom>
              <a:blipFill>
                <a:blip r:embed="rId21"/>
                <a:stretch>
                  <a:fillRect l="-753" t="-3509"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355DD1C-E613-3B41-BB19-DCFFD68B4AC6}"/>
                  </a:ext>
                </a:extLst>
              </p:cNvPr>
              <p:cNvSpPr txBox="1"/>
              <p:nvPr/>
            </p:nvSpPr>
            <p:spPr>
              <a:xfrm>
                <a:off x="507943" y="2515759"/>
                <a:ext cx="6471763" cy="707886"/>
              </a:xfrm>
              <a:prstGeom prst="rect">
                <a:avLst/>
              </a:prstGeom>
              <a:noFill/>
            </p:spPr>
            <p:txBody>
              <a:bodyPr wrap="square" rtlCol="0">
                <a:spAutoFit/>
              </a:bodyPr>
              <a:lstStyle/>
              <a:p>
                <a:pPr marL="396875" indent="-396875"/>
                <a:r>
                  <a:rPr lang="en-US" sz="2000" dirty="0"/>
                  <a:t>3.	Call this graph </a:t>
                </a:r>
                <a14:m>
                  <m:oMath xmlns:m="http://schemas.openxmlformats.org/officeDocument/2006/math">
                    <m:r>
                      <a:rPr lang="en-US" sz="2000" i="1" dirty="0" smtClean="0">
                        <a:latin typeface="Cambria Math" panose="02040503050406030204" pitchFamily="18" charset="0"/>
                      </a:rPr>
                      <m:t>𝐺</m:t>
                    </m:r>
                    <m:r>
                      <a:rPr lang="en-US" sz="2000" i="1" dirty="0" smtClean="0">
                        <a:latin typeface="Cambria Math" panose="02040503050406030204" pitchFamily="18" charset="0"/>
                      </a:rPr>
                      <m:t>’</m:t>
                    </m:r>
                  </m:oMath>
                </a14:m>
                <a:r>
                  <a:rPr lang="en-US" sz="2000" dirty="0"/>
                  <a:t>. We want to show that </a:t>
                </a:r>
                <a14:m>
                  <m:oMath xmlns:m="http://schemas.openxmlformats.org/officeDocument/2006/math">
                    <m:r>
                      <a:rPr lang="en-US" sz="2000" i="1" dirty="0">
                        <a:latin typeface="Cambria Math" panose="02040503050406030204" pitchFamily="18" charset="0"/>
                      </a:rPr>
                      <m:t>𝐺</m:t>
                    </m:r>
                    <m:r>
                      <a:rPr lang="en-US" sz="2000" i="1" dirty="0">
                        <a:latin typeface="Cambria Math" panose="02040503050406030204" pitchFamily="18" charset="0"/>
                      </a:rPr>
                      <m:t>’</m:t>
                    </m:r>
                    <m:r>
                      <a:rPr lang="en-US" sz="2000" b="0" i="0" dirty="0" smtClean="0">
                        <a:latin typeface="Cambria Math" panose="02040503050406030204" pitchFamily="18" charset="0"/>
                      </a:rPr>
                      <m:t> </m:t>
                    </m:r>
                  </m:oMath>
                </a14:m>
                <a:r>
                  <a:rPr lang="en-US" sz="2000" dirty="0"/>
                  <a:t>contains a </a:t>
                </a:r>
                <a:r>
                  <a:rPr lang="en-US" sz="2000" b="1" dirty="0">
                    <a:solidFill>
                      <a:srgbClr val="000099"/>
                    </a:solidFill>
                  </a:rPr>
                  <a:t>black</a:t>
                </a:r>
                <a:r>
                  <a:rPr lang="en-US" sz="2000" dirty="0"/>
                  <a:t> triangle or a </a:t>
                </a:r>
                <a:r>
                  <a:rPr lang="en-US" sz="2000" b="1" dirty="0">
                    <a:solidFill>
                      <a:srgbClr val="FF0000"/>
                    </a:solidFill>
                  </a:rPr>
                  <a:t>red</a:t>
                </a:r>
                <a:r>
                  <a:rPr lang="en-US" sz="2000" dirty="0"/>
                  <a:t> triangle. </a:t>
                </a:r>
              </a:p>
            </p:txBody>
          </p:sp>
        </mc:Choice>
        <mc:Fallback xmlns="">
          <p:sp>
            <p:nvSpPr>
              <p:cNvPr id="154" name="TextBox 153">
                <a:extLst>
                  <a:ext uri="{FF2B5EF4-FFF2-40B4-BE49-F238E27FC236}">
                    <a16:creationId xmlns:a16="http://schemas.microsoft.com/office/drawing/2014/main" id="{F355DD1C-E613-3B41-BB19-DCFFD68B4AC6}"/>
                  </a:ext>
                </a:extLst>
              </p:cNvPr>
              <p:cNvSpPr txBox="1">
                <a:spLocks noRot="1" noChangeAspect="1" noMove="1" noResize="1" noEditPoints="1" noAdjustHandles="1" noChangeArrowheads="1" noChangeShapeType="1" noTextEdit="1"/>
              </p:cNvSpPr>
              <p:nvPr/>
            </p:nvSpPr>
            <p:spPr>
              <a:xfrm>
                <a:off x="507943" y="2515759"/>
                <a:ext cx="6471763" cy="707886"/>
              </a:xfrm>
              <a:prstGeom prst="rect">
                <a:avLst/>
              </a:prstGeom>
              <a:blipFill>
                <a:blip r:embed="rId22"/>
                <a:stretch>
                  <a:fillRect l="-783" t="-3509"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0C3440D8-7847-E544-BCB1-6210E2FFC6C0}"/>
                  </a:ext>
                </a:extLst>
              </p:cNvPr>
              <p:cNvSpPr txBox="1"/>
              <p:nvPr/>
            </p:nvSpPr>
            <p:spPr>
              <a:xfrm>
                <a:off x="496968" y="1358434"/>
                <a:ext cx="6760458" cy="400110"/>
              </a:xfrm>
              <a:prstGeom prst="rect">
                <a:avLst/>
              </a:prstGeom>
              <a:noFill/>
            </p:spPr>
            <p:txBody>
              <a:bodyPr wrap="square" rtlCol="0">
                <a:spAutoFit/>
              </a:bodyPr>
              <a:lstStyle/>
              <a:p>
                <a:pPr marL="396875" indent="-396875"/>
                <a:r>
                  <a:rPr lang="en-US" sz="2000" dirty="0"/>
                  <a:t>1.	Consider any simple graph </a:t>
                </a:r>
                <a14:m>
                  <m:oMath xmlns:m="http://schemas.openxmlformats.org/officeDocument/2006/math">
                    <m:r>
                      <a:rPr lang="en-US" sz="2000" b="1" i="1" dirty="0" smtClean="0">
                        <a:solidFill>
                          <a:srgbClr val="000099"/>
                        </a:solidFill>
                        <a:latin typeface="Cambria Math" panose="02040503050406030204" pitchFamily="18" charset="0"/>
                      </a:rPr>
                      <m:t>𝑮</m:t>
                    </m:r>
                  </m:oMath>
                </a14:m>
                <a:r>
                  <a:rPr lang="en-US" sz="2000" dirty="0"/>
                  <a:t> on 6 vertices.</a:t>
                </a:r>
              </a:p>
            </p:txBody>
          </p:sp>
        </mc:Choice>
        <mc:Fallback xmlns="">
          <p:sp>
            <p:nvSpPr>
              <p:cNvPr id="155" name="TextBox 154">
                <a:extLst>
                  <a:ext uri="{FF2B5EF4-FFF2-40B4-BE49-F238E27FC236}">
                    <a16:creationId xmlns:a16="http://schemas.microsoft.com/office/drawing/2014/main" id="{0C3440D8-7847-E544-BCB1-6210E2FFC6C0}"/>
                  </a:ext>
                </a:extLst>
              </p:cNvPr>
              <p:cNvSpPr txBox="1">
                <a:spLocks noRot="1" noChangeAspect="1" noMove="1" noResize="1" noEditPoints="1" noAdjustHandles="1" noChangeArrowheads="1" noChangeShapeType="1" noTextEdit="1"/>
              </p:cNvSpPr>
              <p:nvPr/>
            </p:nvSpPr>
            <p:spPr>
              <a:xfrm>
                <a:off x="496968" y="1358434"/>
                <a:ext cx="6760458" cy="400110"/>
              </a:xfrm>
              <a:prstGeom prst="rect">
                <a:avLst/>
              </a:prstGeom>
              <a:blipFill>
                <a:blip r:embed="rId23"/>
                <a:stretch>
                  <a:fillRect l="-750" t="-6250" b="-25000"/>
                </a:stretch>
              </a:blipFill>
            </p:spPr>
            <p:txBody>
              <a:bodyPr/>
              <a:lstStyle/>
              <a:p>
                <a:r>
                  <a:rPr lang="en-US">
                    <a:noFill/>
                  </a:rPr>
                  <a:t> </a:t>
                </a:r>
              </a:p>
            </p:txBody>
          </p:sp>
        </mc:Fallback>
      </mc:AlternateContent>
      <p:sp>
        <p:nvSpPr>
          <p:cNvPr id="156" name="Rectangle 155">
            <a:extLst>
              <a:ext uri="{FF2B5EF4-FFF2-40B4-BE49-F238E27FC236}">
                <a16:creationId xmlns:a16="http://schemas.microsoft.com/office/drawing/2014/main" id="{7A916895-9ED7-694A-A646-22178C5A8C5E}"/>
              </a:ext>
            </a:extLst>
          </p:cNvPr>
          <p:cNvSpPr/>
          <p:nvPr/>
        </p:nvSpPr>
        <p:spPr>
          <a:xfrm>
            <a:off x="483165" y="4194795"/>
            <a:ext cx="2965888" cy="368915"/>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DE84D9A0-164C-024C-8274-89C62252EA76}"/>
              </a:ext>
            </a:extLst>
          </p:cNvPr>
          <p:cNvGrpSpPr/>
          <p:nvPr/>
        </p:nvGrpSpPr>
        <p:grpSpPr>
          <a:xfrm>
            <a:off x="6784854" y="940760"/>
            <a:ext cx="2320289" cy="1843698"/>
            <a:chOff x="0" y="0"/>
            <a:chExt cx="2320660" cy="1843859"/>
          </a:xfrm>
        </p:grpSpPr>
        <p:grpSp>
          <p:nvGrpSpPr>
            <p:cNvPr id="158" name="Group 157">
              <a:extLst>
                <a:ext uri="{FF2B5EF4-FFF2-40B4-BE49-F238E27FC236}">
                  <a16:creationId xmlns:a16="http://schemas.microsoft.com/office/drawing/2014/main" id="{B2076B73-3693-8648-9361-AD717D9F7A3C}"/>
                </a:ext>
              </a:extLst>
            </p:cNvPr>
            <p:cNvGrpSpPr/>
            <p:nvPr/>
          </p:nvGrpSpPr>
          <p:grpSpPr>
            <a:xfrm>
              <a:off x="0" y="0"/>
              <a:ext cx="2320660" cy="1455333"/>
              <a:chOff x="0" y="0"/>
              <a:chExt cx="2722140" cy="1706880"/>
            </a:xfrm>
          </p:grpSpPr>
          <p:grpSp>
            <p:nvGrpSpPr>
              <p:cNvPr id="160" name="Group 159">
                <a:extLst>
                  <a:ext uri="{FF2B5EF4-FFF2-40B4-BE49-F238E27FC236}">
                    <a16:creationId xmlns:a16="http://schemas.microsoft.com/office/drawing/2014/main" id="{5E3C9649-0291-324E-B2A8-B393EA49ACC0}"/>
                  </a:ext>
                </a:extLst>
              </p:cNvPr>
              <p:cNvGrpSpPr/>
              <p:nvPr/>
            </p:nvGrpSpPr>
            <p:grpSpPr>
              <a:xfrm>
                <a:off x="129540" y="83820"/>
                <a:ext cx="2506980" cy="1516380"/>
                <a:chOff x="0" y="0"/>
                <a:chExt cx="2506980" cy="1516380"/>
              </a:xfrm>
            </p:grpSpPr>
            <p:cxnSp>
              <p:nvCxnSpPr>
                <p:cNvPr id="168" name="Straight Connector 167">
                  <a:extLst>
                    <a:ext uri="{FF2B5EF4-FFF2-40B4-BE49-F238E27FC236}">
                      <a16:creationId xmlns:a16="http://schemas.microsoft.com/office/drawing/2014/main" id="{9CA9B050-B0AE-7E4B-B58A-D59861D52D5D}"/>
                    </a:ext>
                  </a:extLst>
                </p:cNvPr>
                <p:cNvCxnSpPr/>
                <p:nvPr/>
              </p:nvCxnSpPr>
              <p:spPr>
                <a:xfrm>
                  <a:off x="1828800" y="30480"/>
                  <a:ext cx="678180" cy="74676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A34DD48-D61F-D742-9ADE-2497B9B7C59A}"/>
                    </a:ext>
                  </a:extLst>
                </p:cNvPr>
                <p:cNvCxnSpPr/>
                <p:nvPr/>
              </p:nvCxnSpPr>
              <p:spPr>
                <a:xfrm>
                  <a:off x="1783080" y="15240"/>
                  <a:ext cx="0" cy="147828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8AD6862-82D7-CC46-8B4A-55893E5C82F3}"/>
                    </a:ext>
                  </a:extLst>
                </p:cNvPr>
                <p:cNvCxnSpPr/>
                <p:nvPr/>
              </p:nvCxnSpPr>
              <p:spPr>
                <a:xfrm flipH="1">
                  <a:off x="678180" y="0"/>
                  <a:ext cx="1143000" cy="151638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878C5C0-4F74-104E-977C-A562CF5B2E4A}"/>
                    </a:ext>
                  </a:extLst>
                </p:cNvPr>
                <p:cNvCxnSpPr/>
                <p:nvPr/>
              </p:nvCxnSpPr>
              <p:spPr>
                <a:xfrm>
                  <a:off x="0" y="784860"/>
                  <a:ext cx="1790700" cy="72390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814B6DF-2639-4A43-B3F2-F57088112480}"/>
                    </a:ext>
                  </a:extLst>
                </p:cNvPr>
                <p:cNvCxnSpPr/>
                <p:nvPr/>
              </p:nvCxnSpPr>
              <p:spPr>
                <a:xfrm>
                  <a:off x="685800" y="38100"/>
                  <a:ext cx="1813560" cy="73914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11F6FC3-3C8C-FB42-8431-53BBECE42074}"/>
                    </a:ext>
                  </a:extLst>
                </p:cNvPr>
                <p:cNvCxnSpPr/>
                <p:nvPr/>
              </p:nvCxnSpPr>
              <p:spPr>
                <a:xfrm>
                  <a:off x="0" y="792480"/>
                  <a:ext cx="685800" cy="708660"/>
                </a:xfrm>
                <a:prstGeom prst="line">
                  <a:avLst/>
                </a:prstGeom>
                <a:ln w="476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C6D58813-EE76-574F-8ECF-8678E2739AAE}"/>
                  </a:ext>
                </a:extLst>
              </p:cNvPr>
              <p:cNvGrpSpPr/>
              <p:nvPr/>
            </p:nvGrpSpPr>
            <p:grpSpPr>
              <a:xfrm>
                <a:off x="0" y="0"/>
                <a:ext cx="2722140" cy="1706880"/>
                <a:chOff x="0" y="0"/>
                <a:chExt cx="2722140" cy="1706880"/>
              </a:xfrm>
            </p:grpSpPr>
            <p:sp>
              <p:nvSpPr>
                <p:cNvPr id="162" name="Oval 161">
                  <a:extLst>
                    <a:ext uri="{FF2B5EF4-FFF2-40B4-BE49-F238E27FC236}">
                      <a16:creationId xmlns:a16="http://schemas.microsoft.com/office/drawing/2014/main" id="{92C5C403-7937-3144-8869-195B6BE80FE9}"/>
                    </a:ext>
                  </a:extLst>
                </p:cNvPr>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3" name="Oval 162">
                  <a:extLst>
                    <a:ext uri="{FF2B5EF4-FFF2-40B4-BE49-F238E27FC236}">
                      <a16:creationId xmlns:a16="http://schemas.microsoft.com/office/drawing/2014/main" id="{25B8A6CB-679C-3F47-A0DB-535E9E3FD517}"/>
                    </a:ext>
                  </a:extLst>
                </p:cNvPr>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4" name="Oval 163">
                  <a:extLst>
                    <a:ext uri="{FF2B5EF4-FFF2-40B4-BE49-F238E27FC236}">
                      <a16:creationId xmlns:a16="http://schemas.microsoft.com/office/drawing/2014/main" id="{8B195A63-41E7-714C-AFDD-E6448F84320E}"/>
                    </a:ext>
                  </a:extLst>
                </p:cNvPr>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5" name="Oval 164">
                  <a:extLst>
                    <a:ext uri="{FF2B5EF4-FFF2-40B4-BE49-F238E27FC236}">
                      <a16:creationId xmlns:a16="http://schemas.microsoft.com/office/drawing/2014/main" id="{26AACFA2-1170-0844-95F6-F625F269D147}"/>
                    </a:ext>
                  </a:extLst>
                </p:cNvPr>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6" name="Oval 165">
                  <a:extLst>
                    <a:ext uri="{FF2B5EF4-FFF2-40B4-BE49-F238E27FC236}">
                      <a16:creationId xmlns:a16="http://schemas.microsoft.com/office/drawing/2014/main" id="{09142D90-B8C9-F940-BBF0-B380B3784353}"/>
                    </a:ext>
                  </a:extLst>
                </p:cNvPr>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7" name="Oval 166">
                  <a:extLst>
                    <a:ext uri="{FF2B5EF4-FFF2-40B4-BE49-F238E27FC236}">
                      <a16:creationId xmlns:a16="http://schemas.microsoft.com/office/drawing/2014/main" id="{4A590641-9AA6-1749-BA3F-E23EB121D165}"/>
                    </a:ext>
                  </a:extLst>
                </p:cNvPr>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mc:AlternateContent xmlns:mc="http://schemas.openxmlformats.org/markup-compatibility/2006" xmlns:a14="http://schemas.microsoft.com/office/drawing/2010/main">
          <mc:Choice Requires="a14">
            <p:sp>
              <p:nvSpPr>
                <p:cNvPr id="159" name="Text Box 2">
                  <a:extLst>
                    <a:ext uri="{FF2B5EF4-FFF2-40B4-BE49-F238E27FC236}">
                      <a16:creationId xmlns:a16="http://schemas.microsoft.com/office/drawing/2014/main" id="{C01D0072-1D9B-454A-B644-D3F5CC64676A}"/>
                    </a:ext>
                  </a:extLst>
                </p:cNvPr>
                <p:cNvSpPr txBox="1">
                  <a:spLocks noChangeArrowheads="1"/>
                </p:cNvSpPr>
                <p:nvPr/>
              </p:nvSpPr>
              <p:spPr bwMode="auto">
                <a:xfrm>
                  <a:off x="96145" y="1499200"/>
                  <a:ext cx="2130737" cy="34465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Graph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rPr>
                        <m:t>𝐺</m:t>
                      </m:r>
                    </m:oMath>
                  </a14:m>
                  <a:endParaRPr lang="en-US" dirty="0">
                    <a:effectLst/>
                    <a:latin typeface="Times New Roman" panose="02020603050405020304" pitchFamily="18" charset="0"/>
                    <a:ea typeface="Times New Roman" panose="02020603050405020304" pitchFamily="18" charset="0"/>
                  </a:endParaRPr>
                </a:p>
              </p:txBody>
            </p:sp>
          </mc:Choice>
          <mc:Fallback xmlns="">
            <p:sp>
              <p:nvSpPr>
                <p:cNvPr id="159" name="Text Box 2">
                  <a:extLst>
                    <a:ext uri="{FF2B5EF4-FFF2-40B4-BE49-F238E27FC236}">
                      <a16:creationId xmlns:a16="http://schemas.microsoft.com/office/drawing/2014/main" id="{C01D0072-1D9B-454A-B644-D3F5CC64676A}"/>
                    </a:ext>
                  </a:extLst>
                </p:cNvPr>
                <p:cNvSpPr txBox="1">
                  <a:spLocks noRot="1" noChangeAspect="1" noMove="1" noResize="1" noEditPoints="1" noAdjustHandles="1" noChangeArrowheads="1" noChangeShapeType="1" noTextEdit="1"/>
                </p:cNvSpPr>
                <p:nvPr/>
              </p:nvSpPr>
              <p:spPr bwMode="auto">
                <a:xfrm>
                  <a:off x="96145" y="1499200"/>
                  <a:ext cx="2130737" cy="344659"/>
                </a:xfrm>
                <a:prstGeom prst="rect">
                  <a:avLst/>
                </a:prstGeom>
                <a:blipFill>
                  <a:blip r:embed="rId24"/>
                  <a:stretch>
                    <a:fillRect t="-7407" b="-33333"/>
                  </a:stretch>
                </a:blipFill>
                <a:ln w="9525">
                  <a:noFill/>
                  <a:miter lim="800000"/>
                  <a:headEnd/>
                  <a:tailEnd/>
                </a:ln>
              </p:spPr>
              <p:txBody>
                <a:bodyPr/>
                <a:lstStyle/>
                <a:p>
                  <a:r>
                    <a:rPr lang="en-US">
                      <a:noFill/>
                    </a:rPr>
                    <a:t> </a:t>
                  </a:r>
                </a:p>
              </p:txBody>
            </p:sp>
          </mc:Fallback>
        </mc:AlternateContent>
      </p:grpSp>
      <p:grpSp>
        <p:nvGrpSpPr>
          <p:cNvPr id="174" name="Group 173">
            <a:extLst>
              <a:ext uri="{FF2B5EF4-FFF2-40B4-BE49-F238E27FC236}">
                <a16:creationId xmlns:a16="http://schemas.microsoft.com/office/drawing/2014/main" id="{603A01A4-E4B5-CA43-B00E-0A0651DD28CF}"/>
              </a:ext>
            </a:extLst>
          </p:cNvPr>
          <p:cNvGrpSpPr/>
          <p:nvPr/>
        </p:nvGrpSpPr>
        <p:grpSpPr>
          <a:xfrm>
            <a:off x="9292383" y="940760"/>
            <a:ext cx="2353309" cy="1839505"/>
            <a:chOff x="0" y="0"/>
            <a:chExt cx="2353878" cy="1840057"/>
          </a:xfrm>
        </p:grpSpPr>
        <p:grpSp>
          <p:nvGrpSpPr>
            <p:cNvPr id="175" name="Group 174">
              <a:extLst>
                <a:ext uri="{FF2B5EF4-FFF2-40B4-BE49-F238E27FC236}">
                  <a16:creationId xmlns:a16="http://schemas.microsoft.com/office/drawing/2014/main" id="{C3424190-07C7-AE46-9CA4-4D047CFEB87F}"/>
                </a:ext>
              </a:extLst>
            </p:cNvPr>
            <p:cNvGrpSpPr/>
            <p:nvPr/>
          </p:nvGrpSpPr>
          <p:grpSpPr>
            <a:xfrm>
              <a:off x="0" y="0"/>
              <a:ext cx="2353878" cy="1476524"/>
              <a:chOff x="0" y="0"/>
              <a:chExt cx="2722140" cy="1706880"/>
            </a:xfrm>
          </p:grpSpPr>
          <p:grpSp>
            <p:nvGrpSpPr>
              <p:cNvPr id="177" name="Group 176">
                <a:extLst>
                  <a:ext uri="{FF2B5EF4-FFF2-40B4-BE49-F238E27FC236}">
                    <a16:creationId xmlns:a16="http://schemas.microsoft.com/office/drawing/2014/main" id="{22134429-A213-AC4C-BFF9-2E172339404B}"/>
                  </a:ext>
                </a:extLst>
              </p:cNvPr>
              <p:cNvGrpSpPr/>
              <p:nvPr/>
            </p:nvGrpSpPr>
            <p:grpSpPr>
              <a:xfrm>
                <a:off x="129540" y="99060"/>
                <a:ext cx="2499360" cy="1508760"/>
                <a:chOff x="0" y="0"/>
                <a:chExt cx="2499360" cy="1508760"/>
              </a:xfrm>
            </p:grpSpPr>
            <p:cxnSp>
              <p:nvCxnSpPr>
                <p:cNvPr id="193" name="Straight Connector 192">
                  <a:extLst>
                    <a:ext uri="{FF2B5EF4-FFF2-40B4-BE49-F238E27FC236}">
                      <a16:creationId xmlns:a16="http://schemas.microsoft.com/office/drawing/2014/main" id="{3F082BF1-659D-DA4D-83CF-112E54F1BFD8}"/>
                    </a:ext>
                  </a:extLst>
                </p:cNvPr>
                <p:cNvCxnSpPr/>
                <p:nvPr/>
              </p:nvCxnSpPr>
              <p:spPr>
                <a:xfrm flipH="1">
                  <a:off x="701040" y="73914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28E5758-E678-DF44-8430-DEF17D8EB75B}"/>
                    </a:ext>
                  </a:extLst>
                </p:cNvPr>
                <p:cNvCxnSpPr/>
                <p:nvPr/>
              </p:nvCxnSpPr>
              <p:spPr>
                <a:xfrm flipH="1">
                  <a:off x="0" y="762000"/>
                  <a:ext cx="24988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4BEEC9D-3253-034F-8B1D-B9F1C3E65262}"/>
                    </a:ext>
                  </a:extLst>
                </p:cNvPr>
                <p:cNvCxnSpPr/>
                <p:nvPr/>
              </p:nvCxnSpPr>
              <p:spPr>
                <a:xfrm flipH="1">
                  <a:off x="1783080" y="701040"/>
                  <a:ext cx="716280" cy="8001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6239253-9088-DB45-9532-1D0EFBD5E36F}"/>
                    </a:ext>
                  </a:extLst>
                </p:cNvPr>
                <p:cNvCxnSpPr/>
                <p:nvPr/>
              </p:nvCxnSpPr>
              <p:spPr>
                <a:xfrm flipH="1" flipV="1">
                  <a:off x="678180" y="15011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DC4EE45-FFBE-3E45-857D-A4B9DAB76371}"/>
                    </a:ext>
                  </a:extLst>
                </p:cNvPr>
                <p:cNvCxnSpPr/>
                <p:nvPr/>
              </p:nvCxnSpPr>
              <p:spPr>
                <a:xfrm flipH="1" flipV="1">
                  <a:off x="678180" y="152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C0A90CC-52C1-1F48-AE6D-32EF4C71ACF3}"/>
                    </a:ext>
                  </a:extLst>
                </p:cNvPr>
                <p:cNvCxnSpPr/>
                <p:nvPr/>
              </p:nvCxnSpPr>
              <p:spPr>
                <a:xfrm flipH="1">
                  <a:off x="0" y="15240"/>
                  <a:ext cx="708660" cy="7467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587ABAB-D564-9E49-8591-1C790F6FC77A}"/>
                    </a:ext>
                  </a:extLst>
                </p:cNvPr>
                <p:cNvCxnSpPr/>
                <p:nvPr/>
              </p:nvCxnSpPr>
              <p:spPr>
                <a:xfrm flipH="1" flipV="1">
                  <a:off x="685800" y="0"/>
                  <a:ext cx="1097280" cy="147828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C176EC3-67D8-C04B-8173-525E77E057C4}"/>
                    </a:ext>
                  </a:extLst>
                </p:cNvPr>
                <p:cNvCxnSpPr/>
                <p:nvPr/>
              </p:nvCxnSpPr>
              <p:spPr>
                <a:xfrm flipH="1">
                  <a:off x="0" y="2286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FFE59B2-F5A7-DD49-97F9-82CFFD95CB70}"/>
                    </a:ext>
                  </a:extLst>
                </p:cNvPr>
                <p:cNvCxnSpPr/>
                <p:nvPr/>
              </p:nvCxnSpPr>
              <p:spPr>
                <a:xfrm>
                  <a:off x="685800" y="15240"/>
                  <a:ext cx="0" cy="14630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16C194B4-1EA9-894C-BC9B-93F078E51BC3}"/>
                  </a:ext>
                </a:extLst>
              </p:cNvPr>
              <p:cNvGrpSpPr/>
              <p:nvPr/>
            </p:nvGrpSpPr>
            <p:grpSpPr>
              <a:xfrm>
                <a:off x="0" y="0"/>
                <a:ext cx="2722140" cy="1706880"/>
                <a:chOff x="0" y="0"/>
                <a:chExt cx="2722140" cy="1706880"/>
              </a:xfrm>
            </p:grpSpPr>
            <p:grpSp>
              <p:nvGrpSpPr>
                <p:cNvPr id="179" name="Group 178">
                  <a:extLst>
                    <a:ext uri="{FF2B5EF4-FFF2-40B4-BE49-F238E27FC236}">
                      <a16:creationId xmlns:a16="http://schemas.microsoft.com/office/drawing/2014/main" id="{16BDE65F-A7F9-BC4D-BB8D-B44C9F37657E}"/>
                    </a:ext>
                  </a:extLst>
                </p:cNvPr>
                <p:cNvGrpSpPr/>
                <p:nvPr/>
              </p:nvGrpSpPr>
              <p:grpSpPr>
                <a:xfrm>
                  <a:off x="129540" y="83820"/>
                  <a:ext cx="2506980" cy="1516380"/>
                  <a:chOff x="0" y="0"/>
                  <a:chExt cx="2506980" cy="1516380"/>
                </a:xfrm>
              </p:grpSpPr>
              <p:cxnSp>
                <p:nvCxnSpPr>
                  <p:cNvPr id="187" name="Straight Connector 186">
                    <a:extLst>
                      <a:ext uri="{FF2B5EF4-FFF2-40B4-BE49-F238E27FC236}">
                        <a16:creationId xmlns:a16="http://schemas.microsoft.com/office/drawing/2014/main" id="{CE1E83E8-3034-C343-8B84-5BFBAAA7E168}"/>
                      </a:ext>
                    </a:extLst>
                  </p:cNvPr>
                  <p:cNvCxnSpPr/>
                  <p:nvPr/>
                </p:nvCxnSpPr>
                <p:spPr>
                  <a:xfrm>
                    <a:off x="1828800" y="30480"/>
                    <a:ext cx="678180" cy="7467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17661D3-C701-B64A-976B-F4A4D8AC20CC}"/>
                      </a:ext>
                    </a:extLst>
                  </p:cNvPr>
                  <p:cNvCxnSpPr/>
                  <p:nvPr/>
                </p:nvCxnSpPr>
                <p:spPr>
                  <a:xfrm>
                    <a:off x="1783080" y="15240"/>
                    <a:ext cx="0" cy="14782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06EC114-522F-9A48-97A8-11AEA592955C}"/>
                      </a:ext>
                    </a:extLst>
                  </p:cNvPr>
                  <p:cNvCxnSpPr/>
                  <p:nvPr/>
                </p:nvCxnSpPr>
                <p:spPr>
                  <a:xfrm flipH="1">
                    <a:off x="678180" y="0"/>
                    <a:ext cx="1143000" cy="15163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775231E-EF0A-0745-8ADD-1EE9AB9E40EF}"/>
                      </a:ext>
                    </a:extLst>
                  </p:cNvPr>
                  <p:cNvCxnSpPr/>
                  <p:nvPr/>
                </p:nvCxnSpPr>
                <p:spPr>
                  <a:xfrm>
                    <a:off x="0" y="784860"/>
                    <a:ext cx="1790700" cy="72390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9B4CF34-F468-D945-871A-89F72A609533}"/>
                      </a:ext>
                    </a:extLst>
                  </p:cNvPr>
                  <p:cNvCxnSpPr/>
                  <p:nvPr/>
                </p:nvCxnSpPr>
                <p:spPr>
                  <a:xfrm>
                    <a:off x="685800" y="38100"/>
                    <a:ext cx="1813560" cy="73914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E8A6D21D-104F-1B43-942C-8BC0536AA4EE}"/>
                      </a:ext>
                    </a:extLst>
                  </p:cNvPr>
                  <p:cNvCxnSpPr/>
                  <p:nvPr/>
                </p:nvCxnSpPr>
                <p:spPr>
                  <a:xfrm>
                    <a:off x="0" y="792480"/>
                    <a:ext cx="685800" cy="7086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803FE82C-FC4F-AC48-90D6-92448BA50923}"/>
                    </a:ext>
                  </a:extLst>
                </p:cNvPr>
                <p:cNvGrpSpPr/>
                <p:nvPr/>
              </p:nvGrpSpPr>
              <p:grpSpPr>
                <a:xfrm>
                  <a:off x="0" y="0"/>
                  <a:ext cx="2722140" cy="1706880"/>
                  <a:chOff x="0" y="0"/>
                  <a:chExt cx="2722140" cy="1706880"/>
                </a:xfrm>
              </p:grpSpPr>
              <p:sp>
                <p:nvSpPr>
                  <p:cNvPr id="181" name="Oval 180">
                    <a:extLst>
                      <a:ext uri="{FF2B5EF4-FFF2-40B4-BE49-F238E27FC236}">
                        <a16:creationId xmlns:a16="http://schemas.microsoft.com/office/drawing/2014/main" id="{957DEE8A-E2B8-F646-9504-8EA137EAA2A8}"/>
                      </a:ext>
                    </a:extLst>
                  </p:cNvPr>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2" name="Oval 181">
                    <a:extLst>
                      <a:ext uri="{FF2B5EF4-FFF2-40B4-BE49-F238E27FC236}">
                        <a16:creationId xmlns:a16="http://schemas.microsoft.com/office/drawing/2014/main" id="{B8C12D54-CF89-2645-9327-BD0759330FD5}"/>
                      </a:ext>
                    </a:extLst>
                  </p:cNvPr>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Oval 182">
                    <a:extLst>
                      <a:ext uri="{FF2B5EF4-FFF2-40B4-BE49-F238E27FC236}">
                        <a16:creationId xmlns:a16="http://schemas.microsoft.com/office/drawing/2014/main" id="{81010AA6-5065-C64E-B73E-BACA7EC2DFF4}"/>
                      </a:ext>
                    </a:extLst>
                  </p:cNvPr>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4" name="Oval 183">
                    <a:extLst>
                      <a:ext uri="{FF2B5EF4-FFF2-40B4-BE49-F238E27FC236}">
                        <a16:creationId xmlns:a16="http://schemas.microsoft.com/office/drawing/2014/main" id="{BA744A31-5DD0-BF4F-B38A-3CE2E1AC5856}"/>
                      </a:ext>
                    </a:extLst>
                  </p:cNvPr>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5" name="Oval 184">
                    <a:extLst>
                      <a:ext uri="{FF2B5EF4-FFF2-40B4-BE49-F238E27FC236}">
                        <a16:creationId xmlns:a16="http://schemas.microsoft.com/office/drawing/2014/main" id="{4073DEC8-8F9D-574A-A883-D1813646507D}"/>
                      </a:ext>
                    </a:extLst>
                  </p:cNvPr>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6" name="Oval 185">
                    <a:extLst>
                      <a:ext uri="{FF2B5EF4-FFF2-40B4-BE49-F238E27FC236}">
                        <a16:creationId xmlns:a16="http://schemas.microsoft.com/office/drawing/2014/main" id="{DCFB97C6-8334-F841-87DF-7F5E13BB1124}"/>
                      </a:ext>
                    </a:extLst>
                  </p:cNvPr>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mc:AlternateContent xmlns:mc="http://schemas.openxmlformats.org/markup-compatibility/2006" xmlns:a14="http://schemas.microsoft.com/office/drawing/2010/main">
          <mc:Choice Requires="a14">
            <p:sp>
              <p:nvSpPr>
                <p:cNvPr id="176" name="Text Box 2">
                  <a:extLst>
                    <a:ext uri="{FF2B5EF4-FFF2-40B4-BE49-F238E27FC236}">
                      <a16:creationId xmlns:a16="http://schemas.microsoft.com/office/drawing/2014/main" id="{37764252-60F0-014D-BAC3-B2DE9B9E0064}"/>
                    </a:ext>
                  </a:extLst>
                </p:cNvPr>
                <p:cNvSpPr txBox="1">
                  <a:spLocks noChangeArrowheads="1"/>
                </p:cNvSpPr>
                <p:nvPr/>
              </p:nvSpPr>
              <p:spPr bwMode="auto">
                <a:xfrm>
                  <a:off x="26270" y="1470614"/>
                  <a:ext cx="2292873" cy="369443"/>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Coloured </a:t>
                  </a:r>
                  <a14:m>
                    <m:oMath xmlns:m="http://schemas.openxmlformats.org/officeDocument/2006/math">
                      <m:sSub>
                        <m:sSubPr>
                          <m:ctrlPr>
                            <a:rPr lang="en-US" b="0" i="1" dirty="0" smtClean="0">
                              <a:effectLst/>
                              <a:latin typeface="Cambria Math" panose="02040503050406030204" pitchFamily="18" charset="0"/>
                              <a:ea typeface="Times New Roman" panose="02020603050405020304" pitchFamily="18" charset="0"/>
                            </a:rPr>
                          </m:ctrlPr>
                        </m:sSubPr>
                        <m:e>
                          <m:r>
                            <a:rPr lang="en-US" b="0" i="1" dirty="0" smtClean="0">
                              <a:effectLst/>
                              <a:latin typeface="Cambria Math" panose="02040503050406030204" pitchFamily="18" charset="0"/>
                              <a:ea typeface="Times New Roman" panose="02020603050405020304" pitchFamily="18" charset="0"/>
                            </a:rPr>
                            <m:t>𝐾</m:t>
                          </m:r>
                        </m:e>
                        <m:sub>
                          <m:r>
                            <a:rPr lang="en-US" b="0" i="1" dirty="0" smtClean="0">
                              <a:effectLst/>
                              <a:latin typeface="Cambria Math" panose="02040503050406030204" pitchFamily="18" charset="0"/>
                              <a:ea typeface="Times New Roman" panose="02020603050405020304" pitchFamily="18" charset="0"/>
                            </a:rPr>
                            <m:t>6</m:t>
                          </m:r>
                        </m:sub>
                      </m:sSub>
                    </m:oMath>
                  </a14:m>
                  <a:endParaRPr lang="en-US" dirty="0">
                    <a:effectLst/>
                    <a:latin typeface="Times New Roman" panose="02020603050405020304" pitchFamily="18" charset="0"/>
                    <a:ea typeface="Times New Roman" panose="02020603050405020304" pitchFamily="18" charset="0"/>
                  </a:endParaRPr>
                </a:p>
              </p:txBody>
            </p:sp>
          </mc:Choice>
          <mc:Fallback xmlns="">
            <p:sp>
              <p:nvSpPr>
                <p:cNvPr id="176" name="Text Box 2">
                  <a:extLst>
                    <a:ext uri="{FF2B5EF4-FFF2-40B4-BE49-F238E27FC236}">
                      <a16:creationId xmlns:a16="http://schemas.microsoft.com/office/drawing/2014/main" id="{37764252-60F0-014D-BAC3-B2DE9B9E0064}"/>
                    </a:ext>
                  </a:extLst>
                </p:cNvPr>
                <p:cNvSpPr txBox="1">
                  <a:spLocks noRot="1" noChangeAspect="1" noMove="1" noResize="1" noEditPoints="1" noAdjustHandles="1" noChangeArrowheads="1" noChangeShapeType="1" noTextEdit="1"/>
                </p:cNvSpPr>
                <p:nvPr/>
              </p:nvSpPr>
              <p:spPr bwMode="auto">
                <a:xfrm>
                  <a:off x="26270" y="1470614"/>
                  <a:ext cx="2292873" cy="369443"/>
                </a:xfrm>
                <a:prstGeom prst="rect">
                  <a:avLst/>
                </a:prstGeom>
                <a:blipFill>
                  <a:blip r:embed="rId25"/>
                  <a:stretch>
                    <a:fillRect t="-6667" b="-23333"/>
                  </a:stretch>
                </a:blipFill>
                <a:ln w="9525">
                  <a:noFill/>
                  <a:miter lim="800000"/>
                  <a:headEnd/>
                  <a:tailEnd/>
                </a:ln>
              </p:spPr>
              <p:txBody>
                <a:bodyPr/>
                <a:lstStyle/>
                <a:p>
                  <a:r>
                    <a:rPr lang="en-US">
                      <a:noFill/>
                    </a:rPr>
                    <a:t> </a:t>
                  </a:r>
                </a:p>
              </p:txBody>
            </p:sp>
          </mc:Fallback>
        </mc:AlternateContent>
      </p:grpSp>
      <p:grpSp>
        <p:nvGrpSpPr>
          <p:cNvPr id="202" name="Group 201">
            <a:extLst>
              <a:ext uri="{FF2B5EF4-FFF2-40B4-BE49-F238E27FC236}">
                <a16:creationId xmlns:a16="http://schemas.microsoft.com/office/drawing/2014/main" id="{4C95AB74-6098-4246-BEBF-7213AC3B94B6}"/>
              </a:ext>
            </a:extLst>
          </p:cNvPr>
          <p:cNvGrpSpPr/>
          <p:nvPr/>
        </p:nvGrpSpPr>
        <p:grpSpPr>
          <a:xfrm>
            <a:off x="9399673" y="2810847"/>
            <a:ext cx="2466975" cy="1874398"/>
            <a:chOff x="0" y="16627"/>
            <a:chExt cx="2467111" cy="1875178"/>
          </a:xfrm>
        </p:grpSpPr>
        <p:grpSp>
          <p:nvGrpSpPr>
            <p:cNvPr id="203" name="Group 202">
              <a:extLst>
                <a:ext uri="{FF2B5EF4-FFF2-40B4-BE49-F238E27FC236}">
                  <a16:creationId xmlns:a16="http://schemas.microsoft.com/office/drawing/2014/main" id="{F30E0E4E-D6EF-5D49-AA09-A3E6EB2C92C7}"/>
                </a:ext>
              </a:extLst>
            </p:cNvPr>
            <p:cNvGrpSpPr/>
            <p:nvPr/>
          </p:nvGrpSpPr>
          <p:grpSpPr>
            <a:xfrm>
              <a:off x="0" y="16627"/>
              <a:ext cx="2467111" cy="1581631"/>
              <a:chOff x="0" y="-17243"/>
              <a:chExt cx="2853747" cy="1833190"/>
            </a:xfrm>
          </p:grpSpPr>
          <p:grpSp>
            <p:nvGrpSpPr>
              <p:cNvPr id="205" name="Group 204">
                <a:extLst>
                  <a:ext uri="{FF2B5EF4-FFF2-40B4-BE49-F238E27FC236}">
                    <a16:creationId xmlns:a16="http://schemas.microsoft.com/office/drawing/2014/main" id="{2E9464A6-C5FD-A648-B1B7-ACAE5C95E19E}"/>
                  </a:ext>
                </a:extLst>
              </p:cNvPr>
              <p:cNvGrpSpPr/>
              <p:nvPr/>
            </p:nvGrpSpPr>
            <p:grpSpPr>
              <a:xfrm>
                <a:off x="0" y="60960"/>
                <a:ext cx="2722140" cy="1734407"/>
                <a:chOff x="0" y="0"/>
                <a:chExt cx="2722140" cy="1734407"/>
              </a:xfrm>
            </p:grpSpPr>
            <p:grpSp>
              <p:nvGrpSpPr>
                <p:cNvPr id="209" name="Group 208">
                  <a:extLst>
                    <a:ext uri="{FF2B5EF4-FFF2-40B4-BE49-F238E27FC236}">
                      <a16:creationId xmlns:a16="http://schemas.microsoft.com/office/drawing/2014/main" id="{9BF6E8D0-8A29-504B-A9BE-0CE1D0FA0C68}"/>
                    </a:ext>
                  </a:extLst>
                </p:cNvPr>
                <p:cNvGrpSpPr/>
                <p:nvPr/>
              </p:nvGrpSpPr>
              <p:grpSpPr>
                <a:xfrm>
                  <a:off x="0" y="0"/>
                  <a:ext cx="2722140" cy="1706880"/>
                  <a:chOff x="0" y="0"/>
                  <a:chExt cx="2722140" cy="1706880"/>
                </a:xfrm>
              </p:grpSpPr>
              <p:grpSp>
                <p:nvGrpSpPr>
                  <p:cNvPr id="211" name="Group 210">
                    <a:extLst>
                      <a:ext uri="{FF2B5EF4-FFF2-40B4-BE49-F238E27FC236}">
                        <a16:creationId xmlns:a16="http://schemas.microsoft.com/office/drawing/2014/main" id="{F8FBB203-921E-B34E-ADE3-CF5CF9637ADA}"/>
                      </a:ext>
                    </a:extLst>
                  </p:cNvPr>
                  <p:cNvGrpSpPr/>
                  <p:nvPr/>
                </p:nvGrpSpPr>
                <p:grpSpPr>
                  <a:xfrm>
                    <a:off x="807720" y="114300"/>
                    <a:ext cx="1805330" cy="1493520"/>
                    <a:chOff x="678180" y="15240"/>
                    <a:chExt cx="1805330" cy="1493520"/>
                  </a:xfrm>
                </p:grpSpPr>
                <p:cxnSp>
                  <p:nvCxnSpPr>
                    <p:cNvPr id="223" name="Straight Connector 222">
                      <a:extLst>
                        <a:ext uri="{FF2B5EF4-FFF2-40B4-BE49-F238E27FC236}">
                          <a16:creationId xmlns:a16="http://schemas.microsoft.com/office/drawing/2014/main" id="{A487C659-8699-8147-B98D-FDCA63E0029A}"/>
                        </a:ext>
                      </a:extLst>
                    </p:cNvPr>
                    <p:cNvCxnSpPr/>
                    <p:nvPr/>
                  </p:nvCxnSpPr>
                  <p:spPr>
                    <a:xfrm flipH="1">
                      <a:off x="701040" y="73914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DD01206-2093-E044-BE17-DD21FE0E5FBD}"/>
                        </a:ext>
                      </a:extLst>
                    </p:cNvPr>
                    <p:cNvCxnSpPr/>
                    <p:nvPr/>
                  </p:nvCxnSpPr>
                  <p:spPr>
                    <a:xfrm flipH="1" flipV="1">
                      <a:off x="678180" y="15011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2272E15A-6387-E84F-9ACB-1974990801FF}"/>
                        </a:ext>
                      </a:extLst>
                    </p:cNvPr>
                    <p:cNvCxnSpPr/>
                    <p:nvPr/>
                  </p:nvCxnSpPr>
                  <p:spPr>
                    <a:xfrm>
                      <a:off x="685800" y="15240"/>
                      <a:ext cx="0" cy="14630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4AEFA4E4-AF8B-6340-BDD5-E99516E2FC8D}"/>
                      </a:ext>
                    </a:extLst>
                  </p:cNvPr>
                  <p:cNvGrpSpPr/>
                  <p:nvPr/>
                </p:nvGrpSpPr>
                <p:grpSpPr>
                  <a:xfrm>
                    <a:off x="0" y="0"/>
                    <a:ext cx="2722140" cy="1706880"/>
                    <a:chOff x="0" y="0"/>
                    <a:chExt cx="2722140" cy="1706880"/>
                  </a:xfrm>
                </p:grpSpPr>
                <p:grpSp>
                  <p:nvGrpSpPr>
                    <p:cNvPr id="213" name="Group 212">
                      <a:extLst>
                        <a:ext uri="{FF2B5EF4-FFF2-40B4-BE49-F238E27FC236}">
                          <a16:creationId xmlns:a16="http://schemas.microsoft.com/office/drawing/2014/main" id="{5A69F145-11D0-2141-84DE-03CF2FDB3388}"/>
                        </a:ext>
                      </a:extLst>
                    </p:cNvPr>
                    <p:cNvGrpSpPr/>
                    <p:nvPr/>
                  </p:nvGrpSpPr>
                  <p:grpSpPr>
                    <a:xfrm>
                      <a:off x="129540" y="83820"/>
                      <a:ext cx="1821180" cy="1516380"/>
                      <a:chOff x="0" y="0"/>
                      <a:chExt cx="1821180" cy="1516380"/>
                    </a:xfrm>
                  </p:grpSpPr>
                  <p:cxnSp>
                    <p:nvCxnSpPr>
                      <p:cNvPr id="221" name="Straight Connector 220">
                        <a:extLst>
                          <a:ext uri="{FF2B5EF4-FFF2-40B4-BE49-F238E27FC236}">
                            <a16:creationId xmlns:a16="http://schemas.microsoft.com/office/drawing/2014/main" id="{796F7D39-03C3-CF4B-B6B4-7D5FF3905BA5}"/>
                          </a:ext>
                        </a:extLst>
                      </p:cNvPr>
                      <p:cNvCxnSpPr/>
                      <p:nvPr/>
                    </p:nvCxnSpPr>
                    <p:spPr>
                      <a:xfrm flipH="1">
                        <a:off x="678180" y="0"/>
                        <a:ext cx="1143000" cy="15163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1C933C7-9347-2946-9DFA-ED6A0BA43923}"/>
                          </a:ext>
                        </a:extLst>
                      </p:cNvPr>
                      <p:cNvCxnSpPr/>
                      <p:nvPr/>
                    </p:nvCxnSpPr>
                    <p:spPr>
                      <a:xfrm>
                        <a:off x="0" y="792480"/>
                        <a:ext cx="685800" cy="7086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7BA1E174-9C50-0B48-B935-4B05556F31E5}"/>
                        </a:ext>
                      </a:extLst>
                    </p:cNvPr>
                    <p:cNvGrpSpPr/>
                    <p:nvPr/>
                  </p:nvGrpSpPr>
                  <p:grpSpPr>
                    <a:xfrm>
                      <a:off x="0" y="0"/>
                      <a:ext cx="2722140" cy="1706880"/>
                      <a:chOff x="0" y="0"/>
                      <a:chExt cx="2722140" cy="1706880"/>
                    </a:xfrm>
                  </p:grpSpPr>
                  <p:sp>
                    <p:nvSpPr>
                      <p:cNvPr id="215" name="Oval 214">
                        <a:extLst>
                          <a:ext uri="{FF2B5EF4-FFF2-40B4-BE49-F238E27FC236}">
                            <a16:creationId xmlns:a16="http://schemas.microsoft.com/office/drawing/2014/main" id="{CDBB17F0-7E05-4C40-B7FE-A2BB14A31F24}"/>
                          </a:ext>
                        </a:extLst>
                      </p:cNvPr>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6" name="Oval 215">
                        <a:extLst>
                          <a:ext uri="{FF2B5EF4-FFF2-40B4-BE49-F238E27FC236}">
                            <a16:creationId xmlns:a16="http://schemas.microsoft.com/office/drawing/2014/main" id="{E1B6E1F6-72C8-B443-9DDF-4FBB2E42E6BC}"/>
                          </a:ext>
                        </a:extLst>
                      </p:cNvPr>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7" name="Oval 216">
                        <a:extLst>
                          <a:ext uri="{FF2B5EF4-FFF2-40B4-BE49-F238E27FC236}">
                            <a16:creationId xmlns:a16="http://schemas.microsoft.com/office/drawing/2014/main" id="{AEF8F894-B9E5-E545-908A-23828F7434EA}"/>
                          </a:ext>
                        </a:extLst>
                      </p:cNvPr>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8" name="Oval 217">
                        <a:extLst>
                          <a:ext uri="{FF2B5EF4-FFF2-40B4-BE49-F238E27FC236}">
                            <a16:creationId xmlns:a16="http://schemas.microsoft.com/office/drawing/2014/main" id="{57FF4B24-8F9C-254C-84B4-2352D797C1B1}"/>
                          </a:ext>
                        </a:extLst>
                      </p:cNvPr>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9" name="Oval 218">
                        <a:extLst>
                          <a:ext uri="{FF2B5EF4-FFF2-40B4-BE49-F238E27FC236}">
                            <a16:creationId xmlns:a16="http://schemas.microsoft.com/office/drawing/2014/main" id="{8C229B79-3F1F-C747-A979-D8CCD1A5603D}"/>
                          </a:ext>
                        </a:extLst>
                      </p:cNvPr>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0" name="Oval 219">
                        <a:extLst>
                          <a:ext uri="{FF2B5EF4-FFF2-40B4-BE49-F238E27FC236}">
                            <a16:creationId xmlns:a16="http://schemas.microsoft.com/office/drawing/2014/main" id="{0A2D858B-B477-9F4E-9212-75958C2BCAF4}"/>
                          </a:ext>
                        </a:extLst>
                      </p:cNvPr>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mc:AlternateContent xmlns:mc="http://schemas.openxmlformats.org/markup-compatibility/2006" xmlns:a14="http://schemas.microsoft.com/office/drawing/2010/main">
              <mc:Choice Requires="a14">
                <p:sp>
                  <p:nvSpPr>
                    <p:cNvPr id="210" name="Text Box 2">
                      <a:extLst>
                        <a:ext uri="{FF2B5EF4-FFF2-40B4-BE49-F238E27FC236}">
                          <a16:creationId xmlns:a16="http://schemas.microsoft.com/office/drawing/2014/main" id="{E852ED9C-E9BE-DC42-A3F0-6513F02CEB6B}"/>
                        </a:ext>
                      </a:extLst>
                    </p:cNvPr>
                    <p:cNvSpPr txBox="1">
                      <a:spLocks noChangeArrowheads="1"/>
                    </p:cNvSpPr>
                    <p:nvPr/>
                  </p:nvSpPr>
                  <p:spPr bwMode="auto">
                    <a:xfrm>
                      <a:off x="673102" y="1376328"/>
                      <a:ext cx="335914" cy="35807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𝒗</m:t>
                            </m:r>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04" name="Text Box 2"/>
                    <p:cNvSpPr txBox="1">
                      <a:spLocks noRot="1" noChangeAspect="1" noMove="1" noResize="1" noEditPoints="1" noAdjustHandles="1" noChangeArrowheads="1" noChangeShapeType="1" noTextEdit="1"/>
                    </p:cNvSpPr>
                    <p:nvPr/>
                  </p:nvSpPr>
                  <p:spPr bwMode="auto">
                    <a:xfrm>
                      <a:off x="673102" y="1376328"/>
                      <a:ext cx="335914" cy="358079"/>
                    </a:xfrm>
                    <a:prstGeom prst="rect">
                      <a:avLst/>
                    </a:prstGeom>
                    <a:blipFill>
                      <a:blip r:embed="rId8"/>
                      <a:stretch>
                        <a:fillRect l="-4167" b="-4000"/>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6" name="Text Box 2">
                    <a:extLst>
                      <a:ext uri="{FF2B5EF4-FFF2-40B4-BE49-F238E27FC236}">
                        <a16:creationId xmlns:a16="http://schemas.microsoft.com/office/drawing/2014/main" id="{EC11172F-1788-4144-9DF8-77EC5BD02E8E}"/>
                      </a:ext>
                    </a:extLst>
                  </p:cNvPr>
                  <p:cNvSpPr txBox="1">
                    <a:spLocks noChangeArrowheads="1"/>
                  </p:cNvSpPr>
                  <p:nvPr/>
                </p:nvSpPr>
                <p:spPr bwMode="auto">
                  <a:xfrm>
                    <a:off x="586692" y="-17243"/>
                    <a:ext cx="496178" cy="38948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𝟏</m:t>
                              </m:r>
                            </m:sub>
                          </m:sSub>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00" name="Text Box 2"/>
                  <p:cNvSpPr txBox="1">
                    <a:spLocks noRot="1" noChangeAspect="1" noMove="1" noResize="1" noEditPoints="1" noAdjustHandles="1" noChangeArrowheads="1" noChangeShapeType="1" noTextEdit="1"/>
                  </p:cNvSpPr>
                  <p:nvPr/>
                </p:nvSpPr>
                <p:spPr bwMode="auto">
                  <a:xfrm>
                    <a:off x="586692" y="-17243"/>
                    <a:ext cx="496178" cy="389489"/>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 name="Text Box 2">
                    <a:extLst>
                      <a:ext uri="{FF2B5EF4-FFF2-40B4-BE49-F238E27FC236}">
                        <a16:creationId xmlns:a16="http://schemas.microsoft.com/office/drawing/2014/main" id="{C5207A60-8913-264C-A5C4-A5246482E006}"/>
                      </a:ext>
                    </a:extLst>
                  </p:cNvPr>
                  <p:cNvSpPr txBox="1">
                    <a:spLocks noChangeArrowheads="1"/>
                  </p:cNvSpPr>
                  <p:nvPr/>
                </p:nvSpPr>
                <p:spPr bwMode="auto">
                  <a:xfrm>
                    <a:off x="2396547" y="715748"/>
                    <a:ext cx="457200" cy="422781"/>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𝟐</m:t>
                              </m:r>
                            </m:sub>
                          </m:sSub>
                        </m:oMath>
                      </m:oMathPara>
                    </a14:m>
                    <a:endParaRPr lang="en-US" sz="1200">
                      <a:effectLst/>
                      <a:latin typeface="Times New Roman" panose="02020603050405020304" pitchFamily="18" charset="0"/>
                      <a:ea typeface="Times New Roman" panose="02020603050405020304" pitchFamily="18" charset="0"/>
                    </a:endParaRPr>
                  </a:p>
                </p:txBody>
              </p:sp>
            </mc:Choice>
            <mc:Fallback xmlns="">
              <p:sp>
                <p:nvSpPr>
                  <p:cNvPr id="101" name="Text Box 2"/>
                  <p:cNvSpPr txBox="1">
                    <a:spLocks noRot="1" noChangeAspect="1" noMove="1" noResize="1" noEditPoints="1" noAdjustHandles="1" noChangeArrowheads="1" noChangeShapeType="1" noTextEdit="1"/>
                  </p:cNvSpPr>
                  <p:nvPr/>
                </p:nvSpPr>
                <p:spPr bwMode="auto">
                  <a:xfrm>
                    <a:off x="2396547" y="715748"/>
                    <a:ext cx="457200" cy="422781"/>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8" name="Text Box 2">
                    <a:extLst>
                      <a:ext uri="{FF2B5EF4-FFF2-40B4-BE49-F238E27FC236}">
                        <a16:creationId xmlns:a16="http://schemas.microsoft.com/office/drawing/2014/main" id="{A5E844B5-7522-9C44-ADAD-ABAA3F4463EC}"/>
                      </a:ext>
                    </a:extLst>
                  </p:cNvPr>
                  <p:cNvSpPr txBox="1">
                    <a:spLocks noChangeArrowheads="1"/>
                  </p:cNvSpPr>
                  <p:nvPr/>
                </p:nvSpPr>
                <p:spPr bwMode="auto">
                  <a:xfrm>
                    <a:off x="1681501" y="1457808"/>
                    <a:ext cx="457200" cy="358139"/>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𝟑</m:t>
                            </m:r>
                          </m:sub>
                        </m:sSub>
                      </m:oMath>
                    </a14:m>
                    <a:r>
                      <a:rPr lang="en-US" sz="1200" b="1">
                        <a:solidFill>
                          <a:srgbClr val="FFFFFF"/>
                        </a:solidFill>
                        <a:effectLst/>
                        <a:latin typeface="Calibri" panose="020F0502020204030204" pitchFamily="34" charset="0"/>
                        <a:ea typeface="Times New Roman" panose="02020603050405020304" pitchFamily="18" charset="0"/>
                      </a:rPr>
                      <a:t>u</a:t>
                    </a:r>
                    <a:endParaRPr lang="en-US" sz="1200">
                      <a:effectLst/>
                      <a:latin typeface="Times New Roman" panose="02020603050405020304" pitchFamily="18" charset="0"/>
                      <a:ea typeface="Times New Roman" panose="02020603050405020304" pitchFamily="18" charset="0"/>
                    </a:endParaRPr>
                  </a:p>
                </p:txBody>
              </p:sp>
            </mc:Choice>
            <mc:Fallback xmlns="">
              <p:sp>
                <p:nvSpPr>
                  <p:cNvPr id="102" name="Text Box 2"/>
                  <p:cNvSpPr txBox="1">
                    <a:spLocks noRot="1" noChangeAspect="1" noMove="1" noResize="1" noEditPoints="1" noAdjustHandles="1" noChangeArrowheads="1" noChangeShapeType="1" noTextEdit="1"/>
                  </p:cNvSpPr>
                  <p:nvPr/>
                </p:nvSpPr>
                <p:spPr bwMode="auto">
                  <a:xfrm>
                    <a:off x="1681501" y="1457808"/>
                    <a:ext cx="457200" cy="358139"/>
                  </a:xfrm>
                  <a:prstGeom prst="rect">
                    <a:avLst/>
                  </a:prstGeom>
                  <a:blipFill>
                    <a:blip r:embed="rId12"/>
                    <a:stretch>
                      <a:fillRect b="-66000"/>
                    </a:stretch>
                  </a:blipFill>
                  <a:ln w="9525">
                    <a:noFill/>
                    <a:miter lim="800000"/>
                    <a:headEnd/>
                    <a:tailEnd/>
                  </a:ln>
                </p:spPr>
                <p:txBody>
                  <a:bodyPr/>
                  <a:lstStyle/>
                  <a:p>
                    <a:r>
                      <a:rPr lang="en-US">
                        <a:noFill/>
                      </a:rPr>
                      <a:t> </a:t>
                    </a:r>
                  </a:p>
                </p:txBody>
              </p:sp>
            </mc:Fallback>
          </mc:AlternateContent>
        </p:grpSp>
        <p:sp>
          <p:nvSpPr>
            <p:cNvPr id="204" name="Text Box 2">
              <a:extLst>
                <a:ext uri="{FF2B5EF4-FFF2-40B4-BE49-F238E27FC236}">
                  <a16:creationId xmlns:a16="http://schemas.microsoft.com/office/drawing/2014/main" id="{8E35FC67-4E78-1842-AED3-E3FB5EF2A95B}"/>
                </a:ext>
              </a:extLst>
            </p:cNvPr>
            <p:cNvSpPr txBox="1">
              <a:spLocks noChangeArrowheads="1"/>
            </p:cNvSpPr>
            <p:nvPr/>
          </p:nvSpPr>
          <p:spPr bwMode="auto">
            <a:xfrm>
              <a:off x="401577" y="1522319"/>
              <a:ext cx="1508409" cy="369486"/>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Figure 10d</a:t>
              </a:r>
              <a:endParaRPr lang="en-US" dirty="0">
                <a:effectLst/>
                <a:latin typeface="Times New Roman" panose="02020603050405020304" pitchFamily="18" charset="0"/>
                <a:ea typeface="Times New Roman" panose="02020603050405020304" pitchFamily="18" charset="0"/>
              </a:endParaRPr>
            </a:p>
          </p:txBody>
        </p:sp>
      </p:grpSp>
      <p:grpSp>
        <p:nvGrpSpPr>
          <p:cNvPr id="226" name="Group 225">
            <a:extLst>
              <a:ext uri="{FF2B5EF4-FFF2-40B4-BE49-F238E27FC236}">
                <a16:creationId xmlns:a16="http://schemas.microsoft.com/office/drawing/2014/main" id="{41F011EA-7B1B-554D-9D43-0249267CB001}"/>
              </a:ext>
            </a:extLst>
          </p:cNvPr>
          <p:cNvGrpSpPr/>
          <p:nvPr/>
        </p:nvGrpSpPr>
        <p:grpSpPr>
          <a:xfrm>
            <a:off x="9387607" y="4702159"/>
            <a:ext cx="2479041" cy="1914377"/>
            <a:chOff x="0" y="-23207"/>
            <a:chExt cx="2479329" cy="1914984"/>
          </a:xfrm>
        </p:grpSpPr>
        <p:grpSp>
          <p:nvGrpSpPr>
            <p:cNvPr id="227" name="Group 226">
              <a:extLst>
                <a:ext uri="{FF2B5EF4-FFF2-40B4-BE49-F238E27FC236}">
                  <a16:creationId xmlns:a16="http://schemas.microsoft.com/office/drawing/2014/main" id="{333883B5-CE6D-6941-89C4-0F32EADB7442}"/>
                </a:ext>
              </a:extLst>
            </p:cNvPr>
            <p:cNvGrpSpPr/>
            <p:nvPr/>
          </p:nvGrpSpPr>
          <p:grpSpPr>
            <a:xfrm>
              <a:off x="0" y="-23207"/>
              <a:ext cx="2479329" cy="1603313"/>
              <a:chOff x="0" y="-26700"/>
              <a:chExt cx="2846834" cy="1844646"/>
            </a:xfrm>
          </p:grpSpPr>
          <p:grpSp>
            <p:nvGrpSpPr>
              <p:cNvPr id="229" name="Group 228">
                <a:extLst>
                  <a:ext uri="{FF2B5EF4-FFF2-40B4-BE49-F238E27FC236}">
                    <a16:creationId xmlns:a16="http://schemas.microsoft.com/office/drawing/2014/main" id="{380119F9-944A-F548-8D76-5A12AF2184A3}"/>
                  </a:ext>
                </a:extLst>
              </p:cNvPr>
              <p:cNvGrpSpPr/>
              <p:nvPr/>
            </p:nvGrpSpPr>
            <p:grpSpPr>
              <a:xfrm>
                <a:off x="0" y="53340"/>
                <a:ext cx="2722140" cy="1763603"/>
                <a:chOff x="0" y="0"/>
                <a:chExt cx="2722140" cy="1763603"/>
              </a:xfrm>
            </p:grpSpPr>
            <p:grpSp>
              <p:nvGrpSpPr>
                <p:cNvPr id="233" name="Group 232">
                  <a:extLst>
                    <a:ext uri="{FF2B5EF4-FFF2-40B4-BE49-F238E27FC236}">
                      <a16:creationId xmlns:a16="http://schemas.microsoft.com/office/drawing/2014/main" id="{ADC27248-6BCE-2749-AB81-A7970B530274}"/>
                    </a:ext>
                  </a:extLst>
                </p:cNvPr>
                <p:cNvGrpSpPr/>
                <p:nvPr/>
              </p:nvGrpSpPr>
              <p:grpSpPr>
                <a:xfrm>
                  <a:off x="0" y="0"/>
                  <a:ext cx="2722140" cy="1706880"/>
                  <a:chOff x="0" y="0"/>
                  <a:chExt cx="2722140" cy="1706880"/>
                </a:xfrm>
              </p:grpSpPr>
              <p:grpSp>
                <p:nvGrpSpPr>
                  <p:cNvPr id="235" name="Group 234">
                    <a:extLst>
                      <a:ext uri="{FF2B5EF4-FFF2-40B4-BE49-F238E27FC236}">
                        <a16:creationId xmlns:a16="http://schemas.microsoft.com/office/drawing/2014/main" id="{74FC4CC5-6CF1-EB45-9A80-E9851DB5AE8E}"/>
                      </a:ext>
                    </a:extLst>
                  </p:cNvPr>
                  <p:cNvGrpSpPr/>
                  <p:nvPr/>
                </p:nvGrpSpPr>
                <p:grpSpPr>
                  <a:xfrm>
                    <a:off x="807720" y="99060"/>
                    <a:ext cx="1821180" cy="1508760"/>
                    <a:chOff x="678180" y="0"/>
                    <a:chExt cx="1821180" cy="1508760"/>
                  </a:xfrm>
                </p:grpSpPr>
                <p:cxnSp>
                  <p:nvCxnSpPr>
                    <p:cNvPr id="248" name="Straight Connector 247">
                      <a:extLst>
                        <a:ext uri="{FF2B5EF4-FFF2-40B4-BE49-F238E27FC236}">
                          <a16:creationId xmlns:a16="http://schemas.microsoft.com/office/drawing/2014/main" id="{669DD70E-C7A6-8140-B111-183B2EC01423}"/>
                        </a:ext>
                      </a:extLst>
                    </p:cNvPr>
                    <p:cNvCxnSpPr/>
                    <p:nvPr/>
                  </p:nvCxnSpPr>
                  <p:spPr>
                    <a:xfrm flipH="1">
                      <a:off x="701040" y="739140"/>
                      <a:ext cx="1782470" cy="7391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B850079-B84E-1548-AC70-D7CC763492C5}"/>
                        </a:ext>
                      </a:extLst>
                    </p:cNvPr>
                    <p:cNvCxnSpPr/>
                    <p:nvPr/>
                  </p:nvCxnSpPr>
                  <p:spPr>
                    <a:xfrm flipH="1">
                      <a:off x="1783080" y="701040"/>
                      <a:ext cx="716280" cy="800100"/>
                    </a:xfrm>
                    <a:prstGeom prst="line">
                      <a:avLst/>
                    </a:prstGeom>
                    <a:ln w="3175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290F67A-40B4-FA43-911A-65F2476FFBAF}"/>
                        </a:ext>
                      </a:extLst>
                    </p:cNvPr>
                    <p:cNvCxnSpPr/>
                    <p:nvPr/>
                  </p:nvCxnSpPr>
                  <p:spPr>
                    <a:xfrm flipH="1" flipV="1">
                      <a:off x="678180" y="1501140"/>
                      <a:ext cx="1142620" cy="762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9AF01F5-A4CB-AE45-9F43-488366688B27}"/>
                        </a:ext>
                      </a:extLst>
                    </p:cNvPr>
                    <p:cNvCxnSpPr/>
                    <p:nvPr/>
                  </p:nvCxnSpPr>
                  <p:spPr>
                    <a:xfrm flipH="1" flipV="1">
                      <a:off x="685800" y="0"/>
                      <a:ext cx="1097280" cy="1478280"/>
                    </a:xfrm>
                    <a:prstGeom prst="line">
                      <a:avLst/>
                    </a:prstGeom>
                    <a:ln w="3175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57CF779-E4C9-774A-B6B6-90A88A5D508A}"/>
                        </a:ext>
                      </a:extLst>
                    </p:cNvPr>
                    <p:cNvCxnSpPr/>
                    <p:nvPr/>
                  </p:nvCxnSpPr>
                  <p:spPr>
                    <a:xfrm>
                      <a:off x="685800" y="15240"/>
                      <a:ext cx="0" cy="146304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2B000710-7471-D942-B14E-4D5DD7A892BA}"/>
                      </a:ext>
                    </a:extLst>
                  </p:cNvPr>
                  <p:cNvGrpSpPr/>
                  <p:nvPr/>
                </p:nvGrpSpPr>
                <p:grpSpPr>
                  <a:xfrm>
                    <a:off x="0" y="0"/>
                    <a:ext cx="2722140" cy="1706880"/>
                    <a:chOff x="0" y="0"/>
                    <a:chExt cx="2722140" cy="1706880"/>
                  </a:xfrm>
                </p:grpSpPr>
                <p:grpSp>
                  <p:nvGrpSpPr>
                    <p:cNvPr id="237" name="Group 236">
                      <a:extLst>
                        <a:ext uri="{FF2B5EF4-FFF2-40B4-BE49-F238E27FC236}">
                          <a16:creationId xmlns:a16="http://schemas.microsoft.com/office/drawing/2014/main" id="{55B576BA-E591-7A47-85A9-B090970DC163}"/>
                        </a:ext>
                      </a:extLst>
                    </p:cNvPr>
                    <p:cNvGrpSpPr/>
                    <p:nvPr/>
                  </p:nvGrpSpPr>
                  <p:grpSpPr>
                    <a:xfrm>
                      <a:off x="129540" y="83820"/>
                      <a:ext cx="2499360" cy="1516380"/>
                      <a:chOff x="0" y="0"/>
                      <a:chExt cx="2499360" cy="1516380"/>
                    </a:xfrm>
                  </p:grpSpPr>
                  <p:cxnSp>
                    <p:nvCxnSpPr>
                      <p:cNvPr id="245" name="Straight Connector 244">
                        <a:extLst>
                          <a:ext uri="{FF2B5EF4-FFF2-40B4-BE49-F238E27FC236}">
                            <a16:creationId xmlns:a16="http://schemas.microsoft.com/office/drawing/2014/main" id="{2C306ACF-DAA4-104D-978C-3CA869E617D4}"/>
                          </a:ext>
                        </a:extLst>
                      </p:cNvPr>
                      <p:cNvCxnSpPr/>
                      <p:nvPr/>
                    </p:nvCxnSpPr>
                    <p:spPr>
                      <a:xfrm flipH="1">
                        <a:off x="678180" y="0"/>
                        <a:ext cx="1143000" cy="151638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50198FD4-BFBF-0348-B625-97E2282D9106}"/>
                          </a:ext>
                        </a:extLst>
                      </p:cNvPr>
                      <p:cNvCxnSpPr/>
                      <p:nvPr/>
                    </p:nvCxnSpPr>
                    <p:spPr>
                      <a:xfrm>
                        <a:off x="685800" y="38100"/>
                        <a:ext cx="1813560" cy="739140"/>
                      </a:xfrm>
                      <a:prstGeom prst="line">
                        <a:avLst/>
                      </a:prstGeom>
                      <a:ln w="3175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DB83E88-1C6F-ED46-B8D5-28BF244CEA3D}"/>
                          </a:ext>
                        </a:extLst>
                      </p:cNvPr>
                      <p:cNvCxnSpPr/>
                      <p:nvPr/>
                    </p:nvCxnSpPr>
                    <p:spPr>
                      <a:xfrm>
                        <a:off x="0" y="792480"/>
                        <a:ext cx="685800" cy="70866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8" name="Group 237">
                      <a:extLst>
                        <a:ext uri="{FF2B5EF4-FFF2-40B4-BE49-F238E27FC236}">
                          <a16:creationId xmlns:a16="http://schemas.microsoft.com/office/drawing/2014/main" id="{DBEBA6A8-A67C-D34F-8995-1A843C5BBEEC}"/>
                        </a:ext>
                      </a:extLst>
                    </p:cNvPr>
                    <p:cNvGrpSpPr/>
                    <p:nvPr/>
                  </p:nvGrpSpPr>
                  <p:grpSpPr>
                    <a:xfrm>
                      <a:off x="0" y="0"/>
                      <a:ext cx="2722140" cy="1706880"/>
                      <a:chOff x="0" y="0"/>
                      <a:chExt cx="2722140" cy="1706880"/>
                    </a:xfrm>
                  </p:grpSpPr>
                  <p:sp>
                    <p:nvSpPr>
                      <p:cNvPr id="239" name="Oval 238">
                        <a:extLst>
                          <a:ext uri="{FF2B5EF4-FFF2-40B4-BE49-F238E27FC236}">
                            <a16:creationId xmlns:a16="http://schemas.microsoft.com/office/drawing/2014/main" id="{8C1ED882-39E3-7F4C-B137-EA33B9FF976F}"/>
                          </a:ext>
                        </a:extLst>
                      </p:cNvPr>
                      <p:cNvSpPr/>
                      <p:nvPr/>
                    </p:nvSpPr>
                    <p:spPr>
                      <a:xfrm>
                        <a:off x="70104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0" name="Oval 239">
                        <a:extLst>
                          <a:ext uri="{FF2B5EF4-FFF2-40B4-BE49-F238E27FC236}">
                            <a16:creationId xmlns:a16="http://schemas.microsoft.com/office/drawing/2014/main" id="{075BDDAD-131A-6345-8932-5C79695AAD65}"/>
                          </a:ext>
                        </a:extLst>
                      </p:cNvPr>
                      <p:cNvSpPr/>
                      <p:nvPr/>
                    </p:nvSpPr>
                    <p:spPr>
                      <a:xfrm>
                        <a:off x="70104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1" name="Oval 240">
                        <a:extLst>
                          <a:ext uri="{FF2B5EF4-FFF2-40B4-BE49-F238E27FC236}">
                            <a16:creationId xmlns:a16="http://schemas.microsoft.com/office/drawing/2014/main" id="{9C17AFA4-4DA0-284A-8CCC-352E223EA464}"/>
                          </a:ext>
                        </a:extLst>
                      </p:cNvPr>
                      <p:cNvSpPr/>
                      <p:nvPr/>
                    </p:nvSpPr>
                    <p:spPr>
                      <a:xfrm>
                        <a:off x="1790700" y="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2" name="Oval 241">
                        <a:extLst>
                          <a:ext uri="{FF2B5EF4-FFF2-40B4-BE49-F238E27FC236}">
                            <a16:creationId xmlns:a16="http://schemas.microsoft.com/office/drawing/2014/main" id="{A9D2E432-3D60-0041-A80E-28DCD9964C53}"/>
                          </a:ext>
                        </a:extLst>
                      </p:cNvPr>
                      <p:cNvSpPr/>
                      <p:nvPr/>
                    </p:nvSpPr>
                    <p:spPr>
                      <a:xfrm>
                        <a:off x="1790700" y="147828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3" name="Oval 242">
                        <a:extLst>
                          <a:ext uri="{FF2B5EF4-FFF2-40B4-BE49-F238E27FC236}">
                            <a16:creationId xmlns:a16="http://schemas.microsoft.com/office/drawing/2014/main" id="{86585231-93F1-3240-B455-340FA6653243}"/>
                          </a:ext>
                        </a:extLst>
                      </p:cNvPr>
                      <p:cNvSpPr/>
                      <p:nvPr/>
                    </p:nvSpPr>
                    <p:spPr>
                      <a:xfrm>
                        <a:off x="0" y="7391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4" name="Oval 243">
                        <a:extLst>
                          <a:ext uri="{FF2B5EF4-FFF2-40B4-BE49-F238E27FC236}">
                            <a16:creationId xmlns:a16="http://schemas.microsoft.com/office/drawing/2014/main" id="{605E7F7E-5203-8B4A-9B05-CFEF1DEBE1C6}"/>
                          </a:ext>
                        </a:extLst>
                      </p:cNvPr>
                      <p:cNvSpPr/>
                      <p:nvPr/>
                    </p:nvSpPr>
                    <p:spPr>
                      <a:xfrm>
                        <a:off x="2491740" y="739140"/>
                        <a:ext cx="230400" cy="23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mc:AlternateContent xmlns:mc="http://schemas.openxmlformats.org/markup-compatibility/2006" xmlns:a14="http://schemas.microsoft.com/office/drawing/2010/main">
              <mc:Choice Requires="a14">
                <p:sp>
                  <p:nvSpPr>
                    <p:cNvPr id="234" name="Text Box 2">
                      <a:extLst>
                        <a:ext uri="{FF2B5EF4-FFF2-40B4-BE49-F238E27FC236}">
                          <a16:creationId xmlns:a16="http://schemas.microsoft.com/office/drawing/2014/main" id="{338D71D4-95B7-7F41-8E1D-ABA98169C907}"/>
                        </a:ext>
                      </a:extLst>
                    </p:cNvPr>
                    <p:cNvSpPr txBox="1">
                      <a:spLocks noChangeArrowheads="1"/>
                    </p:cNvSpPr>
                    <p:nvPr/>
                  </p:nvSpPr>
                  <p:spPr bwMode="auto">
                    <a:xfrm>
                      <a:off x="639936" y="1376365"/>
                      <a:ext cx="335914" cy="3872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𝒗</m:t>
                            </m:r>
                          </m:oMath>
                        </m:oMathPara>
                      </a14:m>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b="1" dirty="0">
                          <a:solidFill>
                            <a:srgbClr val="FFFFFF"/>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29" name="Text Box 2"/>
                    <p:cNvSpPr txBox="1">
                      <a:spLocks noRot="1" noChangeAspect="1" noMove="1" noResize="1" noEditPoints="1" noAdjustHandles="1" noChangeArrowheads="1" noChangeShapeType="1" noTextEdit="1"/>
                    </p:cNvSpPr>
                    <p:nvPr/>
                  </p:nvSpPr>
                  <p:spPr bwMode="auto">
                    <a:xfrm>
                      <a:off x="639936" y="1376365"/>
                      <a:ext cx="335914" cy="387238"/>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0" name="Text Box 2">
                    <a:extLst>
                      <a:ext uri="{FF2B5EF4-FFF2-40B4-BE49-F238E27FC236}">
                        <a16:creationId xmlns:a16="http://schemas.microsoft.com/office/drawing/2014/main" id="{FBE21DCB-0CA2-C74B-AA45-FD3BA09EBB02}"/>
                      </a:ext>
                    </a:extLst>
                  </p:cNvPr>
                  <p:cNvSpPr txBox="1">
                    <a:spLocks noChangeArrowheads="1"/>
                  </p:cNvSpPr>
                  <p:nvPr/>
                </p:nvSpPr>
                <p:spPr bwMode="auto">
                  <a:xfrm>
                    <a:off x="605832" y="-26700"/>
                    <a:ext cx="457199" cy="382276"/>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𝟏</m:t>
                              </m:r>
                            </m:sub>
                          </m:sSub>
                        </m:oMath>
                      </m:oMathPara>
                    </a14:m>
                    <a:endParaRPr lang="en-US" sz="1200">
                      <a:effectLst/>
                      <a:latin typeface="Times New Roman" panose="02020603050405020304" pitchFamily="18" charset="0"/>
                      <a:ea typeface="Times New Roman" panose="02020603050405020304" pitchFamily="18" charset="0"/>
                    </a:endParaRPr>
                  </a:p>
                </p:txBody>
              </p:sp>
            </mc:Choice>
            <mc:Fallback xmlns="">
              <p:sp>
                <p:nvSpPr>
                  <p:cNvPr id="125" name="Text Box 2"/>
                  <p:cNvSpPr txBox="1">
                    <a:spLocks noRot="1" noChangeAspect="1" noMove="1" noResize="1" noEditPoints="1" noAdjustHandles="1" noChangeArrowheads="1" noChangeShapeType="1" noTextEdit="1"/>
                  </p:cNvSpPr>
                  <p:nvPr/>
                </p:nvSpPr>
                <p:spPr bwMode="auto">
                  <a:xfrm>
                    <a:off x="605832" y="-26700"/>
                    <a:ext cx="457199" cy="382276"/>
                  </a:xfrm>
                  <a:prstGeom prst="rect">
                    <a:avLst/>
                  </a:prstGeom>
                  <a:blipFill>
                    <a:blip r:embed="rId15"/>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 Box 2">
                    <a:extLst>
                      <a:ext uri="{FF2B5EF4-FFF2-40B4-BE49-F238E27FC236}">
                        <a16:creationId xmlns:a16="http://schemas.microsoft.com/office/drawing/2014/main" id="{3C0EBC81-BA79-2140-81FD-292480B33627}"/>
                      </a:ext>
                    </a:extLst>
                  </p:cNvPr>
                  <p:cNvSpPr txBox="1">
                    <a:spLocks noChangeArrowheads="1"/>
                  </p:cNvSpPr>
                  <p:nvPr/>
                </p:nvSpPr>
                <p:spPr bwMode="auto">
                  <a:xfrm>
                    <a:off x="2389634" y="700251"/>
                    <a:ext cx="457200" cy="424806"/>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𝟐</m:t>
                              </m:r>
                            </m:sub>
                          </m:sSub>
                        </m:oMath>
                      </m:oMathPara>
                    </a14:m>
                    <a:endParaRPr lang="en-US" sz="1200">
                      <a:effectLst/>
                      <a:latin typeface="Times New Roman" panose="02020603050405020304" pitchFamily="18" charset="0"/>
                      <a:ea typeface="Times New Roman" panose="02020603050405020304" pitchFamily="18" charset="0"/>
                    </a:endParaRPr>
                  </a:p>
                </p:txBody>
              </p:sp>
            </mc:Choice>
            <mc:Fallback xmlns="">
              <p:sp>
                <p:nvSpPr>
                  <p:cNvPr id="126" name="Text Box 2"/>
                  <p:cNvSpPr txBox="1">
                    <a:spLocks noRot="1" noChangeAspect="1" noMove="1" noResize="1" noEditPoints="1" noAdjustHandles="1" noChangeArrowheads="1" noChangeShapeType="1" noTextEdit="1"/>
                  </p:cNvSpPr>
                  <p:nvPr/>
                </p:nvSpPr>
                <p:spPr bwMode="auto">
                  <a:xfrm>
                    <a:off x="2389634" y="700251"/>
                    <a:ext cx="457200" cy="424806"/>
                  </a:xfrm>
                  <a:prstGeom prst="rect">
                    <a:avLst/>
                  </a:prstGeom>
                  <a:blipFill>
                    <a:blip r:embed="rId1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 Box 2">
                    <a:extLst>
                      <a:ext uri="{FF2B5EF4-FFF2-40B4-BE49-F238E27FC236}">
                        <a16:creationId xmlns:a16="http://schemas.microsoft.com/office/drawing/2014/main" id="{7BA43F1A-5C77-8F41-B0B2-86DDFB97B7A7}"/>
                      </a:ext>
                    </a:extLst>
                  </p:cNvPr>
                  <p:cNvSpPr txBox="1">
                    <a:spLocks noChangeArrowheads="1"/>
                  </p:cNvSpPr>
                  <p:nvPr/>
                </p:nvSpPr>
                <p:spPr bwMode="auto">
                  <a:xfrm>
                    <a:off x="1689127" y="1443642"/>
                    <a:ext cx="457200" cy="374304"/>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14:m>
                      <m:oMath xmlns:m="http://schemas.openxmlformats.org/officeDocument/2006/math">
                        <m:sSub>
                          <m:sSubPr>
                            <m:ctrlP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𝒖</m:t>
                            </m:r>
                          </m:e>
                          <m:sub>
                            <m:r>
                              <a:rPr lang="en-US" sz="1200" b="1" i="1">
                                <a:solidFill>
                                  <a:srgbClr val="FFFFFF"/>
                                </a:solidFill>
                                <a:effectLst/>
                                <a:latin typeface="Cambria Math" panose="02040503050406030204" pitchFamily="18" charset="0"/>
                                <a:ea typeface="Times New Roman" panose="02020603050405020304" pitchFamily="18" charset="0"/>
                                <a:cs typeface="Calibri" panose="020F0502020204030204" pitchFamily="34" charset="0"/>
                              </a:rPr>
                              <m:t>𝟑</m:t>
                            </m:r>
                          </m:sub>
                        </m:sSub>
                      </m:oMath>
                    </a14:m>
                    <a:r>
                      <a:rPr lang="en-US" sz="1200" b="1">
                        <a:solidFill>
                          <a:srgbClr val="FFFFFF"/>
                        </a:solidFill>
                        <a:effectLst/>
                        <a:latin typeface="Calibri" panose="020F0502020204030204" pitchFamily="34" charset="0"/>
                        <a:ea typeface="Times New Roman" panose="02020603050405020304" pitchFamily="18" charset="0"/>
                      </a:rPr>
                      <a:t>u</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b="1">
                        <a:solidFill>
                          <a:srgbClr val="FFFFFF"/>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mc:Choice>
            <mc:Fallback xmlns="">
              <p:sp>
                <p:nvSpPr>
                  <p:cNvPr id="127" name="Text Box 2"/>
                  <p:cNvSpPr txBox="1">
                    <a:spLocks noRot="1" noChangeAspect="1" noMove="1" noResize="1" noEditPoints="1" noAdjustHandles="1" noChangeArrowheads="1" noChangeShapeType="1" noTextEdit="1"/>
                  </p:cNvSpPr>
                  <p:nvPr/>
                </p:nvSpPr>
                <p:spPr bwMode="auto">
                  <a:xfrm>
                    <a:off x="1689127" y="1443642"/>
                    <a:ext cx="457200" cy="374304"/>
                  </a:xfrm>
                  <a:prstGeom prst="rect">
                    <a:avLst/>
                  </a:prstGeom>
                  <a:blipFill>
                    <a:blip r:embed="rId17"/>
                    <a:stretch>
                      <a:fillRect b="-53704"/>
                    </a:stretch>
                  </a:blipFill>
                  <a:ln w="9525">
                    <a:noFill/>
                    <a:miter lim="800000"/>
                    <a:headEnd/>
                    <a:tailEnd/>
                  </a:ln>
                </p:spPr>
                <p:txBody>
                  <a:bodyPr/>
                  <a:lstStyle/>
                  <a:p>
                    <a:r>
                      <a:rPr lang="en-US">
                        <a:noFill/>
                      </a:rPr>
                      <a:t> </a:t>
                    </a:r>
                  </a:p>
                </p:txBody>
              </p:sp>
            </mc:Fallback>
          </mc:AlternateContent>
        </p:grpSp>
        <p:sp>
          <p:nvSpPr>
            <p:cNvPr id="228" name="Text Box 2">
              <a:extLst>
                <a:ext uri="{FF2B5EF4-FFF2-40B4-BE49-F238E27FC236}">
                  <a16:creationId xmlns:a16="http://schemas.microsoft.com/office/drawing/2014/main" id="{47D3F220-C92D-FF43-91C8-CE08AFE81ED5}"/>
                </a:ext>
              </a:extLst>
            </p:cNvPr>
            <p:cNvSpPr txBox="1">
              <a:spLocks noChangeArrowheads="1"/>
            </p:cNvSpPr>
            <p:nvPr/>
          </p:nvSpPr>
          <p:spPr bwMode="auto">
            <a:xfrm>
              <a:off x="588580" y="1522327"/>
              <a:ext cx="1289050" cy="369450"/>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dirty="0">
                  <a:effectLst/>
                  <a:latin typeface="Calibri" panose="020F0502020204030204" pitchFamily="34" charset="0"/>
                  <a:ea typeface="Times New Roman" panose="02020603050405020304" pitchFamily="18" charset="0"/>
                </a:rPr>
                <a:t>Figure 10e</a:t>
              </a:r>
              <a:endParaRPr lang="en-US"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4930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dissolve">
                                      <p:cBhvr>
                                        <p:cTn id="7" dur="500"/>
                                        <p:tgtEl>
                                          <p:spTgt spid="1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dissolve">
                                      <p:cBhvr>
                                        <p:cTn id="10" dur="500"/>
                                        <p:tgtEl>
                                          <p:spTgt spid="1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dissolve">
                                      <p:cBhvr>
                                        <p:cTn id="13" dur="500"/>
                                        <p:tgtEl>
                                          <p:spTgt spid="15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0"/>
                                        </p:tgtEl>
                                        <p:attrNameLst>
                                          <p:attrName>style.visibility</p:attrName>
                                        </p:attrNameLst>
                                      </p:cBhvr>
                                      <p:to>
                                        <p:strVal val="visible"/>
                                      </p:to>
                                    </p:set>
                                    <p:animEffect transition="in" filter="dissolve">
                                      <p:cBhvr>
                                        <p:cTn id="18" dur="500"/>
                                        <p:tgtEl>
                                          <p:spTgt spid="15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6"/>
                                        </p:tgtEl>
                                        <p:attrNameLst>
                                          <p:attrName>style.visibility</p:attrName>
                                        </p:attrNameLst>
                                      </p:cBhvr>
                                      <p:to>
                                        <p:strVal val="visible"/>
                                      </p:to>
                                    </p:set>
                                    <p:anim calcmode="lin" valueType="num">
                                      <p:cBhvr additive="base">
                                        <p:cTn id="23" dur="500" fill="hold"/>
                                        <p:tgtEl>
                                          <p:spTgt spid="156"/>
                                        </p:tgtEl>
                                        <p:attrNameLst>
                                          <p:attrName>ppt_x</p:attrName>
                                        </p:attrNameLst>
                                      </p:cBhvr>
                                      <p:tavLst>
                                        <p:tav tm="0">
                                          <p:val>
                                            <p:strVal val="#ppt_x"/>
                                          </p:val>
                                        </p:tav>
                                        <p:tav tm="100000">
                                          <p:val>
                                            <p:strVal val="#ppt_x"/>
                                          </p:val>
                                        </p:tav>
                                      </p:tavLst>
                                    </p:anim>
                                    <p:anim calcmode="lin" valueType="num">
                                      <p:cBhvr additive="base">
                                        <p:cTn id="24"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2"/>
                                        </p:tgtEl>
                                        <p:attrNameLst>
                                          <p:attrName>style.visibility</p:attrName>
                                        </p:attrNameLst>
                                      </p:cBhvr>
                                      <p:to>
                                        <p:strVal val="visible"/>
                                      </p:to>
                                    </p:set>
                                    <p:animEffect transition="in" filter="dissolve">
                                      <p:cBhvr>
                                        <p:cTn id="29" dur="500"/>
                                        <p:tgtEl>
                                          <p:spTgt spid="15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dissolve">
                                      <p:cBhvr>
                                        <p:cTn id="34" dur="500"/>
                                        <p:tgtEl>
                                          <p:spTgt spid="14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1"/>
                                        </p:tgtEl>
                                        <p:attrNameLst>
                                          <p:attrName>style.visibility</p:attrName>
                                        </p:attrNameLst>
                                      </p:cBhvr>
                                      <p:to>
                                        <p:strVal val="visible"/>
                                      </p:to>
                                    </p:set>
                                    <p:animEffect transition="in" filter="dissolve">
                                      <p:cBhvr>
                                        <p:cTn id="39" dur="500"/>
                                        <p:tgtEl>
                                          <p:spTgt spid="151"/>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157"/>
                                        </p:tgtEl>
                                        <p:attrNameLst>
                                          <p:attrName>style.visibility</p:attrName>
                                        </p:attrNameLst>
                                      </p:cBhvr>
                                      <p:to>
                                        <p:strVal val="visible"/>
                                      </p:to>
                                    </p:set>
                                    <p:animEffect transition="in" filter="dissolve">
                                      <p:cBhvr>
                                        <p:cTn id="43" dur="500"/>
                                        <p:tgtEl>
                                          <p:spTgt spid="157"/>
                                        </p:tgtEl>
                                      </p:cBhvr>
                                    </p:animEffect>
                                  </p:childTnLst>
                                </p:cTn>
                              </p:par>
                            </p:childTnLst>
                          </p:cTn>
                        </p:par>
                        <p:par>
                          <p:cTn id="44" fill="hold">
                            <p:stCondLst>
                              <p:cond delay="1000"/>
                            </p:stCondLst>
                            <p:childTnLst>
                              <p:par>
                                <p:cTn id="45" presetID="9" presetClass="entr" presetSubtype="0" fill="hold" nodeType="afterEffect">
                                  <p:stCondLst>
                                    <p:cond delay="0"/>
                                  </p:stCondLst>
                                  <p:childTnLst>
                                    <p:set>
                                      <p:cBhvr>
                                        <p:cTn id="46" dur="1" fill="hold">
                                          <p:stCondLst>
                                            <p:cond delay="0"/>
                                          </p:stCondLst>
                                        </p:cTn>
                                        <p:tgtEl>
                                          <p:spTgt spid="174"/>
                                        </p:tgtEl>
                                        <p:attrNameLst>
                                          <p:attrName>style.visibility</p:attrName>
                                        </p:attrNameLst>
                                      </p:cBhvr>
                                      <p:to>
                                        <p:strVal val="visible"/>
                                      </p:to>
                                    </p:set>
                                    <p:animEffect transition="in" filter="dissolve">
                                      <p:cBhvr>
                                        <p:cTn id="47" dur="500"/>
                                        <p:tgtEl>
                                          <p:spTgt spid="174"/>
                                        </p:tgtEl>
                                      </p:cBhvr>
                                    </p:animEffect>
                                  </p:childTnLst>
                                </p:cTn>
                              </p:par>
                            </p:childTnLst>
                          </p:cTn>
                        </p:par>
                        <p:par>
                          <p:cTn id="48" fill="hold">
                            <p:stCondLst>
                              <p:cond delay="1500"/>
                            </p:stCondLst>
                            <p:childTnLst>
                              <p:par>
                                <p:cTn id="49" presetID="9" presetClass="entr" presetSubtype="0" fill="hold" nodeType="afterEffect">
                                  <p:stCondLst>
                                    <p:cond delay="0"/>
                                  </p:stCondLst>
                                  <p:childTnLst>
                                    <p:set>
                                      <p:cBhvr>
                                        <p:cTn id="50" dur="1" fill="hold">
                                          <p:stCondLst>
                                            <p:cond delay="0"/>
                                          </p:stCondLst>
                                        </p:cTn>
                                        <p:tgtEl>
                                          <p:spTgt spid="202"/>
                                        </p:tgtEl>
                                        <p:attrNameLst>
                                          <p:attrName>style.visibility</p:attrName>
                                        </p:attrNameLst>
                                      </p:cBhvr>
                                      <p:to>
                                        <p:strVal val="visible"/>
                                      </p:to>
                                    </p:set>
                                    <p:animEffect transition="in" filter="dissolve">
                                      <p:cBhvr>
                                        <p:cTn id="51" dur="500"/>
                                        <p:tgtEl>
                                          <p:spTgt spid="202"/>
                                        </p:tgtEl>
                                      </p:cBhvr>
                                    </p:animEffect>
                                  </p:childTnLst>
                                </p:cTn>
                              </p:par>
                            </p:childTnLst>
                          </p:cTn>
                        </p:par>
                        <p:par>
                          <p:cTn id="52" fill="hold">
                            <p:stCondLst>
                              <p:cond delay="2000"/>
                            </p:stCondLst>
                            <p:childTnLst>
                              <p:par>
                                <p:cTn id="53" presetID="9" presetClass="entr" presetSubtype="0" fill="hold" nodeType="afterEffect">
                                  <p:stCondLst>
                                    <p:cond delay="0"/>
                                  </p:stCondLst>
                                  <p:childTnLst>
                                    <p:set>
                                      <p:cBhvr>
                                        <p:cTn id="54" dur="1" fill="hold">
                                          <p:stCondLst>
                                            <p:cond delay="0"/>
                                          </p:stCondLst>
                                        </p:cTn>
                                        <p:tgtEl>
                                          <p:spTgt spid="226"/>
                                        </p:tgtEl>
                                        <p:attrNameLst>
                                          <p:attrName>style.visibility</p:attrName>
                                        </p:attrNameLst>
                                      </p:cBhvr>
                                      <p:to>
                                        <p:strVal val="visible"/>
                                      </p:to>
                                    </p:set>
                                    <p:animEffect transition="in" filter="dissolve">
                                      <p:cBhvr>
                                        <p:cTn id="55"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150" grpId="0"/>
      <p:bldP spid="152" grpId="0"/>
      <p:bldP spid="151" grpId="0" animBg="1"/>
      <p:bldP spid="153" grpId="0"/>
      <p:bldP spid="154" grpId="0"/>
      <p:bldP spid="155" grpId="0"/>
      <p:bldP spid="1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514138" cy="895927"/>
          </a:xfrm>
        </p:spPr>
        <p:txBody>
          <a:bodyPr>
            <a:normAutofit/>
          </a:bodyPr>
          <a:lstStyle/>
          <a:p>
            <a:pPr>
              <a:lnSpc>
                <a:spcPct val="100000"/>
              </a:lnSpc>
            </a:pPr>
            <a:r>
              <a:rPr lang="en-SG" dirty="0">
                <a:solidFill>
                  <a:schemeClr val="bg2">
                    <a:lumMod val="50000"/>
                  </a:schemeClr>
                </a:solidFill>
              </a:rPr>
              <a:t>Q11.</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22</a:t>
            </a:fld>
            <a:endParaRPr lang="en-US" sz="1600" dirty="0">
              <a:solidFill>
                <a:schemeClr val="bg1"/>
              </a:solidFill>
            </a:endParaRPr>
          </a:p>
        </p:txBody>
      </p:sp>
      <p:sp>
        <p:nvSpPr>
          <p:cNvPr id="36" name="TextBox 35">
            <a:extLst>
              <a:ext uri="{FF2B5EF4-FFF2-40B4-BE49-F238E27FC236}">
                <a16:creationId xmlns:a16="http://schemas.microsoft.com/office/drawing/2014/main" id="{CD42D8EB-4802-433B-973B-C7108E00302D}"/>
              </a:ext>
            </a:extLst>
          </p:cNvPr>
          <p:cNvSpPr txBox="1"/>
          <p:nvPr/>
        </p:nvSpPr>
        <p:spPr>
          <a:xfrm>
            <a:off x="1553251" y="439384"/>
            <a:ext cx="2648634" cy="584775"/>
          </a:xfrm>
          <a:prstGeom prst="rect">
            <a:avLst/>
          </a:prstGeom>
          <a:noFill/>
        </p:spPr>
        <p:txBody>
          <a:bodyPr wrap="square" rtlCol="0">
            <a:spAutoFit/>
          </a:bodyPr>
          <a:lstStyle/>
          <a:p>
            <a:r>
              <a:rPr lang="en-SG" sz="3200" dirty="0"/>
              <a:t>Definitions: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25DDAF-DF46-F4D8-FC8B-0928A8F5FC4C}"/>
                  </a:ext>
                </a:extLst>
              </p:cNvPr>
              <p:cNvSpPr txBox="1"/>
              <p:nvPr/>
            </p:nvSpPr>
            <p:spPr>
              <a:xfrm>
                <a:off x="1071731" y="1063826"/>
                <a:ext cx="9380882" cy="954107"/>
              </a:xfrm>
              <a:prstGeom prst="rect">
                <a:avLst/>
              </a:prstGeom>
              <a:solidFill>
                <a:srgbClr val="FFFFCC"/>
              </a:solidFill>
            </p:spPr>
            <p:txBody>
              <a:bodyPr wrap="square" rtlCol="0">
                <a:spAutoFit/>
              </a:bodyPr>
              <a:lstStyle/>
              <a:p>
                <a:r>
                  <a:rPr lang="en-US" sz="2800" dirty="0">
                    <a:solidFill>
                      <a:srgbClr val="000000"/>
                    </a:solidFill>
                    <a:effectLst/>
                    <a:latin typeface="Calibri" panose="020F0502020204030204" pitchFamily="34" charset="0"/>
                    <a:ea typeface="Times New Roman" panose="02020603050405020304" pitchFamily="18" charset="0"/>
                  </a:rPr>
                  <a:t>A relation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800" dirty="0">
                    <a:solidFill>
                      <a:srgbClr val="000000"/>
                    </a:solidFill>
                    <a:effectLst/>
                    <a:latin typeface="Calibri" panose="020F0502020204030204" pitchFamily="34" charset="0"/>
                    <a:ea typeface="Times New Roman" panose="02020603050405020304" pitchFamily="18" charset="0"/>
                  </a:rPr>
                  <a:t> on a set </a:t>
                </a:r>
                <a14:m>
                  <m:oMath xmlns:m="http://schemas.openxmlformats.org/officeDocument/2006/math">
                    <m:r>
                      <a:rPr lang="en-US" sz="2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m:t>
                    </m:r>
                  </m:oMath>
                </a14:m>
                <a:r>
                  <a:rPr lang="en-US" sz="2800" dirty="0">
                    <a:solidFill>
                      <a:srgbClr val="000000"/>
                    </a:solidFill>
                    <a:effectLst/>
                    <a:latin typeface="Calibri" panose="020F0502020204030204" pitchFamily="34" charset="0"/>
                    <a:ea typeface="Times New Roman" panose="02020603050405020304" pitchFamily="18" charset="0"/>
                  </a:rPr>
                  <a:t> is said to be </a:t>
                </a:r>
                <a:r>
                  <a:rPr lang="en-US" sz="2800" b="1" i="1" dirty="0">
                    <a:solidFill>
                      <a:srgbClr val="000000"/>
                    </a:solidFill>
                    <a:effectLst/>
                    <a:latin typeface="Calibri" panose="020F0502020204030204" pitchFamily="34" charset="0"/>
                    <a:ea typeface="Times New Roman" panose="02020603050405020304" pitchFamily="18" charset="0"/>
                  </a:rPr>
                  <a:t>irreflexive,</a:t>
                </a:r>
                <a:r>
                  <a:rPr lang="en-US" sz="2800" dirty="0">
                    <a:solidFill>
                      <a:srgbClr val="000000"/>
                    </a:solidFill>
                    <a:effectLst/>
                    <a:latin typeface="Calibri" panose="020F0502020204030204" pitchFamily="34" charset="0"/>
                    <a:ea typeface="Times New Roman" panose="02020603050405020304" pitchFamily="18" charset="0"/>
                  </a:rPr>
                  <a:t> if and only if, </a:t>
                </a:r>
                <a14:m>
                  <m:oMath xmlns:m="http://schemas.openxmlformats.org/officeDocument/2006/math">
                    <m:r>
                      <a:rPr lang="en-US" sz="2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n-US" sz="2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𝑎</m:t>
                    </m:r>
                    <m:r>
                      <a:rPr lang="en-US" sz="2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n-US" sz="2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m:t>
                    </m:r>
                    <m:r>
                      <a:rPr lang="en-US" sz="28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 </m:t>
                    </m:r>
                    <m:d>
                      <m:dPr>
                        <m:ctrlPr>
                          <a:rPr lang="en-SG" sz="2800" i="1">
                            <a:effectLst/>
                            <a:latin typeface="Cambria Math" panose="020405030504060302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800" i="1">
                            <a:solidFill>
                              <a:srgbClr val="0000FF"/>
                            </a:solidFill>
                            <a:effectLst/>
                            <a:latin typeface="Cambria Math" panose="02040503050406030204" pitchFamily="18" charset="0"/>
                            <a:ea typeface="Times New Roman" panose="02020603050405020304" pitchFamily="18" charset="0"/>
                            <a:cs typeface="Calibri" panose="020F0502020204030204" pitchFamily="34"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800" dirty="0">
                    <a:solidFill>
                      <a:srgbClr val="000000"/>
                    </a:solidFill>
                    <a:effectLst/>
                    <a:latin typeface="Calibri" panose="020F0502020204030204" pitchFamily="34" charset="0"/>
                    <a:ea typeface="Times New Roman" panose="02020603050405020304" pitchFamily="18" charset="0"/>
                  </a:rPr>
                  <a:t> </a:t>
                </a:r>
                <a:endParaRPr lang="en-SG" sz="2800" dirty="0"/>
              </a:p>
            </p:txBody>
          </p:sp>
        </mc:Choice>
        <mc:Fallback xmlns="">
          <p:sp>
            <p:nvSpPr>
              <p:cNvPr id="3" name="TextBox 2">
                <a:extLst>
                  <a:ext uri="{FF2B5EF4-FFF2-40B4-BE49-F238E27FC236}">
                    <a16:creationId xmlns:a16="http://schemas.microsoft.com/office/drawing/2014/main" id="{8E25DDAF-DF46-F4D8-FC8B-0928A8F5FC4C}"/>
                  </a:ext>
                </a:extLst>
              </p:cNvPr>
              <p:cNvSpPr txBox="1">
                <a:spLocks noRot="1" noChangeAspect="1" noMove="1" noResize="1" noEditPoints="1" noAdjustHandles="1" noChangeArrowheads="1" noChangeShapeType="1" noTextEdit="1"/>
              </p:cNvSpPr>
              <p:nvPr/>
            </p:nvSpPr>
            <p:spPr>
              <a:xfrm>
                <a:off x="1071731" y="1063826"/>
                <a:ext cx="9380882" cy="954107"/>
              </a:xfrm>
              <a:prstGeom prst="rect">
                <a:avLst/>
              </a:prstGeom>
              <a:blipFill>
                <a:blip r:embed="rId2"/>
                <a:stretch>
                  <a:fillRect l="-1365" t="-641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DA3063-6E96-7AAC-0D46-A84AE2AA6425}"/>
                  </a:ext>
                </a:extLst>
              </p:cNvPr>
              <p:cNvSpPr txBox="1"/>
              <p:nvPr/>
            </p:nvSpPr>
            <p:spPr>
              <a:xfrm>
                <a:off x="1104900" y="2230835"/>
                <a:ext cx="9380883" cy="892552"/>
              </a:xfrm>
              <a:prstGeom prst="rect">
                <a:avLst/>
              </a:prstGeom>
              <a:solidFill>
                <a:schemeClr val="accent5">
                  <a:lumMod val="20000"/>
                  <a:lumOff val="80000"/>
                </a:schemeClr>
              </a:solidFill>
            </p:spPr>
            <p:txBody>
              <a:bodyPr wrap="square" rtlCol="0">
                <a:spAutoFit/>
              </a:bodyPr>
              <a:lstStyle/>
              <a:p>
                <a:r>
                  <a:rPr lang="en-US" sz="2400" b="1" dirty="0" smtClean="0"/>
                  <a:t>Alternative </a:t>
                </a:r>
                <a:r>
                  <a:rPr lang="en-US" sz="2400" b="1" dirty="0"/>
                  <a:t>definition of anti-symmetry: </a:t>
                </a:r>
                <a:endParaRPr lang="en-US" sz="2400" i="1" dirty="0"/>
              </a:p>
              <a:p>
                <a14:m>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r>
                      <a:rPr lang="en-US" sz="2800" b="0" i="1" smtClean="0">
                        <a:latin typeface="Cambria Math" panose="02040503050406030204" pitchFamily="18" charset="0"/>
                      </a:rPr>
                      <m:t> </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𝑅</m:t>
                    </m:r>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𝑅</m:t>
                    </m:r>
                    <m:r>
                      <a:rPr lang="en-US" sz="2800" i="1">
                        <a:latin typeface="Cambria Math" panose="02040503050406030204" pitchFamily="18" charset="0"/>
                      </a:rPr>
                      <m:t>)</m:t>
                    </m:r>
                  </m:oMath>
                </a14:m>
                <a:r>
                  <a:rPr lang="en-US" sz="2800" dirty="0"/>
                  <a:t>.</a:t>
                </a:r>
                <a:endParaRPr lang="en-SG" sz="2800" dirty="0"/>
              </a:p>
            </p:txBody>
          </p:sp>
        </mc:Choice>
        <mc:Fallback xmlns="">
          <p:sp>
            <p:nvSpPr>
              <p:cNvPr id="4" name="TextBox 3">
                <a:extLst>
                  <a:ext uri="{FF2B5EF4-FFF2-40B4-BE49-F238E27FC236}">
                    <a16:creationId xmlns:a16="http://schemas.microsoft.com/office/drawing/2014/main" id="{CDDA3063-6E96-7AAC-0D46-A84AE2AA6425}"/>
                  </a:ext>
                </a:extLst>
              </p:cNvPr>
              <p:cNvSpPr txBox="1">
                <a:spLocks noRot="1" noChangeAspect="1" noMove="1" noResize="1" noEditPoints="1" noAdjustHandles="1" noChangeArrowheads="1" noChangeShapeType="1" noTextEdit="1"/>
              </p:cNvSpPr>
              <p:nvPr/>
            </p:nvSpPr>
            <p:spPr>
              <a:xfrm>
                <a:off x="1104900" y="2230835"/>
                <a:ext cx="9380883" cy="892552"/>
              </a:xfrm>
              <a:prstGeom prst="rect">
                <a:avLst/>
              </a:prstGeom>
              <a:blipFill>
                <a:blip r:embed="rId3"/>
                <a:stretch>
                  <a:fillRect l="-975" t="-5479" b="-1917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634E0D8-587F-15F8-EE6F-3A24663D1451}"/>
              </a:ext>
            </a:extLst>
          </p:cNvPr>
          <p:cNvSpPr txBox="1"/>
          <p:nvPr/>
        </p:nvSpPr>
        <p:spPr>
          <a:xfrm>
            <a:off x="1104900" y="3389069"/>
            <a:ext cx="9380883" cy="954107"/>
          </a:xfrm>
          <a:prstGeom prst="rect">
            <a:avLst/>
          </a:prstGeom>
          <a:solidFill>
            <a:srgbClr val="D9C4BF"/>
          </a:solidFill>
        </p:spPr>
        <p:txBody>
          <a:bodyPr wrap="square" rtlCol="0">
            <a:spAutoFit/>
          </a:bodyPr>
          <a:lstStyle/>
          <a:p>
            <a:pPr>
              <a:spcAft>
                <a:spcPts val="600"/>
              </a:spcAft>
            </a:pPr>
            <a:r>
              <a:rPr lang="en-US" sz="2800" dirty="0">
                <a:effectLst/>
                <a:latin typeface="Calibri" panose="020F0502020204030204" pitchFamily="34" charset="0"/>
                <a:ea typeface="Times New Roman" panose="02020603050405020304" pitchFamily="18" charset="0"/>
              </a:rPr>
              <a:t>A relation is a </a:t>
            </a:r>
            <a:r>
              <a:rPr lang="en-US" sz="2800" b="1" dirty="0">
                <a:effectLst/>
                <a:latin typeface="Calibri" panose="020F0502020204030204" pitchFamily="34" charset="0"/>
                <a:ea typeface="Times New Roman" panose="02020603050405020304" pitchFamily="18" charset="0"/>
              </a:rPr>
              <a:t>strict partial order</a:t>
            </a:r>
            <a:r>
              <a:rPr lang="en-US" sz="2800" dirty="0">
                <a:effectLst/>
                <a:latin typeface="Calibri" panose="020F0502020204030204" pitchFamily="34" charset="0"/>
                <a:ea typeface="Times New Roman" panose="02020603050405020304" pitchFamily="18" charset="0"/>
              </a:rPr>
              <a:t> </a:t>
            </a:r>
            <a:r>
              <a:rPr lang="en-US" sz="2800" dirty="0" smtClean="0">
                <a:effectLst/>
                <a:latin typeface="Calibri" panose="020F0502020204030204" pitchFamily="34" charset="0"/>
                <a:ea typeface="Times New Roman" panose="02020603050405020304" pitchFamily="18" charset="0"/>
              </a:rPr>
              <a:t>if and only if </a:t>
            </a:r>
            <a:r>
              <a:rPr lang="en-US" sz="2800" dirty="0">
                <a:effectLst/>
                <a:latin typeface="Calibri" panose="020F0502020204030204" pitchFamily="34" charset="0"/>
                <a:ea typeface="Times New Roman" panose="02020603050405020304" pitchFamily="18" charset="0"/>
              </a:rPr>
              <a:t>it is irreflexive, antisymmetric and transitive.</a:t>
            </a:r>
            <a:endParaRPr lang="en-SG" sz="28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02C5C2-FAB0-FFE9-2AA3-1CA09C136ED5}"/>
                  </a:ext>
                </a:extLst>
              </p:cNvPr>
              <p:cNvSpPr txBox="1"/>
              <p:nvPr/>
            </p:nvSpPr>
            <p:spPr>
              <a:xfrm>
                <a:off x="1104900" y="4492267"/>
                <a:ext cx="9380883" cy="1698222"/>
              </a:xfrm>
              <a:prstGeom prst="rect">
                <a:avLst/>
              </a:prstGeom>
              <a:solidFill>
                <a:srgbClr val="BEFAE3"/>
              </a:solidFill>
            </p:spPr>
            <p:txBody>
              <a:bodyPr wrap="square" rtlCol="0">
                <a:spAutoFit/>
              </a:bodyPr>
              <a:lstStyle/>
              <a:p>
                <a:pPr>
                  <a:spcAft>
                    <a:spcPts val="600"/>
                  </a:spcAft>
                </a:pPr>
                <a:r>
                  <a:rPr lang="en-US" sz="2400" dirty="0" smtClean="0">
                    <a:effectLst/>
                    <a:latin typeface="Calibri" panose="020F0502020204030204" pitchFamily="34" charset="0"/>
                    <a:ea typeface="Times New Roman" panose="02020603050405020304" pitchFamily="18" charset="0"/>
                  </a:rPr>
                  <a:t>Let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smtClean="0">
                    <a:effectLst/>
                    <a:latin typeface="Calibri" panose="020F0502020204030204" pitchFamily="34" charset="0"/>
                    <a:ea typeface="SimSun" panose="02010600030101010101" pitchFamily="2" charset="-122"/>
                  </a:rPr>
                  <a:t> </a:t>
                </a:r>
                <a:r>
                  <a:rPr lang="en-US" sz="2400" dirty="0">
                    <a:effectLst/>
                    <a:latin typeface="Calibri" panose="020F0502020204030204" pitchFamily="34" charset="0"/>
                    <a:ea typeface="SimSun" panose="02010600030101010101" pitchFamily="2" charset="-122"/>
                  </a:rPr>
                  <a:t>be a strict partial order on a set </a:t>
                </a:r>
                <a14:m>
                  <m:oMath xmlns:m="http://schemas.openxmlformats.org/officeDocument/2006/math">
                    <m:r>
                      <a:rPr lang="en-US" sz="2400" i="1">
                        <a:effectLst/>
                        <a:latin typeface="Cambria Math" panose="02040503050406030204" pitchFamily="18" charset="0"/>
                        <a:ea typeface="SimSun" panose="02010600030101010101" pitchFamily="2" charset="-122"/>
                        <a:cs typeface="Calibri" panose="020F0502020204030204" pitchFamily="34" charset="0"/>
                      </a:rPr>
                      <m:t>𝐴</m:t>
                    </m:r>
                  </m:oMath>
                </a14:m>
                <a:r>
                  <a:rPr lang="en-US" sz="2400" dirty="0">
                    <a:effectLst/>
                    <a:latin typeface="Calibri" panose="020F0502020204030204" pitchFamily="34" charset="0"/>
                    <a:ea typeface="SimSun" panose="02010600030101010101" pitchFamily="2" charset="-122"/>
                  </a:rPr>
                  <a:t>. A subset </a:t>
                </a:r>
                <a14:m>
                  <m:oMath xmlns:m="http://schemas.openxmlformats.org/officeDocument/2006/math">
                    <m:r>
                      <a:rPr lang="en-US" sz="2400" i="1">
                        <a:effectLst/>
                        <a:latin typeface="Cambria Math" panose="02040503050406030204" pitchFamily="18" charset="0"/>
                        <a:ea typeface="SimSun" panose="02010600030101010101" pitchFamily="2" charset="-122"/>
                        <a:cs typeface="Calibri" panose="020F0502020204030204" pitchFamily="34" charset="0"/>
                      </a:rPr>
                      <m:t>𝐶</m:t>
                    </m:r>
                  </m:oMath>
                </a14:m>
                <a:r>
                  <a:rPr lang="en-US" sz="2400" dirty="0">
                    <a:effectLst/>
                    <a:latin typeface="Calibri" panose="020F0502020204030204" pitchFamily="34" charset="0"/>
                    <a:ea typeface="SimSun" panose="02010600030101010101" pitchFamily="2" charset="-122"/>
                  </a:rPr>
                  <a:t> of </a:t>
                </a:r>
                <a14:m>
                  <m:oMath xmlns:m="http://schemas.openxmlformats.org/officeDocument/2006/math">
                    <m:r>
                      <a:rPr lang="en-US" sz="2400" i="1">
                        <a:effectLst/>
                        <a:latin typeface="Cambria Math" panose="02040503050406030204" pitchFamily="18" charset="0"/>
                        <a:ea typeface="SimSun" panose="02010600030101010101" pitchFamily="2" charset="-122"/>
                        <a:cs typeface="Calibri" panose="020F0502020204030204" pitchFamily="34" charset="0"/>
                      </a:rPr>
                      <m:t>𝐴</m:t>
                    </m:r>
                  </m:oMath>
                </a14:m>
                <a:r>
                  <a:rPr lang="en-US" sz="2400" dirty="0">
                    <a:effectLst/>
                    <a:latin typeface="Calibri" panose="020F0502020204030204" pitchFamily="34" charset="0"/>
                    <a:ea typeface="SimSun" panose="02010600030101010101" pitchFamily="2" charset="-122"/>
                  </a:rPr>
                  <a:t> is </a:t>
                </a:r>
                <a:r>
                  <a:rPr lang="en-US" sz="2400" dirty="0" smtClean="0">
                    <a:effectLst/>
                    <a:latin typeface="Calibri" panose="020F0502020204030204" pitchFamily="34" charset="0"/>
                    <a:ea typeface="SimSun" panose="02010600030101010101" pitchFamily="2" charset="-122"/>
                  </a:rPr>
                  <a:t>called a </a:t>
                </a:r>
                <a:r>
                  <a:rPr lang="en-US" sz="2400" b="1" dirty="0">
                    <a:effectLst/>
                    <a:latin typeface="Calibri" panose="020F0502020204030204" pitchFamily="34" charset="0"/>
                    <a:ea typeface="SimSun" panose="02010600030101010101" pitchFamily="2" charset="-122"/>
                  </a:rPr>
                  <a:t>chain</a:t>
                </a:r>
                <a:r>
                  <a:rPr lang="en-US" sz="2400" dirty="0">
                    <a:effectLst/>
                    <a:latin typeface="Calibri" panose="020F0502020204030204" pitchFamily="34" charset="0"/>
                    <a:ea typeface="SimSun" panose="02010600030101010101" pitchFamily="2" charset="-122"/>
                  </a:rPr>
                  <a:t> if and only if each pair of </a:t>
                </a:r>
                <a:r>
                  <a:rPr lang="en-US" sz="2400" i="1" dirty="0">
                    <a:effectLst/>
                    <a:latin typeface="Calibri" panose="020F0502020204030204" pitchFamily="34" charset="0"/>
                    <a:ea typeface="SimSun" panose="02010600030101010101" pitchFamily="2" charset="-122"/>
                  </a:rPr>
                  <a:t>distinct</a:t>
                </a:r>
                <a:r>
                  <a:rPr lang="en-US" sz="2400" dirty="0">
                    <a:effectLst/>
                    <a:latin typeface="Calibri" panose="020F0502020204030204" pitchFamily="34" charset="0"/>
                    <a:ea typeface="SimSun" panose="02010600030101010101" pitchFamily="2" charset="-122"/>
                  </a:rPr>
                  <a:t> elements in </a:t>
                </a:r>
                <a14:m>
                  <m:oMath xmlns:m="http://schemas.openxmlformats.org/officeDocument/2006/math">
                    <m:r>
                      <a:rPr lang="en-US" sz="2400" i="1">
                        <a:effectLst/>
                        <a:latin typeface="Cambria Math" panose="02040503050406030204" pitchFamily="18" charset="0"/>
                        <a:ea typeface="SimSun" panose="02010600030101010101" pitchFamily="2" charset="-122"/>
                        <a:cs typeface="Calibri" panose="020F0502020204030204" pitchFamily="34" charset="0"/>
                      </a:rPr>
                      <m:t>𝐶</m:t>
                    </m:r>
                  </m:oMath>
                </a14:m>
                <a:r>
                  <a:rPr lang="en-US" sz="2400" dirty="0">
                    <a:effectLst/>
                    <a:latin typeface="Calibri" panose="020F0502020204030204" pitchFamily="34" charset="0"/>
                    <a:ea typeface="SimSun" panose="02010600030101010101" pitchFamily="2" charset="-122"/>
                  </a:rPr>
                  <a:t> is comparable, that is, </a:t>
                </a:r>
                <a14:m>
                  <m:oMath xmlns:m="http://schemas.openxmlformats.org/officeDocument/2006/math">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𝑎</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𝑏</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𝐶</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 </m:t>
                    </m:r>
                    <m:d>
                      <m:dPr>
                        <m:ctrlPr>
                          <a:rPr lang="en-SG"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ctrlPr>
                      </m:dPr>
                      <m:e>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𝑎</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𝑏</m:t>
                        </m:r>
                      </m:e>
                    </m:d>
                    <m:r>
                      <a:rPr lang="en-US" sz="2400" i="1">
                        <a:solidFill>
                          <a:srgbClr val="0000FF"/>
                        </a:solidFill>
                        <a:effectLst/>
                        <a:latin typeface="Cambria Math" panose="02040503050406030204" pitchFamily="18" charset="0"/>
                        <a:ea typeface="Times New Roman" panose="02020603050405020304" pitchFamily="18" charset="0"/>
                        <a:cs typeface="Calibri" panose="020F0502020204030204" pitchFamily="34" charset="0"/>
                      </a:rPr>
                      <m:t>⇒</m:t>
                    </m:r>
                    <m:d>
                      <m:dPr>
                        <m:ctrlPr>
                          <a:rPr lang="en-SG" sz="2400" i="1" smtClean="0">
                            <a:solidFill>
                              <a:srgbClr val="0000FF"/>
                            </a:solidFill>
                            <a:effectLst/>
                            <a:latin typeface="Cambria Math" panose="02040503050406030204" pitchFamily="18" charset="0"/>
                            <a:ea typeface="SimSun" panose="02010600030101010101" pitchFamily="2" charset="-122"/>
                            <a:cs typeface="Calibri" panose="020F0502020204030204" pitchFamily="34" charset="0"/>
                          </a:rPr>
                        </m:ctrlPr>
                      </m:dPr>
                      <m:e>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𝑎</m:t>
                        </m:r>
                        <m:r>
                          <a:rPr lang="en-US" sz="2400" i="1">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𝑏</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𝑏</m:t>
                        </m:r>
                        <m:r>
                          <a:rPr lang="en-US" sz="2400" i="1">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0000FF"/>
                            </a:solidFill>
                            <a:effectLst/>
                            <a:latin typeface="Cambria Math" panose="02040503050406030204" pitchFamily="18" charset="0"/>
                            <a:ea typeface="SimSun" panose="02010600030101010101" pitchFamily="2" charset="-122"/>
                            <a:cs typeface="Calibri" panose="020F0502020204030204" pitchFamily="34" charset="0"/>
                          </a:rPr>
                          <m:t>𝑎</m:t>
                        </m:r>
                      </m:e>
                    </m:d>
                  </m:oMath>
                </a14:m>
                <a:r>
                  <a:rPr lang="en-US" sz="2400" dirty="0">
                    <a:solidFill>
                      <a:srgbClr val="0000FF"/>
                    </a:solidFill>
                    <a:effectLst/>
                    <a:latin typeface="Calibri" panose="020F0502020204030204" pitchFamily="34" charset="0"/>
                    <a:ea typeface="SimSun" panose="02010600030101010101" pitchFamily="2" charset="-122"/>
                  </a:rPr>
                  <a:t>.</a:t>
                </a:r>
                <a:endParaRPr lang="en-SG" sz="2400" dirty="0">
                  <a:effectLst/>
                  <a:latin typeface="Times New Roman" panose="02020603050405020304" pitchFamily="18" charset="0"/>
                  <a:ea typeface="Times New Roman" panose="02020603050405020304" pitchFamily="18" charset="0"/>
                </a:endParaRPr>
              </a:p>
              <a:p>
                <a:r>
                  <a:rPr lang="en-US" sz="2400" dirty="0">
                    <a:effectLst/>
                    <a:latin typeface="Calibri" panose="020F0502020204030204" pitchFamily="34" charset="0"/>
                    <a:ea typeface="SimSun" panose="02010600030101010101" pitchFamily="2" charset="-122"/>
                  </a:rPr>
                  <a:t>A </a:t>
                </a:r>
                <a:r>
                  <a:rPr lang="en-US" sz="2400" b="1" dirty="0">
                    <a:effectLst/>
                    <a:latin typeface="Calibri" panose="020F0502020204030204" pitchFamily="34" charset="0"/>
                    <a:ea typeface="SimSun" panose="02010600030101010101" pitchFamily="2" charset="-122"/>
                  </a:rPr>
                  <a:t>maximal chain</a:t>
                </a:r>
                <a:r>
                  <a:rPr lang="en-US" sz="2400" dirty="0">
                    <a:effectLst/>
                    <a:latin typeface="Calibri" panose="020F0502020204030204" pitchFamily="34" charset="0"/>
                    <a:ea typeface="SimSun" panose="02010600030101010101" pitchFamily="2" charset="-122"/>
                  </a:rPr>
                  <a:t> is a chain </a:t>
                </a:r>
                <a14:m>
                  <m:oMath xmlns:m="http://schemas.openxmlformats.org/officeDocument/2006/math">
                    <m:r>
                      <a:rPr lang="en-US" sz="2400" i="1">
                        <a:effectLst/>
                        <a:latin typeface="Cambria Math" panose="02040503050406030204" pitchFamily="18" charset="0"/>
                        <a:ea typeface="SimSun" panose="02010600030101010101" pitchFamily="2" charset="-122"/>
                        <a:cs typeface="Calibri" panose="020F0502020204030204" pitchFamily="34" charset="0"/>
                      </a:rPr>
                      <m:t>𝑀</m:t>
                    </m:r>
                  </m:oMath>
                </a14:m>
                <a:r>
                  <a:rPr lang="en-US" sz="2400" dirty="0">
                    <a:effectLst/>
                    <a:latin typeface="Calibri" panose="020F0502020204030204" pitchFamily="34" charset="0"/>
                    <a:ea typeface="SimSun" panose="02010600030101010101" pitchFamily="2" charset="-122"/>
                  </a:rPr>
                  <a:t> such that </a:t>
                </a:r>
                <a14:m>
                  <m:oMath xmlns:m="http://schemas.openxmlformats.org/officeDocument/2006/math">
                    <m:r>
                      <a:rPr lang="en-US" sz="2400" i="1">
                        <a:effectLst/>
                        <a:latin typeface="Cambria Math" panose="02040503050406030204" pitchFamily="18" charset="0"/>
                        <a:ea typeface="SimSun" panose="02010600030101010101" pitchFamily="2" charset="-122"/>
                        <a:cs typeface="Calibri" panose="020F0502020204030204" pitchFamily="34" charset="0"/>
                      </a:rPr>
                      <m:t>𝑡</m:t>
                    </m:r>
                    <m:r>
                      <a:rPr lang="en-US" sz="2400" i="1">
                        <a:effectLst/>
                        <a:latin typeface="Cambria Math" panose="02040503050406030204" pitchFamily="18" charset="0"/>
                        <a:ea typeface="SimSun" panose="02010600030101010101" pitchFamily="2" charset="-122"/>
                        <a:cs typeface="Calibri" panose="020F0502020204030204" pitchFamily="34" charset="0"/>
                      </a:rPr>
                      <m:t>∉</m:t>
                    </m:r>
                    <m:r>
                      <a:rPr lang="en-US" sz="2400" i="1">
                        <a:effectLst/>
                        <a:latin typeface="Cambria Math" panose="02040503050406030204" pitchFamily="18" charset="0"/>
                        <a:ea typeface="SimSun" panose="02010600030101010101" pitchFamily="2" charset="-122"/>
                        <a:cs typeface="Calibri" panose="020F0502020204030204" pitchFamily="34" charset="0"/>
                      </a:rPr>
                      <m:t>𝑀</m:t>
                    </m:r>
                    <m:r>
                      <a:rPr lang="en-US" sz="2400" i="1">
                        <a:effectLst/>
                        <a:latin typeface="Cambria Math" panose="02040503050406030204" pitchFamily="18" charset="0"/>
                        <a:ea typeface="SimSun" panose="02010600030101010101" pitchFamily="2" charset="-122"/>
                        <a:cs typeface="Calibri" panose="020F0502020204030204" pitchFamily="34" charset="0"/>
                      </a:rPr>
                      <m:t>⇒</m:t>
                    </m:r>
                    <m:r>
                      <a:rPr lang="en-US" sz="2400" i="1">
                        <a:effectLst/>
                        <a:latin typeface="Cambria Math" panose="02040503050406030204" pitchFamily="18" charset="0"/>
                        <a:ea typeface="SimSun" panose="02010600030101010101" pitchFamily="2" charset="-122"/>
                        <a:cs typeface="Calibri" panose="020F0502020204030204" pitchFamily="34" charset="0"/>
                      </a:rPr>
                      <m:t>𝑀</m:t>
                    </m:r>
                    <m:r>
                      <a:rPr lang="en-US" sz="2400" i="1">
                        <a:effectLst/>
                        <a:latin typeface="Cambria Math" panose="02040503050406030204" pitchFamily="18" charset="0"/>
                        <a:ea typeface="SimSun" panose="02010600030101010101" pitchFamily="2" charset="-122"/>
                        <a:cs typeface="Calibri" panose="020F0502020204030204" pitchFamily="34" charset="0"/>
                      </a:rPr>
                      <m:t>∪{</m:t>
                    </m:r>
                    <m:r>
                      <a:rPr lang="en-US" sz="2400" i="1">
                        <a:effectLst/>
                        <a:latin typeface="Cambria Math" panose="02040503050406030204" pitchFamily="18" charset="0"/>
                        <a:ea typeface="SimSun" panose="02010600030101010101" pitchFamily="2" charset="-122"/>
                        <a:cs typeface="Calibri" panose="020F0502020204030204" pitchFamily="34" charset="0"/>
                      </a:rPr>
                      <m:t>𝑡</m:t>
                    </m:r>
                    <m:r>
                      <a:rPr lang="en-US" sz="2400" i="1">
                        <a:effectLst/>
                        <a:latin typeface="Cambria Math" panose="02040503050406030204" pitchFamily="18" charset="0"/>
                        <a:ea typeface="SimSun" panose="02010600030101010101" pitchFamily="2" charset="-122"/>
                        <a:cs typeface="Calibri" panose="020F0502020204030204" pitchFamily="34" charset="0"/>
                      </a:rPr>
                      <m:t>}</m:t>
                    </m:r>
                  </m:oMath>
                </a14:m>
                <a:r>
                  <a:rPr lang="en-US" sz="2400" dirty="0">
                    <a:effectLst/>
                    <a:latin typeface="Calibri" panose="020F0502020204030204" pitchFamily="34" charset="0"/>
                    <a:ea typeface="SimSun" panose="02010600030101010101" pitchFamily="2" charset="-122"/>
                  </a:rPr>
                  <a:t> is not a chain.</a:t>
                </a:r>
                <a:endParaRPr lang="en-SG" sz="2400" dirty="0">
                  <a:effectLst/>
                  <a:latin typeface="Times New Roman" panose="020206030504050203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802C5C2-FAB0-FFE9-2AA3-1CA09C136ED5}"/>
                  </a:ext>
                </a:extLst>
              </p:cNvPr>
              <p:cNvSpPr txBox="1">
                <a:spLocks noRot="1" noChangeAspect="1" noMove="1" noResize="1" noEditPoints="1" noAdjustHandles="1" noChangeArrowheads="1" noChangeShapeType="1" noTextEdit="1"/>
              </p:cNvSpPr>
              <p:nvPr/>
            </p:nvSpPr>
            <p:spPr>
              <a:xfrm>
                <a:off x="1104900" y="4492267"/>
                <a:ext cx="9380883" cy="1698222"/>
              </a:xfrm>
              <a:prstGeom prst="rect">
                <a:avLst/>
              </a:prstGeom>
              <a:blipFill>
                <a:blip r:embed="rId4"/>
                <a:stretch>
                  <a:fillRect l="-975" t="-2867" r="-1559" b="-4301"/>
                </a:stretch>
              </a:blipFill>
            </p:spPr>
            <p:txBody>
              <a:bodyPr/>
              <a:lstStyle/>
              <a:p>
                <a:r>
                  <a:rPr lang="en-US">
                    <a:noFill/>
                  </a:rPr>
                  <a:t> </a:t>
                </a:r>
              </a:p>
            </p:txBody>
          </p:sp>
        </mc:Fallback>
      </mc:AlternateContent>
    </p:spTree>
    <p:extLst>
      <p:ext uri="{BB962C8B-B14F-4D97-AF65-F5344CB8AC3E}">
        <p14:creationId xmlns:p14="http://schemas.microsoft.com/office/powerpoint/2010/main" val="7246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514138" cy="895927"/>
          </a:xfrm>
        </p:spPr>
        <p:txBody>
          <a:bodyPr>
            <a:normAutofit/>
          </a:bodyPr>
          <a:lstStyle/>
          <a:p>
            <a:pPr>
              <a:lnSpc>
                <a:spcPct val="100000"/>
              </a:lnSpc>
            </a:pPr>
            <a:r>
              <a:rPr lang="en-SG" dirty="0">
                <a:solidFill>
                  <a:schemeClr val="bg2">
                    <a:lumMod val="50000"/>
                  </a:schemeClr>
                </a:solidFill>
              </a:rPr>
              <a:t>Q11.</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23</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6" y="382427"/>
                <a:ext cx="10465091" cy="1200329"/>
              </a:xfrm>
              <a:prstGeom prst="rect">
                <a:avLst/>
              </a:prstGeom>
              <a:solidFill>
                <a:srgbClr val="CCECFF"/>
              </a:solidFill>
            </p:spPr>
            <p:txBody>
              <a:bodyPr wrap="square" rtlCol="0">
                <a:spAutoFit/>
              </a:bodyPr>
              <a:lstStyle/>
              <a:p>
                <a:pPr>
                  <a:spcAft>
                    <a:spcPts val="600"/>
                  </a:spcAft>
                </a:pPr>
                <a:r>
                  <a:rPr lang="en-US" sz="2400" dirty="0"/>
                  <a:t>You are given a set of </a:t>
                </a:r>
                <a14:m>
                  <m:oMath xmlns:m="http://schemas.openxmlformats.org/officeDocument/2006/math">
                    <m:r>
                      <a:rPr lang="en-US" sz="2400" i="1">
                        <a:latin typeface="Cambria Math" panose="02040503050406030204" pitchFamily="18" charset="0"/>
                      </a:rPr>
                      <m:t>𝑛</m:t>
                    </m:r>
                  </m:oMath>
                </a14:m>
                <a:r>
                  <a:rPr lang="en-US" sz="2400" dirty="0"/>
                  <a:t> jobs </a:t>
                </a:r>
                <a14:m>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𝑛</m:t>
                            </m:r>
                          </m:sub>
                        </m:sSub>
                      </m:e>
                    </m:d>
                  </m:oMath>
                </a14:m>
                <a:r>
                  <a:rPr lang="en-US" sz="2400" dirty="0"/>
                  <a:t>. Each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𝑘</m:t>
                        </m:r>
                      </m:sub>
                    </m:sSub>
                  </m:oMath>
                </a14:m>
                <a:r>
                  <a:rPr lang="en-US" sz="2400" dirty="0"/>
                  <a:t> is represented by the interval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ctrlPr>
                          <a:rPr lang="en-US"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e>
                    </m:d>
                    <m:r>
                      <a:rPr lang="en-US" sz="2400" b="0" i="0" smtClean="0">
                        <a:latin typeface="Cambria Math" panose="02040503050406030204" pitchFamily="18" charset="0"/>
                      </a:rPr>
                      <m:t>,</m:t>
                    </m:r>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oMath>
                </a14:m>
                <a:r>
                  <a:rPr lang="en-US" sz="2400" dirty="0"/>
                  <a:t> is the </a:t>
                </a:r>
                <a:r>
                  <a:rPr lang="en-US" sz="2400" i="1" dirty="0"/>
                  <a:t>start time</a:t>
                </a:r>
                <a:r>
                  <a:rPr lang="en-US" sz="2400" dirty="0"/>
                  <a:t> and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(where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&lt;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is the </a:t>
                </a:r>
                <a:r>
                  <a:rPr lang="en-US" sz="2400" i="1" dirty="0"/>
                  <a:t>end time</a:t>
                </a:r>
                <a:r>
                  <a:rPr lang="en-US" sz="2400" dirty="0"/>
                  <a:t> of the job, for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rPr>
                      <m:t>=1,2,…,</m:t>
                    </m:r>
                    <m:r>
                      <a:rPr lang="en-US" sz="2400" i="1">
                        <a:latin typeface="Cambria Math" panose="02040503050406030204" pitchFamily="18" charset="0"/>
                      </a:rPr>
                      <m:t>𝑛</m:t>
                    </m:r>
                  </m:oMath>
                </a14:m>
                <a:r>
                  <a:rPr lang="en-US" sz="2400" dirty="0"/>
                  <a:t>.  An instance of this problem with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=8</m:t>
                    </m:r>
                  </m:oMath>
                </a14:m>
                <a:r>
                  <a:rPr lang="en-US" sz="2400" dirty="0"/>
                  <a:t> is shown below.</a:t>
                </a:r>
                <a:endParaRPr lang="en-US" sz="3200" dirty="0"/>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6" y="382427"/>
                <a:ext cx="10465091" cy="1200329"/>
              </a:xfrm>
              <a:prstGeom prst="rect">
                <a:avLst/>
              </a:prstGeom>
              <a:blipFill>
                <a:blip r:embed="rId2"/>
                <a:stretch>
                  <a:fillRect l="-932" t="-4061" r="-932" b="-10660"/>
                </a:stretch>
              </a:blipFill>
            </p:spPr>
            <p:txBody>
              <a:bodyPr/>
              <a:lstStyle/>
              <a:p>
                <a:r>
                  <a:rPr lang="en-SG">
                    <a:noFill/>
                  </a:rPr>
                  <a:t> </a:t>
                </a:r>
              </a:p>
            </p:txBody>
          </p:sp>
        </mc:Fallback>
      </mc:AlternateContent>
      <p:sp>
        <p:nvSpPr>
          <p:cNvPr id="36" name="TextBox 35">
            <a:extLst>
              <a:ext uri="{FF2B5EF4-FFF2-40B4-BE49-F238E27FC236}">
                <a16:creationId xmlns:a16="http://schemas.microsoft.com/office/drawing/2014/main" id="{CD42D8EB-4802-433B-973B-C7108E00302D}"/>
              </a:ext>
            </a:extLst>
          </p:cNvPr>
          <p:cNvSpPr txBox="1"/>
          <p:nvPr/>
        </p:nvSpPr>
        <p:spPr>
          <a:xfrm>
            <a:off x="715052" y="2711238"/>
            <a:ext cx="654331" cy="492443"/>
          </a:xfrm>
          <a:prstGeom prst="rect">
            <a:avLst/>
          </a:prstGeom>
          <a:noFill/>
        </p:spPr>
        <p:txBody>
          <a:bodyPr wrap="square" rtlCol="0">
            <a:spAutoFit/>
          </a:bodyPr>
          <a:lstStyle/>
          <a:p>
            <a:r>
              <a:rPr lang="en-SG" sz="2600" dirty="0"/>
              <a:t>(a)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218DE1-B2D7-364A-BE19-1462D890C193}"/>
                  </a:ext>
                </a:extLst>
              </p:cNvPr>
              <p:cNvSpPr txBox="1"/>
              <p:nvPr/>
            </p:nvSpPr>
            <p:spPr>
              <a:xfrm>
                <a:off x="1393195" y="1706406"/>
                <a:ext cx="10465091" cy="920380"/>
              </a:xfrm>
              <a:prstGeom prst="rect">
                <a:avLst/>
              </a:prstGeom>
              <a:solidFill>
                <a:srgbClr val="CCECFF"/>
              </a:solidFill>
            </p:spPr>
            <p:txBody>
              <a:bodyPr wrap="square" rtlCol="0">
                <a:spAutoFit/>
              </a:bodyPr>
              <a:lstStyle/>
              <a:p>
                <a:r>
                  <a:rPr lang="en-US" sz="2400" dirty="0"/>
                  <a:t>Define a relation </a:t>
                </a:r>
                <a14:m>
                  <m:oMath xmlns:m="http://schemas.openxmlformats.org/officeDocument/2006/math">
                    <m:r>
                      <a:rPr lang="en-US" sz="2400" i="1">
                        <a:latin typeface="Cambria Math" panose="02040503050406030204" pitchFamily="18" charset="0"/>
                      </a:rPr>
                      <m:t>≺</m:t>
                    </m:r>
                  </m:oMath>
                </a14:m>
                <a:r>
                  <a:rPr lang="en-US" sz="2400" dirty="0"/>
                  <a:t> on </a:t>
                </a:r>
                <a14:m>
                  <m:oMath xmlns:m="http://schemas.openxmlformats.org/officeDocument/2006/math">
                    <m:r>
                      <a:rPr lang="en-US" sz="2400" i="1">
                        <a:latin typeface="Cambria Math" panose="02040503050406030204" pitchFamily="18" charset="0"/>
                      </a:rPr>
                      <m:t>𝐽</m:t>
                    </m:r>
                  </m:oMath>
                </a14:m>
                <a:r>
                  <a:rPr lang="en-US" sz="2400" dirty="0"/>
                  <a:t> by 	</a:t>
                </a:r>
                <a14:m>
                  <m:oMath xmlns:m="http://schemas.openxmlformats.org/officeDocument/2006/math">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e>
                    </m:d>
                    <m:r>
                      <a:rPr lang="en-US" sz="2400" i="1">
                        <a:latin typeface="Cambria Math" panose="02040503050406030204" pitchFamily="18" charset="0"/>
                      </a:rPr>
                      <m:t> ⇔ (</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𝑦</m:t>
                        </m:r>
                      </m:sub>
                    </m:sSub>
                    <m:r>
                      <a:rPr lang="en-US" sz="2400" i="1">
                        <a:latin typeface="Cambria Math" panose="02040503050406030204" pitchFamily="18" charset="0"/>
                      </a:rPr>
                      <m:t>)</m:t>
                    </m:r>
                  </m:oMath>
                </a14:m>
                <a:endParaRPr lang="en-SG" sz="2400" dirty="0"/>
              </a:p>
              <a:p>
                <a:r>
                  <a:rPr lang="en-US" sz="2400" dirty="0"/>
                  <a:t>   Namely,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oMath>
                </a14:m>
                <a:r>
                  <a:rPr lang="en-US" sz="2400" dirty="0"/>
                  <a:t> means that the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oMath>
                </a14:m>
                <a:r>
                  <a:rPr lang="en-US" sz="2400" dirty="0"/>
                  <a:t> is </a:t>
                </a:r>
                <a:r>
                  <a:rPr lang="en-US" sz="2400" i="1" dirty="0"/>
                  <a:t>to the left of</a:t>
                </a:r>
                <a:r>
                  <a:rPr lang="en-US" sz="2400" dirty="0"/>
                  <a:t> the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oMath>
                </a14:m>
                <a:r>
                  <a:rPr lang="en-US" sz="2400" dirty="0"/>
                  <a:t>. </a:t>
                </a:r>
                <a:endParaRPr lang="en-SG" sz="2400" dirty="0"/>
              </a:p>
            </p:txBody>
          </p:sp>
        </mc:Choice>
        <mc:Fallback xmlns="">
          <p:sp>
            <p:nvSpPr>
              <p:cNvPr id="9" name="TextBox 8">
                <a:extLst>
                  <a:ext uri="{FF2B5EF4-FFF2-40B4-BE49-F238E27FC236}">
                    <a16:creationId xmlns:a16="http://schemas.microsoft.com/office/drawing/2014/main" id="{27218DE1-B2D7-364A-BE19-1462D890C193}"/>
                  </a:ext>
                </a:extLst>
              </p:cNvPr>
              <p:cNvSpPr txBox="1">
                <a:spLocks noRot="1" noChangeAspect="1" noMove="1" noResize="1" noEditPoints="1" noAdjustHandles="1" noChangeArrowheads="1" noChangeShapeType="1" noTextEdit="1"/>
              </p:cNvSpPr>
              <p:nvPr/>
            </p:nvSpPr>
            <p:spPr>
              <a:xfrm>
                <a:off x="1393195" y="1706406"/>
                <a:ext cx="10465091" cy="920380"/>
              </a:xfrm>
              <a:prstGeom prst="rect">
                <a:avLst/>
              </a:prstGeom>
              <a:blipFill>
                <a:blip r:embed="rId3"/>
                <a:stretch>
                  <a:fillRect l="-932" t="-1987" b="-112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4340B6-C14B-0641-8937-673B94570705}"/>
                  </a:ext>
                </a:extLst>
              </p:cNvPr>
              <p:cNvSpPr txBox="1"/>
              <p:nvPr/>
            </p:nvSpPr>
            <p:spPr>
              <a:xfrm>
                <a:off x="1412247" y="2730912"/>
                <a:ext cx="6690353" cy="461665"/>
              </a:xfrm>
              <a:prstGeom prst="rect">
                <a:avLst/>
              </a:prstGeom>
              <a:solidFill>
                <a:srgbClr val="CCECFF"/>
              </a:solidFill>
            </p:spPr>
            <p:txBody>
              <a:bodyPr wrap="square" rtlCol="0">
                <a:spAutoFit/>
              </a:bodyPr>
              <a:lstStyle/>
              <a:p>
                <a:pPr lvl="0"/>
                <a:r>
                  <a:rPr lang="en-SG" sz="2400" dirty="0"/>
                  <a:t>Show that the relation </a:t>
                </a:r>
                <a14:m>
                  <m:oMath xmlns:m="http://schemas.openxmlformats.org/officeDocument/2006/math">
                    <m:r>
                      <a:rPr lang="en-SG" sz="2400" i="1">
                        <a:latin typeface="Cambria Math" panose="02040503050406030204" pitchFamily="18" charset="0"/>
                      </a:rPr>
                      <m:t>≺</m:t>
                    </m:r>
                  </m:oMath>
                </a14:m>
                <a:r>
                  <a:rPr lang="en-SG" sz="2400" dirty="0"/>
                  <a:t> </a:t>
                </a:r>
                <a:r>
                  <a:rPr lang="en-SG" sz="2400" dirty="0" smtClean="0"/>
                  <a:t>is a strict partial order. </a:t>
                </a:r>
                <a:endParaRPr lang="en-SG" sz="3200" dirty="0"/>
              </a:p>
            </p:txBody>
          </p:sp>
        </mc:Choice>
        <mc:Fallback xmlns="">
          <p:sp>
            <p:nvSpPr>
              <p:cNvPr id="11" name="TextBox 10">
                <a:extLst>
                  <a:ext uri="{FF2B5EF4-FFF2-40B4-BE49-F238E27FC236}">
                    <a16:creationId xmlns:a16="http://schemas.microsoft.com/office/drawing/2014/main" id="{074340B6-C14B-0641-8937-673B94570705}"/>
                  </a:ext>
                </a:extLst>
              </p:cNvPr>
              <p:cNvSpPr txBox="1">
                <a:spLocks noRot="1" noChangeAspect="1" noMove="1" noResize="1" noEditPoints="1" noAdjustHandles="1" noChangeArrowheads="1" noChangeShapeType="1" noTextEdit="1"/>
              </p:cNvSpPr>
              <p:nvPr/>
            </p:nvSpPr>
            <p:spPr>
              <a:xfrm>
                <a:off x="1412247" y="2730912"/>
                <a:ext cx="6690353" cy="461665"/>
              </a:xfrm>
              <a:prstGeom prst="rect">
                <a:avLst/>
              </a:prstGeom>
              <a:blipFill>
                <a:blip r:embed="rId4"/>
                <a:stretch>
                  <a:fillRect l="-145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F72C75F-D425-DC45-933F-148E9AE8248A}"/>
                  </a:ext>
                </a:extLst>
              </p:cNvPr>
              <p:cNvSpPr txBox="1"/>
              <p:nvPr/>
            </p:nvSpPr>
            <p:spPr>
              <a:xfrm>
                <a:off x="1226513" y="3489728"/>
                <a:ext cx="10489240" cy="1938992"/>
              </a:xfrm>
              <a:prstGeom prst="rect">
                <a:avLst/>
              </a:prstGeom>
              <a:noFill/>
            </p:spPr>
            <p:txBody>
              <a:bodyPr wrap="square" rtlCol="0">
                <a:spAutoFit/>
              </a:bodyPr>
              <a:lstStyle/>
              <a:p>
                <a:r>
                  <a:rPr lang="en-US" sz="2400" b="1" dirty="0"/>
                  <a:t>To show irreflexive</a:t>
                </a:r>
                <a:r>
                  <a:rPr lang="en-US" sz="2400" dirty="0"/>
                  <a:t>:  </a:t>
                </a:r>
                <a:endParaRPr lang="en-SG" sz="2400" dirty="0"/>
              </a:p>
              <a:p>
                <a:pPr lvl="0">
                  <a:tabLst>
                    <a:tab pos="10033000" algn="r"/>
                  </a:tabLst>
                </a:pPr>
                <a:r>
                  <a:rPr lang="en-SG" sz="2400" dirty="0"/>
                  <a:t>1. Consider </a:t>
                </a:r>
                <a:r>
                  <a:rPr lang="en-SG" sz="2400" i="1" dirty="0"/>
                  <a:t>any</a:t>
                </a:r>
                <a:r>
                  <a:rPr lang="en-SG" sz="2400" dirty="0"/>
                  <a:t> job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𝑘</m:t>
                        </m:r>
                      </m:sub>
                    </m:sSub>
                    <m:r>
                      <a:rPr lang="en-SG" sz="2400" i="1">
                        <a:latin typeface="Cambria Math" panose="02040503050406030204" pitchFamily="18" charset="0"/>
                      </a:rPr>
                      <m:t>∈</m:t>
                    </m:r>
                    <m:r>
                      <a:rPr lang="en-SG" sz="2400" i="1">
                        <a:latin typeface="Cambria Math" panose="02040503050406030204" pitchFamily="18" charset="0"/>
                      </a:rPr>
                      <m:t>𝐽</m:t>
                    </m:r>
                  </m:oMath>
                </a14:m>
                <a:r>
                  <a:rPr lang="en-SG" sz="2400" dirty="0"/>
                  <a:t> with interval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𝐼</m:t>
                        </m:r>
                      </m:e>
                      <m:sub>
                        <m:r>
                          <a:rPr lang="en-SG" sz="2400" i="1">
                            <a:latin typeface="Cambria Math" panose="02040503050406030204" pitchFamily="18" charset="0"/>
                          </a:rPr>
                          <m:t>𝑘</m:t>
                        </m:r>
                      </m:sub>
                    </m:sSub>
                    <m:r>
                      <a:rPr lang="en-SG" sz="2400" i="1">
                        <a:latin typeface="Cambria Math" panose="02040503050406030204" pitchFamily="18" charset="0"/>
                      </a:rPr>
                      <m:t>=</m:t>
                    </m:r>
                    <m:d>
                      <m:dPr>
                        <m:beg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𝑠</m:t>
                            </m:r>
                          </m:e>
                          <m:sub>
                            <m:r>
                              <a:rPr lang="en-SG" sz="2400" i="1">
                                <a:latin typeface="Cambria Math" panose="02040503050406030204" pitchFamily="18" charset="0"/>
                              </a:rPr>
                              <m:t>𝑘</m:t>
                            </m:r>
                          </m:sub>
                        </m:sSub>
                        <m:r>
                          <a:rPr lang="en-SG" sz="2400" i="1">
                            <a:latin typeface="Cambria Math" panose="02040503050406030204" pitchFamily="18" charset="0"/>
                          </a:rPr>
                          <m:t>, </m:t>
                        </m:r>
                        <m:sSub>
                          <m:sSubPr>
                            <m:ctrlPr>
                              <a:rPr lang="en-SG" sz="2400" i="1">
                                <a:latin typeface="Cambria Math" panose="02040503050406030204" pitchFamily="18" charset="0"/>
                              </a:rPr>
                            </m:ctrlPr>
                          </m:sSubPr>
                          <m:e>
                            <m:r>
                              <a:rPr lang="en-SG" sz="2400" i="1">
                                <a:latin typeface="Cambria Math" panose="02040503050406030204" pitchFamily="18" charset="0"/>
                              </a:rPr>
                              <m:t>𝑒</m:t>
                            </m:r>
                          </m:e>
                          <m:sub>
                            <m:r>
                              <a:rPr lang="en-SG" sz="2400" i="1">
                                <a:latin typeface="Cambria Math" panose="02040503050406030204" pitchFamily="18" charset="0"/>
                              </a:rPr>
                              <m:t>𝑘</m:t>
                            </m:r>
                          </m:sub>
                        </m:sSub>
                      </m:e>
                    </m:d>
                  </m:oMath>
                </a14:m>
                <a:r>
                  <a:rPr lang="en-SG" sz="2400" dirty="0"/>
                  <a:t>. </a:t>
                </a:r>
              </a:p>
              <a:p>
                <a:pPr lvl="0">
                  <a:tabLst>
                    <a:tab pos="10033000" algn="r"/>
                  </a:tabLst>
                </a:pPr>
                <a:r>
                  <a:rPr lang="en-SG" sz="2400" dirty="0"/>
                  <a:t>2. Then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𝑒</m:t>
                        </m:r>
                      </m:e>
                      <m:sub>
                        <m:r>
                          <a:rPr lang="en-SG" sz="2400" i="1">
                            <a:latin typeface="Cambria Math" panose="02040503050406030204" pitchFamily="18" charset="0"/>
                          </a:rPr>
                          <m:t>𝑘</m:t>
                        </m:r>
                      </m:sub>
                    </m:sSub>
                    <m:r>
                      <a:rPr lang="en-SG" sz="2400" i="1">
                        <a:latin typeface="Cambria Math" panose="02040503050406030204" pitchFamily="18" charset="0"/>
                      </a:rPr>
                      <m:t>&gt;</m:t>
                    </m:r>
                    <m:sSub>
                      <m:sSubPr>
                        <m:ctrlPr>
                          <a:rPr lang="en-SG" sz="2400" i="1">
                            <a:latin typeface="Cambria Math" panose="02040503050406030204" pitchFamily="18" charset="0"/>
                          </a:rPr>
                        </m:ctrlPr>
                      </m:sSubPr>
                      <m:e>
                        <m:r>
                          <a:rPr lang="en-SG" sz="2400" i="1">
                            <a:latin typeface="Cambria Math" panose="02040503050406030204" pitchFamily="18" charset="0"/>
                          </a:rPr>
                          <m:t>𝑠</m:t>
                        </m:r>
                      </m:e>
                      <m:sub>
                        <m:r>
                          <a:rPr lang="en-SG" sz="2400" i="1">
                            <a:latin typeface="Cambria Math" panose="02040503050406030204" pitchFamily="18" charset="0"/>
                          </a:rPr>
                          <m:t>𝑘</m:t>
                        </m:r>
                      </m:sub>
                    </m:sSub>
                  </m:oMath>
                </a14:m>
                <a:r>
                  <a:rPr lang="en-SG" sz="2400" dirty="0"/>
                  <a:t>	</a:t>
                </a:r>
                <a:r>
                  <a:rPr lang="en-SG" sz="2400" dirty="0" smtClean="0">
                    <a:solidFill>
                      <a:srgbClr val="006600"/>
                    </a:solidFill>
                  </a:rPr>
                  <a:t>(by definition of the jobs </a:t>
                </a:r>
                <a14:m>
                  <m:oMath xmlns:m="http://schemas.openxmlformats.org/officeDocument/2006/math">
                    <m:sSub>
                      <m:sSubPr>
                        <m:ctrlPr>
                          <a:rPr lang="en-SG" sz="2400" i="1">
                            <a:solidFill>
                              <a:srgbClr val="006600"/>
                            </a:solidFill>
                            <a:latin typeface="Cambria Math" panose="02040503050406030204" pitchFamily="18" charset="0"/>
                          </a:rPr>
                        </m:ctrlPr>
                      </m:sSubPr>
                      <m:e>
                        <m:r>
                          <a:rPr lang="en-SG" sz="2400" i="1">
                            <a:solidFill>
                              <a:srgbClr val="006600"/>
                            </a:solidFill>
                            <a:latin typeface="Cambria Math" panose="02040503050406030204" pitchFamily="18" charset="0"/>
                          </a:rPr>
                          <m:t>𝐽</m:t>
                        </m:r>
                      </m:e>
                      <m:sub>
                        <m:r>
                          <a:rPr lang="en-SG" sz="2400" i="1">
                            <a:solidFill>
                              <a:srgbClr val="006600"/>
                            </a:solidFill>
                            <a:latin typeface="Cambria Math" panose="02040503050406030204" pitchFamily="18" charset="0"/>
                          </a:rPr>
                          <m:t>𝑘</m:t>
                        </m:r>
                      </m:sub>
                    </m:sSub>
                  </m:oMath>
                </a14:m>
                <a:r>
                  <a:rPr lang="en-SG" sz="2400" dirty="0" smtClean="0">
                    <a:solidFill>
                      <a:srgbClr val="006600"/>
                    </a:solidFill>
                  </a:rPr>
                  <a:t>)</a:t>
                </a:r>
                <a:endParaRPr lang="en-SG" sz="2400" dirty="0">
                  <a:solidFill>
                    <a:srgbClr val="006600"/>
                  </a:solidFill>
                </a:endParaRPr>
              </a:p>
              <a:p>
                <a:pPr lvl="0">
                  <a:tabLst>
                    <a:tab pos="10033000" algn="r"/>
                  </a:tabLst>
                </a:pPr>
                <a:r>
                  <a:rPr lang="en-SG" sz="2400" dirty="0"/>
                  <a:t>3. Hence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m:t>
                        </m:r>
                        <m:r>
                          <a:rPr lang="en-SG" sz="2400" i="1">
                            <a:latin typeface="Cambria Math" panose="02040503050406030204" pitchFamily="18" charset="0"/>
                          </a:rPr>
                          <m:t>𝐽</m:t>
                        </m:r>
                      </m:e>
                      <m:sub>
                        <m:r>
                          <a:rPr lang="en-SG" sz="2400" i="1">
                            <a:latin typeface="Cambria Math" panose="02040503050406030204" pitchFamily="18" charset="0"/>
                          </a:rPr>
                          <m:t>𝑘</m:t>
                        </m:r>
                      </m:sub>
                    </m:sSub>
                    <m:r>
                      <a:rPr lang="en-US" sz="2400" b="0" i="1" smtClean="0">
                        <a:latin typeface="Cambria Math" panose="02040503050406030204" pitchFamily="18" charset="0"/>
                      </a:rPr>
                      <m:t> </m:t>
                    </m:r>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𝑘</m:t>
                        </m:r>
                      </m:sub>
                    </m:sSub>
                    <m:r>
                      <a:rPr lang="en-SG" sz="2400" i="1">
                        <a:latin typeface="Cambria Math" panose="02040503050406030204" pitchFamily="18" charset="0"/>
                      </a:rPr>
                      <m:t>)</m:t>
                    </m:r>
                  </m:oMath>
                </a14:m>
                <a:r>
                  <a:rPr lang="en-SG" sz="2400" dirty="0"/>
                  <a:t>.	</a:t>
                </a:r>
                <a:r>
                  <a:rPr lang="en-SG" sz="2400" dirty="0">
                    <a:solidFill>
                      <a:srgbClr val="006600"/>
                    </a:solidFill>
                  </a:rPr>
                  <a:t>(by definition of </a:t>
                </a:r>
                <a14:m>
                  <m:oMath xmlns:m="http://schemas.openxmlformats.org/officeDocument/2006/math">
                    <m:r>
                      <a:rPr lang="en-SG" sz="2400" i="1">
                        <a:solidFill>
                          <a:srgbClr val="006600"/>
                        </a:solidFill>
                        <a:latin typeface="Cambria Math" panose="02040503050406030204" pitchFamily="18" charset="0"/>
                      </a:rPr>
                      <m:t>≺</m:t>
                    </m:r>
                  </m:oMath>
                </a14:m>
                <a:r>
                  <a:rPr lang="en-SG" sz="2400" dirty="0">
                    <a:solidFill>
                      <a:srgbClr val="006600"/>
                    </a:solidFill>
                  </a:rPr>
                  <a:t>)</a:t>
                </a:r>
                <a:endParaRPr lang="en-SG" sz="2400" dirty="0"/>
              </a:p>
              <a:p>
                <a:pPr lvl="0">
                  <a:tabLst>
                    <a:tab pos="10033000" algn="r"/>
                  </a:tabLst>
                </a:pPr>
                <a:r>
                  <a:rPr lang="en-SG" sz="2400" dirty="0"/>
                  <a:t>4. Hence, </a:t>
                </a:r>
                <a14:m>
                  <m:oMath xmlns:m="http://schemas.openxmlformats.org/officeDocument/2006/math">
                    <m:r>
                      <a:rPr lang="en-SG" sz="2400" i="1">
                        <a:latin typeface="Cambria Math" panose="02040503050406030204" pitchFamily="18" charset="0"/>
                      </a:rPr>
                      <m:t>≺</m:t>
                    </m:r>
                  </m:oMath>
                </a14:m>
                <a:r>
                  <a:rPr lang="en-SG" sz="2400" dirty="0"/>
                  <a:t> is irreflexive.	</a:t>
                </a:r>
                <a:r>
                  <a:rPr lang="en-SG" sz="2400" dirty="0">
                    <a:solidFill>
                      <a:srgbClr val="006600"/>
                    </a:solidFill>
                  </a:rPr>
                  <a:t>(by definition </a:t>
                </a:r>
                <a:r>
                  <a:rPr lang="en-SG" sz="2400" dirty="0" smtClean="0">
                    <a:solidFill>
                      <a:srgbClr val="006600"/>
                    </a:solidFill>
                  </a:rPr>
                  <a:t>of </a:t>
                </a:r>
                <a:r>
                  <a:rPr lang="en-SG" sz="2400" dirty="0" err="1" smtClean="0">
                    <a:solidFill>
                      <a:srgbClr val="006600"/>
                    </a:solidFill>
                  </a:rPr>
                  <a:t>irreflexivity</a:t>
                </a:r>
                <a:r>
                  <a:rPr lang="en-SG" sz="2400" dirty="0" smtClean="0">
                    <a:solidFill>
                      <a:srgbClr val="006600"/>
                    </a:solidFill>
                  </a:rPr>
                  <a:t>)</a:t>
                </a:r>
                <a:endParaRPr lang="en-SG" sz="2400" dirty="0">
                  <a:solidFill>
                    <a:srgbClr val="006600"/>
                  </a:solidFill>
                </a:endParaRPr>
              </a:p>
            </p:txBody>
          </p:sp>
        </mc:Choice>
        <mc:Fallback xmlns="">
          <p:sp>
            <p:nvSpPr>
              <p:cNvPr id="12" name="TextBox 11">
                <a:extLst>
                  <a:ext uri="{FF2B5EF4-FFF2-40B4-BE49-F238E27FC236}">
                    <a16:creationId xmlns:a16="http://schemas.microsoft.com/office/drawing/2014/main" id="{DF72C75F-D425-DC45-933F-148E9AE8248A}"/>
                  </a:ext>
                </a:extLst>
              </p:cNvPr>
              <p:cNvSpPr txBox="1">
                <a:spLocks noRot="1" noChangeAspect="1" noMove="1" noResize="1" noEditPoints="1" noAdjustHandles="1" noChangeArrowheads="1" noChangeShapeType="1" noTextEdit="1"/>
              </p:cNvSpPr>
              <p:nvPr/>
            </p:nvSpPr>
            <p:spPr>
              <a:xfrm>
                <a:off x="1226513" y="3489728"/>
                <a:ext cx="10489240" cy="1938992"/>
              </a:xfrm>
              <a:prstGeom prst="rect">
                <a:avLst/>
              </a:prstGeom>
              <a:blipFill>
                <a:blip r:embed="rId5"/>
                <a:stretch>
                  <a:fillRect l="-872" t="-2508" b="-5956"/>
                </a:stretch>
              </a:blipFill>
            </p:spPr>
            <p:txBody>
              <a:bodyPr/>
              <a:lstStyle/>
              <a:p>
                <a:r>
                  <a:rPr lang="en-US">
                    <a:noFill/>
                  </a:rPr>
                  <a:t> </a:t>
                </a:r>
              </a:p>
            </p:txBody>
          </p:sp>
        </mc:Fallback>
      </mc:AlternateContent>
    </p:spTree>
    <p:extLst>
      <p:ext uri="{BB962C8B-B14F-4D97-AF65-F5344CB8AC3E}">
        <p14:creationId xmlns:p14="http://schemas.microsoft.com/office/powerpoint/2010/main" val="280332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dissolve">
                                      <p:cBhvr>
                                        <p:cTn id="20" dur="5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dissolve">
                                      <p:cBhvr>
                                        <p:cTn id="25" dur="500"/>
                                        <p:tgtEl>
                                          <p:spTgt spid="1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dissolve">
                                      <p:cBhvr>
                                        <p:cTn id="30" dur="500"/>
                                        <p:tgtEl>
                                          <p:spTgt spid="1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Effect transition="in" filter="dissolve">
                                      <p:cBhvr>
                                        <p:cTn id="35" dur="500"/>
                                        <p:tgtEl>
                                          <p:spTgt spid="1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xEl>
                                              <p:pRg st="4" end="4"/>
                                            </p:txEl>
                                          </p:spTgt>
                                        </p:tgtEl>
                                        <p:attrNameLst>
                                          <p:attrName>style.visibility</p:attrName>
                                        </p:attrNameLst>
                                      </p:cBhvr>
                                      <p:to>
                                        <p:strVal val="visible"/>
                                      </p:to>
                                    </p:set>
                                    <p:animEffect transition="in" filter="dissolve">
                                      <p:cBhvr>
                                        <p:cTn id="4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514138" cy="895927"/>
          </a:xfrm>
        </p:spPr>
        <p:txBody>
          <a:bodyPr>
            <a:normAutofit/>
          </a:bodyPr>
          <a:lstStyle/>
          <a:p>
            <a:pPr>
              <a:lnSpc>
                <a:spcPct val="100000"/>
              </a:lnSpc>
            </a:pPr>
            <a:r>
              <a:rPr lang="en-SG" dirty="0">
                <a:solidFill>
                  <a:schemeClr val="bg2">
                    <a:lumMod val="50000"/>
                  </a:schemeClr>
                </a:solidFill>
              </a:rPr>
              <a:t>Q11.</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24</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6" y="382427"/>
                <a:ext cx="10465091" cy="1200329"/>
              </a:xfrm>
              <a:prstGeom prst="rect">
                <a:avLst/>
              </a:prstGeom>
              <a:solidFill>
                <a:srgbClr val="CCECFF"/>
              </a:solidFill>
            </p:spPr>
            <p:txBody>
              <a:bodyPr wrap="square" rtlCol="0">
                <a:spAutoFit/>
              </a:bodyPr>
              <a:lstStyle/>
              <a:p>
                <a:pPr>
                  <a:spcAft>
                    <a:spcPts val="600"/>
                  </a:spcAft>
                </a:pPr>
                <a:r>
                  <a:rPr lang="en-US" sz="2400" dirty="0"/>
                  <a:t>You are given a set of </a:t>
                </a:r>
                <a14:m>
                  <m:oMath xmlns:m="http://schemas.openxmlformats.org/officeDocument/2006/math">
                    <m:r>
                      <a:rPr lang="en-US" sz="2400" i="1">
                        <a:latin typeface="Cambria Math" panose="02040503050406030204" pitchFamily="18" charset="0"/>
                      </a:rPr>
                      <m:t>𝑛</m:t>
                    </m:r>
                  </m:oMath>
                </a14:m>
                <a:r>
                  <a:rPr lang="en-US" sz="2400" dirty="0"/>
                  <a:t> jobs </a:t>
                </a:r>
                <a14:m>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𝑛</m:t>
                            </m:r>
                          </m:sub>
                        </m:sSub>
                      </m:e>
                    </m:d>
                  </m:oMath>
                </a14:m>
                <a:r>
                  <a:rPr lang="en-US" sz="2400" dirty="0"/>
                  <a:t>. Each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𝑘</m:t>
                        </m:r>
                      </m:sub>
                    </m:sSub>
                  </m:oMath>
                </a14:m>
                <a:r>
                  <a:rPr lang="en-US" sz="2400" dirty="0"/>
                  <a:t> is represented by the interval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ctrlPr>
                          <a:rPr lang="en-US"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e>
                    </m:d>
                    <m:r>
                      <a:rPr lang="en-US" sz="2400" b="0" i="0" smtClean="0">
                        <a:latin typeface="Cambria Math" panose="02040503050406030204" pitchFamily="18" charset="0"/>
                      </a:rPr>
                      <m:t>,</m:t>
                    </m:r>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oMath>
                </a14:m>
                <a:r>
                  <a:rPr lang="en-US" sz="2400" dirty="0"/>
                  <a:t> is the </a:t>
                </a:r>
                <a:r>
                  <a:rPr lang="en-US" sz="2400" i="1" dirty="0"/>
                  <a:t>start time</a:t>
                </a:r>
                <a:r>
                  <a:rPr lang="en-US" sz="2400" dirty="0"/>
                  <a:t> and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(where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&lt;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is the </a:t>
                </a:r>
                <a:r>
                  <a:rPr lang="en-US" sz="2400" i="1" dirty="0"/>
                  <a:t>end time</a:t>
                </a:r>
                <a:r>
                  <a:rPr lang="en-US" sz="2400" dirty="0"/>
                  <a:t> of the job, for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rPr>
                      <m:t>=1,2,…,</m:t>
                    </m:r>
                    <m:r>
                      <a:rPr lang="en-US" sz="2400" i="1">
                        <a:latin typeface="Cambria Math" panose="02040503050406030204" pitchFamily="18" charset="0"/>
                      </a:rPr>
                      <m:t>𝑛</m:t>
                    </m:r>
                  </m:oMath>
                </a14:m>
                <a:r>
                  <a:rPr lang="en-US" sz="2400" dirty="0"/>
                  <a:t>.  An instance of this problem with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=8</m:t>
                    </m:r>
                  </m:oMath>
                </a14:m>
                <a:r>
                  <a:rPr lang="en-US" sz="2400" dirty="0"/>
                  <a:t> is shown below.</a:t>
                </a:r>
                <a:endParaRPr lang="en-US" sz="3200" dirty="0"/>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6" y="382427"/>
                <a:ext cx="10465091" cy="1200329"/>
              </a:xfrm>
              <a:prstGeom prst="rect">
                <a:avLst/>
              </a:prstGeom>
              <a:blipFill>
                <a:blip r:embed="rId2"/>
                <a:stretch>
                  <a:fillRect l="-848" t="-2083" r="-485" b="-937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CD42D8EB-4802-433B-973B-C7108E00302D}"/>
              </a:ext>
            </a:extLst>
          </p:cNvPr>
          <p:cNvSpPr txBox="1"/>
          <p:nvPr/>
        </p:nvSpPr>
        <p:spPr>
          <a:xfrm>
            <a:off x="715052" y="2711238"/>
            <a:ext cx="654331" cy="492443"/>
          </a:xfrm>
          <a:prstGeom prst="rect">
            <a:avLst/>
          </a:prstGeom>
          <a:noFill/>
        </p:spPr>
        <p:txBody>
          <a:bodyPr wrap="square" rtlCol="0">
            <a:spAutoFit/>
          </a:bodyPr>
          <a:lstStyle/>
          <a:p>
            <a:r>
              <a:rPr lang="en-SG" sz="2600" dirty="0"/>
              <a:t>(a)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218DE1-B2D7-364A-BE19-1462D890C193}"/>
                  </a:ext>
                </a:extLst>
              </p:cNvPr>
              <p:cNvSpPr txBox="1"/>
              <p:nvPr/>
            </p:nvSpPr>
            <p:spPr>
              <a:xfrm>
                <a:off x="1393195" y="1663542"/>
                <a:ext cx="10465091" cy="920380"/>
              </a:xfrm>
              <a:prstGeom prst="rect">
                <a:avLst/>
              </a:prstGeom>
              <a:solidFill>
                <a:srgbClr val="CCECFF"/>
              </a:solidFill>
            </p:spPr>
            <p:txBody>
              <a:bodyPr wrap="square" rtlCol="0">
                <a:spAutoFit/>
              </a:bodyPr>
              <a:lstStyle/>
              <a:p>
                <a:r>
                  <a:rPr lang="en-US" sz="2400" dirty="0"/>
                  <a:t>Define a relation </a:t>
                </a:r>
                <a14:m>
                  <m:oMath xmlns:m="http://schemas.openxmlformats.org/officeDocument/2006/math">
                    <m:r>
                      <a:rPr lang="en-US" sz="2400" i="1">
                        <a:latin typeface="Cambria Math" panose="02040503050406030204" pitchFamily="18" charset="0"/>
                      </a:rPr>
                      <m:t>≺</m:t>
                    </m:r>
                  </m:oMath>
                </a14:m>
                <a:r>
                  <a:rPr lang="en-US" sz="2400" dirty="0"/>
                  <a:t> on </a:t>
                </a:r>
                <a14:m>
                  <m:oMath xmlns:m="http://schemas.openxmlformats.org/officeDocument/2006/math">
                    <m:r>
                      <a:rPr lang="en-US" sz="2400" i="1">
                        <a:latin typeface="Cambria Math" panose="02040503050406030204" pitchFamily="18" charset="0"/>
                      </a:rPr>
                      <m:t>𝐽</m:t>
                    </m:r>
                  </m:oMath>
                </a14:m>
                <a:r>
                  <a:rPr lang="en-US" sz="2400" dirty="0"/>
                  <a:t> by 	</a:t>
                </a:r>
                <a14:m>
                  <m:oMath xmlns:m="http://schemas.openxmlformats.org/officeDocument/2006/math">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e>
                    </m:d>
                    <m:r>
                      <a:rPr lang="en-US" sz="2400" i="1">
                        <a:latin typeface="Cambria Math" panose="02040503050406030204" pitchFamily="18" charset="0"/>
                      </a:rPr>
                      <m:t> ⇔ (</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𝑦</m:t>
                        </m:r>
                      </m:sub>
                    </m:sSub>
                    <m:r>
                      <a:rPr lang="en-US" sz="2400" i="1">
                        <a:latin typeface="Cambria Math" panose="02040503050406030204" pitchFamily="18" charset="0"/>
                      </a:rPr>
                      <m:t>)</m:t>
                    </m:r>
                  </m:oMath>
                </a14:m>
                <a:endParaRPr lang="en-SG" sz="2400" dirty="0"/>
              </a:p>
              <a:p>
                <a:r>
                  <a:rPr lang="en-US" sz="2400" dirty="0"/>
                  <a:t>   Namely,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oMath>
                </a14:m>
                <a:r>
                  <a:rPr lang="en-US" sz="2400" dirty="0"/>
                  <a:t> means that the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oMath>
                </a14:m>
                <a:r>
                  <a:rPr lang="en-US" sz="2400" dirty="0"/>
                  <a:t> is </a:t>
                </a:r>
                <a:r>
                  <a:rPr lang="en-US" sz="2400" i="1" dirty="0"/>
                  <a:t>to the left of</a:t>
                </a:r>
                <a:r>
                  <a:rPr lang="en-US" sz="2400" dirty="0"/>
                  <a:t> the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oMath>
                </a14:m>
                <a:r>
                  <a:rPr lang="en-US" sz="2400" dirty="0"/>
                  <a:t>. </a:t>
                </a:r>
                <a:endParaRPr lang="en-SG" sz="2400" dirty="0"/>
              </a:p>
            </p:txBody>
          </p:sp>
        </mc:Choice>
        <mc:Fallback xmlns="">
          <p:sp>
            <p:nvSpPr>
              <p:cNvPr id="9" name="TextBox 8">
                <a:extLst>
                  <a:ext uri="{FF2B5EF4-FFF2-40B4-BE49-F238E27FC236}">
                    <a16:creationId xmlns:a16="http://schemas.microsoft.com/office/drawing/2014/main" id="{27218DE1-B2D7-364A-BE19-1462D890C193}"/>
                  </a:ext>
                </a:extLst>
              </p:cNvPr>
              <p:cNvSpPr txBox="1">
                <a:spLocks noRot="1" noChangeAspect="1" noMove="1" noResize="1" noEditPoints="1" noAdjustHandles="1" noChangeArrowheads="1" noChangeShapeType="1" noTextEdit="1"/>
              </p:cNvSpPr>
              <p:nvPr/>
            </p:nvSpPr>
            <p:spPr>
              <a:xfrm>
                <a:off x="1393195" y="1663542"/>
                <a:ext cx="10465091" cy="920380"/>
              </a:xfrm>
              <a:prstGeom prst="rect">
                <a:avLst/>
              </a:prstGeom>
              <a:blipFill>
                <a:blip r:embed="rId3"/>
                <a:stretch>
                  <a:fillRect l="-848" b="-10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B8880E-0591-E646-B8C0-14BF346125A4}"/>
                  </a:ext>
                </a:extLst>
              </p:cNvPr>
              <p:cNvSpPr txBox="1"/>
              <p:nvPr/>
            </p:nvSpPr>
            <p:spPr>
              <a:xfrm>
                <a:off x="1183649" y="3259893"/>
                <a:ext cx="10489240" cy="3064493"/>
              </a:xfrm>
              <a:prstGeom prst="rect">
                <a:avLst/>
              </a:prstGeom>
              <a:noFill/>
            </p:spPr>
            <p:txBody>
              <a:bodyPr wrap="square" rtlCol="0">
                <a:spAutoFit/>
              </a:bodyPr>
              <a:lstStyle/>
              <a:p>
                <a:pPr>
                  <a:tabLst>
                    <a:tab pos="10033000" algn="r"/>
                  </a:tabLst>
                </a:pPr>
                <a:r>
                  <a:rPr lang="en-US" sz="2400" b="1" dirty="0" smtClean="0"/>
                  <a:t>To show </a:t>
                </a:r>
                <a14:m>
                  <m:oMath xmlns:m="http://schemas.openxmlformats.org/officeDocument/2006/math">
                    <m:r>
                      <a:rPr lang="en-US" sz="2400" i="1">
                        <a:latin typeface="Cambria Math" panose="02040503050406030204" pitchFamily="18" charset="0"/>
                      </a:rPr>
                      <m:t>≺</m:t>
                    </m:r>
                  </m:oMath>
                </a14:m>
                <a:r>
                  <a:rPr lang="en-US" sz="2400" b="1" dirty="0"/>
                  <a:t> is anti-symmetric:  </a:t>
                </a:r>
                <a:endParaRPr lang="en-SG" sz="2400" dirty="0"/>
              </a:p>
              <a:p>
                <a:pPr lvl="0">
                  <a:tabLst>
                    <a:tab pos="10033000" algn="r"/>
                  </a:tabLst>
                </a:pPr>
                <a:r>
                  <a:rPr lang="en-SG" sz="2200" dirty="0"/>
                  <a:t>1. For any 2 distinct jobs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𝐽</m:t>
                        </m:r>
                      </m:e>
                      <m:sub>
                        <m:r>
                          <a:rPr lang="en-SG" sz="2200" i="1">
                            <a:latin typeface="Cambria Math" panose="02040503050406030204" pitchFamily="18" charset="0"/>
                          </a:rPr>
                          <m:t>𝑥</m:t>
                        </m:r>
                      </m:sub>
                    </m:sSub>
                    <m:r>
                      <a:rPr lang="en-SG" sz="2200" i="1">
                        <a:latin typeface="Cambria Math" panose="02040503050406030204" pitchFamily="18" charset="0"/>
                      </a:rPr>
                      <m:t>,</m:t>
                    </m:r>
                    <m:r>
                      <a:rPr lang="en-US" sz="2200" b="0" i="1" smtClean="0">
                        <a:latin typeface="Cambria Math" panose="02040503050406030204" pitchFamily="18" charset="0"/>
                      </a:rPr>
                      <m:t>  </m:t>
                    </m:r>
                    <m:sSub>
                      <m:sSubPr>
                        <m:ctrlPr>
                          <a:rPr lang="en-SG" sz="2200" i="1">
                            <a:latin typeface="Cambria Math" panose="02040503050406030204" pitchFamily="18" charset="0"/>
                          </a:rPr>
                        </m:ctrlPr>
                      </m:sSubPr>
                      <m:e>
                        <m:r>
                          <a:rPr lang="en-SG" sz="2200" i="1">
                            <a:latin typeface="Cambria Math" panose="02040503050406030204" pitchFamily="18" charset="0"/>
                          </a:rPr>
                          <m:t>𝐽</m:t>
                        </m:r>
                      </m:e>
                      <m:sub>
                        <m:r>
                          <a:rPr lang="en-SG" sz="2200" i="1">
                            <a:latin typeface="Cambria Math" panose="02040503050406030204" pitchFamily="18" charset="0"/>
                          </a:rPr>
                          <m:t>𝑦</m:t>
                        </m:r>
                      </m:sub>
                    </m:sSub>
                  </m:oMath>
                </a14:m>
                <a:r>
                  <a:rPr lang="en-SG" sz="2200" dirty="0"/>
                  <a:t> </a:t>
                </a:r>
                <a:br>
                  <a:rPr lang="en-SG" sz="2200" dirty="0"/>
                </a:br>
                <a:r>
                  <a:rPr lang="en-SG" sz="2200" dirty="0"/>
                  <a:t>              </a:t>
                </a:r>
                <a14:m>
                  <m:oMath xmlns:m="http://schemas.openxmlformats.org/officeDocument/2006/math">
                    <m:r>
                      <m:rPr>
                        <m:sty m:val="p"/>
                      </m:rPr>
                      <a:rPr lang="en-SG" sz="2200">
                        <a:latin typeface="Cambria Math" panose="02040503050406030204" pitchFamily="18" charset="0"/>
                      </a:rPr>
                      <m:t>with</m:t>
                    </m:r>
                    <m:r>
                      <a:rPr lang="en-SG" sz="2200">
                        <a:latin typeface="Cambria Math" panose="02040503050406030204" pitchFamily="18" charset="0"/>
                      </a:rPr>
                      <m:t> </m:t>
                    </m:r>
                    <m:r>
                      <m:rPr>
                        <m:sty m:val="p"/>
                      </m:rPr>
                      <a:rPr lang="en-SG" sz="2200">
                        <a:latin typeface="Cambria Math" panose="02040503050406030204" pitchFamily="18" charset="0"/>
                      </a:rPr>
                      <m:t>interval</m:t>
                    </m:r>
                    <m:r>
                      <a:rPr lang="en-SG" sz="2200">
                        <a:latin typeface="Cambria Math" panose="02040503050406030204" pitchFamily="18" charset="0"/>
                      </a:rPr>
                      <m:t> </m:t>
                    </m:r>
                    <m:sSub>
                      <m:sSubPr>
                        <m:ctrlPr>
                          <a:rPr lang="en-SG" sz="2200" i="1">
                            <a:latin typeface="Cambria Math" panose="02040503050406030204" pitchFamily="18" charset="0"/>
                          </a:rPr>
                        </m:ctrlPr>
                      </m:sSubPr>
                      <m:e>
                        <m:r>
                          <a:rPr lang="en-SG" sz="2200" i="1">
                            <a:latin typeface="Cambria Math" panose="02040503050406030204" pitchFamily="18" charset="0"/>
                          </a:rPr>
                          <m:t>𝐼</m:t>
                        </m:r>
                      </m:e>
                      <m:sub>
                        <m:r>
                          <a:rPr lang="en-SG" sz="2200" i="1">
                            <a:latin typeface="Cambria Math" panose="02040503050406030204" pitchFamily="18" charset="0"/>
                          </a:rPr>
                          <m:t>𝑥</m:t>
                        </m:r>
                      </m:sub>
                    </m:sSub>
                    <m:r>
                      <a:rPr lang="en-SG" sz="2200" i="1">
                        <a:latin typeface="Cambria Math" panose="02040503050406030204" pitchFamily="18" charset="0"/>
                      </a:rPr>
                      <m:t>=</m:t>
                    </m:r>
                    <m:d>
                      <m:dPr>
                        <m:begChr m:val="["/>
                        <m:ctrlPr>
                          <a:rPr lang="en-SG" sz="2200" i="1">
                            <a:latin typeface="Cambria Math" panose="02040503050406030204" pitchFamily="18" charset="0"/>
                          </a:rPr>
                        </m:ctrlPr>
                      </m:dPr>
                      <m:e>
                        <m:sSub>
                          <m:sSubPr>
                            <m:ctrlPr>
                              <a:rPr lang="en-SG" sz="2200" i="1">
                                <a:latin typeface="Cambria Math" panose="02040503050406030204" pitchFamily="18" charset="0"/>
                              </a:rPr>
                            </m:ctrlPr>
                          </m:sSubPr>
                          <m:e>
                            <m:r>
                              <a:rPr lang="en-SG" sz="2200" i="1">
                                <a:latin typeface="Cambria Math" panose="02040503050406030204" pitchFamily="18" charset="0"/>
                              </a:rPr>
                              <m:t>𝑠</m:t>
                            </m:r>
                          </m:e>
                          <m:sub>
                            <m:r>
                              <a:rPr lang="en-SG" sz="2200" i="1">
                                <a:latin typeface="Cambria Math" panose="02040503050406030204" pitchFamily="18" charset="0"/>
                              </a:rPr>
                              <m:t>𝑥</m:t>
                            </m:r>
                          </m:sub>
                        </m:sSub>
                        <m:r>
                          <a:rPr lang="en-SG" sz="2200" i="1">
                            <a:latin typeface="Cambria Math" panose="02040503050406030204" pitchFamily="18" charset="0"/>
                          </a:rPr>
                          <m:t>, </m:t>
                        </m:r>
                        <m:sSub>
                          <m:sSubPr>
                            <m:ctrlPr>
                              <a:rPr lang="en-SG" sz="2200" i="1">
                                <a:latin typeface="Cambria Math" panose="02040503050406030204" pitchFamily="18" charset="0"/>
                              </a:rPr>
                            </m:ctrlPr>
                          </m:sSubPr>
                          <m:e>
                            <m:r>
                              <a:rPr lang="en-SG" sz="2200" i="1">
                                <a:latin typeface="Cambria Math" panose="02040503050406030204" pitchFamily="18" charset="0"/>
                              </a:rPr>
                              <m:t>𝑒</m:t>
                            </m:r>
                          </m:e>
                          <m:sub>
                            <m:r>
                              <a:rPr lang="en-SG" sz="2200" i="1">
                                <a:latin typeface="Cambria Math" panose="02040503050406030204" pitchFamily="18" charset="0"/>
                              </a:rPr>
                              <m:t>𝑥</m:t>
                            </m:r>
                          </m:sub>
                        </m:sSub>
                      </m:e>
                    </m:d>
                  </m:oMath>
                </a14:m>
                <a:r>
                  <a:rPr lang="en-SG" sz="2200" dirty="0"/>
                  <a:t> and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𝐼</m:t>
                        </m:r>
                      </m:e>
                      <m:sub>
                        <m:r>
                          <a:rPr lang="en-SG" sz="2200" i="1">
                            <a:latin typeface="Cambria Math" panose="02040503050406030204" pitchFamily="18" charset="0"/>
                          </a:rPr>
                          <m:t>𝑦</m:t>
                        </m:r>
                      </m:sub>
                    </m:sSub>
                    <m:r>
                      <a:rPr lang="en-SG" sz="2200" i="1">
                        <a:latin typeface="Cambria Math" panose="02040503050406030204" pitchFamily="18" charset="0"/>
                      </a:rPr>
                      <m:t>=</m:t>
                    </m:r>
                    <m:d>
                      <m:dPr>
                        <m:begChr m:val="["/>
                        <m:ctrlPr>
                          <a:rPr lang="en-SG" sz="2200" i="1">
                            <a:latin typeface="Cambria Math" panose="02040503050406030204" pitchFamily="18" charset="0"/>
                          </a:rPr>
                        </m:ctrlPr>
                      </m:dPr>
                      <m:e>
                        <m:sSub>
                          <m:sSubPr>
                            <m:ctrlPr>
                              <a:rPr lang="en-SG" sz="2200" i="1">
                                <a:latin typeface="Cambria Math" panose="02040503050406030204" pitchFamily="18" charset="0"/>
                              </a:rPr>
                            </m:ctrlPr>
                          </m:sSubPr>
                          <m:e>
                            <m:r>
                              <a:rPr lang="en-SG" sz="2200" i="1">
                                <a:latin typeface="Cambria Math" panose="02040503050406030204" pitchFamily="18" charset="0"/>
                              </a:rPr>
                              <m:t>𝑠</m:t>
                            </m:r>
                          </m:e>
                          <m:sub>
                            <m:r>
                              <a:rPr lang="en-SG" sz="2200" i="1">
                                <a:latin typeface="Cambria Math" panose="02040503050406030204" pitchFamily="18" charset="0"/>
                              </a:rPr>
                              <m:t>𝑦</m:t>
                            </m:r>
                          </m:sub>
                        </m:sSub>
                        <m:r>
                          <a:rPr lang="en-SG" sz="2200" i="1">
                            <a:latin typeface="Cambria Math" panose="02040503050406030204" pitchFamily="18" charset="0"/>
                          </a:rPr>
                          <m:t>, </m:t>
                        </m:r>
                        <m:sSub>
                          <m:sSubPr>
                            <m:ctrlPr>
                              <a:rPr lang="en-SG" sz="2200" i="1">
                                <a:latin typeface="Cambria Math" panose="02040503050406030204" pitchFamily="18" charset="0"/>
                              </a:rPr>
                            </m:ctrlPr>
                          </m:sSubPr>
                          <m:e>
                            <m:r>
                              <a:rPr lang="en-SG" sz="2200" i="1">
                                <a:latin typeface="Cambria Math" panose="02040503050406030204" pitchFamily="18" charset="0"/>
                              </a:rPr>
                              <m:t>𝑒</m:t>
                            </m:r>
                          </m:e>
                          <m:sub>
                            <m:r>
                              <a:rPr lang="en-SG" sz="2200" i="1">
                                <a:latin typeface="Cambria Math" panose="02040503050406030204" pitchFamily="18" charset="0"/>
                              </a:rPr>
                              <m:t>𝑦</m:t>
                            </m:r>
                          </m:sub>
                        </m:sSub>
                      </m:e>
                    </m:d>
                  </m:oMath>
                </a14:m>
                <a:r>
                  <a:rPr lang="en-SG" sz="2200" dirty="0"/>
                  <a:t>, respectively</a:t>
                </a:r>
              </a:p>
              <a:p>
                <a:pPr lvl="0">
                  <a:tabLst>
                    <a:tab pos="10033000" algn="r"/>
                  </a:tabLst>
                </a:pPr>
                <a:r>
                  <a:rPr lang="en-SG" sz="2200" dirty="0"/>
                  <a:t>2. Suppose </a:t>
                </a:r>
                <a14:m>
                  <m:oMath xmlns:m="http://schemas.openxmlformats.org/officeDocument/2006/math">
                    <m:d>
                      <m:dPr>
                        <m:ctrlPr>
                          <a:rPr lang="en-SG" sz="2200" i="1">
                            <a:latin typeface="Cambria Math" panose="02040503050406030204" pitchFamily="18" charset="0"/>
                          </a:rPr>
                        </m:ctrlPr>
                      </m:dPr>
                      <m:e>
                        <m:sSub>
                          <m:sSubPr>
                            <m:ctrlPr>
                              <a:rPr lang="en-SG" sz="2200" i="1">
                                <a:latin typeface="Cambria Math" panose="02040503050406030204" pitchFamily="18" charset="0"/>
                              </a:rPr>
                            </m:ctrlPr>
                          </m:sSubPr>
                          <m:e>
                            <m:r>
                              <a:rPr lang="en-SG" sz="2200" i="1">
                                <a:latin typeface="Cambria Math" panose="02040503050406030204" pitchFamily="18" charset="0"/>
                              </a:rPr>
                              <m:t>𝐽</m:t>
                            </m:r>
                          </m:e>
                          <m:sub>
                            <m:r>
                              <a:rPr lang="en-SG" sz="2200" i="1">
                                <a:latin typeface="Cambria Math" panose="02040503050406030204" pitchFamily="18" charset="0"/>
                              </a:rPr>
                              <m:t>𝑥</m:t>
                            </m:r>
                          </m:sub>
                        </m:sSub>
                        <m:r>
                          <a:rPr lang="en-SG" sz="2200" i="1">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𝐽</m:t>
                            </m:r>
                          </m:e>
                          <m:sub>
                            <m:r>
                              <a:rPr lang="en-SG" sz="2200" i="1">
                                <a:latin typeface="Cambria Math" panose="02040503050406030204" pitchFamily="18" charset="0"/>
                              </a:rPr>
                              <m:t>𝑦</m:t>
                            </m:r>
                          </m:sub>
                        </m:sSub>
                      </m:e>
                    </m:d>
                    <m:r>
                      <a:rPr lang="en-SG" sz="2200" i="1">
                        <a:latin typeface="Cambria Math" panose="02040503050406030204" pitchFamily="18" charset="0"/>
                      </a:rPr>
                      <m:t>.</m:t>
                    </m:r>
                  </m:oMath>
                </a14:m>
                <a:r>
                  <a:rPr lang="en-SG" sz="2200" dirty="0"/>
                  <a:t> Then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m:t>
                        </m:r>
                        <m:r>
                          <a:rPr lang="en-SG" sz="2200" i="1">
                            <a:latin typeface="Cambria Math" panose="02040503050406030204" pitchFamily="18" charset="0"/>
                          </a:rPr>
                          <m:t>𝑒</m:t>
                        </m:r>
                      </m:e>
                      <m:sub>
                        <m:r>
                          <a:rPr lang="en-SG" sz="2200" i="1">
                            <a:latin typeface="Cambria Math" panose="02040503050406030204" pitchFamily="18" charset="0"/>
                          </a:rPr>
                          <m:t>𝑥</m:t>
                        </m:r>
                      </m:sub>
                    </m:sSub>
                    <m:r>
                      <a:rPr lang="en-SG" sz="2200" i="1">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𝑠</m:t>
                        </m:r>
                      </m:e>
                      <m:sub>
                        <m:r>
                          <a:rPr lang="en-SG" sz="2200" i="1">
                            <a:latin typeface="Cambria Math" panose="02040503050406030204" pitchFamily="18" charset="0"/>
                          </a:rPr>
                          <m:t>𝑦</m:t>
                        </m:r>
                      </m:sub>
                    </m:sSub>
                    <m:r>
                      <a:rPr lang="en-SG" sz="2200" i="1">
                        <a:latin typeface="Cambria Math" panose="02040503050406030204" pitchFamily="18" charset="0"/>
                      </a:rPr>
                      <m:t>)</m:t>
                    </m:r>
                    <m:r>
                      <a:rPr lang="en-US" sz="2200" b="0" i="0" smtClean="0">
                        <a:latin typeface="Cambria Math" panose="02040503050406030204" pitchFamily="18" charset="0"/>
                      </a:rPr>
                      <m:t>.</m:t>
                    </m:r>
                  </m:oMath>
                </a14:m>
                <a:r>
                  <a:rPr lang="en-SG" sz="2200" dirty="0"/>
                  <a:t>	</a:t>
                </a:r>
                <a:r>
                  <a:rPr lang="en-SG" sz="2200" dirty="0" smtClean="0">
                    <a:solidFill>
                      <a:srgbClr val="006600"/>
                    </a:solidFill>
                  </a:rPr>
                  <a:t>(by definition of </a:t>
                </a:r>
                <a14:m>
                  <m:oMath xmlns:m="http://schemas.openxmlformats.org/officeDocument/2006/math">
                    <m:r>
                      <a:rPr lang="en-SG" sz="2200" i="1">
                        <a:solidFill>
                          <a:srgbClr val="006600"/>
                        </a:solidFill>
                        <a:latin typeface="Cambria Math" panose="02040503050406030204" pitchFamily="18" charset="0"/>
                      </a:rPr>
                      <m:t>≺</m:t>
                    </m:r>
                  </m:oMath>
                </a14:m>
                <a:r>
                  <a:rPr lang="en-SG" sz="2200" dirty="0">
                    <a:solidFill>
                      <a:srgbClr val="006600"/>
                    </a:solidFill>
                  </a:rPr>
                  <a:t>)</a:t>
                </a:r>
              </a:p>
              <a:p>
                <a:pPr lvl="0">
                  <a:tabLst>
                    <a:tab pos="10033000" algn="r"/>
                  </a:tabLst>
                </a:pPr>
                <a:r>
                  <a:rPr lang="en-SG" sz="2200" dirty="0"/>
                  <a:t>3. We have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m:t>
                        </m:r>
                        <m:r>
                          <a:rPr lang="en-SG" sz="2200" i="1">
                            <a:latin typeface="Cambria Math" panose="02040503050406030204" pitchFamily="18" charset="0"/>
                          </a:rPr>
                          <m:t>𝑒</m:t>
                        </m:r>
                      </m:e>
                      <m:sub>
                        <m:r>
                          <a:rPr lang="en-SG" sz="2200" i="1">
                            <a:latin typeface="Cambria Math" panose="02040503050406030204" pitchFamily="18" charset="0"/>
                          </a:rPr>
                          <m:t>𝑦</m:t>
                        </m:r>
                      </m:sub>
                    </m:sSub>
                    <m:r>
                      <a:rPr lang="en-SG" sz="2200" i="1">
                        <a:latin typeface="Cambria Math" panose="02040503050406030204" pitchFamily="18" charset="0"/>
                      </a:rPr>
                      <m:t>&gt;</m:t>
                    </m:r>
                    <m:sSub>
                      <m:sSubPr>
                        <m:ctrlPr>
                          <a:rPr lang="en-SG" sz="2200" i="1">
                            <a:latin typeface="Cambria Math" panose="02040503050406030204" pitchFamily="18" charset="0"/>
                          </a:rPr>
                        </m:ctrlPr>
                      </m:sSubPr>
                      <m:e>
                        <m:r>
                          <a:rPr lang="en-SG" sz="2200" i="1">
                            <a:latin typeface="Cambria Math" panose="02040503050406030204" pitchFamily="18" charset="0"/>
                          </a:rPr>
                          <m:t>𝑠</m:t>
                        </m:r>
                      </m:e>
                      <m:sub>
                        <m:r>
                          <a:rPr lang="en-SG" sz="2200" i="1">
                            <a:latin typeface="Cambria Math" panose="02040503050406030204" pitchFamily="18" charset="0"/>
                          </a:rPr>
                          <m:t>𝑦</m:t>
                        </m:r>
                      </m:sub>
                    </m:sSub>
                    <m:r>
                      <a:rPr lang="en-SG" sz="2200" i="1">
                        <a:latin typeface="Cambria Math" panose="02040503050406030204" pitchFamily="18" charset="0"/>
                      </a:rPr>
                      <m:t>)</m:t>
                    </m:r>
                  </m:oMath>
                </a14:m>
                <a:r>
                  <a:rPr lang="en-SG" sz="2200" dirty="0"/>
                  <a:t> and </a:t>
                </a:r>
                <a14:m>
                  <m:oMath xmlns:m="http://schemas.openxmlformats.org/officeDocument/2006/math">
                    <m:r>
                      <a:rPr lang="en-SG" sz="2200" i="1">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𝑒</m:t>
                        </m:r>
                      </m:e>
                      <m:sub>
                        <m:r>
                          <a:rPr lang="en-SG" sz="2200" i="1">
                            <a:latin typeface="Cambria Math" panose="02040503050406030204" pitchFamily="18" charset="0"/>
                          </a:rPr>
                          <m:t>𝑥</m:t>
                        </m:r>
                      </m:sub>
                    </m:sSub>
                    <m:r>
                      <a:rPr lang="en-SG" sz="2200" i="1">
                        <a:latin typeface="Cambria Math" panose="02040503050406030204" pitchFamily="18" charset="0"/>
                      </a:rPr>
                      <m:t>&gt;</m:t>
                    </m:r>
                    <m:sSub>
                      <m:sSubPr>
                        <m:ctrlPr>
                          <a:rPr lang="en-SG" sz="2200" i="1">
                            <a:latin typeface="Cambria Math" panose="02040503050406030204" pitchFamily="18" charset="0"/>
                          </a:rPr>
                        </m:ctrlPr>
                      </m:sSubPr>
                      <m:e>
                        <m:r>
                          <a:rPr lang="en-SG" sz="2200" i="1">
                            <a:latin typeface="Cambria Math" panose="02040503050406030204" pitchFamily="18" charset="0"/>
                          </a:rPr>
                          <m:t>𝑠</m:t>
                        </m:r>
                      </m:e>
                      <m:sub>
                        <m:r>
                          <a:rPr lang="en-SG" sz="2200" i="1">
                            <a:latin typeface="Cambria Math" panose="02040503050406030204" pitchFamily="18" charset="0"/>
                          </a:rPr>
                          <m:t>𝑥</m:t>
                        </m:r>
                      </m:sub>
                    </m:sSub>
                    <m:r>
                      <a:rPr lang="en-SG" sz="2200" i="1">
                        <a:latin typeface="Cambria Math" panose="02040503050406030204" pitchFamily="18" charset="0"/>
                      </a:rPr>
                      <m:t>)</m:t>
                    </m:r>
                  </m:oMath>
                </a14:m>
                <a:r>
                  <a:rPr lang="en-SG" sz="2200" dirty="0"/>
                  <a:t>.	</a:t>
                </a:r>
                <a:r>
                  <a:rPr lang="en-SG" sz="2200" dirty="0" smtClean="0">
                    <a:solidFill>
                      <a:srgbClr val="006600"/>
                    </a:solidFill>
                  </a:rPr>
                  <a:t>(by definition of the jobs </a:t>
                </a:r>
                <a14:m>
                  <m:oMath xmlns:m="http://schemas.openxmlformats.org/officeDocument/2006/math">
                    <m:sSub>
                      <m:sSubPr>
                        <m:ctrlPr>
                          <a:rPr lang="en-SG" sz="2200" i="1">
                            <a:solidFill>
                              <a:srgbClr val="006600"/>
                            </a:solidFill>
                            <a:latin typeface="Cambria Math" panose="02040503050406030204" pitchFamily="18" charset="0"/>
                          </a:rPr>
                        </m:ctrlPr>
                      </m:sSubPr>
                      <m:e>
                        <m:r>
                          <a:rPr lang="en-SG" sz="2200" i="1">
                            <a:solidFill>
                              <a:srgbClr val="006600"/>
                            </a:solidFill>
                            <a:latin typeface="Cambria Math" panose="02040503050406030204" pitchFamily="18" charset="0"/>
                          </a:rPr>
                          <m:t>𝐽</m:t>
                        </m:r>
                      </m:e>
                      <m:sub>
                        <m:r>
                          <a:rPr lang="en-SG" sz="2200" i="1">
                            <a:solidFill>
                              <a:srgbClr val="006600"/>
                            </a:solidFill>
                            <a:latin typeface="Cambria Math" panose="02040503050406030204" pitchFamily="18" charset="0"/>
                          </a:rPr>
                          <m:t>𝑥</m:t>
                        </m:r>
                      </m:sub>
                    </m:sSub>
                    <m:r>
                      <a:rPr lang="en-US" sz="2200" b="0" i="1" smtClean="0">
                        <a:solidFill>
                          <a:srgbClr val="006600"/>
                        </a:solidFill>
                        <a:latin typeface="Cambria Math" panose="02040503050406030204" pitchFamily="18" charset="0"/>
                      </a:rPr>
                      <m:t>,</m:t>
                    </m:r>
                    <m:sSub>
                      <m:sSubPr>
                        <m:ctrlPr>
                          <a:rPr lang="en-SG" sz="2200" i="1">
                            <a:solidFill>
                              <a:srgbClr val="006600"/>
                            </a:solidFill>
                            <a:latin typeface="Cambria Math" panose="02040503050406030204" pitchFamily="18" charset="0"/>
                          </a:rPr>
                        </m:ctrlPr>
                      </m:sSubPr>
                      <m:e>
                        <m:r>
                          <a:rPr lang="en-SG" sz="2200" i="1">
                            <a:solidFill>
                              <a:srgbClr val="006600"/>
                            </a:solidFill>
                            <a:latin typeface="Cambria Math" panose="02040503050406030204" pitchFamily="18" charset="0"/>
                          </a:rPr>
                          <m:t>𝐽</m:t>
                        </m:r>
                      </m:e>
                      <m:sub>
                        <m:r>
                          <a:rPr lang="en-SG" sz="2200" i="1">
                            <a:solidFill>
                              <a:srgbClr val="006600"/>
                            </a:solidFill>
                            <a:latin typeface="Cambria Math" panose="02040503050406030204" pitchFamily="18" charset="0"/>
                          </a:rPr>
                          <m:t>𝑦</m:t>
                        </m:r>
                      </m:sub>
                    </m:sSub>
                  </m:oMath>
                </a14:m>
                <a:r>
                  <a:rPr lang="en-SG" sz="2200" dirty="0">
                    <a:solidFill>
                      <a:srgbClr val="006600"/>
                    </a:solidFill>
                  </a:rPr>
                  <a:t>)</a:t>
                </a:r>
              </a:p>
              <a:p>
                <a:pPr lvl="0">
                  <a:tabLst>
                    <a:tab pos="10033000" algn="r"/>
                  </a:tabLst>
                </a:pPr>
                <a:r>
                  <a:rPr lang="en-SG" sz="2200" dirty="0"/>
                  <a:t>4. Then,</a:t>
                </a:r>
                <a:r>
                  <a:rPr lang="en-SG" sz="2200" b="1" dirty="0"/>
                  <a:t> </a:t>
                </a:r>
                <a:r>
                  <a:rPr lang="en-SG" sz="2200" dirty="0"/>
                  <a:t>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𝑒</m:t>
                        </m:r>
                      </m:e>
                      <m:sub>
                        <m:r>
                          <a:rPr lang="en-SG" sz="2200" i="1">
                            <a:latin typeface="Cambria Math" panose="02040503050406030204" pitchFamily="18" charset="0"/>
                          </a:rPr>
                          <m:t>𝑦</m:t>
                        </m:r>
                      </m:sub>
                    </m:sSub>
                    <m:r>
                      <a:rPr lang="en-SG" sz="2200" i="1">
                        <a:latin typeface="Cambria Math" panose="02040503050406030204" pitchFamily="18" charset="0"/>
                      </a:rPr>
                      <m:t>&gt;</m:t>
                    </m:r>
                    <m:sSub>
                      <m:sSubPr>
                        <m:ctrlPr>
                          <a:rPr lang="en-SG" sz="2200" i="1">
                            <a:latin typeface="Cambria Math" panose="02040503050406030204" pitchFamily="18" charset="0"/>
                          </a:rPr>
                        </m:ctrlPr>
                      </m:sSubPr>
                      <m:e>
                        <m:r>
                          <a:rPr lang="en-SG" sz="2200" i="1">
                            <a:latin typeface="Cambria Math" panose="02040503050406030204" pitchFamily="18" charset="0"/>
                          </a:rPr>
                          <m:t>𝑠</m:t>
                        </m:r>
                      </m:e>
                      <m:sub>
                        <m:r>
                          <a:rPr lang="en-SG" sz="2200" i="1">
                            <a:latin typeface="Cambria Math" panose="02040503050406030204" pitchFamily="18" charset="0"/>
                          </a:rPr>
                          <m:t>𝑦</m:t>
                        </m:r>
                      </m:sub>
                    </m:sSub>
                    <m:r>
                      <a:rPr lang="en-SG" sz="2200" i="1">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𝑒</m:t>
                        </m:r>
                      </m:e>
                      <m:sub>
                        <m:r>
                          <a:rPr lang="en-SG" sz="2200" i="1">
                            <a:latin typeface="Cambria Math" panose="02040503050406030204" pitchFamily="18" charset="0"/>
                          </a:rPr>
                          <m:t>𝑥</m:t>
                        </m:r>
                      </m:sub>
                    </m:sSub>
                    <m:r>
                      <a:rPr lang="en-SG" sz="2200" i="1">
                        <a:latin typeface="Cambria Math" panose="02040503050406030204" pitchFamily="18" charset="0"/>
                      </a:rPr>
                      <m:t>&gt;</m:t>
                    </m:r>
                    <m:sSub>
                      <m:sSubPr>
                        <m:ctrlPr>
                          <a:rPr lang="en-SG" sz="2200" i="1">
                            <a:latin typeface="Cambria Math" panose="02040503050406030204" pitchFamily="18" charset="0"/>
                          </a:rPr>
                        </m:ctrlPr>
                      </m:sSubPr>
                      <m:e>
                        <m:r>
                          <a:rPr lang="en-SG" sz="2200" i="1">
                            <a:latin typeface="Cambria Math" panose="02040503050406030204" pitchFamily="18" charset="0"/>
                          </a:rPr>
                          <m:t>𝑠</m:t>
                        </m:r>
                      </m:e>
                      <m:sub>
                        <m:r>
                          <a:rPr lang="en-SG" sz="2200" i="1">
                            <a:latin typeface="Cambria Math" panose="02040503050406030204" pitchFamily="18" charset="0"/>
                          </a:rPr>
                          <m:t>𝑥</m:t>
                        </m:r>
                      </m:sub>
                    </m:sSub>
                    <m:r>
                      <a:rPr lang="en-US" sz="2200" i="1">
                        <a:latin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𝑦</m:t>
                        </m:r>
                      </m:sub>
                    </m:sSub>
                    <m:r>
                      <a:rPr lang="en-US" sz="2200" i="1">
                        <a:latin typeface="Cambria Math" panose="02040503050406030204" pitchFamily="18" charset="0"/>
                      </a:rPr>
                      <m:t>&gt;</m:t>
                    </m:r>
                    <m:sSub>
                      <m:sSubPr>
                        <m:ctrlPr>
                          <a:rPr lang="en-SG"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𝑥</m:t>
                        </m:r>
                      </m:sub>
                    </m:sSub>
                    <m:r>
                      <a:rPr lang="en-US" sz="2200" i="1">
                        <a:latin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𝑦</m:t>
                        </m:r>
                      </m:sub>
                    </m:sSub>
                    <m:r>
                      <a:rPr lang="en-US" sz="2200" i="1">
                        <a:latin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𝑥</m:t>
                        </m:r>
                      </m:sub>
                    </m:sSub>
                  </m:oMath>
                </a14:m>
                <a:r>
                  <a:rPr lang="en-SG" sz="2200" dirty="0"/>
                  <a:t>. 	</a:t>
                </a:r>
                <a:r>
                  <a:rPr lang="en-SG" sz="2200" dirty="0">
                    <a:solidFill>
                      <a:srgbClr val="006600"/>
                    </a:solidFill>
                  </a:rPr>
                  <a:t>(by 2 and 3)</a:t>
                </a:r>
              </a:p>
              <a:p>
                <a:pPr lvl="0">
                  <a:tabLst>
                    <a:tab pos="10033000" algn="r"/>
                  </a:tabLst>
                </a:pPr>
                <a:r>
                  <a:rPr lang="en-SG" sz="2200" dirty="0"/>
                  <a:t>5. Hence </a:t>
                </a:r>
                <a14:m>
                  <m:oMath xmlns:m="http://schemas.openxmlformats.org/officeDocument/2006/math">
                    <m:d>
                      <m:dPr>
                        <m:ctrlPr>
                          <a:rPr lang="en-SG" sz="2200" i="1">
                            <a:latin typeface="Cambria Math" panose="02040503050406030204" pitchFamily="18" charset="0"/>
                          </a:rPr>
                        </m:ctrlPr>
                      </m:dPr>
                      <m:e>
                        <m:sSub>
                          <m:sSubPr>
                            <m:ctrlPr>
                              <a:rPr lang="en-SG" sz="2200" i="1">
                                <a:latin typeface="Cambria Math" panose="02040503050406030204" pitchFamily="18" charset="0"/>
                              </a:rPr>
                            </m:ctrlPr>
                          </m:sSubPr>
                          <m:e>
                            <m:r>
                              <a:rPr lang="en-SG" sz="2200" i="1">
                                <a:latin typeface="Cambria Math" panose="02040503050406030204" pitchFamily="18" charset="0"/>
                              </a:rPr>
                              <m:t>𝐽</m:t>
                            </m:r>
                          </m:e>
                          <m:sub>
                            <m:r>
                              <a:rPr lang="en-SG" sz="2200" i="1">
                                <a:latin typeface="Cambria Math" panose="02040503050406030204" pitchFamily="18" charset="0"/>
                              </a:rPr>
                              <m:t>𝑦</m:t>
                            </m:r>
                          </m:sub>
                        </m:sSub>
                        <m:r>
                          <a:rPr lang="en-SG" sz="2200" i="1">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𝐽</m:t>
                            </m:r>
                          </m:e>
                          <m:sub>
                            <m:r>
                              <a:rPr lang="en-SG" sz="2200" i="1">
                                <a:latin typeface="Cambria Math" panose="02040503050406030204" pitchFamily="18" charset="0"/>
                              </a:rPr>
                              <m:t>𝑥</m:t>
                            </m:r>
                          </m:sub>
                        </m:sSub>
                      </m:e>
                    </m:d>
                  </m:oMath>
                </a14:m>
                <a:r>
                  <a:rPr lang="en-SG" sz="2200" dirty="0"/>
                  <a:t>. 	</a:t>
                </a:r>
                <a:r>
                  <a:rPr lang="en-SG" sz="2200" dirty="0" smtClean="0">
                    <a:solidFill>
                      <a:srgbClr val="006600"/>
                    </a:solidFill>
                  </a:rPr>
                  <a:t>(by definition of </a:t>
                </a:r>
                <a14:m>
                  <m:oMath xmlns:m="http://schemas.openxmlformats.org/officeDocument/2006/math">
                    <m:r>
                      <a:rPr lang="en-SG" sz="2200" i="1">
                        <a:solidFill>
                          <a:srgbClr val="006600"/>
                        </a:solidFill>
                        <a:latin typeface="Cambria Math" panose="02040503050406030204" pitchFamily="18" charset="0"/>
                      </a:rPr>
                      <m:t>≺</m:t>
                    </m:r>
                  </m:oMath>
                </a14:m>
                <a:r>
                  <a:rPr lang="en-SG" sz="2200" dirty="0">
                    <a:solidFill>
                      <a:srgbClr val="006600"/>
                    </a:solidFill>
                  </a:rPr>
                  <a:t>)</a:t>
                </a:r>
              </a:p>
              <a:p>
                <a:pPr lvl="0">
                  <a:tabLst>
                    <a:tab pos="10033000" algn="r"/>
                  </a:tabLst>
                </a:pPr>
                <a:r>
                  <a:rPr lang="en-SG" sz="2200" dirty="0"/>
                  <a:t>6. And the relation </a:t>
                </a:r>
                <a14:m>
                  <m:oMath xmlns:m="http://schemas.openxmlformats.org/officeDocument/2006/math">
                    <m:r>
                      <a:rPr lang="en-SG" sz="2200" i="1">
                        <a:latin typeface="Cambria Math" panose="02040503050406030204" pitchFamily="18" charset="0"/>
                      </a:rPr>
                      <m:t>≺ </m:t>
                    </m:r>
                  </m:oMath>
                </a14:m>
                <a:r>
                  <a:rPr lang="en-SG" sz="2200" dirty="0"/>
                  <a:t>is antisymmetric.	 </a:t>
                </a:r>
                <a:r>
                  <a:rPr lang="en-SG" sz="2200" dirty="0">
                    <a:solidFill>
                      <a:srgbClr val="006600"/>
                    </a:solidFill>
                  </a:rPr>
                  <a:t>(by alt. definition of </a:t>
                </a:r>
                <a:r>
                  <a:rPr lang="en-SG" sz="2200" dirty="0" err="1">
                    <a:solidFill>
                      <a:srgbClr val="006600"/>
                    </a:solidFill>
                  </a:rPr>
                  <a:t>antisymmetry</a:t>
                </a:r>
                <a:r>
                  <a:rPr lang="en-SG" sz="2200" dirty="0">
                    <a:solidFill>
                      <a:srgbClr val="006600"/>
                    </a:solidFill>
                  </a:rPr>
                  <a:t>)</a:t>
                </a:r>
              </a:p>
            </p:txBody>
          </p:sp>
        </mc:Choice>
        <mc:Fallback xmlns="">
          <p:sp>
            <p:nvSpPr>
              <p:cNvPr id="13" name="TextBox 12">
                <a:extLst>
                  <a:ext uri="{FF2B5EF4-FFF2-40B4-BE49-F238E27FC236}">
                    <a16:creationId xmlns:a16="http://schemas.microsoft.com/office/drawing/2014/main" id="{34B8880E-0591-E646-B8C0-14BF346125A4}"/>
                  </a:ext>
                </a:extLst>
              </p:cNvPr>
              <p:cNvSpPr txBox="1">
                <a:spLocks noRot="1" noChangeAspect="1" noMove="1" noResize="1" noEditPoints="1" noAdjustHandles="1" noChangeArrowheads="1" noChangeShapeType="1" noTextEdit="1"/>
              </p:cNvSpPr>
              <p:nvPr/>
            </p:nvSpPr>
            <p:spPr>
              <a:xfrm>
                <a:off x="1183649" y="3259893"/>
                <a:ext cx="10489240" cy="3064493"/>
              </a:xfrm>
              <a:prstGeom prst="rect">
                <a:avLst/>
              </a:prstGeom>
              <a:blipFill>
                <a:blip r:embed="rId4"/>
                <a:stretch>
                  <a:fillRect l="-872" t="-1594" b="-31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058A41-B3D1-014A-A206-F1C0C8B42809}"/>
                  </a:ext>
                </a:extLst>
              </p:cNvPr>
              <p:cNvSpPr txBox="1"/>
              <p:nvPr/>
            </p:nvSpPr>
            <p:spPr>
              <a:xfrm>
                <a:off x="6757988" y="3245781"/>
                <a:ext cx="5076804" cy="681982"/>
              </a:xfrm>
              <a:prstGeom prst="rect">
                <a:avLst/>
              </a:prstGeom>
              <a:solidFill>
                <a:srgbClr val="FFCCCC"/>
              </a:solidFill>
            </p:spPr>
            <p:txBody>
              <a:bodyPr wrap="square" rtlCol="0">
                <a:spAutoFit/>
              </a:bodyPr>
              <a:lstStyle/>
              <a:p>
                <a:r>
                  <a:rPr lang="en-US" b="1" dirty="0" smtClean="0">
                    <a:solidFill>
                      <a:srgbClr val="000000"/>
                    </a:solidFill>
                    <a:latin typeface="Calibri" panose="020F0502020204030204" pitchFamily="34" charset="0"/>
                    <a:ea typeface="SimSun" panose="02010600030101010101" pitchFamily="2" charset="-122"/>
                  </a:rPr>
                  <a:t>Use alternate definition of anti-symmetry:</a:t>
                </a:r>
                <a:r>
                  <a:rPr lang="en-US" dirty="0">
                    <a:solidFill>
                      <a:srgbClr val="000000"/>
                    </a:solidFill>
                    <a:latin typeface="Calibri" panose="020F0502020204030204" pitchFamily="34" charset="0"/>
                    <a:ea typeface="SimSun" panose="02010600030101010101" pitchFamily="2" charset="-122"/>
                  </a:rPr>
                  <a:t/>
                </a:r>
                <a:br>
                  <a:rPr lang="en-US" dirty="0">
                    <a:solidFill>
                      <a:srgbClr val="000000"/>
                    </a:solidFill>
                    <a:latin typeface="Calibri" panose="020F0502020204030204" pitchFamily="34" charset="0"/>
                    <a:ea typeface="SimSun" panose="02010600030101010101" pitchFamily="2" charset="-122"/>
                  </a:rPr>
                </a:br>
                <a:r>
                  <a:rPr lang="en-US" dirty="0">
                    <a:solidFill>
                      <a:schemeClr val="tx1"/>
                    </a:solidFill>
                    <a:latin typeface="Calibri" panose="020F0502020204030204" pitchFamily="34" charset="0"/>
                    <a:ea typeface="SimSun" panose="02010600030101010101" pitchFamily="2" charset="-122"/>
                  </a:rPr>
                  <a:t>     </a:t>
                </a:r>
                <a14:m>
                  <m:oMath xmlns:m="http://schemas.openxmlformats.org/officeDocument/2006/math">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𝑥</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𝑦</m:t>
                    </m:r>
                    <m:r>
                      <a:rPr lang="en-US" b="0" i="1" smtClean="0">
                        <a:solidFill>
                          <a:schemeClr val="tx1"/>
                        </a:solidFill>
                        <a:latin typeface="Cambria Math" panose="02040503050406030204" pitchFamily="18" charset="0"/>
                        <a:ea typeface="SimSun" panose="02010600030101010101" pitchFamily="2" charset="-122"/>
                        <a:cs typeface="Calibri" panose="020F0502020204030204" pitchFamily="34" charset="0"/>
                      </a:rPr>
                      <m:t> </m:t>
                    </m:r>
                    <m:d>
                      <m:dPr>
                        <m:ctrlPr>
                          <a:rPr lang="en-SG" i="1">
                            <a:solidFill>
                              <a:schemeClr val="tx1"/>
                            </a:solidFill>
                            <a:latin typeface="Cambria Math" panose="02040503050406030204" pitchFamily="18" charset="0"/>
                            <a:ea typeface="SimSun" panose="02010600030101010101" pitchFamily="2" charset="-122"/>
                            <a:cs typeface="Cambria Math" panose="02040503050406030204" pitchFamily="18" charset="0"/>
                          </a:rPr>
                        </m:ctrlPr>
                      </m:dPr>
                      <m:e>
                        <m:r>
                          <a:rPr lang="en-US" i="1">
                            <a:solidFill>
                              <a:schemeClr val="tx1"/>
                            </a:solidFill>
                            <a:latin typeface="Cambria Math" panose="02040503050406030204" pitchFamily="18" charset="0"/>
                            <a:ea typeface="SimSun" panose="02010600030101010101" pitchFamily="2" charset="-122"/>
                            <a:cs typeface="Cambria Math" panose="02040503050406030204" pitchFamily="18" charset="0"/>
                          </a:rPr>
                          <m:t>𝑥</m:t>
                        </m:r>
                        <m:r>
                          <a:rPr lang="en-US" i="1">
                            <a:solidFill>
                              <a:schemeClr val="tx1"/>
                            </a:solidFill>
                            <a:latin typeface="Cambria Math" panose="02040503050406030204" pitchFamily="18" charset="0"/>
                            <a:ea typeface="SimSun" panose="02010600030101010101" pitchFamily="2" charset="-122"/>
                            <a:cs typeface="Cambria Math" panose="02040503050406030204" pitchFamily="18" charset="0"/>
                          </a:rPr>
                          <m:t>≠</m:t>
                        </m:r>
                        <m:r>
                          <a:rPr lang="en-US" i="1">
                            <a:solidFill>
                              <a:schemeClr val="tx1"/>
                            </a:solidFill>
                            <a:latin typeface="Cambria Math" panose="02040503050406030204" pitchFamily="18" charset="0"/>
                            <a:ea typeface="SimSun" panose="02010600030101010101" pitchFamily="2" charset="-122"/>
                            <a:cs typeface="Cambria Math" panose="02040503050406030204" pitchFamily="18" charset="0"/>
                          </a:rPr>
                          <m:t>𝑦</m:t>
                        </m:r>
                      </m:e>
                    </m:d>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d>
                      <m:dPr>
                        <m:ctrlPr>
                          <a:rPr lang="en-SG" i="1">
                            <a:solidFill>
                              <a:schemeClr val="tx1"/>
                            </a:solidFill>
                            <a:latin typeface="Cambria Math" panose="02040503050406030204" pitchFamily="18" charset="0"/>
                            <a:ea typeface="SimSun" panose="02010600030101010101" pitchFamily="2" charset="-122"/>
                            <a:cs typeface="Calibri" panose="020F0502020204030204" pitchFamily="34" charset="0"/>
                          </a:rPr>
                        </m:ctrlPr>
                      </m:dPr>
                      <m:e>
                        <m:d>
                          <m:dPr>
                            <m:ctrlPr>
                              <a:rPr lang="en-SG" i="1">
                                <a:solidFill>
                                  <a:schemeClr val="tx1"/>
                                </a:solidFill>
                                <a:latin typeface="Cambria Math" panose="02040503050406030204" pitchFamily="18" charset="0"/>
                                <a:ea typeface="SimSun" panose="02010600030101010101" pitchFamily="2" charset="-122"/>
                                <a:cs typeface="Calibri" panose="020F0502020204030204" pitchFamily="34" charset="0"/>
                              </a:rPr>
                            </m:ctrlPr>
                          </m:dPr>
                          <m:e>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𝑥</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𝑦</m:t>
                            </m:r>
                          </m:e>
                        </m:d>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𝑅</m:t>
                        </m:r>
                      </m:e>
                    </m:d>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d>
                      <m:dPr>
                        <m:ctrlPr>
                          <a:rPr lang="en-SG" i="1">
                            <a:solidFill>
                              <a:schemeClr val="tx1"/>
                            </a:solidFill>
                            <a:latin typeface="Cambria Math" panose="02040503050406030204" pitchFamily="18" charset="0"/>
                            <a:ea typeface="SimSun" panose="02010600030101010101" pitchFamily="2" charset="-122"/>
                            <a:cs typeface="Calibri" panose="020F0502020204030204" pitchFamily="34" charset="0"/>
                          </a:rPr>
                        </m:ctrlPr>
                      </m:dPr>
                      <m:e>
                        <m:d>
                          <m:dPr>
                            <m:ctrlPr>
                              <a:rPr lang="en-SG" i="1">
                                <a:solidFill>
                                  <a:schemeClr val="tx1"/>
                                </a:solidFill>
                                <a:latin typeface="Cambria Math" panose="02040503050406030204" pitchFamily="18" charset="0"/>
                                <a:ea typeface="SimSun" panose="02010600030101010101" pitchFamily="2" charset="-122"/>
                                <a:cs typeface="Calibri" panose="020F0502020204030204" pitchFamily="34" charset="0"/>
                              </a:rPr>
                            </m:ctrlPr>
                          </m:dPr>
                          <m:e>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𝑦</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𝑥</m:t>
                            </m:r>
                          </m:e>
                        </m:d>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m:t>
                        </m:r>
                        <m:r>
                          <a:rPr lang="en-US" i="1">
                            <a:solidFill>
                              <a:schemeClr val="tx1"/>
                            </a:solidFill>
                            <a:latin typeface="Cambria Math" panose="02040503050406030204" pitchFamily="18" charset="0"/>
                            <a:ea typeface="SimSun" panose="02010600030101010101" pitchFamily="2" charset="-122"/>
                            <a:cs typeface="Calibri" panose="020F0502020204030204" pitchFamily="34" charset="0"/>
                          </a:rPr>
                          <m:t>𝑅</m:t>
                        </m:r>
                      </m:e>
                    </m:d>
                  </m:oMath>
                </a14:m>
                <a:endParaRPr lang="en-SG" dirty="0">
                  <a:solidFill>
                    <a:schemeClr val="tx1"/>
                  </a:solidFill>
                </a:endParaRPr>
              </a:p>
            </p:txBody>
          </p:sp>
        </mc:Choice>
        <mc:Fallback xmlns="">
          <p:sp>
            <p:nvSpPr>
              <p:cNvPr id="12" name="TextBox 11">
                <a:extLst>
                  <a:ext uri="{FF2B5EF4-FFF2-40B4-BE49-F238E27FC236}">
                    <a16:creationId xmlns:a16="http://schemas.microsoft.com/office/drawing/2014/main" id="{06058A41-B3D1-014A-A206-F1C0C8B42809}"/>
                  </a:ext>
                </a:extLst>
              </p:cNvPr>
              <p:cNvSpPr txBox="1">
                <a:spLocks noRot="1" noChangeAspect="1" noMove="1" noResize="1" noEditPoints="1" noAdjustHandles="1" noChangeArrowheads="1" noChangeShapeType="1" noTextEdit="1"/>
              </p:cNvSpPr>
              <p:nvPr/>
            </p:nvSpPr>
            <p:spPr>
              <a:xfrm>
                <a:off x="6757988" y="3245781"/>
                <a:ext cx="5076804" cy="681982"/>
              </a:xfrm>
              <a:prstGeom prst="rect">
                <a:avLst/>
              </a:prstGeom>
              <a:blipFill>
                <a:blip r:embed="rId5"/>
                <a:stretch>
                  <a:fillRect l="-1082" t="-4464"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74340B6-C14B-0641-8937-673B94570705}"/>
                  </a:ext>
                </a:extLst>
              </p:cNvPr>
              <p:cNvSpPr txBox="1"/>
              <p:nvPr/>
            </p:nvSpPr>
            <p:spPr>
              <a:xfrm>
                <a:off x="1412247" y="2730912"/>
                <a:ext cx="6690353" cy="461665"/>
              </a:xfrm>
              <a:prstGeom prst="rect">
                <a:avLst/>
              </a:prstGeom>
              <a:solidFill>
                <a:srgbClr val="CCECFF"/>
              </a:solidFill>
            </p:spPr>
            <p:txBody>
              <a:bodyPr wrap="square" rtlCol="0">
                <a:spAutoFit/>
              </a:bodyPr>
              <a:lstStyle/>
              <a:p>
                <a:pPr lvl="0"/>
                <a:r>
                  <a:rPr lang="en-SG" sz="2400" dirty="0"/>
                  <a:t>Show that the relation </a:t>
                </a:r>
                <a14:m>
                  <m:oMath xmlns:m="http://schemas.openxmlformats.org/officeDocument/2006/math">
                    <m:r>
                      <a:rPr lang="en-SG" sz="2400" i="1">
                        <a:latin typeface="Cambria Math" panose="02040503050406030204" pitchFamily="18" charset="0"/>
                      </a:rPr>
                      <m:t>≺</m:t>
                    </m:r>
                  </m:oMath>
                </a14:m>
                <a:r>
                  <a:rPr lang="en-SG" sz="2400" dirty="0"/>
                  <a:t> </a:t>
                </a:r>
                <a:r>
                  <a:rPr lang="en-SG" sz="2400" dirty="0" smtClean="0"/>
                  <a:t>is a strict partial order. </a:t>
                </a:r>
                <a:endParaRPr lang="en-SG" sz="3200" dirty="0"/>
              </a:p>
            </p:txBody>
          </p:sp>
        </mc:Choice>
        <mc:Fallback xmlns="">
          <p:sp>
            <p:nvSpPr>
              <p:cNvPr id="15" name="TextBox 14">
                <a:extLst>
                  <a:ext uri="{FF2B5EF4-FFF2-40B4-BE49-F238E27FC236}">
                    <a16:creationId xmlns:a16="http://schemas.microsoft.com/office/drawing/2014/main" id="{074340B6-C14B-0641-8937-673B94570705}"/>
                  </a:ext>
                </a:extLst>
              </p:cNvPr>
              <p:cNvSpPr txBox="1">
                <a:spLocks noRot="1" noChangeAspect="1" noMove="1" noResize="1" noEditPoints="1" noAdjustHandles="1" noChangeArrowheads="1" noChangeShapeType="1" noTextEdit="1"/>
              </p:cNvSpPr>
              <p:nvPr/>
            </p:nvSpPr>
            <p:spPr>
              <a:xfrm>
                <a:off x="1412247" y="2730912"/>
                <a:ext cx="6690353" cy="461665"/>
              </a:xfrm>
              <a:prstGeom prst="rect">
                <a:avLst/>
              </a:prstGeom>
              <a:blipFill>
                <a:blip r:embed="rId6"/>
                <a:stretch>
                  <a:fillRect l="-145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17808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dissolve">
                                      <p:cBhvr>
                                        <p:cTn id="10" dur="500"/>
                                        <p:tgtEl>
                                          <p:spTgt spid="1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dissolve">
                                      <p:cBhvr>
                                        <p:cTn id="13" dur="500"/>
                                        <p:tgtEl>
                                          <p:spTgt spid="1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dissolve">
                                      <p:cBhvr>
                                        <p:cTn id="16" dur="500"/>
                                        <p:tgtEl>
                                          <p:spTgt spid="1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dissolve">
                                      <p:cBhvr>
                                        <p:cTn id="19" dur="500"/>
                                        <p:tgtEl>
                                          <p:spTgt spid="1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dissolve">
                                      <p:cBhvr>
                                        <p:cTn id="22" dur="500"/>
                                        <p:tgtEl>
                                          <p:spTgt spid="13">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animEffect transition="in" filter="dissolve">
                                      <p:cBhvr>
                                        <p:cTn id="25" dur="500"/>
                                        <p:tgtEl>
                                          <p:spTgt spid="1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514138" cy="895927"/>
          </a:xfrm>
        </p:spPr>
        <p:txBody>
          <a:bodyPr>
            <a:normAutofit/>
          </a:bodyPr>
          <a:lstStyle/>
          <a:p>
            <a:pPr>
              <a:lnSpc>
                <a:spcPct val="100000"/>
              </a:lnSpc>
            </a:pPr>
            <a:r>
              <a:rPr lang="en-SG" dirty="0">
                <a:solidFill>
                  <a:schemeClr val="bg2">
                    <a:lumMod val="50000"/>
                  </a:schemeClr>
                </a:solidFill>
              </a:rPr>
              <a:t>Q11.</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25</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6" y="382427"/>
                <a:ext cx="10465091" cy="1200329"/>
              </a:xfrm>
              <a:prstGeom prst="rect">
                <a:avLst/>
              </a:prstGeom>
              <a:solidFill>
                <a:srgbClr val="CCECFF"/>
              </a:solidFill>
            </p:spPr>
            <p:txBody>
              <a:bodyPr wrap="square" rtlCol="0">
                <a:spAutoFit/>
              </a:bodyPr>
              <a:lstStyle/>
              <a:p>
                <a:pPr>
                  <a:spcAft>
                    <a:spcPts val="600"/>
                  </a:spcAft>
                </a:pPr>
                <a:r>
                  <a:rPr lang="en-US" sz="2400" dirty="0"/>
                  <a:t>You are given a set of </a:t>
                </a:r>
                <a14:m>
                  <m:oMath xmlns:m="http://schemas.openxmlformats.org/officeDocument/2006/math">
                    <m:r>
                      <a:rPr lang="en-US" sz="2400" i="1">
                        <a:latin typeface="Cambria Math" panose="02040503050406030204" pitchFamily="18" charset="0"/>
                      </a:rPr>
                      <m:t>𝑛</m:t>
                    </m:r>
                  </m:oMath>
                </a14:m>
                <a:r>
                  <a:rPr lang="en-US" sz="2400" dirty="0"/>
                  <a:t> jobs </a:t>
                </a:r>
                <a14:m>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𝑛</m:t>
                            </m:r>
                          </m:sub>
                        </m:sSub>
                      </m:e>
                    </m:d>
                  </m:oMath>
                </a14:m>
                <a:r>
                  <a:rPr lang="en-US" sz="2400" dirty="0"/>
                  <a:t>. Each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𝑘</m:t>
                        </m:r>
                      </m:sub>
                    </m:sSub>
                  </m:oMath>
                </a14:m>
                <a:r>
                  <a:rPr lang="en-US" sz="2400" dirty="0"/>
                  <a:t> is represented by the interval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ctrlPr>
                          <a:rPr lang="en-US"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e>
                    </m:d>
                    <m:r>
                      <a:rPr lang="en-US" sz="2400" b="0" i="0" smtClean="0">
                        <a:latin typeface="Cambria Math" panose="02040503050406030204" pitchFamily="18" charset="0"/>
                      </a:rPr>
                      <m:t>,</m:t>
                    </m:r>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oMath>
                </a14:m>
                <a:r>
                  <a:rPr lang="en-US" sz="2400" dirty="0"/>
                  <a:t> is the </a:t>
                </a:r>
                <a:r>
                  <a:rPr lang="en-US" sz="2400" i="1" dirty="0"/>
                  <a:t>start time</a:t>
                </a:r>
                <a:r>
                  <a:rPr lang="en-US" sz="2400" dirty="0"/>
                  <a:t> and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(where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&lt;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is the </a:t>
                </a:r>
                <a:r>
                  <a:rPr lang="en-US" sz="2400" i="1" dirty="0"/>
                  <a:t>end time</a:t>
                </a:r>
                <a:r>
                  <a:rPr lang="en-US" sz="2400" dirty="0"/>
                  <a:t> of the job, for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rPr>
                      <m:t>=1,2,…,</m:t>
                    </m:r>
                    <m:r>
                      <a:rPr lang="en-US" sz="2400" i="1">
                        <a:latin typeface="Cambria Math" panose="02040503050406030204" pitchFamily="18" charset="0"/>
                      </a:rPr>
                      <m:t>𝑛</m:t>
                    </m:r>
                  </m:oMath>
                </a14:m>
                <a:r>
                  <a:rPr lang="en-US" sz="2400" dirty="0"/>
                  <a:t>.  An instance of this problem with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=8</m:t>
                    </m:r>
                  </m:oMath>
                </a14:m>
                <a:r>
                  <a:rPr lang="en-US" sz="2400" dirty="0"/>
                  <a:t> is shown below.</a:t>
                </a:r>
                <a:endParaRPr lang="en-US" sz="3200" dirty="0"/>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6" y="382427"/>
                <a:ext cx="10465091" cy="1200329"/>
              </a:xfrm>
              <a:prstGeom prst="rect">
                <a:avLst/>
              </a:prstGeom>
              <a:blipFill>
                <a:blip r:embed="rId2"/>
                <a:stretch>
                  <a:fillRect l="-848" t="-2083" r="-485" b="-937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CD42D8EB-4802-433B-973B-C7108E00302D}"/>
              </a:ext>
            </a:extLst>
          </p:cNvPr>
          <p:cNvSpPr txBox="1"/>
          <p:nvPr/>
        </p:nvSpPr>
        <p:spPr>
          <a:xfrm>
            <a:off x="715052" y="2711238"/>
            <a:ext cx="654331" cy="492443"/>
          </a:xfrm>
          <a:prstGeom prst="rect">
            <a:avLst/>
          </a:prstGeom>
          <a:noFill/>
        </p:spPr>
        <p:txBody>
          <a:bodyPr wrap="square" rtlCol="0">
            <a:spAutoFit/>
          </a:bodyPr>
          <a:lstStyle/>
          <a:p>
            <a:r>
              <a:rPr lang="en-SG" sz="2600" dirty="0"/>
              <a:t>(a)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218DE1-B2D7-364A-BE19-1462D890C193}"/>
                  </a:ext>
                </a:extLst>
              </p:cNvPr>
              <p:cNvSpPr txBox="1"/>
              <p:nvPr/>
            </p:nvSpPr>
            <p:spPr>
              <a:xfrm>
                <a:off x="1393195" y="1706406"/>
                <a:ext cx="10465091" cy="920380"/>
              </a:xfrm>
              <a:prstGeom prst="rect">
                <a:avLst/>
              </a:prstGeom>
              <a:solidFill>
                <a:srgbClr val="CCECFF"/>
              </a:solidFill>
            </p:spPr>
            <p:txBody>
              <a:bodyPr wrap="square" rtlCol="0">
                <a:spAutoFit/>
              </a:bodyPr>
              <a:lstStyle/>
              <a:p>
                <a:r>
                  <a:rPr lang="en-US" sz="2400" dirty="0"/>
                  <a:t>Define a relation </a:t>
                </a:r>
                <a14:m>
                  <m:oMath xmlns:m="http://schemas.openxmlformats.org/officeDocument/2006/math">
                    <m:r>
                      <a:rPr lang="en-US" sz="2400" i="1">
                        <a:latin typeface="Cambria Math" panose="02040503050406030204" pitchFamily="18" charset="0"/>
                      </a:rPr>
                      <m:t>≺</m:t>
                    </m:r>
                  </m:oMath>
                </a14:m>
                <a:r>
                  <a:rPr lang="en-US" sz="2400" dirty="0"/>
                  <a:t> on </a:t>
                </a:r>
                <a14:m>
                  <m:oMath xmlns:m="http://schemas.openxmlformats.org/officeDocument/2006/math">
                    <m:r>
                      <a:rPr lang="en-US" sz="2400" i="1">
                        <a:latin typeface="Cambria Math" panose="02040503050406030204" pitchFamily="18" charset="0"/>
                      </a:rPr>
                      <m:t>𝐽</m:t>
                    </m:r>
                  </m:oMath>
                </a14:m>
                <a:r>
                  <a:rPr lang="en-US" sz="2400" dirty="0"/>
                  <a:t> by 	</a:t>
                </a:r>
                <a14:m>
                  <m:oMath xmlns:m="http://schemas.openxmlformats.org/officeDocument/2006/math">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e>
                    </m:d>
                    <m:r>
                      <a:rPr lang="en-US" sz="2400" i="1">
                        <a:latin typeface="Cambria Math" panose="02040503050406030204" pitchFamily="18" charset="0"/>
                      </a:rPr>
                      <m:t> ⇔ (</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𝑦</m:t>
                        </m:r>
                      </m:sub>
                    </m:sSub>
                    <m:r>
                      <a:rPr lang="en-US" sz="2400" i="1">
                        <a:latin typeface="Cambria Math" panose="02040503050406030204" pitchFamily="18" charset="0"/>
                      </a:rPr>
                      <m:t>)</m:t>
                    </m:r>
                  </m:oMath>
                </a14:m>
                <a:endParaRPr lang="en-SG" sz="2400" dirty="0"/>
              </a:p>
              <a:p>
                <a:r>
                  <a:rPr lang="en-US" sz="2400" dirty="0"/>
                  <a:t>   Namely,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oMath>
                </a14:m>
                <a:r>
                  <a:rPr lang="en-US" sz="2400" dirty="0"/>
                  <a:t> means that the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𝑥</m:t>
                        </m:r>
                      </m:sub>
                    </m:sSub>
                  </m:oMath>
                </a14:m>
                <a:r>
                  <a:rPr lang="en-US" sz="2400" dirty="0"/>
                  <a:t> is </a:t>
                </a:r>
                <a:r>
                  <a:rPr lang="en-US" sz="2400" i="1" dirty="0"/>
                  <a:t>to the left of</a:t>
                </a:r>
                <a:r>
                  <a:rPr lang="en-US" sz="2400" dirty="0"/>
                  <a:t> the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𝑦</m:t>
                        </m:r>
                      </m:sub>
                    </m:sSub>
                  </m:oMath>
                </a14:m>
                <a:r>
                  <a:rPr lang="en-US" sz="2400" dirty="0"/>
                  <a:t>. </a:t>
                </a:r>
                <a:endParaRPr lang="en-SG" sz="2400" dirty="0"/>
              </a:p>
            </p:txBody>
          </p:sp>
        </mc:Choice>
        <mc:Fallback xmlns="">
          <p:sp>
            <p:nvSpPr>
              <p:cNvPr id="9" name="TextBox 8">
                <a:extLst>
                  <a:ext uri="{FF2B5EF4-FFF2-40B4-BE49-F238E27FC236}">
                    <a16:creationId xmlns:a16="http://schemas.microsoft.com/office/drawing/2014/main" id="{27218DE1-B2D7-364A-BE19-1462D890C193}"/>
                  </a:ext>
                </a:extLst>
              </p:cNvPr>
              <p:cNvSpPr txBox="1">
                <a:spLocks noRot="1" noChangeAspect="1" noMove="1" noResize="1" noEditPoints="1" noAdjustHandles="1" noChangeArrowheads="1" noChangeShapeType="1" noTextEdit="1"/>
              </p:cNvSpPr>
              <p:nvPr/>
            </p:nvSpPr>
            <p:spPr>
              <a:xfrm>
                <a:off x="1393195" y="1706406"/>
                <a:ext cx="10465091" cy="920380"/>
              </a:xfrm>
              <a:prstGeom prst="rect">
                <a:avLst/>
              </a:prstGeom>
              <a:blipFill>
                <a:blip r:embed="rId3"/>
                <a:stretch>
                  <a:fillRect l="-848" b="-9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E2DF61-C7A5-F34C-8D09-1BA40F3FE52D}"/>
                  </a:ext>
                </a:extLst>
              </p:cNvPr>
              <p:cNvSpPr txBox="1"/>
              <p:nvPr/>
            </p:nvSpPr>
            <p:spPr>
              <a:xfrm>
                <a:off x="1155073" y="3372520"/>
                <a:ext cx="10489240" cy="2839239"/>
              </a:xfrm>
              <a:prstGeom prst="rect">
                <a:avLst/>
              </a:prstGeom>
              <a:noFill/>
            </p:spPr>
            <p:txBody>
              <a:bodyPr wrap="square" rtlCol="0">
                <a:spAutoFit/>
              </a:bodyPr>
              <a:lstStyle/>
              <a:p>
                <a:pPr>
                  <a:tabLst>
                    <a:tab pos="10033000" algn="r"/>
                  </a:tabLst>
                </a:pPr>
                <a:r>
                  <a:rPr lang="en-US" sz="2400" b="1" dirty="0"/>
                  <a:t>To show that </a:t>
                </a:r>
                <a14:m>
                  <m:oMath xmlns:m="http://schemas.openxmlformats.org/officeDocument/2006/math">
                    <m:r>
                      <a:rPr lang="en-US" sz="2400" i="1">
                        <a:latin typeface="Cambria Math" panose="02040503050406030204" pitchFamily="18" charset="0"/>
                      </a:rPr>
                      <m:t>≺</m:t>
                    </m:r>
                  </m:oMath>
                </a14:m>
                <a:r>
                  <a:rPr lang="en-US" sz="2400" b="1" dirty="0"/>
                  <a:t> is transitive</a:t>
                </a:r>
                <a:r>
                  <a:rPr lang="en-US" sz="2400" dirty="0"/>
                  <a:t>:  </a:t>
                </a:r>
                <a:endParaRPr lang="en-SG" sz="2400" dirty="0"/>
              </a:p>
              <a:p>
                <a:pPr lvl="0">
                  <a:tabLst>
                    <a:tab pos="10033000" algn="r"/>
                  </a:tabLst>
                </a:pPr>
                <a:r>
                  <a:rPr lang="en-SG" sz="2400" dirty="0"/>
                  <a:t>1. For any jobs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𝑥</m:t>
                        </m:r>
                      </m:sub>
                    </m:sSub>
                    <m:r>
                      <a:rPr lang="en-SG" sz="2400" i="1">
                        <a:latin typeface="Cambria Math" panose="02040503050406030204" pitchFamily="18" charset="0"/>
                      </a:rPr>
                      <m:t>, </m:t>
                    </m:r>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𝑦</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𝑧</m:t>
                        </m:r>
                      </m:sub>
                    </m:sSub>
                    <m:r>
                      <a:rPr lang="en-SG" sz="2400" i="1">
                        <a:latin typeface="Cambria Math" panose="02040503050406030204" pitchFamily="18" charset="0"/>
                      </a:rPr>
                      <m:t>∈</m:t>
                    </m:r>
                    <m:r>
                      <a:rPr lang="en-SG" sz="2400" i="1">
                        <a:latin typeface="Cambria Math" panose="02040503050406030204" pitchFamily="18" charset="0"/>
                      </a:rPr>
                      <m:t>𝐽</m:t>
                    </m:r>
                    <m:r>
                      <a:rPr lang="en-SG" sz="2400" i="1">
                        <a:latin typeface="Cambria Math" panose="02040503050406030204" pitchFamily="18" charset="0"/>
                      </a:rPr>
                      <m:t>, </m:t>
                    </m:r>
                  </m:oMath>
                </a14:m>
                <a:r>
                  <a:rPr lang="en-SG" sz="2400" dirty="0"/>
                  <a:t>suppose </a:t>
                </a:r>
                <a14:m>
                  <m:oMath xmlns:m="http://schemas.openxmlformats.org/officeDocument/2006/math">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𝑥</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𝑦</m:t>
                            </m:r>
                          </m:sub>
                        </m:sSub>
                      </m:e>
                    </m:d>
                  </m:oMath>
                </a14:m>
                <a:r>
                  <a:rPr lang="en-SG" sz="2400" dirty="0"/>
                  <a:t> and </a:t>
                </a:r>
                <a14:m>
                  <m:oMath xmlns:m="http://schemas.openxmlformats.org/officeDocument/2006/math">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𝑦</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𝑧</m:t>
                            </m:r>
                          </m:sub>
                        </m:sSub>
                      </m:e>
                    </m:d>
                  </m:oMath>
                </a14:m>
                <a:r>
                  <a:rPr lang="en-SG" sz="2400" dirty="0"/>
                  <a:t>.</a:t>
                </a:r>
              </a:p>
              <a:p>
                <a:pPr lvl="0">
                  <a:tabLst>
                    <a:tab pos="10033000" algn="r"/>
                  </a:tabLst>
                </a:pPr>
                <a:r>
                  <a:rPr lang="en-SG" sz="2400" dirty="0"/>
                  <a:t>2. Then </a:t>
                </a:r>
                <a14:m>
                  <m:oMath xmlns:m="http://schemas.openxmlformats.org/officeDocument/2006/math">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𝑒</m:t>
                        </m:r>
                      </m:e>
                      <m:sub>
                        <m:r>
                          <a:rPr lang="en-SG" sz="2400" i="1">
                            <a:latin typeface="Cambria Math" panose="02040503050406030204" pitchFamily="18" charset="0"/>
                          </a:rPr>
                          <m:t>𝑥</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𝑠</m:t>
                        </m:r>
                      </m:e>
                      <m:sub>
                        <m:r>
                          <a:rPr lang="en-SG" sz="2400" i="1">
                            <a:latin typeface="Cambria Math" panose="02040503050406030204" pitchFamily="18" charset="0"/>
                          </a:rPr>
                          <m:t>𝑦</m:t>
                        </m:r>
                      </m:sub>
                    </m:sSub>
                    <m:r>
                      <a:rPr lang="en-SG" sz="2400" i="1">
                        <a:latin typeface="Cambria Math" panose="02040503050406030204" pitchFamily="18" charset="0"/>
                      </a:rPr>
                      <m:t>)</m:t>
                    </m:r>
                  </m:oMath>
                </a14:m>
                <a:r>
                  <a:rPr lang="en-SG" sz="2400" dirty="0"/>
                  <a:t> and </a:t>
                </a:r>
                <a14:m>
                  <m:oMath xmlns:m="http://schemas.openxmlformats.org/officeDocument/2006/math">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𝑒</m:t>
                        </m:r>
                      </m:e>
                      <m:sub>
                        <m:r>
                          <a:rPr lang="en-SG" sz="2400" i="1">
                            <a:latin typeface="Cambria Math" panose="02040503050406030204" pitchFamily="18" charset="0"/>
                          </a:rPr>
                          <m:t>𝑦</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𝑠</m:t>
                        </m:r>
                      </m:e>
                      <m:sub>
                        <m:r>
                          <a:rPr lang="en-SG" sz="2400" i="1">
                            <a:latin typeface="Cambria Math" panose="02040503050406030204" pitchFamily="18" charset="0"/>
                          </a:rPr>
                          <m:t>𝑧</m:t>
                        </m:r>
                      </m:sub>
                    </m:sSub>
                    <m:r>
                      <a:rPr lang="en-SG" sz="2400" i="1">
                        <a:latin typeface="Cambria Math" panose="02040503050406030204" pitchFamily="18" charset="0"/>
                      </a:rPr>
                      <m:t>)</m:t>
                    </m:r>
                  </m:oMath>
                </a14:m>
                <a:r>
                  <a:rPr lang="en-SG" sz="2400" dirty="0"/>
                  <a:t>.	</a:t>
                </a:r>
                <a:r>
                  <a:rPr lang="en-SG" sz="2400" dirty="0" smtClean="0">
                    <a:solidFill>
                      <a:srgbClr val="006600"/>
                    </a:solidFill>
                  </a:rPr>
                  <a:t>(by definition of </a:t>
                </a:r>
                <a14:m>
                  <m:oMath xmlns:m="http://schemas.openxmlformats.org/officeDocument/2006/math">
                    <m:r>
                      <a:rPr lang="en-SG" sz="2400" i="1">
                        <a:solidFill>
                          <a:srgbClr val="006600"/>
                        </a:solidFill>
                        <a:latin typeface="Cambria Math" panose="02040503050406030204" pitchFamily="18" charset="0"/>
                      </a:rPr>
                      <m:t>≺</m:t>
                    </m:r>
                  </m:oMath>
                </a14:m>
                <a:r>
                  <a:rPr lang="en-SG" sz="2400" dirty="0">
                    <a:solidFill>
                      <a:srgbClr val="006600"/>
                    </a:solidFill>
                  </a:rPr>
                  <a:t>)</a:t>
                </a:r>
              </a:p>
              <a:p>
                <a:pPr lvl="0">
                  <a:tabLst>
                    <a:tab pos="10033000" algn="r"/>
                  </a:tabLst>
                </a:pPr>
                <a:r>
                  <a:rPr lang="en-SG" sz="2400" dirty="0"/>
                  <a:t>3. We have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m:t>
                        </m:r>
                        <m:r>
                          <a:rPr lang="en-SG" sz="2400" i="1">
                            <a:latin typeface="Cambria Math" panose="02040503050406030204" pitchFamily="18" charset="0"/>
                          </a:rPr>
                          <m:t>𝑠</m:t>
                        </m:r>
                      </m:e>
                      <m:sub>
                        <m:r>
                          <a:rPr lang="en-SG" sz="2400" i="1">
                            <a:latin typeface="Cambria Math" panose="02040503050406030204" pitchFamily="18" charset="0"/>
                          </a:rPr>
                          <m:t>𝑦</m:t>
                        </m:r>
                      </m:sub>
                    </m:sSub>
                    <m:r>
                      <a:rPr lang="en-SG" sz="2400" i="1">
                        <a:latin typeface="Cambria Math" panose="02040503050406030204" pitchFamily="18" charset="0"/>
                      </a:rPr>
                      <m:t>&lt;</m:t>
                    </m:r>
                    <m:sSub>
                      <m:sSubPr>
                        <m:ctrlPr>
                          <a:rPr lang="en-SG" sz="2400" i="1">
                            <a:latin typeface="Cambria Math" panose="02040503050406030204" pitchFamily="18" charset="0"/>
                          </a:rPr>
                        </m:ctrlPr>
                      </m:sSubPr>
                      <m:e>
                        <m:r>
                          <a:rPr lang="en-SG" sz="2400" i="1">
                            <a:latin typeface="Cambria Math" panose="02040503050406030204" pitchFamily="18" charset="0"/>
                          </a:rPr>
                          <m:t>𝑒</m:t>
                        </m:r>
                      </m:e>
                      <m:sub>
                        <m:r>
                          <a:rPr lang="en-SG" sz="2400" i="1">
                            <a:latin typeface="Cambria Math" panose="02040503050406030204" pitchFamily="18" charset="0"/>
                          </a:rPr>
                          <m:t>𝑦</m:t>
                        </m:r>
                      </m:sub>
                    </m:sSub>
                    <m:r>
                      <a:rPr lang="en-SG" sz="2400" i="1">
                        <a:latin typeface="Cambria Math" panose="02040503050406030204" pitchFamily="18" charset="0"/>
                      </a:rPr>
                      <m:t>)</m:t>
                    </m:r>
                  </m:oMath>
                </a14:m>
                <a:r>
                  <a:rPr lang="en-SG" sz="2400" dirty="0"/>
                  <a:t>.	</a:t>
                </a:r>
                <a:r>
                  <a:rPr lang="en-SG" sz="2400" dirty="0" smtClean="0">
                    <a:solidFill>
                      <a:srgbClr val="006600"/>
                    </a:solidFill>
                  </a:rPr>
                  <a:t>(by definition of the jobs</a:t>
                </a:r>
                <a14:m>
                  <m:oMath xmlns:m="http://schemas.openxmlformats.org/officeDocument/2006/math">
                    <m:r>
                      <a:rPr lang="en-SG" sz="2400" i="1">
                        <a:solidFill>
                          <a:srgbClr val="006600"/>
                        </a:solidFill>
                        <a:latin typeface="Cambria Math" panose="02040503050406030204" pitchFamily="18" charset="0"/>
                      </a:rPr>
                      <m:t> </m:t>
                    </m:r>
                    <m:sSub>
                      <m:sSubPr>
                        <m:ctrlPr>
                          <a:rPr lang="en-SG" sz="2400" i="1">
                            <a:solidFill>
                              <a:srgbClr val="006600"/>
                            </a:solidFill>
                            <a:latin typeface="Cambria Math" panose="02040503050406030204" pitchFamily="18" charset="0"/>
                          </a:rPr>
                        </m:ctrlPr>
                      </m:sSubPr>
                      <m:e>
                        <m:r>
                          <a:rPr lang="en-SG" sz="2400" i="1">
                            <a:solidFill>
                              <a:srgbClr val="006600"/>
                            </a:solidFill>
                            <a:latin typeface="Cambria Math" panose="02040503050406030204" pitchFamily="18" charset="0"/>
                          </a:rPr>
                          <m:t>𝐽</m:t>
                        </m:r>
                      </m:e>
                      <m:sub>
                        <m:r>
                          <a:rPr lang="en-SG" sz="2400" i="1">
                            <a:solidFill>
                              <a:srgbClr val="006600"/>
                            </a:solidFill>
                            <a:latin typeface="Cambria Math" panose="02040503050406030204" pitchFamily="18" charset="0"/>
                          </a:rPr>
                          <m:t>𝑦</m:t>
                        </m:r>
                      </m:sub>
                    </m:sSub>
                  </m:oMath>
                </a14:m>
                <a:r>
                  <a:rPr lang="en-SG" sz="2400" dirty="0">
                    <a:solidFill>
                      <a:srgbClr val="006600"/>
                    </a:solidFill>
                  </a:rPr>
                  <a:t>)</a:t>
                </a:r>
              </a:p>
              <a:p>
                <a:pPr lvl="0">
                  <a:tabLst>
                    <a:tab pos="10033000" algn="r"/>
                  </a:tabLst>
                </a:pPr>
                <a:r>
                  <a:rPr lang="en-SG" sz="2400" dirty="0"/>
                  <a:t>4. Then,</a:t>
                </a:r>
                <a:r>
                  <a:rPr lang="en-SG" sz="2400" b="1" dirty="0"/>
                  <a:t> </a:t>
                </a:r>
                <a:r>
                  <a:rPr lang="en-SG" sz="2400" dirty="0"/>
                  <a:t>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𝑒</m:t>
                        </m:r>
                      </m:e>
                      <m:sub>
                        <m:r>
                          <a:rPr lang="en-SG" sz="2400" i="1">
                            <a:latin typeface="Cambria Math" panose="02040503050406030204" pitchFamily="18" charset="0"/>
                          </a:rPr>
                          <m:t>𝑥</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𝑠</m:t>
                        </m:r>
                      </m:e>
                      <m:sub>
                        <m:r>
                          <a:rPr lang="en-SG" sz="2400" i="1">
                            <a:latin typeface="Cambria Math" panose="02040503050406030204" pitchFamily="18" charset="0"/>
                          </a:rPr>
                          <m:t>𝑦</m:t>
                        </m:r>
                      </m:sub>
                    </m:sSub>
                    <m:r>
                      <a:rPr lang="en-SG" sz="2400" i="1">
                        <a:latin typeface="Cambria Math" panose="02040503050406030204" pitchFamily="18" charset="0"/>
                      </a:rPr>
                      <m:t>&lt;</m:t>
                    </m:r>
                    <m:sSub>
                      <m:sSubPr>
                        <m:ctrlPr>
                          <a:rPr lang="en-SG" sz="2400" i="1">
                            <a:latin typeface="Cambria Math" panose="02040503050406030204" pitchFamily="18" charset="0"/>
                          </a:rPr>
                        </m:ctrlPr>
                      </m:sSubPr>
                      <m:e>
                        <m:r>
                          <a:rPr lang="en-SG" sz="2400" i="1">
                            <a:latin typeface="Cambria Math" panose="02040503050406030204" pitchFamily="18" charset="0"/>
                          </a:rPr>
                          <m:t>𝑒</m:t>
                        </m:r>
                      </m:e>
                      <m:sub>
                        <m:r>
                          <a:rPr lang="en-SG" sz="2400" i="1">
                            <a:latin typeface="Cambria Math" panose="02040503050406030204" pitchFamily="18" charset="0"/>
                          </a:rPr>
                          <m:t>𝑦</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𝑠</m:t>
                        </m:r>
                      </m:e>
                      <m:sub>
                        <m:r>
                          <a:rPr lang="en-SG" sz="2400" i="1">
                            <a:latin typeface="Cambria Math" panose="02040503050406030204" pitchFamily="18" charset="0"/>
                          </a:rPr>
                          <m:t>𝑧</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𝑧</m:t>
                        </m:r>
                      </m:sub>
                    </m:sSub>
                  </m:oMath>
                </a14:m>
                <a:r>
                  <a:rPr lang="en-SG" sz="2400" dirty="0"/>
                  <a:t>. 	</a:t>
                </a:r>
                <a:r>
                  <a:rPr lang="en-SG" sz="2400" dirty="0">
                    <a:solidFill>
                      <a:srgbClr val="006600"/>
                    </a:solidFill>
                  </a:rPr>
                  <a:t>(by 2 and 3)</a:t>
                </a:r>
              </a:p>
              <a:p>
                <a:pPr lvl="0">
                  <a:tabLst>
                    <a:tab pos="10033000" algn="r"/>
                  </a:tabLst>
                </a:pPr>
                <a:r>
                  <a:rPr lang="en-SG" sz="2400" dirty="0"/>
                  <a:t>5. Hence </a:t>
                </a:r>
                <a14:m>
                  <m:oMath xmlns:m="http://schemas.openxmlformats.org/officeDocument/2006/math">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𝑥</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𝐽</m:t>
                            </m:r>
                          </m:e>
                          <m:sub>
                            <m:r>
                              <a:rPr lang="en-SG" sz="2400" i="1">
                                <a:latin typeface="Cambria Math" panose="02040503050406030204" pitchFamily="18" charset="0"/>
                              </a:rPr>
                              <m:t>𝑧</m:t>
                            </m:r>
                          </m:sub>
                        </m:sSub>
                      </m:e>
                    </m:d>
                  </m:oMath>
                </a14:m>
                <a:r>
                  <a:rPr lang="en-SG" sz="2400" dirty="0"/>
                  <a:t>. 	</a:t>
                </a:r>
                <a:r>
                  <a:rPr lang="en-SG" sz="2400" dirty="0" smtClean="0">
                    <a:solidFill>
                      <a:srgbClr val="006600"/>
                    </a:solidFill>
                  </a:rPr>
                  <a:t> (by definition of </a:t>
                </a:r>
                <a14:m>
                  <m:oMath xmlns:m="http://schemas.openxmlformats.org/officeDocument/2006/math">
                    <m:r>
                      <a:rPr lang="en-SG" sz="2400" i="1">
                        <a:solidFill>
                          <a:srgbClr val="006600"/>
                        </a:solidFill>
                        <a:latin typeface="Cambria Math" panose="02040503050406030204" pitchFamily="18" charset="0"/>
                      </a:rPr>
                      <m:t>≺</m:t>
                    </m:r>
                  </m:oMath>
                </a14:m>
                <a:r>
                  <a:rPr lang="en-SG" sz="2400" dirty="0">
                    <a:solidFill>
                      <a:srgbClr val="006600"/>
                    </a:solidFill>
                  </a:rPr>
                  <a:t>)</a:t>
                </a:r>
              </a:p>
              <a:p>
                <a:pPr lvl="0">
                  <a:tabLst>
                    <a:tab pos="10033000" algn="r"/>
                  </a:tabLst>
                </a:pPr>
                <a:r>
                  <a:rPr lang="en-SG" sz="2400" dirty="0"/>
                  <a:t>6. And the relation </a:t>
                </a:r>
                <a14:m>
                  <m:oMath xmlns:m="http://schemas.openxmlformats.org/officeDocument/2006/math">
                    <m:r>
                      <a:rPr lang="en-SG" sz="2400" i="1">
                        <a:latin typeface="Cambria Math" panose="02040503050406030204" pitchFamily="18" charset="0"/>
                      </a:rPr>
                      <m:t>≺ </m:t>
                    </m:r>
                  </m:oMath>
                </a14:m>
                <a:r>
                  <a:rPr lang="en-SG" sz="2400" dirty="0"/>
                  <a:t>is transitive.	</a:t>
                </a:r>
                <a:r>
                  <a:rPr lang="en-SG" sz="2400" dirty="0">
                    <a:solidFill>
                      <a:srgbClr val="006600"/>
                    </a:solidFill>
                  </a:rPr>
                  <a:t> (by definition of</a:t>
                </a:r>
                <a:r>
                  <a:rPr lang="zh-CN" altLang="en-US" sz="2400" dirty="0">
                    <a:solidFill>
                      <a:srgbClr val="006600"/>
                    </a:solidFill>
                  </a:rPr>
                  <a:t> </a:t>
                </a:r>
                <a:r>
                  <a:rPr lang="en-US" altLang="zh-CN" sz="2400" dirty="0">
                    <a:solidFill>
                      <a:srgbClr val="006600"/>
                    </a:solidFill>
                  </a:rPr>
                  <a:t>transitivity</a:t>
                </a:r>
                <a:r>
                  <a:rPr lang="en-SG" sz="2400" dirty="0">
                    <a:solidFill>
                      <a:srgbClr val="006600"/>
                    </a:solidFill>
                  </a:rPr>
                  <a:t>)</a:t>
                </a:r>
              </a:p>
            </p:txBody>
          </p:sp>
        </mc:Choice>
        <mc:Fallback xmlns="">
          <p:sp>
            <p:nvSpPr>
              <p:cNvPr id="15" name="TextBox 14">
                <a:extLst>
                  <a:ext uri="{FF2B5EF4-FFF2-40B4-BE49-F238E27FC236}">
                    <a16:creationId xmlns:a16="http://schemas.microsoft.com/office/drawing/2014/main" id="{23E2DF61-C7A5-F34C-8D09-1BA40F3FE52D}"/>
                  </a:ext>
                </a:extLst>
              </p:cNvPr>
              <p:cNvSpPr txBox="1">
                <a:spLocks noRot="1" noChangeAspect="1" noMove="1" noResize="1" noEditPoints="1" noAdjustHandles="1" noChangeArrowheads="1" noChangeShapeType="1" noTextEdit="1"/>
              </p:cNvSpPr>
              <p:nvPr/>
            </p:nvSpPr>
            <p:spPr>
              <a:xfrm>
                <a:off x="1155073" y="3372520"/>
                <a:ext cx="10489240" cy="2839239"/>
              </a:xfrm>
              <a:prstGeom prst="rect">
                <a:avLst/>
              </a:prstGeom>
              <a:blipFill>
                <a:blip r:embed="rId4"/>
                <a:stretch>
                  <a:fillRect l="-872" t="-1717" b="-3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4340B6-C14B-0641-8937-673B94570705}"/>
                  </a:ext>
                </a:extLst>
              </p:cNvPr>
              <p:cNvSpPr txBox="1"/>
              <p:nvPr/>
            </p:nvSpPr>
            <p:spPr>
              <a:xfrm>
                <a:off x="1412247" y="2730912"/>
                <a:ext cx="6690353" cy="461665"/>
              </a:xfrm>
              <a:prstGeom prst="rect">
                <a:avLst/>
              </a:prstGeom>
              <a:solidFill>
                <a:srgbClr val="CCECFF"/>
              </a:solidFill>
            </p:spPr>
            <p:txBody>
              <a:bodyPr wrap="square" rtlCol="0">
                <a:spAutoFit/>
              </a:bodyPr>
              <a:lstStyle/>
              <a:p>
                <a:pPr lvl="0"/>
                <a:r>
                  <a:rPr lang="en-SG" sz="2400" dirty="0"/>
                  <a:t>Show that the relation </a:t>
                </a:r>
                <a14:m>
                  <m:oMath xmlns:m="http://schemas.openxmlformats.org/officeDocument/2006/math">
                    <m:r>
                      <a:rPr lang="en-SG" sz="2400" i="1">
                        <a:latin typeface="Cambria Math" panose="02040503050406030204" pitchFamily="18" charset="0"/>
                      </a:rPr>
                      <m:t>≺</m:t>
                    </m:r>
                  </m:oMath>
                </a14:m>
                <a:r>
                  <a:rPr lang="en-SG" sz="2400" dirty="0"/>
                  <a:t> </a:t>
                </a:r>
                <a:r>
                  <a:rPr lang="en-SG" sz="2400" dirty="0" smtClean="0"/>
                  <a:t>is a strict partial order. </a:t>
                </a:r>
                <a:endParaRPr lang="en-SG" sz="3200" dirty="0"/>
              </a:p>
            </p:txBody>
          </p:sp>
        </mc:Choice>
        <mc:Fallback xmlns="">
          <p:sp>
            <p:nvSpPr>
              <p:cNvPr id="12" name="TextBox 11">
                <a:extLst>
                  <a:ext uri="{FF2B5EF4-FFF2-40B4-BE49-F238E27FC236}">
                    <a16:creationId xmlns:a16="http://schemas.microsoft.com/office/drawing/2014/main" id="{074340B6-C14B-0641-8937-673B94570705}"/>
                  </a:ext>
                </a:extLst>
              </p:cNvPr>
              <p:cNvSpPr txBox="1">
                <a:spLocks noRot="1" noChangeAspect="1" noMove="1" noResize="1" noEditPoints="1" noAdjustHandles="1" noChangeArrowheads="1" noChangeShapeType="1" noTextEdit="1"/>
              </p:cNvSpPr>
              <p:nvPr/>
            </p:nvSpPr>
            <p:spPr>
              <a:xfrm>
                <a:off x="1412247" y="2730912"/>
                <a:ext cx="6690353" cy="461665"/>
              </a:xfrm>
              <a:prstGeom prst="rect">
                <a:avLst/>
              </a:prstGeom>
              <a:blipFill>
                <a:blip r:embed="rId5"/>
                <a:stretch>
                  <a:fillRect l="-145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16115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animEffect transition="in" filter="dissolve">
                                      <p:cBhvr>
                                        <p:cTn id="17" dur="500"/>
                                        <p:tgtEl>
                                          <p:spTgt spid="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dissolve">
                                      <p:cBhvr>
                                        <p:cTn id="22" dur="500"/>
                                        <p:tgtEl>
                                          <p:spTgt spid="1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dissolve">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Effect transition="in" filter="dissolve">
                                      <p:cBhvr>
                                        <p:cTn id="32" dur="500"/>
                                        <p:tgtEl>
                                          <p:spTgt spid="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animEffect transition="in" filter="dissolve">
                                      <p:cBhvr>
                                        <p:cTn id="3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514138" cy="895927"/>
          </a:xfrm>
        </p:spPr>
        <p:txBody>
          <a:bodyPr>
            <a:normAutofit/>
          </a:bodyPr>
          <a:lstStyle/>
          <a:p>
            <a:pPr>
              <a:lnSpc>
                <a:spcPct val="100000"/>
              </a:lnSpc>
            </a:pPr>
            <a:r>
              <a:rPr lang="en-SG" dirty="0">
                <a:solidFill>
                  <a:schemeClr val="bg2">
                    <a:lumMod val="50000"/>
                  </a:schemeClr>
                </a:solidFill>
              </a:rPr>
              <a:t>Q11.</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26</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6" y="382427"/>
                <a:ext cx="10465091" cy="1200329"/>
              </a:xfrm>
              <a:prstGeom prst="rect">
                <a:avLst/>
              </a:prstGeom>
              <a:solidFill>
                <a:srgbClr val="CCECFF"/>
              </a:solidFill>
            </p:spPr>
            <p:txBody>
              <a:bodyPr wrap="square" rtlCol="0">
                <a:spAutoFit/>
              </a:bodyPr>
              <a:lstStyle/>
              <a:p>
                <a:pPr>
                  <a:spcAft>
                    <a:spcPts val="600"/>
                  </a:spcAft>
                </a:pPr>
                <a:r>
                  <a:rPr lang="en-US" sz="2400" dirty="0"/>
                  <a:t>You are given a set of </a:t>
                </a:r>
                <a14:m>
                  <m:oMath xmlns:m="http://schemas.openxmlformats.org/officeDocument/2006/math">
                    <m:r>
                      <a:rPr lang="en-US" sz="2400" i="1">
                        <a:latin typeface="Cambria Math" panose="02040503050406030204" pitchFamily="18" charset="0"/>
                      </a:rPr>
                      <m:t>𝑛</m:t>
                    </m:r>
                  </m:oMath>
                </a14:m>
                <a:r>
                  <a:rPr lang="en-US" sz="2400" dirty="0"/>
                  <a:t> jobs </a:t>
                </a:r>
                <a14:m>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𝑛</m:t>
                            </m:r>
                          </m:sub>
                        </m:sSub>
                      </m:e>
                    </m:d>
                  </m:oMath>
                </a14:m>
                <a:r>
                  <a:rPr lang="en-US" sz="2400" dirty="0"/>
                  <a:t>. Each job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𝑘</m:t>
                        </m:r>
                      </m:sub>
                    </m:sSub>
                  </m:oMath>
                </a14:m>
                <a:r>
                  <a:rPr lang="en-US" sz="2400" dirty="0"/>
                  <a:t> is represented by the interval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ctrlPr>
                          <a:rPr lang="en-US"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e>
                    </m:d>
                    <m:r>
                      <a:rPr lang="en-US" sz="2400" b="0" i="0" smtClean="0">
                        <a:latin typeface="Cambria Math" panose="02040503050406030204" pitchFamily="18" charset="0"/>
                      </a:rPr>
                      <m:t>,</m:t>
                    </m:r>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oMath>
                </a14:m>
                <a:r>
                  <a:rPr lang="en-US" sz="2400" dirty="0"/>
                  <a:t> is the </a:t>
                </a:r>
                <a:r>
                  <a:rPr lang="en-US" sz="2400" i="1" dirty="0"/>
                  <a:t>start time</a:t>
                </a:r>
                <a:r>
                  <a:rPr lang="en-US" sz="2400" dirty="0"/>
                  <a:t> and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(where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𝑘</m:t>
                        </m:r>
                      </m:sub>
                    </m:sSub>
                    <m:r>
                      <a:rPr lang="en-US" sz="2400" i="1">
                        <a:latin typeface="Cambria Math" panose="02040503050406030204" pitchFamily="18" charset="0"/>
                      </a:rPr>
                      <m:t>&lt;</m:t>
                    </m:r>
                    <m:sSub>
                      <m:sSubPr>
                        <m:ctrlPr>
                          <a:rPr lang="en-SG"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𝑘</m:t>
                        </m:r>
                      </m:sub>
                    </m:sSub>
                  </m:oMath>
                </a14:m>
                <a:r>
                  <a:rPr lang="en-US" sz="2400" dirty="0"/>
                  <a:t>) is the </a:t>
                </a:r>
                <a:r>
                  <a:rPr lang="en-US" sz="2400" i="1" dirty="0"/>
                  <a:t>end time</a:t>
                </a:r>
                <a:r>
                  <a:rPr lang="en-US" sz="2400" dirty="0"/>
                  <a:t> of the job, for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rPr>
                      <m:t>=1,2,…,</m:t>
                    </m:r>
                    <m:r>
                      <a:rPr lang="en-US" sz="2400" i="1">
                        <a:latin typeface="Cambria Math" panose="02040503050406030204" pitchFamily="18" charset="0"/>
                      </a:rPr>
                      <m:t>𝑛</m:t>
                    </m:r>
                  </m:oMath>
                </a14:m>
                <a:r>
                  <a:rPr lang="en-US" sz="2400" dirty="0"/>
                  <a:t>.  An instance of this problem with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=8</m:t>
                    </m:r>
                  </m:oMath>
                </a14:m>
                <a:r>
                  <a:rPr lang="en-US" sz="2400" dirty="0"/>
                  <a:t> is shown below.</a:t>
                </a:r>
                <a:endParaRPr lang="en-US" sz="3200" dirty="0"/>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6" y="382427"/>
                <a:ext cx="10465091" cy="1200329"/>
              </a:xfrm>
              <a:prstGeom prst="rect">
                <a:avLst/>
              </a:prstGeom>
              <a:blipFill>
                <a:blip r:embed="rId2"/>
                <a:stretch>
                  <a:fillRect l="-848" t="-2083" r="-485" b="-937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CD42D8EB-4802-433B-973B-C7108E00302D}"/>
              </a:ext>
            </a:extLst>
          </p:cNvPr>
          <p:cNvSpPr txBox="1"/>
          <p:nvPr/>
        </p:nvSpPr>
        <p:spPr>
          <a:xfrm>
            <a:off x="738864" y="3057917"/>
            <a:ext cx="654331" cy="492443"/>
          </a:xfrm>
          <a:prstGeom prst="rect">
            <a:avLst/>
          </a:prstGeom>
          <a:noFill/>
        </p:spPr>
        <p:txBody>
          <a:bodyPr wrap="square" rtlCol="0">
            <a:spAutoFit/>
          </a:bodyPr>
          <a:lstStyle/>
          <a:p>
            <a:r>
              <a:rPr lang="en-SG" sz="2600" dirty="0"/>
              <a:t>(b)</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8F8B1F-3EB1-4A03-8D67-353856928BC8}"/>
                  </a:ext>
                </a:extLst>
              </p:cNvPr>
              <p:cNvSpPr txBox="1"/>
              <p:nvPr/>
            </p:nvSpPr>
            <p:spPr>
              <a:xfrm>
                <a:off x="1393195" y="3057917"/>
                <a:ext cx="9937070" cy="461665"/>
              </a:xfrm>
              <a:prstGeom prst="rect">
                <a:avLst/>
              </a:prstGeom>
              <a:solidFill>
                <a:srgbClr val="CCECFF"/>
              </a:solidFill>
            </p:spPr>
            <p:txBody>
              <a:bodyPr wrap="square" rtlCol="0">
                <a:spAutoFit/>
              </a:bodyPr>
              <a:lstStyle/>
              <a:p>
                <a:r>
                  <a:rPr lang="en-US" sz="2400" dirty="0"/>
                  <a:t>Draw the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𝐽</m:t>
                    </m:r>
                    <m:r>
                      <a:rPr lang="en-US" sz="2400" i="1">
                        <a:latin typeface="Cambria Math" panose="02040503050406030204" pitchFamily="18" charset="0"/>
                      </a:rPr>
                      <m:t>, ≺)</m:t>
                    </m:r>
                  </m:oMath>
                </a14:m>
                <a:r>
                  <a:rPr lang="en-US" sz="2400" dirty="0"/>
                  <a:t> of the relation </a:t>
                </a:r>
                <a14:m>
                  <m:oMath xmlns:m="http://schemas.openxmlformats.org/officeDocument/2006/math">
                    <m:r>
                      <a:rPr lang="en-US" sz="2400" i="1">
                        <a:latin typeface="Cambria Math" panose="02040503050406030204" pitchFamily="18" charset="0"/>
                      </a:rPr>
                      <m:t>≺</m:t>
                    </m:r>
                  </m:oMath>
                </a14:m>
                <a:r>
                  <a:rPr lang="en-US" sz="2400" dirty="0"/>
                  <a:t> for this instance given above.</a:t>
                </a:r>
                <a:endParaRPr lang="en-SG" sz="2400" dirty="0"/>
              </a:p>
            </p:txBody>
          </p:sp>
        </mc:Choice>
        <mc:Fallback xmlns="">
          <p:sp>
            <p:nvSpPr>
              <p:cNvPr id="37" name="TextBox 36">
                <a:extLst>
                  <a:ext uri="{FF2B5EF4-FFF2-40B4-BE49-F238E27FC236}">
                    <a16:creationId xmlns:a16="http://schemas.microsoft.com/office/drawing/2014/main" id="{6C8F8B1F-3EB1-4A03-8D67-353856928BC8}"/>
                  </a:ext>
                </a:extLst>
              </p:cNvPr>
              <p:cNvSpPr txBox="1">
                <a:spLocks noRot="1" noChangeAspect="1" noMove="1" noResize="1" noEditPoints="1" noAdjustHandles="1" noChangeArrowheads="1" noChangeShapeType="1" noTextEdit="1"/>
              </p:cNvSpPr>
              <p:nvPr/>
            </p:nvSpPr>
            <p:spPr>
              <a:xfrm>
                <a:off x="1393195" y="3057917"/>
                <a:ext cx="9937070" cy="461665"/>
              </a:xfrm>
              <a:prstGeom prst="rect">
                <a:avLst/>
              </a:prstGeom>
              <a:blipFill>
                <a:blip r:embed="rId3"/>
                <a:stretch>
                  <a:fillRect l="-894" t="-5405"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218DE1-B2D7-364A-BE19-1462D890C193}"/>
                  </a:ext>
                </a:extLst>
              </p:cNvPr>
              <p:cNvSpPr txBox="1"/>
              <p:nvPr/>
            </p:nvSpPr>
            <p:spPr>
              <a:xfrm>
                <a:off x="1393195" y="1734982"/>
                <a:ext cx="10465091" cy="1200329"/>
              </a:xfrm>
              <a:prstGeom prst="rect">
                <a:avLst/>
              </a:prstGeom>
              <a:solidFill>
                <a:srgbClr val="CCECFF"/>
              </a:solidFill>
            </p:spPr>
            <p:txBody>
              <a:bodyPr wrap="square" rtlCol="0">
                <a:spAutoFit/>
              </a:bodyPr>
              <a:lstStyle/>
              <a:p>
                <a:r>
                  <a:rPr lang="en-US" sz="2400" dirty="0"/>
                  <a:t>Instance: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=8</m:t>
                    </m:r>
                  </m:oMath>
                </a14:m>
                <a:r>
                  <a:rPr lang="en-US" sz="2400" dirty="0"/>
                  <a:t>, and </a:t>
                </a:r>
                <a14:m>
                  <m:oMath xmlns:m="http://schemas.openxmlformats.org/officeDocument/2006/math">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8</m:t>
                            </m:r>
                          </m:sub>
                        </m:sSub>
                      </m:e>
                    </m:d>
                  </m:oMath>
                </a14:m>
                <a:r>
                  <a:rPr lang="en-US" sz="2400" dirty="0"/>
                  <a:t>, and  </a:t>
                </a:r>
                <a:endParaRPr lang="en-SG" sz="2400" dirty="0"/>
              </a:p>
              <a:p>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0, 3</m:t>
                        </m:r>
                      </m:e>
                    </m:d>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11, 19</m:t>
                        </m:r>
                      </m:e>
                    </m:d>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3</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14, 20</m:t>
                        </m:r>
                      </m:e>
                    </m:d>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4</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4, 9</m:t>
                        </m:r>
                      </m:e>
                    </m:d>
                  </m:oMath>
                </a14:m>
                <a:r>
                  <a:rPr lang="en-US" sz="2400" dirty="0"/>
                  <a:t>,</a:t>
                </a:r>
                <a:br>
                  <a:rPr lang="en-US" sz="2400" dirty="0"/>
                </a:br>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5</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8, 12</m:t>
                        </m:r>
                      </m:e>
                    </m:d>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6</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6, 10</m:t>
                        </m:r>
                      </m:e>
                    </m:d>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7</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1, 5</m:t>
                        </m:r>
                      </m:e>
                    </m:d>
                  </m:oMath>
                </a14:m>
                <a:r>
                  <a:rPr lang="en-US"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8</m:t>
                        </m:r>
                      </m:sub>
                    </m:sSub>
                    <m:r>
                      <a:rPr lang="en-US" sz="2400" i="1">
                        <a:latin typeface="Cambria Math" panose="02040503050406030204" pitchFamily="18" charset="0"/>
                      </a:rPr>
                      <m:t>=</m:t>
                    </m:r>
                    <m:d>
                      <m:dPr>
                        <m:begChr m:val="["/>
                        <m:ctrlPr>
                          <a:rPr lang="en-SG" sz="2400" i="1">
                            <a:latin typeface="Cambria Math" panose="02040503050406030204" pitchFamily="18" charset="0"/>
                          </a:rPr>
                        </m:ctrlPr>
                      </m:dPr>
                      <m:e>
                        <m:r>
                          <a:rPr lang="en-US" sz="2400" i="1">
                            <a:latin typeface="Cambria Math" panose="02040503050406030204" pitchFamily="18" charset="0"/>
                          </a:rPr>
                          <m:t>12, 16</m:t>
                        </m:r>
                      </m:e>
                    </m:d>
                  </m:oMath>
                </a14:m>
                <a:r>
                  <a:rPr lang="en-US" sz="2400" dirty="0"/>
                  <a:t>,</a:t>
                </a:r>
                <a:endParaRPr lang="en-US" sz="4000" dirty="0"/>
              </a:p>
            </p:txBody>
          </p:sp>
        </mc:Choice>
        <mc:Fallback xmlns="">
          <p:sp>
            <p:nvSpPr>
              <p:cNvPr id="9" name="TextBox 8">
                <a:extLst>
                  <a:ext uri="{FF2B5EF4-FFF2-40B4-BE49-F238E27FC236}">
                    <a16:creationId xmlns:a16="http://schemas.microsoft.com/office/drawing/2014/main" id="{27218DE1-B2D7-364A-BE19-1462D890C193}"/>
                  </a:ext>
                </a:extLst>
              </p:cNvPr>
              <p:cNvSpPr txBox="1">
                <a:spLocks noRot="1" noChangeAspect="1" noMove="1" noResize="1" noEditPoints="1" noAdjustHandles="1" noChangeArrowheads="1" noChangeShapeType="1" noTextEdit="1"/>
              </p:cNvSpPr>
              <p:nvPr/>
            </p:nvSpPr>
            <p:spPr>
              <a:xfrm>
                <a:off x="1393195" y="1734982"/>
                <a:ext cx="10465091" cy="1200329"/>
              </a:xfrm>
              <a:prstGeom prst="rect">
                <a:avLst/>
              </a:prstGeom>
              <a:blipFill>
                <a:blip r:embed="rId4"/>
                <a:stretch>
                  <a:fillRect l="-848" t="-3158" b="-947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A4A6F9F4-EBC4-C541-AD58-C093D127D4B0}"/>
              </a:ext>
            </a:extLst>
          </p:cNvPr>
          <p:cNvGrpSpPr/>
          <p:nvPr/>
        </p:nvGrpSpPr>
        <p:grpSpPr>
          <a:xfrm>
            <a:off x="769937" y="3695384"/>
            <a:ext cx="5440364" cy="2076768"/>
            <a:chOff x="0" y="0"/>
            <a:chExt cx="4149725" cy="1461322"/>
          </a:xfrm>
        </p:grpSpPr>
        <p:grpSp>
          <p:nvGrpSpPr>
            <p:cNvPr id="11" name="Group 10">
              <a:extLst>
                <a:ext uri="{FF2B5EF4-FFF2-40B4-BE49-F238E27FC236}">
                  <a16:creationId xmlns:a16="http://schemas.microsoft.com/office/drawing/2014/main" id="{69F130B0-885C-A547-BBE5-D83EF344D2DE}"/>
                </a:ext>
              </a:extLst>
            </p:cNvPr>
            <p:cNvGrpSpPr/>
            <p:nvPr/>
          </p:nvGrpSpPr>
          <p:grpSpPr>
            <a:xfrm>
              <a:off x="1686393" y="314793"/>
              <a:ext cx="803910" cy="294047"/>
              <a:chOff x="0" y="0"/>
              <a:chExt cx="804247" cy="294495"/>
            </a:xfrm>
          </p:grpSpPr>
          <p:grpSp>
            <p:nvGrpSpPr>
              <p:cNvPr id="65" name="Group 64">
                <a:extLst>
                  <a:ext uri="{FF2B5EF4-FFF2-40B4-BE49-F238E27FC236}">
                    <a16:creationId xmlns:a16="http://schemas.microsoft.com/office/drawing/2014/main" id="{AFA61177-CAD9-BC42-A21B-3CD28FCAA29F}"/>
                  </a:ext>
                </a:extLst>
              </p:cNvPr>
              <p:cNvGrpSpPr/>
              <p:nvPr/>
            </p:nvGrpSpPr>
            <p:grpSpPr>
              <a:xfrm>
                <a:off x="0" y="222250"/>
                <a:ext cx="804247" cy="70933"/>
                <a:chOff x="0" y="0"/>
                <a:chExt cx="804247" cy="70933"/>
              </a:xfrm>
            </p:grpSpPr>
            <p:cxnSp>
              <p:nvCxnSpPr>
                <p:cNvPr id="67" name="Straight Connector 66">
                  <a:extLst>
                    <a:ext uri="{FF2B5EF4-FFF2-40B4-BE49-F238E27FC236}">
                      <a16:creationId xmlns:a16="http://schemas.microsoft.com/office/drawing/2014/main" id="{5F30A483-156B-B84C-A166-FBBADE71C737}"/>
                    </a:ext>
                  </a:extLst>
                </p:cNvPr>
                <p:cNvCxnSpPr/>
                <p:nvPr/>
              </p:nvCxnSpPr>
              <p:spPr>
                <a:xfrm>
                  <a:off x="0" y="31750"/>
                  <a:ext cx="77152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9D00211B-A7A7-944B-8BB3-D41790C6ADD1}"/>
                    </a:ext>
                  </a:extLst>
                </p:cNvPr>
                <p:cNvSpPr/>
                <p:nvPr/>
              </p:nvSpPr>
              <p:spPr>
                <a:xfrm>
                  <a:off x="730250"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66" name="Text Box 2">
                    <a:extLst>
                      <a:ext uri="{FF2B5EF4-FFF2-40B4-BE49-F238E27FC236}">
                        <a16:creationId xmlns:a16="http://schemas.microsoft.com/office/drawing/2014/main" id="{C49BDA6C-3396-A84D-A7CB-C8C8A2E45EB2}"/>
                      </a:ext>
                    </a:extLst>
                  </p:cNvPr>
                  <p:cNvSpPr txBox="1">
                    <a:spLocks noChangeArrowheads="1"/>
                  </p:cNvSpPr>
                  <p:nvPr/>
                </p:nvSpPr>
                <p:spPr bwMode="auto">
                  <a:xfrm>
                    <a:off x="222250" y="0"/>
                    <a:ext cx="352425" cy="29449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5</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66" name="Text Box 2">
                    <a:extLst>
                      <a:ext uri="{FF2B5EF4-FFF2-40B4-BE49-F238E27FC236}">
                        <a16:creationId xmlns:a16="http://schemas.microsoft.com/office/drawing/2014/main" id="{C49BDA6C-3396-A84D-A7CB-C8C8A2E45EB2}"/>
                      </a:ext>
                    </a:extLst>
                  </p:cNvPr>
                  <p:cNvSpPr txBox="1">
                    <a:spLocks noRot="1" noChangeAspect="1" noMove="1" noResize="1" noEditPoints="1" noAdjustHandles="1" noChangeArrowheads="1" noChangeShapeType="1" noTextEdit="1"/>
                  </p:cNvSpPr>
                  <p:nvPr/>
                </p:nvSpPr>
                <p:spPr bwMode="auto">
                  <a:xfrm>
                    <a:off x="222250" y="0"/>
                    <a:ext cx="352425" cy="294495"/>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63AE9C1-E936-D04E-A9B2-F90C812CE1D0}"/>
                </a:ext>
              </a:extLst>
            </p:cNvPr>
            <p:cNvGrpSpPr/>
            <p:nvPr/>
          </p:nvGrpSpPr>
          <p:grpSpPr>
            <a:xfrm>
              <a:off x="172386" y="0"/>
              <a:ext cx="622935" cy="299085"/>
              <a:chOff x="0" y="0"/>
              <a:chExt cx="623272" cy="299533"/>
            </a:xfrm>
          </p:grpSpPr>
          <p:grpSp>
            <p:nvGrpSpPr>
              <p:cNvPr id="61" name="Group 60">
                <a:extLst>
                  <a:ext uri="{FF2B5EF4-FFF2-40B4-BE49-F238E27FC236}">
                    <a16:creationId xmlns:a16="http://schemas.microsoft.com/office/drawing/2014/main" id="{3A0D6182-97C2-6446-85EB-3506BEAB1E82}"/>
                  </a:ext>
                </a:extLst>
              </p:cNvPr>
              <p:cNvGrpSpPr/>
              <p:nvPr/>
            </p:nvGrpSpPr>
            <p:grpSpPr>
              <a:xfrm>
                <a:off x="0" y="228600"/>
                <a:ext cx="623272" cy="70933"/>
                <a:chOff x="0" y="0"/>
                <a:chExt cx="623272" cy="70933"/>
              </a:xfrm>
            </p:grpSpPr>
            <p:cxnSp>
              <p:nvCxnSpPr>
                <p:cNvPr id="63" name="Straight Connector 62">
                  <a:extLst>
                    <a:ext uri="{FF2B5EF4-FFF2-40B4-BE49-F238E27FC236}">
                      <a16:creationId xmlns:a16="http://schemas.microsoft.com/office/drawing/2014/main" id="{4D736C3D-A62A-3444-BAF8-6C354D244C29}"/>
                    </a:ext>
                  </a:extLst>
                </p:cNvPr>
                <p:cNvCxnSpPr/>
                <p:nvPr/>
              </p:nvCxnSpPr>
              <p:spPr>
                <a:xfrm>
                  <a:off x="0" y="31750"/>
                  <a:ext cx="581025" cy="0"/>
                </a:xfrm>
                <a:prstGeom prst="line">
                  <a:avLst/>
                </a:prstGeom>
                <a:ln w="19050">
                  <a:solidFill>
                    <a:srgbClr val="0000FF"/>
                  </a:solidFill>
                  <a:headEnd type="oval" w="med"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3D877B4-1624-FF4D-92F0-A6FB8C964E47}"/>
                    </a:ext>
                  </a:extLst>
                </p:cNvPr>
                <p:cNvSpPr/>
                <p:nvPr/>
              </p:nvSpPr>
              <p:spPr>
                <a:xfrm>
                  <a:off x="5492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62" name="Text Box 2">
                    <a:extLst>
                      <a:ext uri="{FF2B5EF4-FFF2-40B4-BE49-F238E27FC236}">
                        <a16:creationId xmlns:a16="http://schemas.microsoft.com/office/drawing/2014/main" id="{69E4DA83-3D94-404A-9808-369420D39B7C}"/>
                      </a:ext>
                    </a:extLst>
                  </p:cNvPr>
                  <p:cNvSpPr txBox="1">
                    <a:spLocks noChangeArrowheads="1"/>
                  </p:cNvSpPr>
                  <p:nvPr/>
                </p:nvSpPr>
                <p:spPr bwMode="auto">
                  <a:xfrm>
                    <a:off x="133350" y="0"/>
                    <a:ext cx="352425" cy="29448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1</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62" name="Text Box 2">
                    <a:extLst>
                      <a:ext uri="{FF2B5EF4-FFF2-40B4-BE49-F238E27FC236}">
                        <a16:creationId xmlns:a16="http://schemas.microsoft.com/office/drawing/2014/main" id="{69E4DA83-3D94-404A-9808-369420D39B7C}"/>
                      </a:ext>
                    </a:extLst>
                  </p:cNvPr>
                  <p:cNvSpPr txBox="1">
                    <a:spLocks noRot="1" noChangeAspect="1" noMove="1" noResize="1" noEditPoints="1" noAdjustHandles="1" noChangeArrowheads="1" noChangeShapeType="1" noTextEdit="1"/>
                  </p:cNvSpPr>
                  <p:nvPr/>
                </p:nvSpPr>
                <p:spPr bwMode="auto">
                  <a:xfrm>
                    <a:off x="133350" y="0"/>
                    <a:ext cx="352425" cy="294487"/>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535171EF-11B7-4B41-882C-DC48C401102A}"/>
                </a:ext>
              </a:extLst>
            </p:cNvPr>
            <p:cNvGrpSpPr/>
            <p:nvPr/>
          </p:nvGrpSpPr>
          <p:grpSpPr>
            <a:xfrm>
              <a:off x="2271009" y="0"/>
              <a:ext cx="1563072" cy="299533"/>
              <a:chOff x="0" y="0"/>
              <a:chExt cx="1563072" cy="299533"/>
            </a:xfrm>
          </p:grpSpPr>
          <p:grpSp>
            <p:nvGrpSpPr>
              <p:cNvPr id="57" name="Group 56">
                <a:extLst>
                  <a:ext uri="{FF2B5EF4-FFF2-40B4-BE49-F238E27FC236}">
                    <a16:creationId xmlns:a16="http://schemas.microsoft.com/office/drawing/2014/main" id="{3E4E6A2F-D27C-0949-8CE0-2F12339BB359}"/>
                  </a:ext>
                </a:extLst>
              </p:cNvPr>
              <p:cNvGrpSpPr/>
              <p:nvPr/>
            </p:nvGrpSpPr>
            <p:grpSpPr>
              <a:xfrm>
                <a:off x="0" y="228600"/>
                <a:ext cx="1563072" cy="70933"/>
                <a:chOff x="0" y="0"/>
                <a:chExt cx="1563072" cy="70933"/>
              </a:xfrm>
            </p:grpSpPr>
            <p:cxnSp>
              <p:nvCxnSpPr>
                <p:cNvPr id="59" name="Straight Connector 58">
                  <a:extLst>
                    <a:ext uri="{FF2B5EF4-FFF2-40B4-BE49-F238E27FC236}">
                      <a16:creationId xmlns:a16="http://schemas.microsoft.com/office/drawing/2014/main" id="{827F53B2-D590-B545-9C1E-6D8E92A688C7}"/>
                    </a:ext>
                  </a:extLst>
                </p:cNvPr>
                <p:cNvCxnSpPr/>
                <p:nvPr/>
              </p:nvCxnSpPr>
              <p:spPr>
                <a:xfrm>
                  <a:off x="0" y="34925"/>
                  <a:ext cx="153225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3C58EB1-55EC-A544-942C-0184453DEA0A}"/>
                    </a:ext>
                  </a:extLst>
                </p:cNvPr>
                <p:cNvSpPr/>
                <p:nvPr/>
              </p:nvSpPr>
              <p:spPr>
                <a:xfrm>
                  <a:off x="14890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58" name="Text Box 2">
                    <a:extLst>
                      <a:ext uri="{FF2B5EF4-FFF2-40B4-BE49-F238E27FC236}">
                        <a16:creationId xmlns:a16="http://schemas.microsoft.com/office/drawing/2014/main" id="{5A99382F-FDCE-0147-92BA-FB8D2DE4C0A1}"/>
                      </a:ext>
                    </a:extLst>
                  </p:cNvPr>
                  <p:cNvSpPr txBox="1">
                    <a:spLocks noChangeArrowheads="1"/>
                  </p:cNvSpPr>
                  <p:nvPr/>
                </p:nvSpPr>
                <p:spPr bwMode="auto">
                  <a:xfrm>
                    <a:off x="6032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2</m:t>
                              </m:r>
                            </m:sub>
                          </m:sSub>
                        </m:oMath>
                      </m:oMathPara>
                    </a14:m>
                    <a:endParaRPr lang="en-SG" dirty="0">
                      <a:effectLst/>
                      <a:latin typeface="Times New Roman" panose="02020603050405020304" pitchFamily="18" charset="0"/>
                      <a:ea typeface="SimSun" panose="02010600030101010101" pitchFamily="2" charset="-122"/>
                    </a:endParaRPr>
                  </a:p>
                </p:txBody>
              </p:sp>
            </mc:Choice>
            <mc:Fallback xmlns="">
              <p:sp>
                <p:nvSpPr>
                  <p:cNvPr id="58" name="Text Box 2">
                    <a:extLst>
                      <a:ext uri="{FF2B5EF4-FFF2-40B4-BE49-F238E27FC236}">
                        <a16:creationId xmlns:a16="http://schemas.microsoft.com/office/drawing/2014/main" id="{5A99382F-FDCE-0147-92BA-FB8D2DE4C0A1}"/>
                      </a:ext>
                    </a:extLst>
                  </p:cNvPr>
                  <p:cNvSpPr txBox="1">
                    <a:spLocks noRot="1" noChangeAspect="1" noMove="1" noResize="1" noEditPoints="1" noAdjustHandles="1" noChangeArrowheads="1" noChangeShapeType="1" noTextEdit="1"/>
                  </p:cNvSpPr>
                  <p:nvPr/>
                </p:nvSpPr>
                <p:spPr bwMode="auto">
                  <a:xfrm>
                    <a:off x="603250" y="0"/>
                    <a:ext cx="352425" cy="294047"/>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B2FBC306-E621-1A45-B052-09FD3DD38E63}"/>
                </a:ext>
              </a:extLst>
            </p:cNvPr>
            <p:cNvGrpSpPr/>
            <p:nvPr/>
          </p:nvGrpSpPr>
          <p:grpSpPr>
            <a:xfrm>
              <a:off x="2848131" y="314793"/>
              <a:ext cx="1156672" cy="294047"/>
              <a:chOff x="0" y="0"/>
              <a:chExt cx="1156672" cy="294047"/>
            </a:xfrm>
          </p:grpSpPr>
          <p:grpSp>
            <p:nvGrpSpPr>
              <p:cNvPr id="53" name="Group 52">
                <a:extLst>
                  <a:ext uri="{FF2B5EF4-FFF2-40B4-BE49-F238E27FC236}">
                    <a16:creationId xmlns:a16="http://schemas.microsoft.com/office/drawing/2014/main" id="{B28B7122-CFCC-A846-8E36-4699CA80E6BC}"/>
                  </a:ext>
                </a:extLst>
              </p:cNvPr>
              <p:cNvGrpSpPr/>
              <p:nvPr/>
            </p:nvGrpSpPr>
            <p:grpSpPr>
              <a:xfrm>
                <a:off x="0" y="222250"/>
                <a:ext cx="1156672" cy="70933"/>
                <a:chOff x="0" y="0"/>
                <a:chExt cx="1156672" cy="70933"/>
              </a:xfrm>
            </p:grpSpPr>
            <p:cxnSp>
              <p:nvCxnSpPr>
                <p:cNvPr id="55" name="Straight Connector 54">
                  <a:extLst>
                    <a:ext uri="{FF2B5EF4-FFF2-40B4-BE49-F238E27FC236}">
                      <a16:creationId xmlns:a16="http://schemas.microsoft.com/office/drawing/2014/main" id="{F843CFA3-1E74-B44C-9381-0B17ED6DC244}"/>
                    </a:ext>
                  </a:extLst>
                </p:cNvPr>
                <p:cNvCxnSpPr/>
                <p:nvPr/>
              </p:nvCxnSpPr>
              <p:spPr>
                <a:xfrm>
                  <a:off x="0" y="31750"/>
                  <a:ext cx="1130300"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9082308-755D-B542-B5BF-9418DFCC529E}"/>
                    </a:ext>
                  </a:extLst>
                </p:cNvPr>
                <p:cNvSpPr/>
                <p:nvPr/>
              </p:nvSpPr>
              <p:spPr>
                <a:xfrm>
                  <a:off x="10826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54" name="Text Box 2">
                    <a:extLst>
                      <a:ext uri="{FF2B5EF4-FFF2-40B4-BE49-F238E27FC236}">
                        <a16:creationId xmlns:a16="http://schemas.microsoft.com/office/drawing/2014/main" id="{BDFAC2F0-4BAE-6B48-B856-F4C6174F6E08}"/>
                      </a:ext>
                    </a:extLst>
                  </p:cNvPr>
                  <p:cNvSpPr txBox="1">
                    <a:spLocks noChangeArrowheads="1"/>
                  </p:cNvSpPr>
                  <p:nvPr/>
                </p:nvSpPr>
                <p:spPr bwMode="auto">
                  <a:xfrm>
                    <a:off x="4000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3</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54" name="Text Box 2">
                    <a:extLst>
                      <a:ext uri="{FF2B5EF4-FFF2-40B4-BE49-F238E27FC236}">
                        <a16:creationId xmlns:a16="http://schemas.microsoft.com/office/drawing/2014/main" id="{BDFAC2F0-4BAE-6B48-B856-F4C6174F6E08}"/>
                      </a:ext>
                    </a:extLst>
                  </p:cNvPr>
                  <p:cNvSpPr txBox="1">
                    <a:spLocks noRot="1" noChangeAspect="1" noMove="1" noResize="1" noEditPoints="1" noAdjustHandles="1" noChangeArrowheads="1" noChangeShapeType="1" noTextEdit="1"/>
                  </p:cNvSpPr>
                  <p:nvPr/>
                </p:nvSpPr>
                <p:spPr bwMode="auto">
                  <a:xfrm>
                    <a:off x="400050" y="0"/>
                    <a:ext cx="352425" cy="294047"/>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E7556CAB-80C3-804B-89D6-E342ADDE17D7}"/>
                </a:ext>
              </a:extLst>
            </p:cNvPr>
            <p:cNvGrpSpPr/>
            <p:nvPr/>
          </p:nvGrpSpPr>
          <p:grpSpPr>
            <a:xfrm>
              <a:off x="352268" y="419724"/>
              <a:ext cx="810260" cy="294047"/>
              <a:chOff x="0" y="0"/>
              <a:chExt cx="810260" cy="294047"/>
            </a:xfrm>
          </p:grpSpPr>
          <mc:AlternateContent xmlns:mc="http://schemas.openxmlformats.org/markup-compatibility/2006" xmlns:a14="http://schemas.microsoft.com/office/drawing/2010/main">
            <mc:Choice Requires="a14">
              <p:sp>
                <p:nvSpPr>
                  <p:cNvPr id="49" name="Text Box 2">
                    <a:extLst>
                      <a:ext uri="{FF2B5EF4-FFF2-40B4-BE49-F238E27FC236}">
                        <a16:creationId xmlns:a16="http://schemas.microsoft.com/office/drawing/2014/main" id="{794DC795-C2CA-F640-A801-585445A33696}"/>
                      </a:ext>
                    </a:extLst>
                  </p:cNvPr>
                  <p:cNvSpPr txBox="1">
                    <a:spLocks noChangeArrowheads="1"/>
                  </p:cNvSpPr>
                  <p:nvPr/>
                </p:nvSpPr>
                <p:spPr bwMode="auto">
                  <a:xfrm>
                    <a:off x="22860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7</m:t>
                              </m:r>
                            </m:sub>
                          </m:sSub>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49" name="Text Box 2">
                    <a:extLst>
                      <a:ext uri="{FF2B5EF4-FFF2-40B4-BE49-F238E27FC236}">
                        <a16:creationId xmlns:a16="http://schemas.microsoft.com/office/drawing/2014/main" id="{794DC795-C2CA-F640-A801-585445A33696}"/>
                      </a:ext>
                    </a:extLst>
                  </p:cNvPr>
                  <p:cNvSpPr txBox="1">
                    <a:spLocks noRot="1" noChangeAspect="1" noMove="1" noResize="1" noEditPoints="1" noAdjustHandles="1" noChangeArrowheads="1" noChangeShapeType="1" noTextEdit="1"/>
                  </p:cNvSpPr>
                  <p:nvPr/>
                </p:nvSpPr>
                <p:spPr bwMode="auto">
                  <a:xfrm>
                    <a:off x="228600" y="0"/>
                    <a:ext cx="352425" cy="294047"/>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64D5BA33-0FF6-8642-82F5-6F0DB23EC8C8}"/>
                  </a:ext>
                </a:extLst>
              </p:cNvPr>
              <p:cNvGrpSpPr/>
              <p:nvPr/>
            </p:nvGrpSpPr>
            <p:grpSpPr>
              <a:xfrm>
                <a:off x="0" y="203200"/>
                <a:ext cx="810260" cy="70485"/>
                <a:chOff x="0" y="0"/>
                <a:chExt cx="810260" cy="70485"/>
              </a:xfrm>
            </p:grpSpPr>
            <p:cxnSp>
              <p:nvCxnSpPr>
                <p:cNvPr id="51" name="Straight Connector 50">
                  <a:extLst>
                    <a:ext uri="{FF2B5EF4-FFF2-40B4-BE49-F238E27FC236}">
                      <a16:creationId xmlns:a16="http://schemas.microsoft.com/office/drawing/2014/main" id="{0E7876EE-4A68-A54A-805A-8B84BEFA298E}"/>
                    </a:ext>
                  </a:extLst>
                </p:cNvPr>
                <p:cNvCxnSpPr/>
                <p:nvPr/>
              </p:nvCxnSpPr>
              <p:spPr>
                <a:xfrm>
                  <a:off x="0" y="34925"/>
                  <a:ext cx="77152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CE0618F3-77B5-2C43-ABED-2F40B26901D1}"/>
                    </a:ext>
                  </a:extLst>
                </p:cNvPr>
                <p:cNvSpPr/>
                <p:nvPr/>
              </p:nvSpPr>
              <p:spPr>
                <a:xfrm>
                  <a:off x="736600"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7" name="Group 16">
              <a:extLst>
                <a:ext uri="{FF2B5EF4-FFF2-40B4-BE49-F238E27FC236}">
                  <a16:creationId xmlns:a16="http://schemas.microsoft.com/office/drawing/2014/main" id="{62A7A807-A0B2-844E-8C09-7214AC5A064D}"/>
                </a:ext>
              </a:extLst>
            </p:cNvPr>
            <p:cNvGrpSpPr/>
            <p:nvPr/>
          </p:nvGrpSpPr>
          <p:grpSpPr>
            <a:xfrm>
              <a:off x="1326629" y="584616"/>
              <a:ext cx="807085" cy="294047"/>
              <a:chOff x="0" y="0"/>
              <a:chExt cx="807085" cy="294047"/>
            </a:xfrm>
          </p:grpSpPr>
          <mc:AlternateContent xmlns:mc="http://schemas.openxmlformats.org/markup-compatibility/2006" xmlns:a14="http://schemas.microsoft.com/office/drawing/2010/main">
            <mc:Choice Requires="a14">
              <p:sp>
                <p:nvSpPr>
                  <p:cNvPr id="45" name="Text Box 2">
                    <a:extLst>
                      <a:ext uri="{FF2B5EF4-FFF2-40B4-BE49-F238E27FC236}">
                        <a16:creationId xmlns:a16="http://schemas.microsoft.com/office/drawing/2014/main" id="{E3731F65-D853-224C-BBBF-6F65468C7146}"/>
                      </a:ext>
                    </a:extLst>
                  </p:cNvPr>
                  <p:cNvSpPr txBox="1">
                    <a:spLocks noChangeArrowheads="1"/>
                  </p:cNvSpPr>
                  <p:nvPr/>
                </p:nvSpPr>
                <p:spPr bwMode="auto">
                  <a:xfrm>
                    <a:off x="22860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6</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45" name="Text Box 2">
                    <a:extLst>
                      <a:ext uri="{FF2B5EF4-FFF2-40B4-BE49-F238E27FC236}">
                        <a16:creationId xmlns:a16="http://schemas.microsoft.com/office/drawing/2014/main" id="{E3731F65-D853-224C-BBBF-6F65468C7146}"/>
                      </a:ext>
                    </a:extLst>
                  </p:cNvPr>
                  <p:cNvSpPr txBox="1">
                    <a:spLocks noRot="1" noChangeAspect="1" noMove="1" noResize="1" noEditPoints="1" noAdjustHandles="1" noChangeArrowheads="1" noChangeShapeType="1" noTextEdit="1"/>
                  </p:cNvSpPr>
                  <p:nvPr/>
                </p:nvSpPr>
                <p:spPr bwMode="auto">
                  <a:xfrm>
                    <a:off x="228600" y="0"/>
                    <a:ext cx="352425" cy="294047"/>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EEA16C99-A70F-3949-AB7E-77C7AD8F539A}"/>
                  </a:ext>
                </a:extLst>
              </p:cNvPr>
              <p:cNvGrpSpPr/>
              <p:nvPr/>
            </p:nvGrpSpPr>
            <p:grpSpPr>
              <a:xfrm>
                <a:off x="0" y="203200"/>
                <a:ext cx="807085" cy="70485"/>
                <a:chOff x="0" y="0"/>
                <a:chExt cx="807085" cy="70485"/>
              </a:xfrm>
            </p:grpSpPr>
            <p:cxnSp>
              <p:nvCxnSpPr>
                <p:cNvPr id="47" name="Straight Connector 46">
                  <a:extLst>
                    <a:ext uri="{FF2B5EF4-FFF2-40B4-BE49-F238E27FC236}">
                      <a16:creationId xmlns:a16="http://schemas.microsoft.com/office/drawing/2014/main" id="{59719144-A042-1840-9335-5228D68C1FFB}"/>
                    </a:ext>
                  </a:extLst>
                </p:cNvPr>
                <p:cNvCxnSpPr/>
                <p:nvPr/>
              </p:nvCxnSpPr>
              <p:spPr>
                <a:xfrm>
                  <a:off x="0" y="34925"/>
                  <a:ext cx="771542"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5C03ED87-F04A-8046-B638-99069C67AB3D}"/>
                    </a:ext>
                  </a:extLst>
                </p:cNvPr>
                <p:cNvSpPr/>
                <p:nvPr/>
              </p:nvSpPr>
              <p:spPr>
                <a:xfrm>
                  <a:off x="73342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8" name="Group 17">
              <a:extLst>
                <a:ext uri="{FF2B5EF4-FFF2-40B4-BE49-F238E27FC236}">
                  <a16:creationId xmlns:a16="http://schemas.microsoft.com/office/drawing/2014/main" id="{EF8BC135-A8CF-CB42-8844-585326D1E908}"/>
                </a:ext>
              </a:extLst>
            </p:cNvPr>
            <p:cNvGrpSpPr/>
            <p:nvPr/>
          </p:nvGrpSpPr>
          <p:grpSpPr>
            <a:xfrm>
              <a:off x="944380" y="839449"/>
              <a:ext cx="978535" cy="294046"/>
              <a:chOff x="0" y="0"/>
              <a:chExt cx="978535" cy="294046"/>
            </a:xfrm>
          </p:grpSpPr>
          <p:grpSp>
            <p:nvGrpSpPr>
              <p:cNvPr id="41" name="Group 40">
                <a:extLst>
                  <a:ext uri="{FF2B5EF4-FFF2-40B4-BE49-F238E27FC236}">
                    <a16:creationId xmlns:a16="http://schemas.microsoft.com/office/drawing/2014/main" id="{7C956A49-9C4E-334F-B31C-AAA46990549D}"/>
                  </a:ext>
                </a:extLst>
              </p:cNvPr>
              <p:cNvGrpSpPr/>
              <p:nvPr/>
            </p:nvGrpSpPr>
            <p:grpSpPr>
              <a:xfrm>
                <a:off x="0" y="215900"/>
                <a:ext cx="978535" cy="70485"/>
                <a:chOff x="0" y="0"/>
                <a:chExt cx="978535" cy="70485"/>
              </a:xfrm>
            </p:grpSpPr>
            <p:cxnSp>
              <p:nvCxnSpPr>
                <p:cNvPr id="43" name="Straight Connector 42">
                  <a:extLst>
                    <a:ext uri="{FF2B5EF4-FFF2-40B4-BE49-F238E27FC236}">
                      <a16:creationId xmlns:a16="http://schemas.microsoft.com/office/drawing/2014/main" id="{4731CD09-29DC-6643-9653-A70F269E34A5}"/>
                    </a:ext>
                  </a:extLst>
                </p:cNvPr>
                <p:cNvCxnSpPr/>
                <p:nvPr/>
              </p:nvCxnSpPr>
              <p:spPr>
                <a:xfrm>
                  <a:off x="0" y="31750"/>
                  <a:ext cx="951213"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7D3E3AE-89C5-C841-A3EB-B9CD66E1641D}"/>
                    </a:ext>
                  </a:extLst>
                </p:cNvPr>
                <p:cNvSpPr/>
                <p:nvPr/>
              </p:nvSpPr>
              <p:spPr>
                <a:xfrm>
                  <a:off x="90487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42" name="Text Box 2">
                    <a:extLst>
                      <a:ext uri="{FF2B5EF4-FFF2-40B4-BE49-F238E27FC236}">
                        <a16:creationId xmlns:a16="http://schemas.microsoft.com/office/drawing/2014/main" id="{728C0418-EBCA-4748-90F9-867B1A148627}"/>
                      </a:ext>
                    </a:extLst>
                  </p:cNvPr>
                  <p:cNvSpPr txBox="1">
                    <a:spLocks noChangeArrowheads="1"/>
                  </p:cNvSpPr>
                  <p:nvPr/>
                </p:nvSpPr>
                <p:spPr bwMode="auto">
                  <a:xfrm>
                    <a:off x="311150" y="0"/>
                    <a:ext cx="352425" cy="294046"/>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4</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42" name="Text Box 2">
                    <a:extLst>
                      <a:ext uri="{FF2B5EF4-FFF2-40B4-BE49-F238E27FC236}">
                        <a16:creationId xmlns:a16="http://schemas.microsoft.com/office/drawing/2014/main" id="{728C0418-EBCA-4748-90F9-867B1A148627}"/>
                      </a:ext>
                    </a:extLst>
                  </p:cNvPr>
                  <p:cNvSpPr txBox="1">
                    <a:spLocks noRot="1" noChangeAspect="1" noMove="1" noResize="1" noEditPoints="1" noAdjustHandles="1" noChangeArrowheads="1" noChangeShapeType="1" noTextEdit="1"/>
                  </p:cNvSpPr>
                  <p:nvPr/>
                </p:nvSpPr>
                <p:spPr bwMode="auto">
                  <a:xfrm>
                    <a:off x="311150" y="0"/>
                    <a:ext cx="352425" cy="294046"/>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455E8CDC-B018-D247-BC2F-B7950CDFA8D3}"/>
                </a:ext>
              </a:extLst>
            </p:cNvPr>
            <p:cNvGrpSpPr/>
            <p:nvPr/>
          </p:nvGrpSpPr>
          <p:grpSpPr>
            <a:xfrm>
              <a:off x="2458386" y="794478"/>
              <a:ext cx="794385" cy="294047"/>
              <a:chOff x="0" y="0"/>
              <a:chExt cx="794385" cy="294047"/>
            </a:xfrm>
          </p:grpSpPr>
          <mc:AlternateContent xmlns:mc="http://schemas.openxmlformats.org/markup-compatibility/2006" xmlns:a14="http://schemas.microsoft.com/office/drawing/2010/main">
            <mc:Choice Requires="a14">
              <p:sp>
                <p:nvSpPr>
                  <p:cNvPr id="35" name="Text Box 2">
                    <a:extLst>
                      <a:ext uri="{FF2B5EF4-FFF2-40B4-BE49-F238E27FC236}">
                        <a16:creationId xmlns:a16="http://schemas.microsoft.com/office/drawing/2014/main" id="{621EECF3-07E9-1D42-8CF0-0753EE529DE1}"/>
                      </a:ext>
                    </a:extLst>
                  </p:cNvPr>
                  <p:cNvSpPr txBox="1">
                    <a:spLocks noChangeArrowheads="1"/>
                  </p:cNvSpPr>
                  <p:nvPr/>
                </p:nvSpPr>
                <p:spPr bwMode="auto">
                  <a:xfrm>
                    <a:off x="2222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8</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35" name="Text Box 2">
                    <a:extLst>
                      <a:ext uri="{FF2B5EF4-FFF2-40B4-BE49-F238E27FC236}">
                        <a16:creationId xmlns:a16="http://schemas.microsoft.com/office/drawing/2014/main" id="{621EECF3-07E9-1D42-8CF0-0753EE529DE1}"/>
                      </a:ext>
                    </a:extLst>
                  </p:cNvPr>
                  <p:cNvSpPr txBox="1">
                    <a:spLocks noRot="1" noChangeAspect="1" noMove="1" noResize="1" noEditPoints="1" noAdjustHandles="1" noChangeArrowheads="1" noChangeShapeType="1" noTextEdit="1"/>
                  </p:cNvSpPr>
                  <p:nvPr/>
                </p:nvSpPr>
                <p:spPr bwMode="auto">
                  <a:xfrm>
                    <a:off x="222250" y="0"/>
                    <a:ext cx="352425" cy="294047"/>
                  </a:xfrm>
                  <a:prstGeom prst="rect">
                    <a:avLst/>
                  </a:prstGeom>
                  <a:blipFill>
                    <a:blip r:embed="rId12"/>
                    <a:stretch>
                      <a:fillRect/>
                    </a:stretch>
                  </a:blipFill>
                  <a:ln w="9525">
                    <a:noFill/>
                    <a:miter lim="800000"/>
                    <a:headEnd/>
                    <a:tailEnd/>
                  </a:ln>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FCC76C-CBC9-6A49-A801-95A35692E01A}"/>
                  </a:ext>
                </a:extLst>
              </p:cNvPr>
              <p:cNvGrpSpPr/>
              <p:nvPr/>
            </p:nvGrpSpPr>
            <p:grpSpPr>
              <a:xfrm>
                <a:off x="0" y="203200"/>
                <a:ext cx="794385" cy="70485"/>
                <a:chOff x="0" y="0"/>
                <a:chExt cx="794385" cy="70485"/>
              </a:xfrm>
            </p:grpSpPr>
            <p:cxnSp>
              <p:nvCxnSpPr>
                <p:cNvPr id="39" name="Straight Connector 38">
                  <a:extLst>
                    <a:ext uri="{FF2B5EF4-FFF2-40B4-BE49-F238E27FC236}">
                      <a16:creationId xmlns:a16="http://schemas.microsoft.com/office/drawing/2014/main" id="{3A42F7F6-841E-A447-B780-F342E4401FD1}"/>
                    </a:ext>
                  </a:extLst>
                </p:cNvPr>
                <p:cNvCxnSpPr/>
                <p:nvPr/>
              </p:nvCxnSpPr>
              <p:spPr>
                <a:xfrm>
                  <a:off x="0" y="34925"/>
                  <a:ext cx="762000"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9F03A3D-D84D-7A47-A79B-586AC4364B56}"/>
                    </a:ext>
                  </a:extLst>
                </p:cNvPr>
                <p:cNvSpPr/>
                <p:nvPr/>
              </p:nvSpPr>
              <p:spPr>
                <a:xfrm>
                  <a:off x="72072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0" name="Group 19">
              <a:extLst>
                <a:ext uri="{FF2B5EF4-FFF2-40B4-BE49-F238E27FC236}">
                  <a16:creationId xmlns:a16="http://schemas.microsoft.com/office/drawing/2014/main" id="{778BC7EB-EAEB-C04C-B4B8-EC5178F6F373}"/>
                </a:ext>
              </a:extLst>
            </p:cNvPr>
            <p:cNvGrpSpPr/>
            <p:nvPr/>
          </p:nvGrpSpPr>
          <p:grpSpPr>
            <a:xfrm>
              <a:off x="0" y="1131757"/>
              <a:ext cx="4149725" cy="329565"/>
              <a:chOff x="0" y="0"/>
              <a:chExt cx="4149725" cy="329565"/>
            </a:xfrm>
          </p:grpSpPr>
          <p:grpSp>
            <p:nvGrpSpPr>
              <p:cNvPr id="21" name="Group 20">
                <a:extLst>
                  <a:ext uri="{FF2B5EF4-FFF2-40B4-BE49-F238E27FC236}">
                    <a16:creationId xmlns:a16="http://schemas.microsoft.com/office/drawing/2014/main" id="{9F9DA1D7-C268-9F41-96EB-A750FCEA9E5E}"/>
                  </a:ext>
                </a:extLst>
              </p:cNvPr>
              <p:cNvGrpSpPr/>
              <p:nvPr/>
            </p:nvGrpSpPr>
            <p:grpSpPr>
              <a:xfrm>
                <a:off x="165100" y="0"/>
                <a:ext cx="3810881" cy="104502"/>
                <a:chOff x="0" y="0"/>
                <a:chExt cx="3810881" cy="104502"/>
              </a:xfrm>
            </p:grpSpPr>
            <p:cxnSp>
              <p:nvCxnSpPr>
                <p:cNvPr id="28" name="Straight Connector 27">
                  <a:extLst>
                    <a:ext uri="{FF2B5EF4-FFF2-40B4-BE49-F238E27FC236}">
                      <a16:creationId xmlns:a16="http://schemas.microsoft.com/office/drawing/2014/main" id="{6583C9DA-67CA-2F41-8209-E0A7CEA4BB40}"/>
                    </a:ext>
                  </a:extLst>
                </p:cNvPr>
                <p:cNvCxnSpPr/>
                <p:nvPr/>
              </p:nvCxnSpPr>
              <p:spPr>
                <a:xfrm>
                  <a:off x="0" y="95140"/>
                  <a:ext cx="3810881"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DE7B755E-57DB-E744-8C8E-B1B86BF5E649}"/>
                    </a:ext>
                  </a:extLst>
                </p:cNvPr>
                <p:cNvCxnSpPr/>
                <p:nvPr/>
              </p:nvCxnSpPr>
              <p:spPr>
                <a:xfrm flipV="1">
                  <a:off x="5286"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EA906105-B629-0947-873A-236941EB6018}"/>
                    </a:ext>
                  </a:extLst>
                </p:cNvPr>
                <p:cNvCxnSpPr/>
                <p:nvPr/>
              </p:nvCxnSpPr>
              <p:spPr>
                <a:xfrm flipV="1">
                  <a:off x="776976"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1C45777-AE4E-834B-9891-AA6B1EDD472E}"/>
                    </a:ext>
                  </a:extLst>
                </p:cNvPr>
                <p:cNvCxnSpPr/>
                <p:nvPr/>
              </p:nvCxnSpPr>
              <p:spPr>
                <a:xfrm flipV="1">
                  <a:off x="1538095"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3D660803-FC0E-8847-83C6-4B9E755263C5}"/>
                    </a:ext>
                  </a:extLst>
                </p:cNvPr>
                <p:cNvCxnSpPr/>
                <p:nvPr/>
              </p:nvCxnSpPr>
              <p:spPr>
                <a:xfrm flipV="1">
                  <a:off x="2293928"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16FBF42-7E97-3D40-AD0B-9ED607CA7483}"/>
                    </a:ext>
                  </a:extLst>
                </p:cNvPr>
                <p:cNvCxnSpPr/>
                <p:nvPr/>
              </p:nvCxnSpPr>
              <p:spPr>
                <a:xfrm flipV="1">
                  <a:off x="3049762"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3BF5AA5E-F186-164C-B1A7-24EC1CF600FE}"/>
                    </a:ext>
                  </a:extLst>
                </p:cNvPr>
                <p:cNvCxnSpPr/>
                <p:nvPr/>
              </p:nvCxnSpPr>
              <p:spPr>
                <a:xfrm flipV="1">
                  <a:off x="3810881"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22" name="Text Box 2">
                    <a:extLst>
                      <a:ext uri="{FF2B5EF4-FFF2-40B4-BE49-F238E27FC236}">
                        <a16:creationId xmlns:a16="http://schemas.microsoft.com/office/drawing/2014/main" id="{8424F894-E97C-E546-9979-99EF8BDAEF43}"/>
                      </a:ext>
                    </a:extLst>
                  </p:cNvPr>
                  <p:cNvSpPr txBox="1">
                    <a:spLocks noChangeArrowheads="1"/>
                  </p:cNvSpPr>
                  <p:nvPr/>
                </p:nvSpPr>
                <p:spPr bwMode="auto">
                  <a:xfrm>
                    <a:off x="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0</m:t>
                          </m:r>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22" name="Text Box 2">
                    <a:extLst>
                      <a:ext uri="{FF2B5EF4-FFF2-40B4-BE49-F238E27FC236}">
                        <a16:creationId xmlns:a16="http://schemas.microsoft.com/office/drawing/2014/main" id="{8424F894-E97C-E546-9979-99EF8BDAEF43}"/>
                      </a:ext>
                    </a:extLst>
                  </p:cNvPr>
                  <p:cNvSpPr txBox="1">
                    <a:spLocks noRot="1" noChangeAspect="1" noMove="1" noResize="1" noEditPoints="1" noAdjustHandles="1" noChangeArrowheads="1" noChangeShapeType="1" noTextEdit="1"/>
                  </p:cNvSpPr>
                  <p:nvPr/>
                </p:nvSpPr>
                <p:spPr bwMode="auto">
                  <a:xfrm>
                    <a:off x="0" y="50800"/>
                    <a:ext cx="352425" cy="278765"/>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Box 2">
                    <a:extLst>
                      <a:ext uri="{FF2B5EF4-FFF2-40B4-BE49-F238E27FC236}">
                        <a16:creationId xmlns:a16="http://schemas.microsoft.com/office/drawing/2014/main" id="{7A8F9C26-6F90-D248-9670-AF333B853CD8}"/>
                      </a:ext>
                    </a:extLst>
                  </p:cNvPr>
                  <p:cNvSpPr txBox="1">
                    <a:spLocks noChangeArrowheads="1"/>
                  </p:cNvSpPr>
                  <p:nvPr/>
                </p:nvSpPr>
                <p:spPr bwMode="auto">
                  <a:xfrm>
                    <a:off x="7683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4</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3" name="Text Box 2">
                    <a:extLst>
                      <a:ext uri="{FF2B5EF4-FFF2-40B4-BE49-F238E27FC236}">
                        <a16:creationId xmlns:a16="http://schemas.microsoft.com/office/drawing/2014/main" id="{7A8F9C26-6F90-D248-9670-AF333B853CD8}"/>
                      </a:ext>
                    </a:extLst>
                  </p:cNvPr>
                  <p:cNvSpPr txBox="1">
                    <a:spLocks noRot="1" noChangeAspect="1" noMove="1" noResize="1" noEditPoints="1" noAdjustHandles="1" noChangeArrowheads="1" noChangeShapeType="1" noTextEdit="1"/>
                  </p:cNvSpPr>
                  <p:nvPr/>
                </p:nvSpPr>
                <p:spPr bwMode="auto">
                  <a:xfrm>
                    <a:off x="768350" y="50800"/>
                    <a:ext cx="352425" cy="278765"/>
                  </a:xfrm>
                  <a:prstGeom prst="rect">
                    <a:avLst/>
                  </a:prstGeom>
                  <a:blipFill>
                    <a:blip r:embed="rId14"/>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2">
                    <a:extLst>
                      <a:ext uri="{FF2B5EF4-FFF2-40B4-BE49-F238E27FC236}">
                        <a16:creationId xmlns:a16="http://schemas.microsoft.com/office/drawing/2014/main" id="{A14A7912-DE15-A046-8D4E-4155261F9FE8}"/>
                      </a:ext>
                    </a:extLst>
                  </p:cNvPr>
                  <p:cNvSpPr txBox="1">
                    <a:spLocks noChangeArrowheads="1"/>
                  </p:cNvSpPr>
                  <p:nvPr/>
                </p:nvSpPr>
                <p:spPr bwMode="auto">
                  <a:xfrm>
                    <a:off x="152400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8</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4" name="Text Box 2">
                    <a:extLst>
                      <a:ext uri="{FF2B5EF4-FFF2-40B4-BE49-F238E27FC236}">
                        <a16:creationId xmlns:a16="http://schemas.microsoft.com/office/drawing/2014/main" id="{A14A7912-DE15-A046-8D4E-4155261F9FE8}"/>
                      </a:ext>
                    </a:extLst>
                  </p:cNvPr>
                  <p:cNvSpPr txBox="1">
                    <a:spLocks noRot="1" noChangeAspect="1" noMove="1" noResize="1" noEditPoints="1" noAdjustHandles="1" noChangeArrowheads="1" noChangeShapeType="1" noTextEdit="1"/>
                  </p:cNvSpPr>
                  <p:nvPr/>
                </p:nvSpPr>
                <p:spPr bwMode="auto">
                  <a:xfrm>
                    <a:off x="1524000" y="50800"/>
                    <a:ext cx="352425" cy="278765"/>
                  </a:xfrm>
                  <a:prstGeom prst="rect">
                    <a:avLst/>
                  </a:prstGeom>
                  <a:blipFill>
                    <a:blip r:embed="rId15"/>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 Box 2">
                    <a:extLst>
                      <a:ext uri="{FF2B5EF4-FFF2-40B4-BE49-F238E27FC236}">
                        <a16:creationId xmlns:a16="http://schemas.microsoft.com/office/drawing/2014/main" id="{2FA868CA-55F3-0140-9912-06EA3B08EEA9}"/>
                      </a:ext>
                    </a:extLst>
                  </p:cNvPr>
                  <p:cNvSpPr txBox="1">
                    <a:spLocks noChangeArrowheads="1"/>
                  </p:cNvSpPr>
                  <p:nvPr/>
                </p:nvSpPr>
                <p:spPr bwMode="auto">
                  <a:xfrm>
                    <a:off x="22669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12</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5" name="Text Box 2">
                    <a:extLst>
                      <a:ext uri="{FF2B5EF4-FFF2-40B4-BE49-F238E27FC236}">
                        <a16:creationId xmlns:a16="http://schemas.microsoft.com/office/drawing/2014/main" id="{2FA868CA-55F3-0140-9912-06EA3B08EEA9}"/>
                      </a:ext>
                    </a:extLst>
                  </p:cNvPr>
                  <p:cNvSpPr txBox="1">
                    <a:spLocks noRot="1" noChangeAspect="1" noMove="1" noResize="1" noEditPoints="1" noAdjustHandles="1" noChangeArrowheads="1" noChangeShapeType="1" noTextEdit="1"/>
                  </p:cNvSpPr>
                  <p:nvPr/>
                </p:nvSpPr>
                <p:spPr bwMode="auto">
                  <a:xfrm>
                    <a:off x="2266950" y="50800"/>
                    <a:ext cx="352425" cy="278765"/>
                  </a:xfrm>
                  <a:prstGeom prst="rect">
                    <a:avLst/>
                  </a:prstGeom>
                  <a:blipFill>
                    <a:blip r:embed="rId1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 Box 2">
                    <a:extLst>
                      <a:ext uri="{FF2B5EF4-FFF2-40B4-BE49-F238E27FC236}">
                        <a16:creationId xmlns:a16="http://schemas.microsoft.com/office/drawing/2014/main" id="{504169BF-D270-D249-9D81-7F09B726F31E}"/>
                      </a:ext>
                    </a:extLst>
                  </p:cNvPr>
                  <p:cNvSpPr txBox="1">
                    <a:spLocks noChangeArrowheads="1"/>
                  </p:cNvSpPr>
                  <p:nvPr/>
                </p:nvSpPr>
                <p:spPr bwMode="auto">
                  <a:xfrm>
                    <a:off x="30289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16</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6" name="Text Box 2">
                    <a:extLst>
                      <a:ext uri="{FF2B5EF4-FFF2-40B4-BE49-F238E27FC236}">
                        <a16:creationId xmlns:a16="http://schemas.microsoft.com/office/drawing/2014/main" id="{504169BF-D270-D249-9D81-7F09B726F31E}"/>
                      </a:ext>
                    </a:extLst>
                  </p:cNvPr>
                  <p:cNvSpPr txBox="1">
                    <a:spLocks noRot="1" noChangeAspect="1" noMove="1" noResize="1" noEditPoints="1" noAdjustHandles="1" noChangeArrowheads="1" noChangeShapeType="1" noTextEdit="1"/>
                  </p:cNvSpPr>
                  <p:nvPr/>
                </p:nvSpPr>
                <p:spPr bwMode="auto">
                  <a:xfrm>
                    <a:off x="3028950" y="50800"/>
                    <a:ext cx="352425" cy="278765"/>
                  </a:xfrm>
                  <a:prstGeom prst="rect">
                    <a:avLst/>
                  </a:prstGeom>
                  <a:blipFill>
                    <a:blip r:embed="rId17"/>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 Box 2">
                    <a:extLst>
                      <a:ext uri="{FF2B5EF4-FFF2-40B4-BE49-F238E27FC236}">
                        <a16:creationId xmlns:a16="http://schemas.microsoft.com/office/drawing/2014/main" id="{13EA5E55-0100-9146-A934-FB33E071B7DC}"/>
                      </a:ext>
                    </a:extLst>
                  </p:cNvPr>
                  <p:cNvSpPr txBox="1">
                    <a:spLocks noChangeArrowheads="1"/>
                  </p:cNvSpPr>
                  <p:nvPr/>
                </p:nvSpPr>
                <p:spPr bwMode="auto">
                  <a:xfrm>
                    <a:off x="379730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20</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7" name="Text Box 2">
                    <a:extLst>
                      <a:ext uri="{FF2B5EF4-FFF2-40B4-BE49-F238E27FC236}">
                        <a16:creationId xmlns:a16="http://schemas.microsoft.com/office/drawing/2014/main" id="{13EA5E55-0100-9146-A934-FB33E071B7DC}"/>
                      </a:ext>
                    </a:extLst>
                  </p:cNvPr>
                  <p:cNvSpPr txBox="1">
                    <a:spLocks noRot="1" noChangeAspect="1" noMove="1" noResize="1" noEditPoints="1" noAdjustHandles="1" noChangeArrowheads="1" noChangeShapeType="1" noTextEdit="1"/>
                  </p:cNvSpPr>
                  <p:nvPr/>
                </p:nvSpPr>
                <p:spPr bwMode="auto">
                  <a:xfrm>
                    <a:off x="3797300" y="50800"/>
                    <a:ext cx="352425" cy="278765"/>
                  </a:xfrm>
                  <a:prstGeom prst="rect">
                    <a:avLst/>
                  </a:prstGeom>
                  <a:blipFill>
                    <a:blip r:embed="rId18"/>
                    <a:stretch>
                      <a:fillRect/>
                    </a:stretch>
                  </a:blipFill>
                  <a:ln w="9525">
                    <a:noFill/>
                    <a:miter lim="800000"/>
                    <a:headEnd/>
                    <a:tailEnd/>
                  </a:ln>
                </p:spPr>
                <p:txBody>
                  <a:bodyPr/>
                  <a:lstStyle/>
                  <a:p>
                    <a:r>
                      <a:rPr lang="en-US">
                        <a:noFill/>
                      </a:rPr>
                      <a:t> </a:t>
                    </a:r>
                  </a:p>
                </p:txBody>
              </p:sp>
            </mc:Fallback>
          </mc:AlternateContent>
        </p:grpSp>
      </p:grpSp>
      <p:grpSp>
        <p:nvGrpSpPr>
          <p:cNvPr id="112" name="Group 111">
            <a:extLst>
              <a:ext uri="{FF2B5EF4-FFF2-40B4-BE49-F238E27FC236}">
                <a16:creationId xmlns:a16="http://schemas.microsoft.com/office/drawing/2014/main" id="{C3DC1490-8F7C-A542-9E9D-7A311DB74BE5}"/>
              </a:ext>
            </a:extLst>
          </p:cNvPr>
          <p:cNvGrpSpPr/>
          <p:nvPr/>
        </p:nvGrpSpPr>
        <p:grpSpPr>
          <a:xfrm>
            <a:off x="7265418" y="3555459"/>
            <a:ext cx="2983865" cy="2550702"/>
            <a:chOff x="0" y="-28530"/>
            <a:chExt cx="2934054" cy="2518633"/>
          </a:xfrm>
        </p:grpSpPr>
        <p:grpSp>
          <p:nvGrpSpPr>
            <p:cNvPr id="113" name="Group 112">
              <a:extLst>
                <a:ext uri="{FF2B5EF4-FFF2-40B4-BE49-F238E27FC236}">
                  <a16:creationId xmlns:a16="http://schemas.microsoft.com/office/drawing/2014/main" id="{FC0EB99A-6B92-D246-9019-E565F73BA266}"/>
                </a:ext>
              </a:extLst>
            </p:cNvPr>
            <p:cNvGrpSpPr/>
            <p:nvPr/>
          </p:nvGrpSpPr>
          <p:grpSpPr>
            <a:xfrm>
              <a:off x="0" y="657668"/>
              <a:ext cx="352425" cy="380262"/>
              <a:chOff x="0" y="657668"/>
              <a:chExt cx="352425" cy="380262"/>
            </a:xfrm>
          </p:grpSpPr>
          <p:sp>
            <p:nvSpPr>
              <p:cNvPr id="153" name="Oval 152">
                <a:extLst>
                  <a:ext uri="{FF2B5EF4-FFF2-40B4-BE49-F238E27FC236}">
                    <a16:creationId xmlns:a16="http://schemas.microsoft.com/office/drawing/2014/main" id="{1399782C-FBB1-354A-A7B0-C304E2F4F142}"/>
                  </a:ext>
                </a:extLst>
              </p:cNvPr>
              <p:cNvSpPr/>
              <p:nvPr/>
            </p:nvSpPr>
            <p:spPr>
              <a:xfrm>
                <a:off x="11709" y="700463"/>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4" name="Text Box 2">
                    <a:extLst>
                      <a:ext uri="{FF2B5EF4-FFF2-40B4-BE49-F238E27FC236}">
                        <a16:creationId xmlns:a16="http://schemas.microsoft.com/office/drawing/2014/main" id="{0C2ADBD9-F56B-1842-B31E-369259CF78FA}"/>
                      </a:ext>
                    </a:extLst>
                  </p:cNvPr>
                  <p:cNvSpPr txBox="1">
                    <a:spLocks noChangeArrowheads="1"/>
                  </p:cNvSpPr>
                  <p:nvPr/>
                </p:nvSpPr>
                <p:spPr bwMode="auto">
                  <a:xfrm>
                    <a:off x="0" y="657668"/>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1</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54" name="Text Box 2">
                    <a:extLst>
                      <a:ext uri="{FF2B5EF4-FFF2-40B4-BE49-F238E27FC236}">
                        <a16:creationId xmlns:a16="http://schemas.microsoft.com/office/drawing/2014/main" id="{0C2ADBD9-F56B-1842-B31E-369259CF78FA}"/>
                      </a:ext>
                    </a:extLst>
                  </p:cNvPr>
                  <p:cNvSpPr txBox="1">
                    <a:spLocks noRot="1" noChangeAspect="1" noMove="1" noResize="1" noEditPoints="1" noAdjustHandles="1" noChangeArrowheads="1" noChangeShapeType="1" noTextEdit="1"/>
                  </p:cNvSpPr>
                  <p:nvPr/>
                </p:nvSpPr>
                <p:spPr bwMode="auto">
                  <a:xfrm>
                    <a:off x="0" y="657668"/>
                    <a:ext cx="352425" cy="380262"/>
                  </a:xfrm>
                  <a:prstGeom prst="rect">
                    <a:avLst/>
                  </a:prstGeom>
                  <a:blipFill>
                    <a:blip r:embed="rId19"/>
                    <a:stretch>
                      <a:fillRect/>
                    </a:stretch>
                  </a:blipFill>
                  <a:ln w="9525">
                    <a:noFill/>
                    <a:miter lim="800000"/>
                    <a:headEnd/>
                    <a:tailEnd/>
                  </a:ln>
                </p:spPr>
                <p:txBody>
                  <a:bodyPr/>
                  <a:lstStyle/>
                  <a:p>
                    <a:r>
                      <a:rPr lang="en-US">
                        <a:noFill/>
                      </a:rPr>
                      <a:t> </a:t>
                    </a:r>
                  </a:p>
                </p:txBody>
              </p:sp>
            </mc:Fallback>
          </mc:AlternateContent>
        </p:grpSp>
        <p:cxnSp>
          <p:nvCxnSpPr>
            <p:cNvPr id="114" name="Straight Connector 113">
              <a:extLst>
                <a:ext uri="{FF2B5EF4-FFF2-40B4-BE49-F238E27FC236}">
                  <a16:creationId xmlns:a16="http://schemas.microsoft.com/office/drawing/2014/main" id="{6F35B893-FD8E-D042-BD6D-1E0A66C6E369}"/>
                </a:ext>
              </a:extLst>
            </p:cNvPr>
            <p:cNvCxnSpPr>
              <a:cxnSpLocks/>
            </p:cNvCxnSpPr>
            <p:nvPr/>
          </p:nvCxnSpPr>
          <p:spPr>
            <a:xfrm flipV="1">
              <a:off x="352425" y="247578"/>
              <a:ext cx="769044" cy="592268"/>
            </a:xfrm>
            <a:prstGeom prst="line">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854958A-9AB7-634D-87B9-1E12DC4F8C3F}"/>
                </a:ext>
              </a:extLst>
            </p:cNvPr>
            <p:cNvCxnSpPr>
              <a:cxnSpLocks/>
            </p:cNvCxnSpPr>
            <p:nvPr/>
          </p:nvCxnSpPr>
          <p:spPr>
            <a:xfrm>
              <a:off x="352425" y="1656799"/>
              <a:ext cx="769044" cy="522642"/>
            </a:xfrm>
            <a:prstGeom prst="line">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16" name="Straight Connector 1895">
              <a:extLst>
                <a:ext uri="{FF2B5EF4-FFF2-40B4-BE49-F238E27FC236}">
                  <a16:creationId xmlns:a16="http://schemas.microsoft.com/office/drawing/2014/main" id="{FE3875F2-59C2-BD41-B7A5-7F1F1556F899}"/>
                </a:ext>
              </a:extLst>
            </p:cNvPr>
            <p:cNvCxnSpPr>
              <a:cxnSpLocks/>
            </p:cNvCxnSpPr>
            <p:nvPr/>
          </p:nvCxnSpPr>
          <p:spPr>
            <a:xfrm flipV="1">
              <a:off x="352425" y="139383"/>
              <a:ext cx="1909075" cy="1517416"/>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706BE12-80F2-FA46-9D3B-B09CE51B25B1}"/>
                </a:ext>
              </a:extLst>
            </p:cNvPr>
            <p:cNvCxnSpPr>
              <a:cxnSpLocks/>
            </p:cNvCxnSpPr>
            <p:nvPr/>
          </p:nvCxnSpPr>
          <p:spPr>
            <a:xfrm>
              <a:off x="352425" y="839846"/>
              <a:ext cx="1909075" cy="1437908"/>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0FF06C9-E31D-0F48-B969-0EB140AB6639}"/>
                </a:ext>
              </a:extLst>
            </p:cNvPr>
            <p:cNvCxnSpPr>
              <a:cxnSpLocks/>
            </p:cNvCxnSpPr>
            <p:nvPr/>
          </p:nvCxnSpPr>
          <p:spPr>
            <a:xfrm>
              <a:off x="352425" y="1656799"/>
              <a:ext cx="1909075" cy="620955"/>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B27A499-4C85-FB4B-BDF4-7A453BC97541}"/>
                </a:ext>
              </a:extLst>
            </p:cNvPr>
            <p:cNvCxnSpPr>
              <a:cxnSpLocks/>
            </p:cNvCxnSpPr>
            <p:nvPr/>
          </p:nvCxnSpPr>
          <p:spPr>
            <a:xfrm>
              <a:off x="1473894" y="2179441"/>
              <a:ext cx="787606" cy="98313"/>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5CF512-68F5-7544-975A-D0A7D01EAC92}"/>
                </a:ext>
              </a:extLst>
            </p:cNvPr>
            <p:cNvCxnSpPr>
              <a:cxnSpLocks/>
            </p:cNvCxnSpPr>
            <p:nvPr/>
          </p:nvCxnSpPr>
          <p:spPr>
            <a:xfrm>
              <a:off x="352425" y="839846"/>
              <a:ext cx="2229204" cy="357909"/>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B92DD0-CECB-9F4C-9D8C-27C1DD72F493}"/>
                </a:ext>
              </a:extLst>
            </p:cNvPr>
            <p:cNvCxnSpPr>
              <a:cxnSpLocks/>
            </p:cNvCxnSpPr>
            <p:nvPr/>
          </p:nvCxnSpPr>
          <p:spPr>
            <a:xfrm>
              <a:off x="352425" y="839846"/>
              <a:ext cx="769044" cy="358792"/>
            </a:xfrm>
            <a:prstGeom prst="line">
              <a:avLst/>
            </a:prstGeom>
            <a:ln w="12700">
              <a:solidFill>
                <a:schemeClr val="tx1"/>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738D319-A61D-E94F-B500-B9570F99ED02}"/>
                </a:ext>
              </a:extLst>
            </p:cNvPr>
            <p:cNvCxnSpPr>
              <a:cxnSpLocks/>
            </p:cNvCxnSpPr>
            <p:nvPr/>
          </p:nvCxnSpPr>
          <p:spPr>
            <a:xfrm flipV="1">
              <a:off x="1473894" y="139383"/>
              <a:ext cx="787606" cy="108195"/>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C8EBF7C-6EB9-B648-824D-FFF7FE38C743}"/>
                </a:ext>
              </a:extLst>
            </p:cNvPr>
            <p:cNvCxnSpPr>
              <a:cxnSpLocks/>
            </p:cNvCxnSpPr>
            <p:nvPr/>
          </p:nvCxnSpPr>
          <p:spPr>
            <a:xfrm flipV="1">
              <a:off x="352425" y="1198638"/>
              <a:ext cx="769044" cy="458161"/>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E9B4527-749B-AC44-B798-1DFB6C0AD70E}"/>
                </a:ext>
              </a:extLst>
            </p:cNvPr>
            <p:cNvCxnSpPr>
              <a:cxnSpLocks/>
            </p:cNvCxnSpPr>
            <p:nvPr/>
          </p:nvCxnSpPr>
          <p:spPr>
            <a:xfrm flipV="1">
              <a:off x="352425" y="139383"/>
              <a:ext cx="1909075" cy="700463"/>
            </a:xfrm>
            <a:prstGeom prst="line">
              <a:avLst/>
            </a:prstGeom>
            <a:ln w="12700">
              <a:solidFill>
                <a:schemeClr val="tx1"/>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3C68997-6457-164A-B3BF-C76BC85805EC}"/>
                </a:ext>
              </a:extLst>
            </p:cNvPr>
            <p:cNvCxnSpPr>
              <a:cxnSpLocks/>
            </p:cNvCxnSpPr>
            <p:nvPr/>
          </p:nvCxnSpPr>
          <p:spPr>
            <a:xfrm flipV="1">
              <a:off x="352425" y="1197755"/>
              <a:ext cx="2229204" cy="459044"/>
            </a:xfrm>
            <a:prstGeom prst="line">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83A5F8-FA00-8A49-92DE-E6A94DEFF77B}"/>
                </a:ext>
              </a:extLst>
            </p:cNvPr>
            <p:cNvCxnSpPr>
              <a:cxnSpLocks/>
            </p:cNvCxnSpPr>
            <p:nvPr/>
          </p:nvCxnSpPr>
          <p:spPr>
            <a:xfrm flipH="1" flipV="1">
              <a:off x="352425" y="839846"/>
              <a:ext cx="769044" cy="1339595"/>
            </a:xfrm>
            <a:prstGeom prst="line">
              <a:avLst/>
            </a:prstGeom>
            <a:ln w="12700">
              <a:solidFill>
                <a:schemeClr val="tx1"/>
              </a:solidFill>
              <a:headEnd type="stealth" w="med" len="lg"/>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31BEED13-D9D5-B842-9A7B-91C45CAB0E3B}"/>
                </a:ext>
              </a:extLst>
            </p:cNvPr>
            <p:cNvGrpSpPr/>
            <p:nvPr/>
          </p:nvGrpSpPr>
          <p:grpSpPr>
            <a:xfrm>
              <a:off x="0" y="1488886"/>
              <a:ext cx="352425" cy="380262"/>
              <a:chOff x="0" y="1488886"/>
              <a:chExt cx="352425" cy="380262"/>
            </a:xfrm>
          </p:grpSpPr>
          <p:sp>
            <p:nvSpPr>
              <p:cNvPr id="151" name="Oval 150">
                <a:extLst>
                  <a:ext uri="{FF2B5EF4-FFF2-40B4-BE49-F238E27FC236}">
                    <a16:creationId xmlns:a16="http://schemas.microsoft.com/office/drawing/2014/main" id="{87218AE8-16AA-904A-BFE5-EE4C436B8709}"/>
                  </a:ext>
                </a:extLst>
              </p:cNvPr>
              <p:cNvSpPr/>
              <p:nvPr/>
            </p:nvSpPr>
            <p:spPr>
              <a:xfrm>
                <a:off x="11709" y="1517416"/>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2" name="Text Box 2">
                    <a:extLst>
                      <a:ext uri="{FF2B5EF4-FFF2-40B4-BE49-F238E27FC236}">
                        <a16:creationId xmlns:a16="http://schemas.microsoft.com/office/drawing/2014/main" id="{1B02ADF6-DE1A-A543-9601-3261264E01BD}"/>
                      </a:ext>
                    </a:extLst>
                  </p:cNvPr>
                  <p:cNvSpPr txBox="1">
                    <a:spLocks noChangeArrowheads="1"/>
                  </p:cNvSpPr>
                  <p:nvPr/>
                </p:nvSpPr>
                <p:spPr bwMode="auto">
                  <a:xfrm>
                    <a:off x="0" y="1488886"/>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7</m:t>
                              </m:r>
                            </m:sub>
                          </m:sSub>
                        </m:oMath>
                      </m:oMathPara>
                    </a14:m>
                    <a:endParaRPr lang="en-SG" sz="1600">
                      <a:effectLst/>
                      <a:latin typeface="Times New Roman" panose="02020603050405020304" pitchFamily="18" charset="0"/>
                      <a:ea typeface="SimSun" panose="02010600030101010101" pitchFamily="2" charset="-122"/>
                    </a:endParaRPr>
                  </a:p>
                </p:txBody>
              </p:sp>
            </mc:Choice>
            <mc:Fallback xmlns="">
              <p:sp>
                <p:nvSpPr>
                  <p:cNvPr id="152" name="Text Box 2">
                    <a:extLst>
                      <a:ext uri="{FF2B5EF4-FFF2-40B4-BE49-F238E27FC236}">
                        <a16:creationId xmlns:a16="http://schemas.microsoft.com/office/drawing/2014/main" id="{1B02ADF6-DE1A-A543-9601-3261264E01BD}"/>
                      </a:ext>
                    </a:extLst>
                  </p:cNvPr>
                  <p:cNvSpPr txBox="1">
                    <a:spLocks noRot="1" noChangeAspect="1" noMove="1" noResize="1" noEditPoints="1" noAdjustHandles="1" noChangeArrowheads="1" noChangeShapeType="1" noTextEdit="1"/>
                  </p:cNvSpPr>
                  <p:nvPr/>
                </p:nvSpPr>
                <p:spPr bwMode="auto">
                  <a:xfrm>
                    <a:off x="0" y="1488886"/>
                    <a:ext cx="352425" cy="380262"/>
                  </a:xfrm>
                  <a:prstGeom prst="rect">
                    <a:avLst/>
                  </a:prstGeom>
                  <a:blipFill>
                    <a:blip r:embed="rId20"/>
                    <a:stretch>
                      <a:fillRect/>
                    </a:stretch>
                  </a:blipFill>
                  <a:ln w="9525">
                    <a:noFill/>
                    <a:miter lim="800000"/>
                    <a:headEnd/>
                    <a:tailEnd/>
                  </a:ln>
                </p:spPr>
                <p:txBody>
                  <a:bodyPr/>
                  <a:lstStyle/>
                  <a:p>
                    <a:r>
                      <a:rPr lang="en-US">
                        <a:noFill/>
                      </a:rPr>
                      <a:t> </a:t>
                    </a:r>
                  </a:p>
                </p:txBody>
              </p:sp>
            </mc:Fallback>
          </mc:AlternateContent>
        </p:grpSp>
        <p:grpSp>
          <p:nvGrpSpPr>
            <p:cNvPr id="128" name="Group 127">
              <a:extLst>
                <a:ext uri="{FF2B5EF4-FFF2-40B4-BE49-F238E27FC236}">
                  <a16:creationId xmlns:a16="http://schemas.microsoft.com/office/drawing/2014/main" id="{8FF4B798-0952-B545-92C0-D51BFFDB29AB}"/>
                </a:ext>
              </a:extLst>
            </p:cNvPr>
            <p:cNvGrpSpPr/>
            <p:nvPr/>
          </p:nvGrpSpPr>
          <p:grpSpPr>
            <a:xfrm>
              <a:off x="2261500" y="-28530"/>
              <a:ext cx="352425" cy="380262"/>
              <a:chOff x="2261500" y="-28530"/>
              <a:chExt cx="352425" cy="380262"/>
            </a:xfrm>
          </p:grpSpPr>
          <p:sp>
            <p:nvSpPr>
              <p:cNvPr id="149" name="Oval 148">
                <a:extLst>
                  <a:ext uri="{FF2B5EF4-FFF2-40B4-BE49-F238E27FC236}">
                    <a16:creationId xmlns:a16="http://schemas.microsoft.com/office/drawing/2014/main" id="{E012912E-3787-7B4C-85A2-9323EA1C673C}"/>
                  </a:ext>
                </a:extLst>
              </p:cNvPr>
              <p:cNvSpPr/>
              <p:nvPr/>
            </p:nvSpPr>
            <p:spPr>
              <a:xfrm>
                <a:off x="2273209" y="0"/>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0" name="Text Box 2">
                    <a:extLst>
                      <a:ext uri="{FF2B5EF4-FFF2-40B4-BE49-F238E27FC236}">
                        <a16:creationId xmlns:a16="http://schemas.microsoft.com/office/drawing/2014/main" id="{A65DF02A-59AE-B242-B861-9841BB0F3378}"/>
                      </a:ext>
                    </a:extLst>
                  </p:cNvPr>
                  <p:cNvSpPr txBox="1">
                    <a:spLocks noChangeArrowheads="1"/>
                  </p:cNvSpPr>
                  <p:nvPr/>
                </p:nvSpPr>
                <p:spPr bwMode="auto">
                  <a:xfrm>
                    <a:off x="2261500" y="-28530"/>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50" name="Text Box 2">
                    <a:extLst>
                      <a:ext uri="{FF2B5EF4-FFF2-40B4-BE49-F238E27FC236}">
                        <a16:creationId xmlns:a16="http://schemas.microsoft.com/office/drawing/2014/main" id="{A65DF02A-59AE-B242-B861-9841BB0F3378}"/>
                      </a:ext>
                    </a:extLst>
                  </p:cNvPr>
                  <p:cNvSpPr txBox="1">
                    <a:spLocks noRot="1" noChangeAspect="1" noMove="1" noResize="1" noEditPoints="1" noAdjustHandles="1" noChangeArrowheads="1" noChangeShapeType="1" noTextEdit="1"/>
                  </p:cNvSpPr>
                  <p:nvPr/>
                </p:nvSpPr>
                <p:spPr bwMode="auto">
                  <a:xfrm>
                    <a:off x="2261500" y="-28530"/>
                    <a:ext cx="352425" cy="380262"/>
                  </a:xfrm>
                  <a:prstGeom prst="rect">
                    <a:avLst/>
                  </a:prstGeom>
                  <a:blipFill>
                    <a:blip r:embed="rId21"/>
                    <a:stretch>
                      <a:fillRect/>
                    </a:stretch>
                  </a:blipFill>
                  <a:ln w="9525">
                    <a:noFill/>
                    <a:miter lim="800000"/>
                    <a:headEnd/>
                    <a:tailEnd/>
                  </a:ln>
                </p:spPr>
                <p:txBody>
                  <a:bodyPr/>
                  <a:lstStyle/>
                  <a:p>
                    <a:r>
                      <a:rPr lang="en-US">
                        <a:noFill/>
                      </a:rPr>
                      <a:t> </a:t>
                    </a:r>
                  </a:p>
                </p:txBody>
              </p:sp>
            </mc:Fallback>
          </mc:AlternateContent>
        </p:grpSp>
        <p:grpSp>
          <p:nvGrpSpPr>
            <p:cNvPr id="129" name="Group 128">
              <a:extLst>
                <a:ext uri="{FF2B5EF4-FFF2-40B4-BE49-F238E27FC236}">
                  <a16:creationId xmlns:a16="http://schemas.microsoft.com/office/drawing/2014/main" id="{98BE1C09-6049-A443-97A7-DA8BF539902A}"/>
                </a:ext>
              </a:extLst>
            </p:cNvPr>
            <p:cNvGrpSpPr/>
            <p:nvPr/>
          </p:nvGrpSpPr>
          <p:grpSpPr>
            <a:xfrm>
              <a:off x="1121469" y="2011528"/>
              <a:ext cx="352425" cy="380262"/>
              <a:chOff x="1121469" y="2011528"/>
              <a:chExt cx="352425" cy="380262"/>
            </a:xfrm>
          </p:grpSpPr>
          <p:sp>
            <p:nvSpPr>
              <p:cNvPr id="147" name="Oval 146">
                <a:extLst>
                  <a:ext uri="{FF2B5EF4-FFF2-40B4-BE49-F238E27FC236}">
                    <a16:creationId xmlns:a16="http://schemas.microsoft.com/office/drawing/2014/main" id="{50ED24DB-C991-2649-8BF8-333F008C2033}"/>
                  </a:ext>
                </a:extLst>
              </p:cNvPr>
              <p:cNvSpPr/>
              <p:nvPr/>
            </p:nvSpPr>
            <p:spPr>
              <a:xfrm>
                <a:off x="1133178" y="2040058"/>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8" name="Text Box 2">
                    <a:extLst>
                      <a:ext uri="{FF2B5EF4-FFF2-40B4-BE49-F238E27FC236}">
                        <a16:creationId xmlns:a16="http://schemas.microsoft.com/office/drawing/2014/main" id="{BB778884-6503-9840-9EA4-59F4C073B296}"/>
                      </a:ext>
                    </a:extLst>
                  </p:cNvPr>
                  <p:cNvSpPr txBox="1">
                    <a:spLocks noChangeArrowheads="1"/>
                  </p:cNvSpPr>
                  <p:nvPr/>
                </p:nvSpPr>
                <p:spPr bwMode="auto">
                  <a:xfrm>
                    <a:off x="1121469" y="2011528"/>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5</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8" name="Text Box 2">
                    <a:extLst>
                      <a:ext uri="{FF2B5EF4-FFF2-40B4-BE49-F238E27FC236}">
                        <a16:creationId xmlns:a16="http://schemas.microsoft.com/office/drawing/2014/main" id="{BB778884-6503-9840-9EA4-59F4C073B296}"/>
                      </a:ext>
                    </a:extLst>
                  </p:cNvPr>
                  <p:cNvSpPr txBox="1">
                    <a:spLocks noRot="1" noChangeAspect="1" noMove="1" noResize="1" noEditPoints="1" noAdjustHandles="1" noChangeArrowheads="1" noChangeShapeType="1" noTextEdit="1"/>
                  </p:cNvSpPr>
                  <p:nvPr/>
                </p:nvSpPr>
                <p:spPr bwMode="auto">
                  <a:xfrm>
                    <a:off x="1121469" y="2011528"/>
                    <a:ext cx="352425" cy="380262"/>
                  </a:xfrm>
                  <a:prstGeom prst="rect">
                    <a:avLst/>
                  </a:prstGeom>
                  <a:blipFill>
                    <a:blip r:embed="rId22"/>
                    <a:stretch>
                      <a:fillRect/>
                    </a:stretch>
                  </a:blipFill>
                  <a:ln w="9525">
                    <a:noFill/>
                    <a:miter lim="800000"/>
                    <a:headEnd/>
                    <a:tailEnd/>
                  </a:ln>
                </p:spPr>
                <p:txBody>
                  <a:bodyPr/>
                  <a:lstStyle/>
                  <a:p>
                    <a:r>
                      <a:rPr lang="en-US">
                        <a:noFill/>
                      </a:rPr>
                      <a:t> </a:t>
                    </a:r>
                  </a:p>
                </p:txBody>
              </p:sp>
            </mc:Fallback>
          </mc:AlternateContent>
        </p:grpSp>
        <p:grpSp>
          <p:nvGrpSpPr>
            <p:cNvPr id="130" name="Group 129">
              <a:extLst>
                <a:ext uri="{FF2B5EF4-FFF2-40B4-BE49-F238E27FC236}">
                  <a16:creationId xmlns:a16="http://schemas.microsoft.com/office/drawing/2014/main" id="{4FA1B439-2037-1B41-907B-E46C97404763}"/>
                </a:ext>
              </a:extLst>
            </p:cNvPr>
            <p:cNvGrpSpPr/>
            <p:nvPr/>
          </p:nvGrpSpPr>
          <p:grpSpPr>
            <a:xfrm>
              <a:off x="1121469" y="79665"/>
              <a:ext cx="352425" cy="380262"/>
              <a:chOff x="1121469" y="79665"/>
              <a:chExt cx="352425" cy="380262"/>
            </a:xfrm>
          </p:grpSpPr>
          <p:sp>
            <p:nvSpPr>
              <p:cNvPr id="145" name="Oval 144">
                <a:extLst>
                  <a:ext uri="{FF2B5EF4-FFF2-40B4-BE49-F238E27FC236}">
                    <a16:creationId xmlns:a16="http://schemas.microsoft.com/office/drawing/2014/main" id="{F55DDA6E-FC23-4941-B6C6-41BFDC463D0C}"/>
                  </a:ext>
                </a:extLst>
              </p:cNvPr>
              <p:cNvSpPr/>
              <p:nvPr/>
            </p:nvSpPr>
            <p:spPr>
              <a:xfrm>
                <a:off x="1133178" y="10819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6" name="Text Box 2">
                    <a:extLst>
                      <a:ext uri="{FF2B5EF4-FFF2-40B4-BE49-F238E27FC236}">
                        <a16:creationId xmlns:a16="http://schemas.microsoft.com/office/drawing/2014/main" id="{D8104B80-3C39-7849-AB8A-76E01E4040CF}"/>
                      </a:ext>
                    </a:extLst>
                  </p:cNvPr>
                  <p:cNvSpPr txBox="1">
                    <a:spLocks noChangeArrowheads="1"/>
                  </p:cNvSpPr>
                  <p:nvPr/>
                </p:nvSpPr>
                <p:spPr bwMode="auto">
                  <a:xfrm>
                    <a:off x="1121469" y="7966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4</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6" name="Text Box 2">
                    <a:extLst>
                      <a:ext uri="{FF2B5EF4-FFF2-40B4-BE49-F238E27FC236}">
                        <a16:creationId xmlns:a16="http://schemas.microsoft.com/office/drawing/2014/main" id="{D8104B80-3C39-7849-AB8A-76E01E4040CF}"/>
                      </a:ext>
                    </a:extLst>
                  </p:cNvPr>
                  <p:cNvSpPr txBox="1">
                    <a:spLocks noRot="1" noChangeAspect="1" noMove="1" noResize="1" noEditPoints="1" noAdjustHandles="1" noChangeArrowheads="1" noChangeShapeType="1" noTextEdit="1"/>
                  </p:cNvSpPr>
                  <p:nvPr/>
                </p:nvSpPr>
                <p:spPr bwMode="auto">
                  <a:xfrm>
                    <a:off x="1121469" y="79665"/>
                    <a:ext cx="352425" cy="380262"/>
                  </a:xfrm>
                  <a:prstGeom prst="rect">
                    <a:avLst/>
                  </a:prstGeom>
                  <a:blipFill>
                    <a:blip r:embed="rId23"/>
                    <a:stretch>
                      <a:fillRect/>
                    </a:stretch>
                  </a:blipFill>
                  <a:ln w="9525">
                    <a:noFill/>
                    <a:miter lim="800000"/>
                    <a:headEnd/>
                    <a:tailEnd/>
                  </a:ln>
                </p:spPr>
                <p:txBody>
                  <a:bodyPr/>
                  <a:lstStyle/>
                  <a:p>
                    <a:r>
                      <a:rPr lang="en-US">
                        <a:noFill/>
                      </a:rPr>
                      <a:t> </a:t>
                    </a:r>
                  </a:p>
                </p:txBody>
              </p:sp>
            </mc:Fallback>
          </mc:AlternateContent>
        </p:grpSp>
        <p:grpSp>
          <p:nvGrpSpPr>
            <p:cNvPr id="131" name="Group 130">
              <a:extLst>
                <a:ext uri="{FF2B5EF4-FFF2-40B4-BE49-F238E27FC236}">
                  <a16:creationId xmlns:a16="http://schemas.microsoft.com/office/drawing/2014/main" id="{A891BBC3-F95A-F147-9177-D7770FA05A57}"/>
                </a:ext>
              </a:extLst>
            </p:cNvPr>
            <p:cNvGrpSpPr/>
            <p:nvPr/>
          </p:nvGrpSpPr>
          <p:grpSpPr>
            <a:xfrm>
              <a:off x="2261500" y="2109841"/>
              <a:ext cx="352425" cy="380262"/>
              <a:chOff x="2261500" y="2109841"/>
              <a:chExt cx="352425" cy="380262"/>
            </a:xfrm>
          </p:grpSpPr>
          <p:sp>
            <p:nvSpPr>
              <p:cNvPr id="143" name="Oval 142">
                <a:extLst>
                  <a:ext uri="{FF2B5EF4-FFF2-40B4-BE49-F238E27FC236}">
                    <a16:creationId xmlns:a16="http://schemas.microsoft.com/office/drawing/2014/main" id="{363F9E3C-8C7F-A94B-A1BB-D6D722D9987F}"/>
                  </a:ext>
                </a:extLst>
              </p:cNvPr>
              <p:cNvSpPr/>
              <p:nvPr/>
            </p:nvSpPr>
            <p:spPr>
              <a:xfrm>
                <a:off x="2273209" y="2138371"/>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4" name="Text Box 2">
                    <a:extLst>
                      <a:ext uri="{FF2B5EF4-FFF2-40B4-BE49-F238E27FC236}">
                        <a16:creationId xmlns:a16="http://schemas.microsoft.com/office/drawing/2014/main" id="{49010321-F1BD-644A-87C3-663C33546A10}"/>
                      </a:ext>
                    </a:extLst>
                  </p:cNvPr>
                  <p:cNvSpPr txBox="1">
                    <a:spLocks noChangeArrowheads="1"/>
                  </p:cNvSpPr>
                  <p:nvPr/>
                </p:nvSpPr>
                <p:spPr bwMode="auto">
                  <a:xfrm>
                    <a:off x="2261500" y="2109841"/>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3</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4" name="Text Box 2">
                    <a:extLst>
                      <a:ext uri="{FF2B5EF4-FFF2-40B4-BE49-F238E27FC236}">
                        <a16:creationId xmlns:a16="http://schemas.microsoft.com/office/drawing/2014/main" id="{49010321-F1BD-644A-87C3-663C33546A10}"/>
                      </a:ext>
                    </a:extLst>
                  </p:cNvPr>
                  <p:cNvSpPr txBox="1">
                    <a:spLocks noRot="1" noChangeAspect="1" noMove="1" noResize="1" noEditPoints="1" noAdjustHandles="1" noChangeArrowheads="1" noChangeShapeType="1" noTextEdit="1"/>
                  </p:cNvSpPr>
                  <p:nvPr/>
                </p:nvSpPr>
                <p:spPr bwMode="auto">
                  <a:xfrm>
                    <a:off x="2261500" y="2109841"/>
                    <a:ext cx="352425" cy="380262"/>
                  </a:xfrm>
                  <a:prstGeom prst="rect">
                    <a:avLst/>
                  </a:prstGeom>
                  <a:blipFill>
                    <a:blip r:embed="rId24"/>
                    <a:stretch>
                      <a:fillRect/>
                    </a:stretch>
                  </a:blipFill>
                  <a:ln w="9525">
                    <a:noFill/>
                    <a:miter lim="800000"/>
                    <a:headEnd/>
                    <a:tailEnd/>
                  </a:ln>
                </p:spPr>
                <p:txBody>
                  <a:bodyPr/>
                  <a:lstStyle/>
                  <a:p>
                    <a:r>
                      <a:rPr lang="en-US">
                        <a:noFill/>
                      </a:rPr>
                      <a:t> </a:t>
                    </a:r>
                  </a:p>
                </p:txBody>
              </p:sp>
            </mc:Fallback>
          </mc:AlternateContent>
        </p:grpSp>
        <p:grpSp>
          <p:nvGrpSpPr>
            <p:cNvPr id="132" name="Group 131">
              <a:extLst>
                <a:ext uri="{FF2B5EF4-FFF2-40B4-BE49-F238E27FC236}">
                  <a16:creationId xmlns:a16="http://schemas.microsoft.com/office/drawing/2014/main" id="{309B0EE5-DC9F-6842-AC28-41FC0FDC0738}"/>
                </a:ext>
              </a:extLst>
            </p:cNvPr>
            <p:cNvGrpSpPr/>
            <p:nvPr/>
          </p:nvGrpSpPr>
          <p:grpSpPr>
            <a:xfrm>
              <a:off x="1121469" y="1030725"/>
              <a:ext cx="352425" cy="380262"/>
              <a:chOff x="1121469" y="1030725"/>
              <a:chExt cx="352425" cy="380262"/>
            </a:xfrm>
          </p:grpSpPr>
          <p:sp>
            <p:nvSpPr>
              <p:cNvPr id="141" name="Oval 140">
                <a:extLst>
                  <a:ext uri="{FF2B5EF4-FFF2-40B4-BE49-F238E27FC236}">
                    <a16:creationId xmlns:a16="http://schemas.microsoft.com/office/drawing/2014/main" id="{DED46245-549B-474E-B33D-DA92B6BAF8DB}"/>
                  </a:ext>
                </a:extLst>
              </p:cNvPr>
              <p:cNvSpPr/>
              <p:nvPr/>
            </p:nvSpPr>
            <p:spPr>
              <a:xfrm>
                <a:off x="1133178" y="105925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2" name="Text Box 2">
                    <a:extLst>
                      <a:ext uri="{FF2B5EF4-FFF2-40B4-BE49-F238E27FC236}">
                        <a16:creationId xmlns:a16="http://schemas.microsoft.com/office/drawing/2014/main" id="{A18F6F64-604E-7D43-93F2-B8E04E22C982}"/>
                      </a:ext>
                    </a:extLst>
                  </p:cNvPr>
                  <p:cNvSpPr txBox="1">
                    <a:spLocks noChangeArrowheads="1"/>
                  </p:cNvSpPr>
                  <p:nvPr/>
                </p:nvSpPr>
                <p:spPr bwMode="auto">
                  <a:xfrm>
                    <a:off x="1121469" y="103072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6</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2" name="Text Box 2">
                    <a:extLst>
                      <a:ext uri="{FF2B5EF4-FFF2-40B4-BE49-F238E27FC236}">
                        <a16:creationId xmlns:a16="http://schemas.microsoft.com/office/drawing/2014/main" id="{A18F6F64-604E-7D43-93F2-B8E04E22C982}"/>
                      </a:ext>
                    </a:extLst>
                  </p:cNvPr>
                  <p:cNvSpPr txBox="1">
                    <a:spLocks noRot="1" noChangeAspect="1" noMove="1" noResize="1" noEditPoints="1" noAdjustHandles="1" noChangeArrowheads="1" noChangeShapeType="1" noTextEdit="1"/>
                  </p:cNvSpPr>
                  <p:nvPr/>
                </p:nvSpPr>
                <p:spPr bwMode="auto">
                  <a:xfrm>
                    <a:off x="1121469" y="1030725"/>
                    <a:ext cx="352425" cy="380262"/>
                  </a:xfrm>
                  <a:prstGeom prst="rect">
                    <a:avLst/>
                  </a:prstGeom>
                  <a:blipFill>
                    <a:blip r:embed="rId25"/>
                    <a:stretch>
                      <a:fillRect/>
                    </a:stretch>
                  </a:blipFill>
                  <a:ln w="9525">
                    <a:noFill/>
                    <a:miter lim="800000"/>
                    <a:headEnd/>
                    <a:tailEnd/>
                  </a:ln>
                </p:spPr>
                <p:txBody>
                  <a:bodyPr/>
                  <a:lstStyle/>
                  <a:p>
                    <a:r>
                      <a:rPr lang="en-US">
                        <a:noFill/>
                      </a:rPr>
                      <a:t> </a:t>
                    </a:r>
                  </a:p>
                </p:txBody>
              </p:sp>
            </mc:Fallback>
          </mc:AlternateContent>
        </p:grpSp>
        <p:grpSp>
          <p:nvGrpSpPr>
            <p:cNvPr id="133" name="Group 132">
              <a:extLst>
                <a:ext uri="{FF2B5EF4-FFF2-40B4-BE49-F238E27FC236}">
                  <a16:creationId xmlns:a16="http://schemas.microsoft.com/office/drawing/2014/main" id="{BE526879-25D1-614A-B648-A4D78F543275}"/>
                </a:ext>
              </a:extLst>
            </p:cNvPr>
            <p:cNvGrpSpPr/>
            <p:nvPr/>
          </p:nvGrpSpPr>
          <p:grpSpPr>
            <a:xfrm>
              <a:off x="2581629" y="1030725"/>
              <a:ext cx="352425" cy="380262"/>
              <a:chOff x="2581629" y="1030725"/>
              <a:chExt cx="352425" cy="380262"/>
            </a:xfrm>
          </p:grpSpPr>
          <p:sp>
            <p:nvSpPr>
              <p:cNvPr id="139" name="Oval 138">
                <a:extLst>
                  <a:ext uri="{FF2B5EF4-FFF2-40B4-BE49-F238E27FC236}">
                    <a16:creationId xmlns:a16="http://schemas.microsoft.com/office/drawing/2014/main" id="{219AAC79-C7F7-4F47-B2F2-DD972506BE4F}"/>
                  </a:ext>
                </a:extLst>
              </p:cNvPr>
              <p:cNvSpPr/>
              <p:nvPr/>
            </p:nvSpPr>
            <p:spPr>
              <a:xfrm>
                <a:off x="2593338" y="105925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0" name="Text Box 2">
                    <a:extLst>
                      <a:ext uri="{FF2B5EF4-FFF2-40B4-BE49-F238E27FC236}">
                        <a16:creationId xmlns:a16="http://schemas.microsoft.com/office/drawing/2014/main" id="{51B6DF1F-F467-3A44-B9B5-6288A964489F}"/>
                      </a:ext>
                    </a:extLst>
                  </p:cNvPr>
                  <p:cNvSpPr txBox="1">
                    <a:spLocks noChangeArrowheads="1"/>
                  </p:cNvSpPr>
                  <p:nvPr/>
                </p:nvSpPr>
                <p:spPr bwMode="auto">
                  <a:xfrm>
                    <a:off x="2581629" y="103072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8</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0" name="Text Box 2">
                    <a:extLst>
                      <a:ext uri="{FF2B5EF4-FFF2-40B4-BE49-F238E27FC236}">
                        <a16:creationId xmlns:a16="http://schemas.microsoft.com/office/drawing/2014/main" id="{51B6DF1F-F467-3A44-B9B5-6288A964489F}"/>
                      </a:ext>
                    </a:extLst>
                  </p:cNvPr>
                  <p:cNvSpPr txBox="1">
                    <a:spLocks noRot="1" noChangeAspect="1" noMove="1" noResize="1" noEditPoints="1" noAdjustHandles="1" noChangeArrowheads="1" noChangeShapeType="1" noTextEdit="1"/>
                  </p:cNvSpPr>
                  <p:nvPr/>
                </p:nvSpPr>
                <p:spPr bwMode="auto">
                  <a:xfrm>
                    <a:off x="2581629" y="1030725"/>
                    <a:ext cx="352425" cy="380262"/>
                  </a:xfrm>
                  <a:prstGeom prst="rect">
                    <a:avLst/>
                  </a:prstGeom>
                  <a:blipFill>
                    <a:blip r:embed="rId26"/>
                    <a:stretch>
                      <a:fillRect/>
                    </a:stretch>
                  </a:blipFill>
                  <a:ln w="9525">
                    <a:noFill/>
                    <a:miter lim="800000"/>
                    <a:headEnd/>
                    <a:tailEnd/>
                  </a:ln>
                </p:spPr>
                <p:txBody>
                  <a:bodyPr/>
                  <a:lstStyle/>
                  <a:p>
                    <a:r>
                      <a:rPr lang="en-US">
                        <a:noFill/>
                      </a:rPr>
                      <a:t> </a:t>
                    </a:r>
                  </a:p>
                </p:txBody>
              </p:sp>
            </mc:Fallback>
          </mc:AlternateContent>
        </p:grpSp>
        <p:cxnSp>
          <p:nvCxnSpPr>
            <p:cNvPr id="134" name="Straight Connector 133">
              <a:extLst>
                <a:ext uri="{FF2B5EF4-FFF2-40B4-BE49-F238E27FC236}">
                  <a16:creationId xmlns:a16="http://schemas.microsoft.com/office/drawing/2014/main" id="{3D65E090-B21D-5448-ACC4-C71D09BE9651}"/>
                </a:ext>
              </a:extLst>
            </p:cNvPr>
            <p:cNvCxnSpPr>
              <a:cxnSpLocks/>
            </p:cNvCxnSpPr>
            <p:nvPr/>
          </p:nvCxnSpPr>
          <p:spPr>
            <a:xfrm>
              <a:off x="1473894" y="247578"/>
              <a:ext cx="1107735" cy="950177"/>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49D1D9-7D9A-344C-88BF-F06ADFEA8713}"/>
                </a:ext>
              </a:extLst>
            </p:cNvPr>
            <p:cNvCxnSpPr>
              <a:cxnSpLocks/>
            </p:cNvCxnSpPr>
            <p:nvPr/>
          </p:nvCxnSpPr>
          <p:spPr>
            <a:xfrm>
              <a:off x="1473894" y="247578"/>
              <a:ext cx="787606" cy="2030176"/>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36EACB7-87A3-DE4E-9842-59D3E209B244}"/>
                </a:ext>
              </a:extLst>
            </p:cNvPr>
            <p:cNvCxnSpPr>
              <a:cxnSpLocks/>
            </p:cNvCxnSpPr>
            <p:nvPr/>
          </p:nvCxnSpPr>
          <p:spPr>
            <a:xfrm flipV="1">
              <a:off x="1473894" y="139383"/>
              <a:ext cx="787606" cy="1083719"/>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14E2FC0-D276-7D43-9024-67A63902616F}"/>
                </a:ext>
              </a:extLst>
            </p:cNvPr>
            <p:cNvCxnSpPr>
              <a:cxnSpLocks/>
            </p:cNvCxnSpPr>
            <p:nvPr/>
          </p:nvCxnSpPr>
          <p:spPr>
            <a:xfrm>
              <a:off x="1473894" y="1198638"/>
              <a:ext cx="787606" cy="1079116"/>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AEA1A6C-6CB7-7946-AFFD-02AD8FEFFB2F}"/>
                </a:ext>
              </a:extLst>
            </p:cNvPr>
            <p:cNvCxnSpPr>
              <a:cxnSpLocks/>
            </p:cNvCxnSpPr>
            <p:nvPr/>
          </p:nvCxnSpPr>
          <p:spPr>
            <a:xfrm flipV="1">
              <a:off x="1473894" y="1197755"/>
              <a:ext cx="1107735" cy="25347"/>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981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dissolve">
                                      <p:cBhvr>
                                        <p:cTn id="1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1" y="226852"/>
            <a:ext cx="3969637" cy="895927"/>
          </a:xfrm>
        </p:spPr>
        <p:txBody>
          <a:bodyPr>
            <a:normAutofit fontScale="90000"/>
          </a:bodyPr>
          <a:lstStyle/>
          <a:p>
            <a:pPr>
              <a:lnSpc>
                <a:spcPct val="100000"/>
              </a:lnSpc>
            </a:pPr>
            <a:r>
              <a:rPr lang="en-SG" dirty="0">
                <a:solidFill>
                  <a:schemeClr val="bg2">
                    <a:lumMod val="50000"/>
                  </a:schemeClr>
                </a:solidFill>
              </a:rPr>
              <a:t>Q11. (continued)</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27</a:t>
            </a:fld>
            <a:endParaRPr lang="en-US" sz="1600" dirty="0">
              <a:solidFill>
                <a:schemeClr val="bg1"/>
              </a:solidFill>
            </a:endParaRPr>
          </a:p>
        </p:txBody>
      </p:sp>
      <p:sp>
        <p:nvSpPr>
          <p:cNvPr id="36" name="TextBox 35">
            <a:extLst>
              <a:ext uri="{FF2B5EF4-FFF2-40B4-BE49-F238E27FC236}">
                <a16:creationId xmlns:a16="http://schemas.microsoft.com/office/drawing/2014/main" id="{CD42D8EB-4802-433B-973B-C7108E00302D}"/>
              </a:ext>
            </a:extLst>
          </p:cNvPr>
          <p:cNvSpPr txBox="1"/>
          <p:nvPr/>
        </p:nvSpPr>
        <p:spPr>
          <a:xfrm>
            <a:off x="738864" y="3864035"/>
            <a:ext cx="654331" cy="461665"/>
          </a:xfrm>
          <a:prstGeom prst="rect">
            <a:avLst/>
          </a:prstGeom>
          <a:noFill/>
        </p:spPr>
        <p:txBody>
          <a:bodyPr wrap="square" rtlCol="0">
            <a:spAutoFit/>
          </a:bodyPr>
          <a:lstStyle/>
          <a:p>
            <a:r>
              <a:rPr lang="en-SG" sz="2400" dirty="0"/>
              <a:t>(c)</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8F8B1F-3EB1-4A03-8D67-353856928BC8}"/>
                  </a:ext>
                </a:extLst>
              </p:cNvPr>
              <p:cNvSpPr txBox="1"/>
              <p:nvPr/>
            </p:nvSpPr>
            <p:spPr>
              <a:xfrm>
                <a:off x="1393195" y="3854009"/>
                <a:ext cx="8172116" cy="830997"/>
              </a:xfrm>
              <a:prstGeom prst="rect">
                <a:avLst/>
              </a:prstGeom>
              <a:solidFill>
                <a:srgbClr val="CCECFF"/>
              </a:solidFill>
            </p:spPr>
            <p:txBody>
              <a:bodyPr wrap="square" rtlCol="0">
                <a:spAutoFit/>
              </a:bodyPr>
              <a:lstStyle/>
              <a:p>
                <a:r>
                  <a:rPr lang="en-US" sz="2400" dirty="0"/>
                  <a:t>Give a maximal chain </a:t>
                </a:r>
                <a14:m>
                  <m:oMath xmlns:m="http://schemas.openxmlformats.org/officeDocument/2006/math">
                    <m:r>
                      <a:rPr lang="en-US" sz="2400" i="1">
                        <a:latin typeface="Cambria Math" panose="02040503050406030204" pitchFamily="18" charset="0"/>
                      </a:rPr>
                      <m:t>𝐶</m:t>
                    </m:r>
                  </m:oMath>
                </a14:m>
                <a:r>
                  <a:rPr lang="en-US" sz="2400" dirty="0"/>
                  <a:t> in the graph </a:t>
                </a:r>
                <a14:m>
                  <m:oMath xmlns:m="http://schemas.openxmlformats.org/officeDocument/2006/math">
                    <m:r>
                      <a:rPr lang="en-US" sz="2400" i="1">
                        <a:latin typeface="Cambria Math" panose="02040503050406030204" pitchFamily="18" charset="0"/>
                      </a:rPr>
                      <m:t>𝐺</m:t>
                    </m:r>
                  </m:oMath>
                </a14:m>
                <a:r>
                  <a:rPr lang="en-US" sz="2400" dirty="0"/>
                  <a:t>. </a:t>
                </a:r>
                <a:br>
                  <a:rPr lang="en-US" sz="2400" dirty="0"/>
                </a:br>
                <a:r>
                  <a:rPr lang="en-US" sz="2400" dirty="0"/>
                  <a:t>Argue that all the jobs in </a:t>
                </a:r>
                <a14:m>
                  <m:oMath xmlns:m="http://schemas.openxmlformats.org/officeDocument/2006/math">
                    <m:r>
                      <a:rPr lang="en-US" sz="2400" i="1">
                        <a:latin typeface="Cambria Math" panose="02040503050406030204" pitchFamily="18" charset="0"/>
                      </a:rPr>
                      <m:t>𝐶</m:t>
                    </m:r>
                  </m:oMath>
                </a14:m>
                <a:r>
                  <a:rPr lang="en-US" sz="2400" dirty="0"/>
                  <a:t> can be assigned to a single worker. </a:t>
                </a:r>
                <a:endParaRPr lang="en-SG" sz="3200" dirty="0"/>
              </a:p>
            </p:txBody>
          </p:sp>
        </mc:Choice>
        <mc:Fallback xmlns="">
          <p:sp>
            <p:nvSpPr>
              <p:cNvPr id="37" name="TextBox 36">
                <a:extLst>
                  <a:ext uri="{FF2B5EF4-FFF2-40B4-BE49-F238E27FC236}">
                    <a16:creationId xmlns:a16="http://schemas.microsoft.com/office/drawing/2014/main" id="{6C8F8B1F-3EB1-4A03-8D67-353856928BC8}"/>
                  </a:ext>
                </a:extLst>
              </p:cNvPr>
              <p:cNvSpPr txBox="1">
                <a:spLocks noRot="1" noChangeAspect="1" noMove="1" noResize="1" noEditPoints="1" noAdjustHandles="1" noChangeArrowheads="1" noChangeShapeType="1" noTextEdit="1"/>
              </p:cNvSpPr>
              <p:nvPr/>
            </p:nvSpPr>
            <p:spPr>
              <a:xfrm>
                <a:off x="1393195" y="3854009"/>
                <a:ext cx="8172116" cy="830997"/>
              </a:xfrm>
              <a:prstGeom prst="rect">
                <a:avLst/>
              </a:prstGeom>
              <a:blipFill>
                <a:blip r:embed="rId3"/>
                <a:stretch>
                  <a:fillRect l="-1194" t="-5839" b="-15328"/>
                </a:stretch>
              </a:blipFill>
            </p:spPr>
            <p:txBody>
              <a:bodyPr/>
              <a:lstStyle/>
              <a:p>
                <a:r>
                  <a:rPr lang="en-SG">
                    <a:noFill/>
                  </a:rPr>
                  <a:t> </a:t>
                </a:r>
              </a:p>
            </p:txBody>
          </p:sp>
        </mc:Fallback>
      </mc:AlternateContent>
      <p:grpSp>
        <p:nvGrpSpPr>
          <p:cNvPr id="8" name="Group 7">
            <a:extLst>
              <a:ext uri="{FF2B5EF4-FFF2-40B4-BE49-F238E27FC236}">
                <a16:creationId xmlns:a16="http://schemas.microsoft.com/office/drawing/2014/main" id="{A4A6F9F4-EBC4-C541-AD58-C093D127D4B0}"/>
              </a:ext>
            </a:extLst>
          </p:cNvPr>
          <p:cNvGrpSpPr/>
          <p:nvPr/>
        </p:nvGrpSpPr>
        <p:grpSpPr>
          <a:xfrm>
            <a:off x="769937" y="1720532"/>
            <a:ext cx="5440364" cy="2076768"/>
            <a:chOff x="0" y="0"/>
            <a:chExt cx="4149725" cy="1461322"/>
          </a:xfrm>
        </p:grpSpPr>
        <p:grpSp>
          <p:nvGrpSpPr>
            <p:cNvPr id="11" name="Group 10">
              <a:extLst>
                <a:ext uri="{FF2B5EF4-FFF2-40B4-BE49-F238E27FC236}">
                  <a16:creationId xmlns:a16="http://schemas.microsoft.com/office/drawing/2014/main" id="{69F130B0-885C-A547-BBE5-D83EF344D2DE}"/>
                </a:ext>
              </a:extLst>
            </p:cNvPr>
            <p:cNvGrpSpPr/>
            <p:nvPr/>
          </p:nvGrpSpPr>
          <p:grpSpPr>
            <a:xfrm>
              <a:off x="1686393" y="314793"/>
              <a:ext cx="803910" cy="294047"/>
              <a:chOff x="0" y="0"/>
              <a:chExt cx="804247" cy="294495"/>
            </a:xfrm>
          </p:grpSpPr>
          <p:grpSp>
            <p:nvGrpSpPr>
              <p:cNvPr id="65" name="Group 64">
                <a:extLst>
                  <a:ext uri="{FF2B5EF4-FFF2-40B4-BE49-F238E27FC236}">
                    <a16:creationId xmlns:a16="http://schemas.microsoft.com/office/drawing/2014/main" id="{AFA61177-CAD9-BC42-A21B-3CD28FCAA29F}"/>
                  </a:ext>
                </a:extLst>
              </p:cNvPr>
              <p:cNvGrpSpPr/>
              <p:nvPr/>
            </p:nvGrpSpPr>
            <p:grpSpPr>
              <a:xfrm>
                <a:off x="0" y="222250"/>
                <a:ext cx="804247" cy="70933"/>
                <a:chOff x="0" y="0"/>
                <a:chExt cx="804247" cy="70933"/>
              </a:xfrm>
            </p:grpSpPr>
            <p:cxnSp>
              <p:nvCxnSpPr>
                <p:cNvPr id="67" name="Straight Connector 66">
                  <a:extLst>
                    <a:ext uri="{FF2B5EF4-FFF2-40B4-BE49-F238E27FC236}">
                      <a16:creationId xmlns:a16="http://schemas.microsoft.com/office/drawing/2014/main" id="{5F30A483-156B-B84C-A166-FBBADE71C737}"/>
                    </a:ext>
                  </a:extLst>
                </p:cNvPr>
                <p:cNvCxnSpPr/>
                <p:nvPr/>
              </p:nvCxnSpPr>
              <p:spPr>
                <a:xfrm>
                  <a:off x="0" y="31750"/>
                  <a:ext cx="77152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9D00211B-A7A7-944B-8BB3-D41790C6ADD1}"/>
                    </a:ext>
                  </a:extLst>
                </p:cNvPr>
                <p:cNvSpPr/>
                <p:nvPr/>
              </p:nvSpPr>
              <p:spPr>
                <a:xfrm>
                  <a:off x="730250"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66" name="Text Box 2">
                    <a:extLst>
                      <a:ext uri="{FF2B5EF4-FFF2-40B4-BE49-F238E27FC236}">
                        <a16:creationId xmlns:a16="http://schemas.microsoft.com/office/drawing/2014/main" id="{C49BDA6C-3396-A84D-A7CB-C8C8A2E45EB2}"/>
                      </a:ext>
                    </a:extLst>
                  </p:cNvPr>
                  <p:cNvSpPr txBox="1">
                    <a:spLocks noChangeArrowheads="1"/>
                  </p:cNvSpPr>
                  <p:nvPr/>
                </p:nvSpPr>
                <p:spPr bwMode="auto">
                  <a:xfrm>
                    <a:off x="222250" y="0"/>
                    <a:ext cx="352425" cy="29449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5</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66" name="Text Box 2">
                    <a:extLst>
                      <a:ext uri="{FF2B5EF4-FFF2-40B4-BE49-F238E27FC236}">
                        <a16:creationId xmlns:a16="http://schemas.microsoft.com/office/drawing/2014/main" id="{C49BDA6C-3396-A84D-A7CB-C8C8A2E45EB2}"/>
                      </a:ext>
                    </a:extLst>
                  </p:cNvPr>
                  <p:cNvSpPr txBox="1">
                    <a:spLocks noRot="1" noChangeAspect="1" noMove="1" noResize="1" noEditPoints="1" noAdjustHandles="1" noChangeArrowheads="1" noChangeShapeType="1" noTextEdit="1"/>
                  </p:cNvSpPr>
                  <p:nvPr/>
                </p:nvSpPr>
                <p:spPr bwMode="auto">
                  <a:xfrm>
                    <a:off x="222250" y="0"/>
                    <a:ext cx="352425" cy="294495"/>
                  </a:xfrm>
                  <a:prstGeom prst="rect">
                    <a:avLst/>
                  </a:prstGeom>
                  <a:blipFill>
                    <a:blip r:embed="rId4"/>
                    <a:stretch>
                      <a:fillRect/>
                    </a:stretch>
                  </a:blipFill>
                  <a:ln w="9525">
                    <a:noFill/>
                    <a:miter lim="800000"/>
                    <a:headEnd/>
                    <a:tailEnd/>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63AE9C1-E936-D04E-A9B2-F90C812CE1D0}"/>
                </a:ext>
              </a:extLst>
            </p:cNvPr>
            <p:cNvGrpSpPr/>
            <p:nvPr/>
          </p:nvGrpSpPr>
          <p:grpSpPr>
            <a:xfrm>
              <a:off x="172386" y="0"/>
              <a:ext cx="622935" cy="299085"/>
              <a:chOff x="0" y="0"/>
              <a:chExt cx="623272" cy="299533"/>
            </a:xfrm>
          </p:grpSpPr>
          <p:grpSp>
            <p:nvGrpSpPr>
              <p:cNvPr id="61" name="Group 60">
                <a:extLst>
                  <a:ext uri="{FF2B5EF4-FFF2-40B4-BE49-F238E27FC236}">
                    <a16:creationId xmlns:a16="http://schemas.microsoft.com/office/drawing/2014/main" id="{3A0D6182-97C2-6446-85EB-3506BEAB1E82}"/>
                  </a:ext>
                </a:extLst>
              </p:cNvPr>
              <p:cNvGrpSpPr/>
              <p:nvPr/>
            </p:nvGrpSpPr>
            <p:grpSpPr>
              <a:xfrm>
                <a:off x="0" y="228600"/>
                <a:ext cx="623272" cy="70933"/>
                <a:chOff x="0" y="0"/>
                <a:chExt cx="623272" cy="70933"/>
              </a:xfrm>
            </p:grpSpPr>
            <p:cxnSp>
              <p:nvCxnSpPr>
                <p:cNvPr id="63" name="Straight Connector 62">
                  <a:extLst>
                    <a:ext uri="{FF2B5EF4-FFF2-40B4-BE49-F238E27FC236}">
                      <a16:creationId xmlns:a16="http://schemas.microsoft.com/office/drawing/2014/main" id="{4D736C3D-A62A-3444-BAF8-6C354D244C29}"/>
                    </a:ext>
                  </a:extLst>
                </p:cNvPr>
                <p:cNvCxnSpPr/>
                <p:nvPr/>
              </p:nvCxnSpPr>
              <p:spPr>
                <a:xfrm>
                  <a:off x="0" y="31750"/>
                  <a:ext cx="581025" cy="0"/>
                </a:xfrm>
                <a:prstGeom prst="line">
                  <a:avLst/>
                </a:prstGeom>
                <a:ln w="19050">
                  <a:solidFill>
                    <a:srgbClr val="0000FF"/>
                  </a:solidFill>
                  <a:headEnd type="oval" w="med"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3D877B4-1624-FF4D-92F0-A6FB8C964E47}"/>
                    </a:ext>
                  </a:extLst>
                </p:cNvPr>
                <p:cNvSpPr/>
                <p:nvPr/>
              </p:nvSpPr>
              <p:spPr>
                <a:xfrm>
                  <a:off x="5492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62" name="Text Box 2">
                    <a:extLst>
                      <a:ext uri="{FF2B5EF4-FFF2-40B4-BE49-F238E27FC236}">
                        <a16:creationId xmlns:a16="http://schemas.microsoft.com/office/drawing/2014/main" id="{69E4DA83-3D94-404A-9808-369420D39B7C}"/>
                      </a:ext>
                    </a:extLst>
                  </p:cNvPr>
                  <p:cNvSpPr txBox="1">
                    <a:spLocks noChangeArrowheads="1"/>
                  </p:cNvSpPr>
                  <p:nvPr/>
                </p:nvSpPr>
                <p:spPr bwMode="auto">
                  <a:xfrm>
                    <a:off x="133350" y="0"/>
                    <a:ext cx="352425" cy="29448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1</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62" name="Text Box 2">
                    <a:extLst>
                      <a:ext uri="{FF2B5EF4-FFF2-40B4-BE49-F238E27FC236}">
                        <a16:creationId xmlns:a16="http://schemas.microsoft.com/office/drawing/2014/main" id="{69E4DA83-3D94-404A-9808-369420D39B7C}"/>
                      </a:ext>
                    </a:extLst>
                  </p:cNvPr>
                  <p:cNvSpPr txBox="1">
                    <a:spLocks noRot="1" noChangeAspect="1" noMove="1" noResize="1" noEditPoints="1" noAdjustHandles="1" noChangeArrowheads="1" noChangeShapeType="1" noTextEdit="1"/>
                  </p:cNvSpPr>
                  <p:nvPr/>
                </p:nvSpPr>
                <p:spPr bwMode="auto">
                  <a:xfrm>
                    <a:off x="133350" y="0"/>
                    <a:ext cx="352425" cy="294487"/>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535171EF-11B7-4B41-882C-DC48C401102A}"/>
                </a:ext>
              </a:extLst>
            </p:cNvPr>
            <p:cNvGrpSpPr/>
            <p:nvPr/>
          </p:nvGrpSpPr>
          <p:grpSpPr>
            <a:xfrm>
              <a:off x="2271009" y="0"/>
              <a:ext cx="1563072" cy="299533"/>
              <a:chOff x="0" y="0"/>
              <a:chExt cx="1563072" cy="299533"/>
            </a:xfrm>
          </p:grpSpPr>
          <p:grpSp>
            <p:nvGrpSpPr>
              <p:cNvPr id="57" name="Group 56">
                <a:extLst>
                  <a:ext uri="{FF2B5EF4-FFF2-40B4-BE49-F238E27FC236}">
                    <a16:creationId xmlns:a16="http://schemas.microsoft.com/office/drawing/2014/main" id="{3E4E6A2F-D27C-0949-8CE0-2F12339BB359}"/>
                  </a:ext>
                </a:extLst>
              </p:cNvPr>
              <p:cNvGrpSpPr/>
              <p:nvPr/>
            </p:nvGrpSpPr>
            <p:grpSpPr>
              <a:xfrm>
                <a:off x="0" y="228600"/>
                <a:ext cx="1563072" cy="70933"/>
                <a:chOff x="0" y="0"/>
                <a:chExt cx="1563072" cy="70933"/>
              </a:xfrm>
            </p:grpSpPr>
            <p:cxnSp>
              <p:nvCxnSpPr>
                <p:cNvPr id="59" name="Straight Connector 58">
                  <a:extLst>
                    <a:ext uri="{FF2B5EF4-FFF2-40B4-BE49-F238E27FC236}">
                      <a16:creationId xmlns:a16="http://schemas.microsoft.com/office/drawing/2014/main" id="{827F53B2-D590-B545-9C1E-6D8E92A688C7}"/>
                    </a:ext>
                  </a:extLst>
                </p:cNvPr>
                <p:cNvCxnSpPr/>
                <p:nvPr/>
              </p:nvCxnSpPr>
              <p:spPr>
                <a:xfrm>
                  <a:off x="0" y="34925"/>
                  <a:ext cx="153225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3C58EB1-55EC-A544-942C-0184453DEA0A}"/>
                    </a:ext>
                  </a:extLst>
                </p:cNvPr>
                <p:cNvSpPr/>
                <p:nvPr/>
              </p:nvSpPr>
              <p:spPr>
                <a:xfrm>
                  <a:off x="14890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58" name="Text Box 2">
                    <a:extLst>
                      <a:ext uri="{FF2B5EF4-FFF2-40B4-BE49-F238E27FC236}">
                        <a16:creationId xmlns:a16="http://schemas.microsoft.com/office/drawing/2014/main" id="{5A99382F-FDCE-0147-92BA-FB8D2DE4C0A1}"/>
                      </a:ext>
                    </a:extLst>
                  </p:cNvPr>
                  <p:cNvSpPr txBox="1">
                    <a:spLocks noChangeArrowheads="1"/>
                  </p:cNvSpPr>
                  <p:nvPr/>
                </p:nvSpPr>
                <p:spPr bwMode="auto">
                  <a:xfrm>
                    <a:off x="6032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2</m:t>
                              </m:r>
                            </m:sub>
                          </m:sSub>
                        </m:oMath>
                      </m:oMathPara>
                    </a14:m>
                    <a:endParaRPr lang="en-SG" dirty="0">
                      <a:effectLst/>
                      <a:latin typeface="Times New Roman" panose="02020603050405020304" pitchFamily="18" charset="0"/>
                      <a:ea typeface="SimSun" panose="02010600030101010101" pitchFamily="2" charset="-122"/>
                    </a:endParaRPr>
                  </a:p>
                </p:txBody>
              </p:sp>
            </mc:Choice>
            <mc:Fallback xmlns="">
              <p:sp>
                <p:nvSpPr>
                  <p:cNvPr id="58" name="Text Box 2">
                    <a:extLst>
                      <a:ext uri="{FF2B5EF4-FFF2-40B4-BE49-F238E27FC236}">
                        <a16:creationId xmlns:a16="http://schemas.microsoft.com/office/drawing/2014/main" id="{5A99382F-FDCE-0147-92BA-FB8D2DE4C0A1}"/>
                      </a:ext>
                    </a:extLst>
                  </p:cNvPr>
                  <p:cNvSpPr txBox="1">
                    <a:spLocks noRot="1" noChangeAspect="1" noMove="1" noResize="1" noEditPoints="1" noAdjustHandles="1" noChangeArrowheads="1" noChangeShapeType="1" noTextEdit="1"/>
                  </p:cNvSpPr>
                  <p:nvPr/>
                </p:nvSpPr>
                <p:spPr bwMode="auto">
                  <a:xfrm>
                    <a:off x="603250" y="0"/>
                    <a:ext cx="352425" cy="294047"/>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B2FBC306-E621-1A45-B052-09FD3DD38E63}"/>
                </a:ext>
              </a:extLst>
            </p:cNvPr>
            <p:cNvGrpSpPr/>
            <p:nvPr/>
          </p:nvGrpSpPr>
          <p:grpSpPr>
            <a:xfrm>
              <a:off x="2848131" y="314793"/>
              <a:ext cx="1156672" cy="294047"/>
              <a:chOff x="0" y="0"/>
              <a:chExt cx="1156672" cy="294047"/>
            </a:xfrm>
          </p:grpSpPr>
          <p:grpSp>
            <p:nvGrpSpPr>
              <p:cNvPr id="53" name="Group 52">
                <a:extLst>
                  <a:ext uri="{FF2B5EF4-FFF2-40B4-BE49-F238E27FC236}">
                    <a16:creationId xmlns:a16="http://schemas.microsoft.com/office/drawing/2014/main" id="{B28B7122-CFCC-A846-8E36-4699CA80E6BC}"/>
                  </a:ext>
                </a:extLst>
              </p:cNvPr>
              <p:cNvGrpSpPr/>
              <p:nvPr/>
            </p:nvGrpSpPr>
            <p:grpSpPr>
              <a:xfrm>
                <a:off x="0" y="222250"/>
                <a:ext cx="1156672" cy="70933"/>
                <a:chOff x="0" y="0"/>
                <a:chExt cx="1156672" cy="70933"/>
              </a:xfrm>
            </p:grpSpPr>
            <p:cxnSp>
              <p:nvCxnSpPr>
                <p:cNvPr id="55" name="Straight Connector 54">
                  <a:extLst>
                    <a:ext uri="{FF2B5EF4-FFF2-40B4-BE49-F238E27FC236}">
                      <a16:creationId xmlns:a16="http://schemas.microsoft.com/office/drawing/2014/main" id="{F843CFA3-1E74-B44C-9381-0B17ED6DC244}"/>
                    </a:ext>
                  </a:extLst>
                </p:cNvPr>
                <p:cNvCxnSpPr/>
                <p:nvPr/>
              </p:nvCxnSpPr>
              <p:spPr>
                <a:xfrm>
                  <a:off x="0" y="31750"/>
                  <a:ext cx="1130300"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9082308-755D-B542-B5BF-9418DFCC529E}"/>
                    </a:ext>
                  </a:extLst>
                </p:cNvPr>
                <p:cNvSpPr/>
                <p:nvPr/>
              </p:nvSpPr>
              <p:spPr>
                <a:xfrm>
                  <a:off x="10826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54" name="Text Box 2">
                    <a:extLst>
                      <a:ext uri="{FF2B5EF4-FFF2-40B4-BE49-F238E27FC236}">
                        <a16:creationId xmlns:a16="http://schemas.microsoft.com/office/drawing/2014/main" id="{BDFAC2F0-4BAE-6B48-B856-F4C6174F6E08}"/>
                      </a:ext>
                    </a:extLst>
                  </p:cNvPr>
                  <p:cNvSpPr txBox="1">
                    <a:spLocks noChangeArrowheads="1"/>
                  </p:cNvSpPr>
                  <p:nvPr/>
                </p:nvSpPr>
                <p:spPr bwMode="auto">
                  <a:xfrm>
                    <a:off x="4000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3</m:t>
                              </m:r>
                            </m:sub>
                          </m:sSub>
                        </m:oMath>
                      </m:oMathPara>
                    </a14:m>
                    <a:endParaRPr lang="en-SG" dirty="0">
                      <a:effectLst/>
                      <a:latin typeface="Times New Roman" panose="02020603050405020304" pitchFamily="18" charset="0"/>
                      <a:ea typeface="SimSun" panose="02010600030101010101" pitchFamily="2" charset="-122"/>
                    </a:endParaRPr>
                  </a:p>
                </p:txBody>
              </p:sp>
            </mc:Choice>
            <mc:Fallback xmlns="">
              <p:sp>
                <p:nvSpPr>
                  <p:cNvPr id="54" name="Text Box 2">
                    <a:extLst>
                      <a:ext uri="{FF2B5EF4-FFF2-40B4-BE49-F238E27FC236}">
                        <a16:creationId xmlns:a16="http://schemas.microsoft.com/office/drawing/2014/main" id="{BDFAC2F0-4BAE-6B48-B856-F4C6174F6E08}"/>
                      </a:ext>
                    </a:extLst>
                  </p:cNvPr>
                  <p:cNvSpPr txBox="1">
                    <a:spLocks noRot="1" noChangeAspect="1" noMove="1" noResize="1" noEditPoints="1" noAdjustHandles="1" noChangeArrowheads="1" noChangeShapeType="1" noTextEdit="1"/>
                  </p:cNvSpPr>
                  <p:nvPr/>
                </p:nvSpPr>
                <p:spPr bwMode="auto">
                  <a:xfrm>
                    <a:off x="400050" y="0"/>
                    <a:ext cx="352425" cy="294047"/>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E7556CAB-80C3-804B-89D6-E342ADDE17D7}"/>
                </a:ext>
              </a:extLst>
            </p:cNvPr>
            <p:cNvGrpSpPr/>
            <p:nvPr/>
          </p:nvGrpSpPr>
          <p:grpSpPr>
            <a:xfrm>
              <a:off x="352268" y="419724"/>
              <a:ext cx="810260" cy="294047"/>
              <a:chOff x="0" y="0"/>
              <a:chExt cx="810260" cy="294047"/>
            </a:xfrm>
          </p:grpSpPr>
          <mc:AlternateContent xmlns:mc="http://schemas.openxmlformats.org/markup-compatibility/2006" xmlns:a14="http://schemas.microsoft.com/office/drawing/2010/main">
            <mc:Choice Requires="a14">
              <p:sp>
                <p:nvSpPr>
                  <p:cNvPr id="49" name="Text Box 2">
                    <a:extLst>
                      <a:ext uri="{FF2B5EF4-FFF2-40B4-BE49-F238E27FC236}">
                        <a16:creationId xmlns:a16="http://schemas.microsoft.com/office/drawing/2014/main" id="{794DC795-C2CA-F640-A801-585445A33696}"/>
                      </a:ext>
                    </a:extLst>
                  </p:cNvPr>
                  <p:cNvSpPr txBox="1">
                    <a:spLocks noChangeArrowheads="1"/>
                  </p:cNvSpPr>
                  <p:nvPr/>
                </p:nvSpPr>
                <p:spPr bwMode="auto">
                  <a:xfrm>
                    <a:off x="22860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7</m:t>
                              </m:r>
                            </m:sub>
                          </m:sSub>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49" name="Text Box 2">
                    <a:extLst>
                      <a:ext uri="{FF2B5EF4-FFF2-40B4-BE49-F238E27FC236}">
                        <a16:creationId xmlns:a16="http://schemas.microsoft.com/office/drawing/2014/main" id="{794DC795-C2CA-F640-A801-585445A33696}"/>
                      </a:ext>
                    </a:extLst>
                  </p:cNvPr>
                  <p:cNvSpPr txBox="1">
                    <a:spLocks noRot="1" noChangeAspect="1" noMove="1" noResize="1" noEditPoints="1" noAdjustHandles="1" noChangeArrowheads="1" noChangeShapeType="1" noTextEdit="1"/>
                  </p:cNvSpPr>
                  <p:nvPr/>
                </p:nvSpPr>
                <p:spPr bwMode="auto">
                  <a:xfrm>
                    <a:off x="228600" y="0"/>
                    <a:ext cx="352425" cy="294047"/>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64D5BA33-0FF6-8642-82F5-6F0DB23EC8C8}"/>
                  </a:ext>
                </a:extLst>
              </p:cNvPr>
              <p:cNvGrpSpPr/>
              <p:nvPr/>
            </p:nvGrpSpPr>
            <p:grpSpPr>
              <a:xfrm>
                <a:off x="0" y="203200"/>
                <a:ext cx="810260" cy="70485"/>
                <a:chOff x="0" y="0"/>
                <a:chExt cx="810260" cy="70485"/>
              </a:xfrm>
            </p:grpSpPr>
            <p:cxnSp>
              <p:nvCxnSpPr>
                <p:cNvPr id="51" name="Straight Connector 50">
                  <a:extLst>
                    <a:ext uri="{FF2B5EF4-FFF2-40B4-BE49-F238E27FC236}">
                      <a16:creationId xmlns:a16="http://schemas.microsoft.com/office/drawing/2014/main" id="{0E7876EE-4A68-A54A-805A-8B84BEFA298E}"/>
                    </a:ext>
                  </a:extLst>
                </p:cNvPr>
                <p:cNvCxnSpPr/>
                <p:nvPr/>
              </p:nvCxnSpPr>
              <p:spPr>
                <a:xfrm>
                  <a:off x="0" y="34925"/>
                  <a:ext cx="77152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CE0618F3-77B5-2C43-ABED-2F40B26901D1}"/>
                    </a:ext>
                  </a:extLst>
                </p:cNvPr>
                <p:cNvSpPr/>
                <p:nvPr/>
              </p:nvSpPr>
              <p:spPr>
                <a:xfrm>
                  <a:off x="736600"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7" name="Group 16">
              <a:extLst>
                <a:ext uri="{FF2B5EF4-FFF2-40B4-BE49-F238E27FC236}">
                  <a16:creationId xmlns:a16="http://schemas.microsoft.com/office/drawing/2014/main" id="{62A7A807-A0B2-844E-8C09-7214AC5A064D}"/>
                </a:ext>
              </a:extLst>
            </p:cNvPr>
            <p:cNvGrpSpPr/>
            <p:nvPr/>
          </p:nvGrpSpPr>
          <p:grpSpPr>
            <a:xfrm>
              <a:off x="1326629" y="584616"/>
              <a:ext cx="807085" cy="294047"/>
              <a:chOff x="0" y="0"/>
              <a:chExt cx="807085" cy="294047"/>
            </a:xfrm>
          </p:grpSpPr>
          <mc:AlternateContent xmlns:mc="http://schemas.openxmlformats.org/markup-compatibility/2006" xmlns:a14="http://schemas.microsoft.com/office/drawing/2010/main">
            <mc:Choice Requires="a14">
              <p:sp>
                <p:nvSpPr>
                  <p:cNvPr id="45" name="Text Box 2">
                    <a:extLst>
                      <a:ext uri="{FF2B5EF4-FFF2-40B4-BE49-F238E27FC236}">
                        <a16:creationId xmlns:a16="http://schemas.microsoft.com/office/drawing/2014/main" id="{E3731F65-D853-224C-BBBF-6F65468C7146}"/>
                      </a:ext>
                    </a:extLst>
                  </p:cNvPr>
                  <p:cNvSpPr txBox="1">
                    <a:spLocks noChangeArrowheads="1"/>
                  </p:cNvSpPr>
                  <p:nvPr/>
                </p:nvSpPr>
                <p:spPr bwMode="auto">
                  <a:xfrm>
                    <a:off x="22860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6</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45" name="Text Box 2">
                    <a:extLst>
                      <a:ext uri="{FF2B5EF4-FFF2-40B4-BE49-F238E27FC236}">
                        <a16:creationId xmlns:a16="http://schemas.microsoft.com/office/drawing/2014/main" id="{E3731F65-D853-224C-BBBF-6F65468C7146}"/>
                      </a:ext>
                    </a:extLst>
                  </p:cNvPr>
                  <p:cNvSpPr txBox="1">
                    <a:spLocks noRot="1" noChangeAspect="1" noMove="1" noResize="1" noEditPoints="1" noAdjustHandles="1" noChangeArrowheads="1" noChangeShapeType="1" noTextEdit="1"/>
                  </p:cNvSpPr>
                  <p:nvPr/>
                </p:nvSpPr>
                <p:spPr bwMode="auto">
                  <a:xfrm>
                    <a:off x="228600" y="0"/>
                    <a:ext cx="352425" cy="294047"/>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EEA16C99-A70F-3949-AB7E-77C7AD8F539A}"/>
                  </a:ext>
                </a:extLst>
              </p:cNvPr>
              <p:cNvGrpSpPr/>
              <p:nvPr/>
            </p:nvGrpSpPr>
            <p:grpSpPr>
              <a:xfrm>
                <a:off x="0" y="203200"/>
                <a:ext cx="807085" cy="70485"/>
                <a:chOff x="0" y="0"/>
                <a:chExt cx="807085" cy="70485"/>
              </a:xfrm>
            </p:grpSpPr>
            <p:cxnSp>
              <p:nvCxnSpPr>
                <p:cNvPr id="47" name="Straight Connector 46">
                  <a:extLst>
                    <a:ext uri="{FF2B5EF4-FFF2-40B4-BE49-F238E27FC236}">
                      <a16:creationId xmlns:a16="http://schemas.microsoft.com/office/drawing/2014/main" id="{59719144-A042-1840-9335-5228D68C1FFB}"/>
                    </a:ext>
                  </a:extLst>
                </p:cNvPr>
                <p:cNvCxnSpPr/>
                <p:nvPr/>
              </p:nvCxnSpPr>
              <p:spPr>
                <a:xfrm>
                  <a:off x="0" y="34925"/>
                  <a:ext cx="771542"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5C03ED87-F04A-8046-B638-99069C67AB3D}"/>
                    </a:ext>
                  </a:extLst>
                </p:cNvPr>
                <p:cNvSpPr/>
                <p:nvPr/>
              </p:nvSpPr>
              <p:spPr>
                <a:xfrm>
                  <a:off x="73342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8" name="Group 17">
              <a:extLst>
                <a:ext uri="{FF2B5EF4-FFF2-40B4-BE49-F238E27FC236}">
                  <a16:creationId xmlns:a16="http://schemas.microsoft.com/office/drawing/2014/main" id="{EF8BC135-A8CF-CB42-8844-585326D1E908}"/>
                </a:ext>
              </a:extLst>
            </p:cNvPr>
            <p:cNvGrpSpPr/>
            <p:nvPr/>
          </p:nvGrpSpPr>
          <p:grpSpPr>
            <a:xfrm>
              <a:off x="944380" y="839449"/>
              <a:ext cx="978535" cy="294046"/>
              <a:chOff x="0" y="0"/>
              <a:chExt cx="978535" cy="294046"/>
            </a:xfrm>
          </p:grpSpPr>
          <p:grpSp>
            <p:nvGrpSpPr>
              <p:cNvPr id="41" name="Group 40">
                <a:extLst>
                  <a:ext uri="{FF2B5EF4-FFF2-40B4-BE49-F238E27FC236}">
                    <a16:creationId xmlns:a16="http://schemas.microsoft.com/office/drawing/2014/main" id="{7C956A49-9C4E-334F-B31C-AAA46990549D}"/>
                  </a:ext>
                </a:extLst>
              </p:cNvPr>
              <p:cNvGrpSpPr/>
              <p:nvPr/>
            </p:nvGrpSpPr>
            <p:grpSpPr>
              <a:xfrm>
                <a:off x="0" y="215900"/>
                <a:ext cx="978535" cy="70485"/>
                <a:chOff x="0" y="0"/>
                <a:chExt cx="978535" cy="70485"/>
              </a:xfrm>
            </p:grpSpPr>
            <p:cxnSp>
              <p:nvCxnSpPr>
                <p:cNvPr id="43" name="Straight Connector 42">
                  <a:extLst>
                    <a:ext uri="{FF2B5EF4-FFF2-40B4-BE49-F238E27FC236}">
                      <a16:creationId xmlns:a16="http://schemas.microsoft.com/office/drawing/2014/main" id="{4731CD09-29DC-6643-9653-A70F269E34A5}"/>
                    </a:ext>
                  </a:extLst>
                </p:cNvPr>
                <p:cNvCxnSpPr/>
                <p:nvPr/>
              </p:nvCxnSpPr>
              <p:spPr>
                <a:xfrm>
                  <a:off x="0" y="31750"/>
                  <a:ext cx="951213"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7D3E3AE-89C5-C841-A3EB-B9CD66E1641D}"/>
                    </a:ext>
                  </a:extLst>
                </p:cNvPr>
                <p:cNvSpPr/>
                <p:nvPr/>
              </p:nvSpPr>
              <p:spPr>
                <a:xfrm>
                  <a:off x="90487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42" name="Text Box 2">
                    <a:extLst>
                      <a:ext uri="{FF2B5EF4-FFF2-40B4-BE49-F238E27FC236}">
                        <a16:creationId xmlns:a16="http://schemas.microsoft.com/office/drawing/2014/main" id="{728C0418-EBCA-4748-90F9-867B1A148627}"/>
                      </a:ext>
                    </a:extLst>
                  </p:cNvPr>
                  <p:cNvSpPr txBox="1">
                    <a:spLocks noChangeArrowheads="1"/>
                  </p:cNvSpPr>
                  <p:nvPr/>
                </p:nvSpPr>
                <p:spPr bwMode="auto">
                  <a:xfrm>
                    <a:off x="311150" y="0"/>
                    <a:ext cx="352425" cy="294046"/>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4</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42" name="Text Box 2">
                    <a:extLst>
                      <a:ext uri="{FF2B5EF4-FFF2-40B4-BE49-F238E27FC236}">
                        <a16:creationId xmlns:a16="http://schemas.microsoft.com/office/drawing/2014/main" id="{728C0418-EBCA-4748-90F9-867B1A148627}"/>
                      </a:ext>
                    </a:extLst>
                  </p:cNvPr>
                  <p:cNvSpPr txBox="1">
                    <a:spLocks noRot="1" noChangeAspect="1" noMove="1" noResize="1" noEditPoints="1" noAdjustHandles="1" noChangeArrowheads="1" noChangeShapeType="1" noTextEdit="1"/>
                  </p:cNvSpPr>
                  <p:nvPr/>
                </p:nvSpPr>
                <p:spPr bwMode="auto">
                  <a:xfrm>
                    <a:off x="311150" y="0"/>
                    <a:ext cx="352425" cy="294046"/>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455E8CDC-B018-D247-BC2F-B7950CDFA8D3}"/>
                </a:ext>
              </a:extLst>
            </p:cNvPr>
            <p:cNvGrpSpPr/>
            <p:nvPr/>
          </p:nvGrpSpPr>
          <p:grpSpPr>
            <a:xfrm>
              <a:off x="2458386" y="794478"/>
              <a:ext cx="794385" cy="294047"/>
              <a:chOff x="0" y="0"/>
              <a:chExt cx="794385" cy="294047"/>
            </a:xfrm>
          </p:grpSpPr>
          <mc:AlternateContent xmlns:mc="http://schemas.openxmlformats.org/markup-compatibility/2006" xmlns:a14="http://schemas.microsoft.com/office/drawing/2010/main">
            <mc:Choice Requires="a14">
              <p:sp>
                <p:nvSpPr>
                  <p:cNvPr id="35" name="Text Box 2">
                    <a:extLst>
                      <a:ext uri="{FF2B5EF4-FFF2-40B4-BE49-F238E27FC236}">
                        <a16:creationId xmlns:a16="http://schemas.microsoft.com/office/drawing/2014/main" id="{621EECF3-07E9-1D42-8CF0-0753EE529DE1}"/>
                      </a:ext>
                    </a:extLst>
                  </p:cNvPr>
                  <p:cNvSpPr txBox="1">
                    <a:spLocks noChangeArrowheads="1"/>
                  </p:cNvSpPr>
                  <p:nvPr/>
                </p:nvSpPr>
                <p:spPr bwMode="auto">
                  <a:xfrm>
                    <a:off x="2222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8</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35" name="Text Box 2">
                    <a:extLst>
                      <a:ext uri="{FF2B5EF4-FFF2-40B4-BE49-F238E27FC236}">
                        <a16:creationId xmlns:a16="http://schemas.microsoft.com/office/drawing/2014/main" id="{621EECF3-07E9-1D42-8CF0-0753EE529DE1}"/>
                      </a:ext>
                    </a:extLst>
                  </p:cNvPr>
                  <p:cNvSpPr txBox="1">
                    <a:spLocks noRot="1" noChangeAspect="1" noMove="1" noResize="1" noEditPoints="1" noAdjustHandles="1" noChangeArrowheads="1" noChangeShapeType="1" noTextEdit="1"/>
                  </p:cNvSpPr>
                  <p:nvPr/>
                </p:nvSpPr>
                <p:spPr bwMode="auto">
                  <a:xfrm>
                    <a:off x="222250" y="0"/>
                    <a:ext cx="352425" cy="294047"/>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FCC76C-CBC9-6A49-A801-95A35692E01A}"/>
                  </a:ext>
                </a:extLst>
              </p:cNvPr>
              <p:cNvGrpSpPr/>
              <p:nvPr/>
            </p:nvGrpSpPr>
            <p:grpSpPr>
              <a:xfrm>
                <a:off x="0" y="203200"/>
                <a:ext cx="794385" cy="70485"/>
                <a:chOff x="0" y="0"/>
                <a:chExt cx="794385" cy="70485"/>
              </a:xfrm>
            </p:grpSpPr>
            <p:cxnSp>
              <p:nvCxnSpPr>
                <p:cNvPr id="39" name="Straight Connector 38">
                  <a:extLst>
                    <a:ext uri="{FF2B5EF4-FFF2-40B4-BE49-F238E27FC236}">
                      <a16:creationId xmlns:a16="http://schemas.microsoft.com/office/drawing/2014/main" id="{3A42F7F6-841E-A447-B780-F342E4401FD1}"/>
                    </a:ext>
                  </a:extLst>
                </p:cNvPr>
                <p:cNvCxnSpPr/>
                <p:nvPr/>
              </p:nvCxnSpPr>
              <p:spPr>
                <a:xfrm>
                  <a:off x="0" y="34925"/>
                  <a:ext cx="762000"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9F03A3D-D84D-7A47-A79B-586AC4364B56}"/>
                    </a:ext>
                  </a:extLst>
                </p:cNvPr>
                <p:cNvSpPr/>
                <p:nvPr/>
              </p:nvSpPr>
              <p:spPr>
                <a:xfrm>
                  <a:off x="72072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0" name="Group 19">
              <a:extLst>
                <a:ext uri="{FF2B5EF4-FFF2-40B4-BE49-F238E27FC236}">
                  <a16:creationId xmlns:a16="http://schemas.microsoft.com/office/drawing/2014/main" id="{778BC7EB-EAEB-C04C-B4B8-EC5178F6F373}"/>
                </a:ext>
              </a:extLst>
            </p:cNvPr>
            <p:cNvGrpSpPr/>
            <p:nvPr/>
          </p:nvGrpSpPr>
          <p:grpSpPr>
            <a:xfrm>
              <a:off x="0" y="1131757"/>
              <a:ext cx="4149725" cy="329565"/>
              <a:chOff x="0" y="0"/>
              <a:chExt cx="4149725" cy="329565"/>
            </a:xfrm>
          </p:grpSpPr>
          <p:grpSp>
            <p:nvGrpSpPr>
              <p:cNvPr id="21" name="Group 20">
                <a:extLst>
                  <a:ext uri="{FF2B5EF4-FFF2-40B4-BE49-F238E27FC236}">
                    <a16:creationId xmlns:a16="http://schemas.microsoft.com/office/drawing/2014/main" id="{9F9DA1D7-C268-9F41-96EB-A750FCEA9E5E}"/>
                  </a:ext>
                </a:extLst>
              </p:cNvPr>
              <p:cNvGrpSpPr/>
              <p:nvPr/>
            </p:nvGrpSpPr>
            <p:grpSpPr>
              <a:xfrm>
                <a:off x="165100" y="0"/>
                <a:ext cx="3810881" cy="104502"/>
                <a:chOff x="0" y="0"/>
                <a:chExt cx="3810881" cy="104502"/>
              </a:xfrm>
            </p:grpSpPr>
            <p:cxnSp>
              <p:nvCxnSpPr>
                <p:cNvPr id="28" name="Straight Connector 27">
                  <a:extLst>
                    <a:ext uri="{FF2B5EF4-FFF2-40B4-BE49-F238E27FC236}">
                      <a16:creationId xmlns:a16="http://schemas.microsoft.com/office/drawing/2014/main" id="{6583C9DA-67CA-2F41-8209-E0A7CEA4BB40}"/>
                    </a:ext>
                  </a:extLst>
                </p:cNvPr>
                <p:cNvCxnSpPr/>
                <p:nvPr/>
              </p:nvCxnSpPr>
              <p:spPr>
                <a:xfrm>
                  <a:off x="0" y="95140"/>
                  <a:ext cx="3810881"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DE7B755E-57DB-E744-8C8E-B1B86BF5E649}"/>
                    </a:ext>
                  </a:extLst>
                </p:cNvPr>
                <p:cNvCxnSpPr/>
                <p:nvPr/>
              </p:nvCxnSpPr>
              <p:spPr>
                <a:xfrm flipV="1">
                  <a:off x="5286"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EA906105-B629-0947-873A-236941EB6018}"/>
                    </a:ext>
                  </a:extLst>
                </p:cNvPr>
                <p:cNvCxnSpPr/>
                <p:nvPr/>
              </p:nvCxnSpPr>
              <p:spPr>
                <a:xfrm flipV="1">
                  <a:off x="776976"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1C45777-AE4E-834B-9891-AA6B1EDD472E}"/>
                    </a:ext>
                  </a:extLst>
                </p:cNvPr>
                <p:cNvCxnSpPr/>
                <p:nvPr/>
              </p:nvCxnSpPr>
              <p:spPr>
                <a:xfrm flipV="1">
                  <a:off x="1538095"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3D660803-FC0E-8847-83C6-4B9E755263C5}"/>
                    </a:ext>
                  </a:extLst>
                </p:cNvPr>
                <p:cNvCxnSpPr/>
                <p:nvPr/>
              </p:nvCxnSpPr>
              <p:spPr>
                <a:xfrm flipV="1">
                  <a:off x="2293928"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16FBF42-7E97-3D40-AD0B-9ED607CA7483}"/>
                    </a:ext>
                  </a:extLst>
                </p:cNvPr>
                <p:cNvCxnSpPr/>
                <p:nvPr/>
              </p:nvCxnSpPr>
              <p:spPr>
                <a:xfrm flipV="1">
                  <a:off x="3049762"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3BF5AA5E-F186-164C-B1A7-24EC1CF600FE}"/>
                    </a:ext>
                  </a:extLst>
                </p:cNvPr>
                <p:cNvCxnSpPr/>
                <p:nvPr/>
              </p:nvCxnSpPr>
              <p:spPr>
                <a:xfrm flipV="1">
                  <a:off x="3810881"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22" name="Text Box 2">
                    <a:extLst>
                      <a:ext uri="{FF2B5EF4-FFF2-40B4-BE49-F238E27FC236}">
                        <a16:creationId xmlns:a16="http://schemas.microsoft.com/office/drawing/2014/main" id="{8424F894-E97C-E546-9979-99EF8BDAEF43}"/>
                      </a:ext>
                    </a:extLst>
                  </p:cNvPr>
                  <p:cNvSpPr txBox="1">
                    <a:spLocks noChangeArrowheads="1"/>
                  </p:cNvSpPr>
                  <p:nvPr/>
                </p:nvSpPr>
                <p:spPr bwMode="auto">
                  <a:xfrm>
                    <a:off x="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0</m:t>
                          </m:r>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22" name="Text Box 2">
                    <a:extLst>
                      <a:ext uri="{FF2B5EF4-FFF2-40B4-BE49-F238E27FC236}">
                        <a16:creationId xmlns:a16="http://schemas.microsoft.com/office/drawing/2014/main" id="{8424F894-E97C-E546-9979-99EF8BDAEF43}"/>
                      </a:ext>
                    </a:extLst>
                  </p:cNvPr>
                  <p:cNvSpPr txBox="1">
                    <a:spLocks noRot="1" noChangeAspect="1" noMove="1" noResize="1" noEditPoints="1" noAdjustHandles="1" noChangeArrowheads="1" noChangeShapeType="1" noTextEdit="1"/>
                  </p:cNvSpPr>
                  <p:nvPr/>
                </p:nvSpPr>
                <p:spPr bwMode="auto">
                  <a:xfrm>
                    <a:off x="0" y="50800"/>
                    <a:ext cx="352425" cy="278765"/>
                  </a:xfrm>
                  <a:prstGeom prst="rect">
                    <a:avLst/>
                  </a:prstGeom>
                  <a:blipFill>
                    <a:blip r:embed="rId12"/>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Box 2">
                    <a:extLst>
                      <a:ext uri="{FF2B5EF4-FFF2-40B4-BE49-F238E27FC236}">
                        <a16:creationId xmlns:a16="http://schemas.microsoft.com/office/drawing/2014/main" id="{7A8F9C26-6F90-D248-9670-AF333B853CD8}"/>
                      </a:ext>
                    </a:extLst>
                  </p:cNvPr>
                  <p:cNvSpPr txBox="1">
                    <a:spLocks noChangeArrowheads="1"/>
                  </p:cNvSpPr>
                  <p:nvPr/>
                </p:nvSpPr>
                <p:spPr bwMode="auto">
                  <a:xfrm>
                    <a:off x="7683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4</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3" name="Text Box 2">
                    <a:extLst>
                      <a:ext uri="{FF2B5EF4-FFF2-40B4-BE49-F238E27FC236}">
                        <a16:creationId xmlns:a16="http://schemas.microsoft.com/office/drawing/2014/main" id="{7A8F9C26-6F90-D248-9670-AF333B853CD8}"/>
                      </a:ext>
                    </a:extLst>
                  </p:cNvPr>
                  <p:cNvSpPr txBox="1">
                    <a:spLocks noRot="1" noChangeAspect="1" noMove="1" noResize="1" noEditPoints="1" noAdjustHandles="1" noChangeArrowheads="1" noChangeShapeType="1" noTextEdit="1"/>
                  </p:cNvSpPr>
                  <p:nvPr/>
                </p:nvSpPr>
                <p:spPr bwMode="auto">
                  <a:xfrm>
                    <a:off x="768350" y="50800"/>
                    <a:ext cx="352425" cy="278765"/>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2">
                    <a:extLst>
                      <a:ext uri="{FF2B5EF4-FFF2-40B4-BE49-F238E27FC236}">
                        <a16:creationId xmlns:a16="http://schemas.microsoft.com/office/drawing/2014/main" id="{A14A7912-DE15-A046-8D4E-4155261F9FE8}"/>
                      </a:ext>
                    </a:extLst>
                  </p:cNvPr>
                  <p:cNvSpPr txBox="1">
                    <a:spLocks noChangeArrowheads="1"/>
                  </p:cNvSpPr>
                  <p:nvPr/>
                </p:nvSpPr>
                <p:spPr bwMode="auto">
                  <a:xfrm>
                    <a:off x="152400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8</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4" name="Text Box 2">
                    <a:extLst>
                      <a:ext uri="{FF2B5EF4-FFF2-40B4-BE49-F238E27FC236}">
                        <a16:creationId xmlns:a16="http://schemas.microsoft.com/office/drawing/2014/main" id="{A14A7912-DE15-A046-8D4E-4155261F9FE8}"/>
                      </a:ext>
                    </a:extLst>
                  </p:cNvPr>
                  <p:cNvSpPr txBox="1">
                    <a:spLocks noRot="1" noChangeAspect="1" noMove="1" noResize="1" noEditPoints="1" noAdjustHandles="1" noChangeArrowheads="1" noChangeShapeType="1" noTextEdit="1"/>
                  </p:cNvSpPr>
                  <p:nvPr/>
                </p:nvSpPr>
                <p:spPr bwMode="auto">
                  <a:xfrm>
                    <a:off x="1524000" y="50800"/>
                    <a:ext cx="352425" cy="278765"/>
                  </a:xfrm>
                  <a:prstGeom prst="rect">
                    <a:avLst/>
                  </a:prstGeom>
                  <a:blipFill>
                    <a:blip r:embed="rId14"/>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 Box 2">
                    <a:extLst>
                      <a:ext uri="{FF2B5EF4-FFF2-40B4-BE49-F238E27FC236}">
                        <a16:creationId xmlns:a16="http://schemas.microsoft.com/office/drawing/2014/main" id="{2FA868CA-55F3-0140-9912-06EA3B08EEA9}"/>
                      </a:ext>
                    </a:extLst>
                  </p:cNvPr>
                  <p:cNvSpPr txBox="1">
                    <a:spLocks noChangeArrowheads="1"/>
                  </p:cNvSpPr>
                  <p:nvPr/>
                </p:nvSpPr>
                <p:spPr bwMode="auto">
                  <a:xfrm>
                    <a:off x="22669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12</m:t>
                          </m:r>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25" name="Text Box 2">
                    <a:extLst>
                      <a:ext uri="{FF2B5EF4-FFF2-40B4-BE49-F238E27FC236}">
                        <a16:creationId xmlns:a16="http://schemas.microsoft.com/office/drawing/2014/main" id="{2FA868CA-55F3-0140-9912-06EA3B08EEA9}"/>
                      </a:ext>
                    </a:extLst>
                  </p:cNvPr>
                  <p:cNvSpPr txBox="1">
                    <a:spLocks noRot="1" noChangeAspect="1" noMove="1" noResize="1" noEditPoints="1" noAdjustHandles="1" noChangeArrowheads="1" noChangeShapeType="1" noTextEdit="1"/>
                  </p:cNvSpPr>
                  <p:nvPr/>
                </p:nvSpPr>
                <p:spPr bwMode="auto">
                  <a:xfrm>
                    <a:off x="2266950" y="50800"/>
                    <a:ext cx="352425" cy="278765"/>
                  </a:xfrm>
                  <a:prstGeom prst="rect">
                    <a:avLst/>
                  </a:prstGeom>
                  <a:blipFill>
                    <a:blip r:embed="rId15"/>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 Box 2">
                    <a:extLst>
                      <a:ext uri="{FF2B5EF4-FFF2-40B4-BE49-F238E27FC236}">
                        <a16:creationId xmlns:a16="http://schemas.microsoft.com/office/drawing/2014/main" id="{504169BF-D270-D249-9D81-7F09B726F31E}"/>
                      </a:ext>
                    </a:extLst>
                  </p:cNvPr>
                  <p:cNvSpPr txBox="1">
                    <a:spLocks noChangeArrowheads="1"/>
                  </p:cNvSpPr>
                  <p:nvPr/>
                </p:nvSpPr>
                <p:spPr bwMode="auto">
                  <a:xfrm>
                    <a:off x="30289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16</m:t>
                          </m:r>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26" name="Text Box 2">
                    <a:extLst>
                      <a:ext uri="{FF2B5EF4-FFF2-40B4-BE49-F238E27FC236}">
                        <a16:creationId xmlns:a16="http://schemas.microsoft.com/office/drawing/2014/main" id="{504169BF-D270-D249-9D81-7F09B726F31E}"/>
                      </a:ext>
                    </a:extLst>
                  </p:cNvPr>
                  <p:cNvSpPr txBox="1">
                    <a:spLocks noRot="1" noChangeAspect="1" noMove="1" noResize="1" noEditPoints="1" noAdjustHandles="1" noChangeArrowheads="1" noChangeShapeType="1" noTextEdit="1"/>
                  </p:cNvSpPr>
                  <p:nvPr/>
                </p:nvSpPr>
                <p:spPr bwMode="auto">
                  <a:xfrm>
                    <a:off x="3028950" y="50800"/>
                    <a:ext cx="352425" cy="278765"/>
                  </a:xfrm>
                  <a:prstGeom prst="rect">
                    <a:avLst/>
                  </a:prstGeom>
                  <a:blipFill>
                    <a:blip r:embed="rId1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 Box 2">
                    <a:extLst>
                      <a:ext uri="{FF2B5EF4-FFF2-40B4-BE49-F238E27FC236}">
                        <a16:creationId xmlns:a16="http://schemas.microsoft.com/office/drawing/2014/main" id="{13EA5E55-0100-9146-A934-FB33E071B7DC}"/>
                      </a:ext>
                    </a:extLst>
                  </p:cNvPr>
                  <p:cNvSpPr txBox="1">
                    <a:spLocks noChangeArrowheads="1"/>
                  </p:cNvSpPr>
                  <p:nvPr/>
                </p:nvSpPr>
                <p:spPr bwMode="auto">
                  <a:xfrm>
                    <a:off x="379730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20</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7" name="Text Box 2">
                    <a:extLst>
                      <a:ext uri="{FF2B5EF4-FFF2-40B4-BE49-F238E27FC236}">
                        <a16:creationId xmlns:a16="http://schemas.microsoft.com/office/drawing/2014/main" id="{13EA5E55-0100-9146-A934-FB33E071B7DC}"/>
                      </a:ext>
                    </a:extLst>
                  </p:cNvPr>
                  <p:cNvSpPr txBox="1">
                    <a:spLocks noRot="1" noChangeAspect="1" noMove="1" noResize="1" noEditPoints="1" noAdjustHandles="1" noChangeArrowheads="1" noChangeShapeType="1" noTextEdit="1"/>
                  </p:cNvSpPr>
                  <p:nvPr/>
                </p:nvSpPr>
                <p:spPr bwMode="auto">
                  <a:xfrm>
                    <a:off x="3797300" y="50800"/>
                    <a:ext cx="352425" cy="278765"/>
                  </a:xfrm>
                  <a:prstGeom prst="rect">
                    <a:avLst/>
                  </a:prstGeom>
                  <a:blipFill>
                    <a:blip r:embed="rId17"/>
                    <a:stretch>
                      <a:fillRect/>
                    </a:stretch>
                  </a:blipFill>
                  <a:ln w="9525">
                    <a:noFill/>
                    <a:miter lim="800000"/>
                    <a:headEnd/>
                    <a:tailEnd/>
                  </a:ln>
                </p:spPr>
                <p:txBody>
                  <a:bodyPr/>
                  <a:lstStyle/>
                  <a:p>
                    <a:r>
                      <a:rPr lang="en-US">
                        <a:noFill/>
                      </a:rPr>
                      <a:t> </a:t>
                    </a:r>
                  </a:p>
                </p:txBody>
              </p:sp>
            </mc:Fallback>
          </mc:AlternateContent>
        </p:grpSp>
      </p:grpSp>
      <p:grpSp>
        <p:nvGrpSpPr>
          <p:cNvPr id="112" name="Group 111">
            <a:extLst>
              <a:ext uri="{FF2B5EF4-FFF2-40B4-BE49-F238E27FC236}">
                <a16:creationId xmlns:a16="http://schemas.microsoft.com/office/drawing/2014/main" id="{C3DC1490-8F7C-A542-9E9D-7A311DB74BE5}"/>
              </a:ext>
            </a:extLst>
          </p:cNvPr>
          <p:cNvGrpSpPr/>
          <p:nvPr/>
        </p:nvGrpSpPr>
        <p:grpSpPr>
          <a:xfrm>
            <a:off x="7265418" y="1669843"/>
            <a:ext cx="2983865" cy="2550702"/>
            <a:chOff x="0" y="-28530"/>
            <a:chExt cx="2934054" cy="2518633"/>
          </a:xfrm>
        </p:grpSpPr>
        <p:grpSp>
          <p:nvGrpSpPr>
            <p:cNvPr id="113" name="Group 112">
              <a:extLst>
                <a:ext uri="{FF2B5EF4-FFF2-40B4-BE49-F238E27FC236}">
                  <a16:creationId xmlns:a16="http://schemas.microsoft.com/office/drawing/2014/main" id="{FC0EB99A-6B92-D246-9019-E565F73BA266}"/>
                </a:ext>
              </a:extLst>
            </p:cNvPr>
            <p:cNvGrpSpPr/>
            <p:nvPr/>
          </p:nvGrpSpPr>
          <p:grpSpPr>
            <a:xfrm>
              <a:off x="0" y="657668"/>
              <a:ext cx="352425" cy="380262"/>
              <a:chOff x="0" y="657668"/>
              <a:chExt cx="352425" cy="380262"/>
            </a:xfrm>
          </p:grpSpPr>
          <p:sp>
            <p:nvSpPr>
              <p:cNvPr id="153" name="Oval 152">
                <a:extLst>
                  <a:ext uri="{FF2B5EF4-FFF2-40B4-BE49-F238E27FC236}">
                    <a16:creationId xmlns:a16="http://schemas.microsoft.com/office/drawing/2014/main" id="{1399782C-FBB1-354A-A7B0-C304E2F4F142}"/>
                  </a:ext>
                </a:extLst>
              </p:cNvPr>
              <p:cNvSpPr/>
              <p:nvPr/>
            </p:nvSpPr>
            <p:spPr>
              <a:xfrm>
                <a:off x="11709" y="700463"/>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4" name="Text Box 2">
                    <a:extLst>
                      <a:ext uri="{FF2B5EF4-FFF2-40B4-BE49-F238E27FC236}">
                        <a16:creationId xmlns:a16="http://schemas.microsoft.com/office/drawing/2014/main" id="{0C2ADBD9-F56B-1842-B31E-369259CF78FA}"/>
                      </a:ext>
                    </a:extLst>
                  </p:cNvPr>
                  <p:cNvSpPr txBox="1">
                    <a:spLocks noChangeArrowheads="1"/>
                  </p:cNvSpPr>
                  <p:nvPr/>
                </p:nvSpPr>
                <p:spPr bwMode="auto">
                  <a:xfrm>
                    <a:off x="0" y="657668"/>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1</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54" name="Text Box 2">
                    <a:extLst>
                      <a:ext uri="{FF2B5EF4-FFF2-40B4-BE49-F238E27FC236}">
                        <a16:creationId xmlns:a16="http://schemas.microsoft.com/office/drawing/2014/main" id="{0C2ADBD9-F56B-1842-B31E-369259CF78FA}"/>
                      </a:ext>
                    </a:extLst>
                  </p:cNvPr>
                  <p:cNvSpPr txBox="1">
                    <a:spLocks noRot="1" noChangeAspect="1" noMove="1" noResize="1" noEditPoints="1" noAdjustHandles="1" noChangeArrowheads="1" noChangeShapeType="1" noTextEdit="1"/>
                  </p:cNvSpPr>
                  <p:nvPr/>
                </p:nvSpPr>
                <p:spPr bwMode="auto">
                  <a:xfrm>
                    <a:off x="0" y="657668"/>
                    <a:ext cx="352425" cy="380262"/>
                  </a:xfrm>
                  <a:prstGeom prst="rect">
                    <a:avLst/>
                  </a:prstGeom>
                  <a:blipFill>
                    <a:blip r:embed="rId18"/>
                    <a:stretch>
                      <a:fillRect/>
                    </a:stretch>
                  </a:blipFill>
                  <a:ln w="9525">
                    <a:noFill/>
                    <a:miter lim="800000"/>
                    <a:headEnd/>
                    <a:tailEnd/>
                  </a:ln>
                </p:spPr>
                <p:txBody>
                  <a:bodyPr/>
                  <a:lstStyle/>
                  <a:p>
                    <a:r>
                      <a:rPr lang="en-US">
                        <a:noFill/>
                      </a:rPr>
                      <a:t> </a:t>
                    </a:r>
                  </a:p>
                </p:txBody>
              </p:sp>
            </mc:Fallback>
          </mc:AlternateContent>
        </p:grpSp>
        <p:cxnSp>
          <p:nvCxnSpPr>
            <p:cNvPr id="114" name="Straight Connector 113">
              <a:extLst>
                <a:ext uri="{FF2B5EF4-FFF2-40B4-BE49-F238E27FC236}">
                  <a16:creationId xmlns:a16="http://schemas.microsoft.com/office/drawing/2014/main" id="{6F35B893-FD8E-D042-BD6D-1E0A66C6E369}"/>
                </a:ext>
              </a:extLst>
            </p:cNvPr>
            <p:cNvCxnSpPr>
              <a:cxnSpLocks/>
            </p:cNvCxnSpPr>
            <p:nvPr/>
          </p:nvCxnSpPr>
          <p:spPr>
            <a:xfrm flipV="1">
              <a:off x="352425" y="247578"/>
              <a:ext cx="769044" cy="592268"/>
            </a:xfrm>
            <a:prstGeom prst="line">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854958A-9AB7-634D-87B9-1E12DC4F8C3F}"/>
                </a:ext>
              </a:extLst>
            </p:cNvPr>
            <p:cNvCxnSpPr>
              <a:cxnSpLocks/>
            </p:cNvCxnSpPr>
            <p:nvPr/>
          </p:nvCxnSpPr>
          <p:spPr>
            <a:xfrm>
              <a:off x="352425" y="1656799"/>
              <a:ext cx="769044" cy="522642"/>
            </a:xfrm>
            <a:prstGeom prst="line">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16" name="Straight Connector 1895">
              <a:extLst>
                <a:ext uri="{FF2B5EF4-FFF2-40B4-BE49-F238E27FC236}">
                  <a16:creationId xmlns:a16="http://schemas.microsoft.com/office/drawing/2014/main" id="{FE3875F2-59C2-BD41-B7A5-7F1F1556F899}"/>
                </a:ext>
              </a:extLst>
            </p:cNvPr>
            <p:cNvCxnSpPr>
              <a:cxnSpLocks/>
            </p:cNvCxnSpPr>
            <p:nvPr/>
          </p:nvCxnSpPr>
          <p:spPr>
            <a:xfrm flipV="1">
              <a:off x="352425" y="139383"/>
              <a:ext cx="1909075" cy="1517416"/>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706BE12-80F2-FA46-9D3B-B09CE51B25B1}"/>
                </a:ext>
              </a:extLst>
            </p:cNvPr>
            <p:cNvCxnSpPr>
              <a:cxnSpLocks/>
            </p:cNvCxnSpPr>
            <p:nvPr/>
          </p:nvCxnSpPr>
          <p:spPr>
            <a:xfrm>
              <a:off x="352425" y="839846"/>
              <a:ext cx="1909075" cy="1437908"/>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0FF06C9-E31D-0F48-B969-0EB140AB6639}"/>
                </a:ext>
              </a:extLst>
            </p:cNvPr>
            <p:cNvCxnSpPr>
              <a:cxnSpLocks/>
            </p:cNvCxnSpPr>
            <p:nvPr/>
          </p:nvCxnSpPr>
          <p:spPr>
            <a:xfrm>
              <a:off x="352425" y="1656799"/>
              <a:ext cx="1909075" cy="620955"/>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B27A499-4C85-FB4B-BDF4-7A453BC97541}"/>
                </a:ext>
              </a:extLst>
            </p:cNvPr>
            <p:cNvCxnSpPr>
              <a:cxnSpLocks/>
            </p:cNvCxnSpPr>
            <p:nvPr/>
          </p:nvCxnSpPr>
          <p:spPr>
            <a:xfrm>
              <a:off x="1473894" y="2179441"/>
              <a:ext cx="787606" cy="98313"/>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5CF512-68F5-7544-975A-D0A7D01EAC92}"/>
                </a:ext>
              </a:extLst>
            </p:cNvPr>
            <p:cNvCxnSpPr>
              <a:cxnSpLocks/>
            </p:cNvCxnSpPr>
            <p:nvPr/>
          </p:nvCxnSpPr>
          <p:spPr>
            <a:xfrm>
              <a:off x="352425" y="839846"/>
              <a:ext cx="2229204" cy="357909"/>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B92DD0-CECB-9F4C-9D8C-27C1DD72F493}"/>
                </a:ext>
              </a:extLst>
            </p:cNvPr>
            <p:cNvCxnSpPr>
              <a:cxnSpLocks/>
            </p:cNvCxnSpPr>
            <p:nvPr/>
          </p:nvCxnSpPr>
          <p:spPr>
            <a:xfrm>
              <a:off x="352425" y="839846"/>
              <a:ext cx="769044" cy="358792"/>
            </a:xfrm>
            <a:prstGeom prst="line">
              <a:avLst/>
            </a:prstGeom>
            <a:ln w="12700">
              <a:solidFill>
                <a:schemeClr val="tx1"/>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738D319-A61D-E94F-B500-B9570F99ED02}"/>
                </a:ext>
              </a:extLst>
            </p:cNvPr>
            <p:cNvCxnSpPr>
              <a:cxnSpLocks/>
            </p:cNvCxnSpPr>
            <p:nvPr/>
          </p:nvCxnSpPr>
          <p:spPr>
            <a:xfrm flipV="1">
              <a:off x="1473894" y="139383"/>
              <a:ext cx="787606" cy="108195"/>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C8EBF7C-6EB9-B648-824D-FFF7FE38C743}"/>
                </a:ext>
              </a:extLst>
            </p:cNvPr>
            <p:cNvCxnSpPr>
              <a:cxnSpLocks/>
            </p:cNvCxnSpPr>
            <p:nvPr/>
          </p:nvCxnSpPr>
          <p:spPr>
            <a:xfrm flipV="1">
              <a:off x="352425" y="1198638"/>
              <a:ext cx="769044" cy="458161"/>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E9B4527-749B-AC44-B798-1DFB6C0AD70E}"/>
                </a:ext>
              </a:extLst>
            </p:cNvPr>
            <p:cNvCxnSpPr>
              <a:cxnSpLocks/>
            </p:cNvCxnSpPr>
            <p:nvPr/>
          </p:nvCxnSpPr>
          <p:spPr>
            <a:xfrm flipV="1">
              <a:off x="352425" y="139383"/>
              <a:ext cx="1909075" cy="700463"/>
            </a:xfrm>
            <a:prstGeom prst="line">
              <a:avLst/>
            </a:prstGeom>
            <a:ln w="12700">
              <a:solidFill>
                <a:schemeClr val="tx1"/>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3C68997-6457-164A-B3BF-C76BC85805EC}"/>
                </a:ext>
              </a:extLst>
            </p:cNvPr>
            <p:cNvCxnSpPr>
              <a:cxnSpLocks/>
            </p:cNvCxnSpPr>
            <p:nvPr/>
          </p:nvCxnSpPr>
          <p:spPr>
            <a:xfrm flipV="1">
              <a:off x="352425" y="1197755"/>
              <a:ext cx="2229204" cy="459044"/>
            </a:xfrm>
            <a:prstGeom prst="line">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83A5F8-FA00-8A49-92DE-E6A94DEFF77B}"/>
                </a:ext>
              </a:extLst>
            </p:cNvPr>
            <p:cNvCxnSpPr>
              <a:cxnSpLocks/>
            </p:cNvCxnSpPr>
            <p:nvPr/>
          </p:nvCxnSpPr>
          <p:spPr>
            <a:xfrm flipH="1" flipV="1">
              <a:off x="352425" y="839846"/>
              <a:ext cx="769044" cy="1339595"/>
            </a:xfrm>
            <a:prstGeom prst="line">
              <a:avLst/>
            </a:prstGeom>
            <a:ln w="12700">
              <a:solidFill>
                <a:schemeClr val="tx1"/>
              </a:solidFill>
              <a:headEnd type="stealth" w="med" len="lg"/>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31BEED13-D9D5-B842-9A7B-91C45CAB0E3B}"/>
                </a:ext>
              </a:extLst>
            </p:cNvPr>
            <p:cNvGrpSpPr/>
            <p:nvPr/>
          </p:nvGrpSpPr>
          <p:grpSpPr>
            <a:xfrm>
              <a:off x="0" y="1488886"/>
              <a:ext cx="352425" cy="380262"/>
              <a:chOff x="0" y="1488886"/>
              <a:chExt cx="352425" cy="380262"/>
            </a:xfrm>
          </p:grpSpPr>
          <p:sp>
            <p:nvSpPr>
              <p:cNvPr id="151" name="Oval 150">
                <a:extLst>
                  <a:ext uri="{FF2B5EF4-FFF2-40B4-BE49-F238E27FC236}">
                    <a16:creationId xmlns:a16="http://schemas.microsoft.com/office/drawing/2014/main" id="{87218AE8-16AA-904A-BFE5-EE4C436B8709}"/>
                  </a:ext>
                </a:extLst>
              </p:cNvPr>
              <p:cNvSpPr/>
              <p:nvPr/>
            </p:nvSpPr>
            <p:spPr>
              <a:xfrm>
                <a:off x="11709" y="1517416"/>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2" name="Text Box 2">
                    <a:extLst>
                      <a:ext uri="{FF2B5EF4-FFF2-40B4-BE49-F238E27FC236}">
                        <a16:creationId xmlns:a16="http://schemas.microsoft.com/office/drawing/2014/main" id="{1B02ADF6-DE1A-A543-9601-3261264E01BD}"/>
                      </a:ext>
                    </a:extLst>
                  </p:cNvPr>
                  <p:cNvSpPr txBox="1">
                    <a:spLocks noChangeArrowheads="1"/>
                  </p:cNvSpPr>
                  <p:nvPr/>
                </p:nvSpPr>
                <p:spPr bwMode="auto">
                  <a:xfrm>
                    <a:off x="0" y="1488886"/>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7</m:t>
                              </m:r>
                            </m:sub>
                          </m:sSub>
                        </m:oMath>
                      </m:oMathPara>
                    </a14:m>
                    <a:endParaRPr lang="en-SG" sz="1600">
                      <a:effectLst/>
                      <a:latin typeface="Times New Roman" panose="02020603050405020304" pitchFamily="18" charset="0"/>
                      <a:ea typeface="SimSun" panose="02010600030101010101" pitchFamily="2" charset="-122"/>
                    </a:endParaRPr>
                  </a:p>
                </p:txBody>
              </p:sp>
            </mc:Choice>
            <mc:Fallback xmlns="">
              <p:sp>
                <p:nvSpPr>
                  <p:cNvPr id="152" name="Text Box 2">
                    <a:extLst>
                      <a:ext uri="{FF2B5EF4-FFF2-40B4-BE49-F238E27FC236}">
                        <a16:creationId xmlns:a16="http://schemas.microsoft.com/office/drawing/2014/main" id="{1B02ADF6-DE1A-A543-9601-3261264E01BD}"/>
                      </a:ext>
                    </a:extLst>
                  </p:cNvPr>
                  <p:cNvSpPr txBox="1">
                    <a:spLocks noRot="1" noChangeAspect="1" noMove="1" noResize="1" noEditPoints="1" noAdjustHandles="1" noChangeArrowheads="1" noChangeShapeType="1" noTextEdit="1"/>
                  </p:cNvSpPr>
                  <p:nvPr/>
                </p:nvSpPr>
                <p:spPr bwMode="auto">
                  <a:xfrm>
                    <a:off x="0" y="1488886"/>
                    <a:ext cx="352425" cy="380262"/>
                  </a:xfrm>
                  <a:prstGeom prst="rect">
                    <a:avLst/>
                  </a:prstGeom>
                  <a:blipFill>
                    <a:blip r:embed="rId19"/>
                    <a:stretch>
                      <a:fillRect/>
                    </a:stretch>
                  </a:blipFill>
                  <a:ln w="9525">
                    <a:noFill/>
                    <a:miter lim="800000"/>
                    <a:headEnd/>
                    <a:tailEnd/>
                  </a:ln>
                </p:spPr>
                <p:txBody>
                  <a:bodyPr/>
                  <a:lstStyle/>
                  <a:p>
                    <a:r>
                      <a:rPr lang="en-US">
                        <a:noFill/>
                      </a:rPr>
                      <a:t> </a:t>
                    </a:r>
                  </a:p>
                </p:txBody>
              </p:sp>
            </mc:Fallback>
          </mc:AlternateContent>
        </p:grpSp>
        <p:grpSp>
          <p:nvGrpSpPr>
            <p:cNvPr id="128" name="Group 127">
              <a:extLst>
                <a:ext uri="{FF2B5EF4-FFF2-40B4-BE49-F238E27FC236}">
                  <a16:creationId xmlns:a16="http://schemas.microsoft.com/office/drawing/2014/main" id="{8FF4B798-0952-B545-92C0-D51BFFDB29AB}"/>
                </a:ext>
              </a:extLst>
            </p:cNvPr>
            <p:cNvGrpSpPr/>
            <p:nvPr/>
          </p:nvGrpSpPr>
          <p:grpSpPr>
            <a:xfrm>
              <a:off x="2261500" y="-28530"/>
              <a:ext cx="352425" cy="380262"/>
              <a:chOff x="2261500" y="-28530"/>
              <a:chExt cx="352425" cy="380262"/>
            </a:xfrm>
          </p:grpSpPr>
          <p:sp>
            <p:nvSpPr>
              <p:cNvPr id="149" name="Oval 148">
                <a:extLst>
                  <a:ext uri="{FF2B5EF4-FFF2-40B4-BE49-F238E27FC236}">
                    <a16:creationId xmlns:a16="http://schemas.microsoft.com/office/drawing/2014/main" id="{E012912E-3787-7B4C-85A2-9323EA1C673C}"/>
                  </a:ext>
                </a:extLst>
              </p:cNvPr>
              <p:cNvSpPr/>
              <p:nvPr/>
            </p:nvSpPr>
            <p:spPr>
              <a:xfrm>
                <a:off x="2273209" y="0"/>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0" name="Text Box 2">
                    <a:extLst>
                      <a:ext uri="{FF2B5EF4-FFF2-40B4-BE49-F238E27FC236}">
                        <a16:creationId xmlns:a16="http://schemas.microsoft.com/office/drawing/2014/main" id="{A65DF02A-59AE-B242-B861-9841BB0F3378}"/>
                      </a:ext>
                    </a:extLst>
                  </p:cNvPr>
                  <p:cNvSpPr txBox="1">
                    <a:spLocks noChangeArrowheads="1"/>
                  </p:cNvSpPr>
                  <p:nvPr/>
                </p:nvSpPr>
                <p:spPr bwMode="auto">
                  <a:xfrm>
                    <a:off x="2261500" y="-28530"/>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50" name="Text Box 2">
                    <a:extLst>
                      <a:ext uri="{FF2B5EF4-FFF2-40B4-BE49-F238E27FC236}">
                        <a16:creationId xmlns:a16="http://schemas.microsoft.com/office/drawing/2014/main" id="{A65DF02A-59AE-B242-B861-9841BB0F3378}"/>
                      </a:ext>
                    </a:extLst>
                  </p:cNvPr>
                  <p:cNvSpPr txBox="1">
                    <a:spLocks noRot="1" noChangeAspect="1" noMove="1" noResize="1" noEditPoints="1" noAdjustHandles="1" noChangeArrowheads="1" noChangeShapeType="1" noTextEdit="1"/>
                  </p:cNvSpPr>
                  <p:nvPr/>
                </p:nvSpPr>
                <p:spPr bwMode="auto">
                  <a:xfrm>
                    <a:off x="2261500" y="-28530"/>
                    <a:ext cx="352425" cy="380262"/>
                  </a:xfrm>
                  <a:prstGeom prst="rect">
                    <a:avLst/>
                  </a:prstGeom>
                  <a:blipFill>
                    <a:blip r:embed="rId20"/>
                    <a:stretch>
                      <a:fillRect/>
                    </a:stretch>
                  </a:blipFill>
                  <a:ln w="9525">
                    <a:noFill/>
                    <a:miter lim="800000"/>
                    <a:headEnd/>
                    <a:tailEnd/>
                  </a:ln>
                </p:spPr>
                <p:txBody>
                  <a:bodyPr/>
                  <a:lstStyle/>
                  <a:p>
                    <a:r>
                      <a:rPr lang="en-US">
                        <a:noFill/>
                      </a:rPr>
                      <a:t> </a:t>
                    </a:r>
                  </a:p>
                </p:txBody>
              </p:sp>
            </mc:Fallback>
          </mc:AlternateContent>
        </p:grpSp>
        <p:grpSp>
          <p:nvGrpSpPr>
            <p:cNvPr id="129" name="Group 128">
              <a:extLst>
                <a:ext uri="{FF2B5EF4-FFF2-40B4-BE49-F238E27FC236}">
                  <a16:creationId xmlns:a16="http://schemas.microsoft.com/office/drawing/2014/main" id="{98BE1C09-6049-A443-97A7-DA8BF539902A}"/>
                </a:ext>
              </a:extLst>
            </p:cNvPr>
            <p:cNvGrpSpPr/>
            <p:nvPr/>
          </p:nvGrpSpPr>
          <p:grpSpPr>
            <a:xfrm>
              <a:off x="1121469" y="2011528"/>
              <a:ext cx="352425" cy="380262"/>
              <a:chOff x="1121469" y="2011528"/>
              <a:chExt cx="352425" cy="380262"/>
            </a:xfrm>
          </p:grpSpPr>
          <p:sp>
            <p:nvSpPr>
              <p:cNvPr id="147" name="Oval 146">
                <a:extLst>
                  <a:ext uri="{FF2B5EF4-FFF2-40B4-BE49-F238E27FC236}">
                    <a16:creationId xmlns:a16="http://schemas.microsoft.com/office/drawing/2014/main" id="{50ED24DB-C991-2649-8BF8-333F008C2033}"/>
                  </a:ext>
                </a:extLst>
              </p:cNvPr>
              <p:cNvSpPr/>
              <p:nvPr/>
            </p:nvSpPr>
            <p:spPr>
              <a:xfrm>
                <a:off x="1133178" y="2040058"/>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8" name="Text Box 2">
                    <a:extLst>
                      <a:ext uri="{FF2B5EF4-FFF2-40B4-BE49-F238E27FC236}">
                        <a16:creationId xmlns:a16="http://schemas.microsoft.com/office/drawing/2014/main" id="{BB778884-6503-9840-9EA4-59F4C073B296}"/>
                      </a:ext>
                    </a:extLst>
                  </p:cNvPr>
                  <p:cNvSpPr txBox="1">
                    <a:spLocks noChangeArrowheads="1"/>
                  </p:cNvSpPr>
                  <p:nvPr/>
                </p:nvSpPr>
                <p:spPr bwMode="auto">
                  <a:xfrm>
                    <a:off x="1121469" y="2011528"/>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5</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8" name="Text Box 2">
                    <a:extLst>
                      <a:ext uri="{FF2B5EF4-FFF2-40B4-BE49-F238E27FC236}">
                        <a16:creationId xmlns:a16="http://schemas.microsoft.com/office/drawing/2014/main" id="{BB778884-6503-9840-9EA4-59F4C073B296}"/>
                      </a:ext>
                    </a:extLst>
                  </p:cNvPr>
                  <p:cNvSpPr txBox="1">
                    <a:spLocks noRot="1" noChangeAspect="1" noMove="1" noResize="1" noEditPoints="1" noAdjustHandles="1" noChangeArrowheads="1" noChangeShapeType="1" noTextEdit="1"/>
                  </p:cNvSpPr>
                  <p:nvPr/>
                </p:nvSpPr>
                <p:spPr bwMode="auto">
                  <a:xfrm>
                    <a:off x="1121469" y="2011528"/>
                    <a:ext cx="352425" cy="380262"/>
                  </a:xfrm>
                  <a:prstGeom prst="rect">
                    <a:avLst/>
                  </a:prstGeom>
                  <a:blipFill>
                    <a:blip r:embed="rId21"/>
                    <a:stretch>
                      <a:fillRect/>
                    </a:stretch>
                  </a:blipFill>
                  <a:ln w="9525">
                    <a:noFill/>
                    <a:miter lim="800000"/>
                    <a:headEnd/>
                    <a:tailEnd/>
                  </a:ln>
                </p:spPr>
                <p:txBody>
                  <a:bodyPr/>
                  <a:lstStyle/>
                  <a:p>
                    <a:r>
                      <a:rPr lang="en-US">
                        <a:noFill/>
                      </a:rPr>
                      <a:t> </a:t>
                    </a:r>
                  </a:p>
                </p:txBody>
              </p:sp>
            </mc:Fallback>
          </mc:AlternateContent>
        </p:grpSp>
        <p:grpSp>
          <p:nvGrpSpPr>
            <p:cNvPr id="130" name="Group 129">
              <a:extLst>
                <a:ext uri="{FF2B5EF4-FFF2-40B4-BE49-F238E27FC236}">
                  <a16:creationId xmlns:a16="http://schemas.microsoft.com/office/drawing/2014/main" id="{4FA1B439-2037-1B41-907B-E46C97404763}"/>
                </a:ext>
              </a:extLst>
            </p:cNvPr>
            <p:cNvGrpSpPr/>
            <p:nvPr/>
          </p:nvGrpSpPr>
          <p:grpSpPr>
            <a:xfrm>
              <a:off x="1121469" y="79665"/>
              <a:ext cx="352425" cy="380262"/>
              <a:chOff x="1121469" y="79665"/>
              <a:chExt cx="352425" cy="380262"/>
            </a:xfrm>
          </p:grpSpPr>
          <p:sp>
            <p:nvSpPr>
              <p:cNvPr id="145" name="Oval 144">
                <a:extLst>
                  <a:ext uri="{FF2B5EF4-FFF2-40B4-BE49-F238E27FC236}">
                    <a16:creationId xmlns:a16="http://schemas.microsoft.com/office/drawing/2014/main" id="{F55DDA6E-FC23-4941-B6C6-41BFDC463D0C}"/>
                  </a:ext>
                </a:extLst>
              </p:cNvPr>
              <p:cNvSpPr/>
              <p:nvPr/>
            </p:nvSpPr>
            <p:spPr>
              <a:xfrm>
                <a:off x="1133178" y="10819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6" name="Text Box 2">
                    <a:extLst>
                      <a:ext uri="{FF2B5EF4-FFF2-40B4-BE49-F238E27FC236}">
                        <a16:creationId xmlns:a16="http://schemas.microsoft.com/office/drawing/2014/main" id="{D8104B80-3C39-7849-AB8A-76E01E4040CF}"/>
                      </a:ext>
                    </a:extLst>
                  </p:cNvPr>
                  <p:cNvSpPr txBox="1">
                    <a:spLocks noChangeArrowheads="1"/>
                  </p:cNvSpPr>
                  <p:nvPr/>
                </p:nvSpPr>
                <p:spPr bwMode="auto">
                  <a:xfrm>
                    <a:off x="1121469" y="7966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4</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6" name="Text Box 2">
                    <a:extLst>
                      <a:ext uri="{FF2B5EF4-FFF2-40B4-BE49-F238E27FC236}">
                        <a16:creationId xmlns:a16="http://schemas.microsoft.com/office/drawing/2014/main" id="{D8104B80-3C39-7849-AB8A-76E01E4040CF}"/>
                      </a:ext>
                    </a:extLst>
                  </p:cNvPr>
                  <p:cNvSpPr txBox="1">
                    <a:spLocks noRot="1" noChangeAspect="1" noMove="1" noResize="1" noEditPoints="1" noAdjustHandles="1" noChangeArrowheads="1" noChangeShapeType="1" noTextEdit="1"/>
                  </p:cNvSpPr>
                  <p:nvPr/>
                </p:nvSpPr>
                <p:spPr bwMode="auto">
                  <a:xfrm>
                    <a:off x="1121469" y="79665"/>
                    <a:ext cx="352425" cy="380262"/>
                  </a:xfrm>
                  <a:prstGeom prst="rect">
                    <a:avLst/>
                  </a:prstGeom>
                  <a:blipFill>
                    <a:blip r:embed="rId22"/>
                    <a:stretch>
                      <a:fillRect/>
                    </a:stretch>
                  </a:blipFill>
                  <a:ln w="9525">
                    <a:noFill/>
                    <a:miter lim="800000"/>
                    <a:headEnd/>
                    <a:tailEnd/>
                  </a:ln>
                </p:spPr>
                <p:txBody>
                  <a:bodyPr/>
                  <a:lstStyle/>
                  <a:p>
                    <a:r>
                      <a:rPr lang="en-US">
                        <a:noFill/>
                      </a:rPr>
                      <a:t> </a:t>
                    </a:r>
                  </a:p>
                </p:txBody>
              </p:sp>
            </mc:Fallback>
          </mc:AlternateContent>
        </p:grpSp>
        <p:grpSp>
          <p:nvGrpSpPr>
            <p:cNvPr id="131" name="Group 130">
              <a:extLst>
                <a:ext uri="{FF2B5EF4-FFF2-40B4-BE49-F238E27FC236}">
                  <a16:creationId xmlns:a16="http://schemas.microsoft.com/office/drawing/2014/main" id="{A891BBC3-F95A-F147-9177-D7770FA05A57}"/>
                </a:ext>
              </a:extLst>
            </p:cNvPr>
            <p:cNvGrpSpPr/>
            <p:nvPr/>
          </p:nvGrpSpPr>
          <p:grpSpPr>
            <a:xfrm>
              <a:off x="2261500" y="2109841"/>
              <a:ext cx="352425" cy="380262"/>
              <a:chOff x="2261500" y="2109841"/>
              <a:chExt cx="352425" cy="380262"/>
            </a:xfrm>
          </p:grpSpPr>
          <p:sp>
            <p:nvSpPr>
              <p:cNvPr id="143" name="Oval 142">
                <a:extLst>
                  <a:ext uri="{FF2B5EF4-FFF2-40B4-BE49-F238E27FC236}">
                    <a16:creationId xmlns:a16="http://schemas.microsoft.com/office/drawing/2014/main" id="{363F9E3C-8C7F-A94B-A1BB-D6D722D9987F}"/>
                  </a:ext>
                </a:extLst>
              </p:cNvPr>
              <p:cNvSpPr/>
              <p:nvPr/>
            </p:nvSpPr>
            <p:spPr>
              <a:xfrm>
                <a:off x="2273209" y="2138371"/>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4" name="Text Box 2">
                    <a:extLst>
                      <a:ext uri="{FF2B5EF4-FFF2-40B4-BE49-F238E27FC236}">
                        <a16:creationId xmlns:a16="http://schemas.microsoft.com/office/drawing/2014/main" id="{49010321-F1BD-644A-87C3-663C33546A10}"/>
                      </a:ext>
                    </a:extLst>
                  </p:cNvPr>
                  <p:cNvSpPr txBox="1">
                    <a:spLocks noChangeArrowheads="1"/>
                  </p:cNvSpPr>
                  <p:nvPr/>
                </p:nvSpPr>
                <p:spPr bwMode="auto">
                  <a:xfrm>
                    <a:off x="2261500" y="2109841"/>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3</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4" name="Text Box 2">
                    <a:extLst>
                      <a:ext uri="{FF2B5EF4-FFF2-40B4-BE49-F238E27FC236}">
                        <a16:creationId xmlns:a16="http://schemas.microsoft.com/office/drawing/2014/main" id="{49010321-F1BD-644A-87C3-663C33546A10}"/>
                      </a:ext>
                    </a:extLst>
                  </p:cNvPr>
                  <p:cNvSpPr txBox="1">
                    <a:spLocks noRot="1" noChangeAspect="1" noMove="1" noResize="1" noEditPoints="1" noAdjustHandles="1" noChangeArrowheads="1" noChangeShapeType="1" noTextEdit="1"/>
                  </p:cNvSpPr>
                  <p:nvPr/>
                </p:nvSpPr>
                <p:spPr bwMode="auto">
                  <a:xfrm>
                    <a:off x="2261500" y="2109841"/>
                    <a:ext cx="352425" cy="380262"/>
                  </a:xfrm>
                  <a:prstGeom prst="rect">
                    <a:avLst/>
                  </a:prstGeom>
                  <a:blipFill>
                    <a:blip r:embed="rId23"/>
                    <a:stretch>
                      <a:fillRect/>
                    </a:stretch>
                  </a:blipFill>
                  <a:ln w="9525">
                    <a:noFill/>
                    <a:miter lim="800000"/>
                    <a:headEnd/>
                    <a:tailEnd/>
                  </a:ln>
                </p:spPr>
                <p:txBody>
                  <a:bodyPr/>
                  <a:lstStyle/>
                  <a:p>
                    <a:r>
                      <a:rPr lang="en-US">
                        <a:noFill/>
                      </a:rPr>
                      <a:t> </a:t>
                    </a:r>
                  </a:p>
                </p:txBody>
              </p:sp>
            </mc:Fallback>
          </mc:AlternateContent>
        </p:grpSp>
        <p:grpSp>
          <p:nvGrpSpPr>
            <p:cNvPr id="132" name="Group 131">
              <a:extLst>
                <a:ext uri="{FF2B5EF4-FFF2-40B4-BE49-F238E27FC236}">
                  <a16:creationId xmlns:a16="http://schemas.microsoft.com/office/drawing/2014/main" id="{309B0EE5-DC9F-6842-AC28-41FC0FDC0738}"/>
                </a:ext>
              </a:extLst>
            </p:cNvPr>
            <p:cNvGrpSpPr/>
            <p:nvPr/>
          </p:nvGrpSpPr>
          <p:grpSpPr>
            <a:xfrm>
              <a:off x="1121469" y="1030725"/>
              <a:ext cx="352425" cy="380262"/>
              <a:chOff x="1121469" y="1030725"/>
              <a:chExt cx="352425" cy="380262"/>
            </a:xfrm>
          </p:grpSpPr>
          <p:sp>
            <p:nvSpPr>
              <p:cNvPr id="141" name="Oval 140">
                <a:extLst>
                  <a:ext uri="{FF2B5EF4-FFF2-40B4-BE49-F238E27FC236}">
                    <a16:creationId xmlns:a16="http://schemas.microsoft.com/office/drawing/2014/main" id="{DED46245-549B-474E-B33D-DA92B6BAF8DB}"/>
                  </a:ext>
                </a:extLst>
              </p:cNvPr>
              <p:cNvSpPr/>
              <p:nvPr/>
            </p:nvSpPr>
            <p:spPr>
              <a:xfrm>
                <a:off x="1133178" y="105925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2" name="Text Box 2">
                    <a:extLst>
                      <a:ext uri="{FF2B5EF4-FFF2-40B4-BE49-F238E27FC236}">
                        <a16:creationId xmlns:a16="http://schemas.microsoft.com/office/drawing/2014/main" id="{A18F6F64-604E-7D43-93F2-B8E04E22C982}"/>
                      </a:ext>
                    </a:extLst>
                  </p:cNvPr>
                  <p:cNvSpPr txBox="1">
                    <a:spLocks noChangeArrowheads="1"/>
                  </p:cNvSpPr>
                  <p:nvPr/>
                </p:nvSpPr>
                <p:spPr bwMode="auto">
                  <a:xfrm>
                    <a:off x="1121469" y="103072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6</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2" name="Text Box 2">
                    <a:extLst>
                      <a:ext uri="{FF2B5EF4-FFF2-40B4-BE49-F238E27FC236}">
                        <a16:creationId xmlns:a16="http://schemas.microsoft.com/office/drawing/2014/main" id="{A18F6F64-604E-7D43-93F2-B8E04E22C982}"/>
                      </a:ext>
                    </a:extLst>
                  </p:cNvPr>
                  <p:cNvSpPr txBox="1">
                    <a:spLocks noRot="1" noChangeAspect="1" noMove="1" noResize="1" noEditPoints="1" noAdjustHandles="1" noChangeArrowheads="1" noChangeShapeType="1" noTextEdit="1"/>
                  </p:cNvSpPr>
                  <p:nvPr/>
                </p:nvSpPr>
                <p:spPr bwMode="auto">
                  <a:xfrm>
                    <a:off x="1121469" y="1030725"/>
                    <a:ext cx="352425" cy="380262"/>
                  </a:xfrm>
                  <a:prstGeom prst="rect">
                    <a:avLst/>
                  </a:prstGeom>
                  <a:blipFill>
                    <a:blip r:embed="rId24"/>
                    <a:stretch>
                      <a:fillRect/>
                    </a:stretch>
                  </a:blipFill>
                  <a:ln w="9525">
                    <a:noFill/>
                    <a:miter lim="800000"/>
                    <a:headEnd/>
                    <a:tailEnd/>
                  </a:ln>
                </p:spPr>
                <p:txBody>
                  <a:bodyPr/>
                  <a:lstStyle/>
                  <a:p>
                    <a:r>
                      <a:rPr lang="en-US">
                        <a:noFill/>
                      </a:rPr>
                      <a:t> </a:t>
                    </a:r>
                  </a:p>
                </p:txBody>
              </p:sp>
            </mc:Fallback>
          </mc:AlternateContent>
        </p:grpSp>
        <p:grpSp>
          <p:nvGrpSpPr>
            <p:cNvPr id="133" name="Group 132">
              <a:extLst>
                <a:ext uri="{FF2B5EF4-FFF2-40B4-BE49-F238E27FC236}">
                  <a16:creationId xmlns:a16="http://schemas.microsoft.com/office/drawing/2014/main" id="{BE526879-25D1-614A-B648-A4D78F543275}"/>
                </a:ext>
              </a:extLst>
            </p:cNvPr>
            <p:cNvGrpSpPr/>
            <p:nvPr/>
          </p:nvGrpSpPr>
          <p:grpSpPr>
            <a:xfrm>
              <a:off x="2581629" y="1030725"/>
              <a:ext cx="352425" cy="380262"/>
              <a:chOff x="2581629" y="1030725"/>
              <a:chExt cx="352425" cy="380262"/>
            </a:xfrm>
          </p:grpSpPr>
          <p:sp>
            <p:nvSpPr>
              <p:cNvPr id="139" name="Oval 138">
                <a:extLst>
                  <a:ext uri="{FF2B5EF4-FFF2-40B4-BE49-F238E27FC236}">
                    <a16:creationId xmlns:a16="http://schemas.microsoft.com/office/drawing/2014/main" id="{219AAC79-C7F7-4F47-B2F2-DD972506BE4F}"/>
                  </a:ext>
                </a:extLst>
              </p:cNvPr>
              <p:cNvSpPr/>
              <p:nvPr/>
            </p:nvSpPr>
            <p:spPr>
              <a:xfrm>
                <a:off x="2593338" y="105925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0" name="Text Box 2">
                    <a:extLst>
                      <a:ext uri="{FF2B5EF4-FFF2-40B4-BE49-F238E27FC236}">
                        <a16:creationId xmlns:a16="http://schemas.microsoft.com/office/drawing/2014/main" id="{51B6DF1F-F467-3A44-B9B5-6288A964489F}"/>
                      </a:ext>
                    </a:extLst>
                  </p:cNvPr>
                  <p:cNvSpPr txBox="1">
                    <a:spLocks noChangeArrowheads="1"/>
                  </p:cNvSpPr>
                  <p:nvPr/>
                </p:nvSpPr>
                <p:spPr bwMode="auto">
                  <a:xfrm>
                    <a:off x="2581629" y="103072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8</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0" name="Text Box 2">
                    <a:extLst>
                      <a:ext uri="{FF2B5EF4-FFF2-40B4-BE49-F238E27FC236}">
                        <a16:creationId xmlns:a16="http://schemas.microsoft.com/office/drawing/2014/main" id="{51B6DF1F-F467-3A44-B9B5-6288A964489F}"/>
                      </a:ext>
                    </a:extLst>
                  </p:cNvPr>
                  <p:cNvSpPr txBox="1">
                    <a:spLocks noRot="1" noChangeAspect="1" noMove="1" noResize="1" noEditPoints="1" noAdjustHandles="1" noChangeArrowheads="1" noChangeShapeType="1" noTextEdit="1"/>
                  </p:cNvSpPr>
                  <p:nvPr/>
                </p:nvSpPr>
                <p:spPr bwMode="auto">
                  <a:xfrm>
                    <a:off x="2581629" y="1030725"/>
                    <a:ext cx="352425" cy="380262"/>
                  </a:xfrm>
                  <a:prstGeom prst="rect">
                    <a:avLst/>
                  </a:prstGeom>
                  <a:blipFill>
                    <a:blip r:embed="rId25"/>
                    <a:stretch>
                      <a:fillRect/>
                    </a:stretch>
                  </a:blipFill>
                  <a:ln w="9525">
                    <a:noFill/>
                    <a:miter lim="800000"/>
                    <a:headEnd/>
                    <a:tailEnd/>
                  </a:ln>
                </p:spPr>
                <p:txBody>
                  <a:bodyPr/>
                  <a:lstStyle/>
                  <a:p>
                    <a:r>
                      <a:rPr lang="en-US">
                        <a:noFill/>
                      </a:rPr>
                      <a:t> </a:t>
                    </a:r>
                  </a:p>
                </p:txBody>
              </p:sp>
            </mc:Fallback>
          </mc:AlternateContent>
        </p:grpSp>
        <p:cxnSp>
          <p:nvCxnSpPr>
            <p:cNvPr id="134" name="Straight Connector 133">
              <a:extLst>
                <a:ext uri="{FF2B5EF4-FFF2-40B4-BE49-F238E27FC236}">
                  <a16:creationId xmlns:a16="http://schemas.microsoft.com/office/drawing/2014/main" id="{3D65E090-B21D-5448-ACC4-C71D09BE9651}"/>
                </a:ext>
              </a:extLst>
            </p:cNvPr>
            <p:cNvCxnSpPr>
              <a:cxnSpLocks/>
            </p:cNvCxnSpPr>
            <p:nvPr/>
          </p:nvCxnSpPr>
          <p:spPr>
            <a:xfrm>
              <a:off x="1473894" y="247578"/>
              <a:ext cx="1107735" cy="950177"/>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49D1D9-7D9A-344C-88BF-F06ADFEA8713}"/>
                </a:ext>
              </a:extLst>
            </p:cNvPr>
            <p:cNvCxnSpPr>
              <a:cxnSpLocks/>
            </p:cNvCxnSpPr>
            <p:nvPr/>
          </p:nvCxnSpPr>
          <p:spPr>
            <a:xfrm>
              <a:off x="1473894" y="247578"/>
              <a:ext cx="787606" cy="2030176"/>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36EACB7-87A3-DE4E-9842-59D3E209B244}"/>
                </a:ext>
              </a:extLst>
            </p:cNvPr>
            <p:cNvCxnSpPr>
              <a:cxnSpLocks/>
            </p:cNvCxnSpPr>
            <p:nvPr/>
          </p:nvCxnSpPr>
          <p:spPr>
            <a:xfrm flipV="1">
              <a:off x="1473894" y="139383"/>
              <a:ext cx="787606" cy="1083719"/>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14E2FC0-D276-7D43-9024-67A63902616F}"/>
                </a:ext>
              </a:extLst>
            </p:cNvPr>
            <p:cNvCxnSpPr>
              <a:cxnSpLocks/>
            </p:cNvCxnSpPr>
            <p:nvPr/>
          </p:nvCxnSpPr>
          <p:spPr>
            <a:xfrm>
              <a:off x="1473894" y="1198638"/>
              <a:ext cx="787606" cy="1079116"/>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AEA1A6C-6CB7-7946-AFFD-02AD8FEFFB2F}"/>
                </a:ext>
              </a:extLst>
            </p:cNvPr>
            <p:cNvCxnSpPr>
              <a:cxnSpLocks/>
            </p:cNvCxnSpPr>
            <p:nvPr/>
          </p:nvCxnSpPr>
          <p:spPr>
            <a:xfrm flipV="1">
              <a:off x="1473894" y="1197755"/>
              <a:ext cx="1107735" cy="25347"/>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45A32C8F-150B-6348-BC04-6174D642BB09}"/>
              </a:ext>
            </a:extLst>
          </p:cNvPr>
          <p:cNvSpPr txBox="1"/>
          <p:nvPr/>
        </p:nvSpPr>
        <p:spPr>
          <a:xfrm>
            <a:off x="1393195" y="426882"/>
            <a:ext cx="10465091" cy="1200329"/>
          </a:xfrm>
          <a:prstGeom prst="rect">
            <a:avLst/>
          </a:prstGeom>
          <a:solidFill>
            <a:srgbClr val="CCECFF"/>
          </a:solidFill>
        </p:spPr>
        <p:txBody>
          <a:bodyPr wrap="square" rtlCol="0">
            <a:spAutoFit/>
          </a:bodyPr>
          <a:lstStyle/>
          <a:p>
            <a:r>
              <a:rPr lang="en-US" sz="2400" dirty="0"/>
              <a:t>You want to assign all the jobs to workers so as to </a:t>
            </a:r>
            <a:r>
              <a:rPr lang="en-US" sz="2400" i="1" dirty="0"/>
              <a:t>minimize</a:t>
            </a:r>
            <a:r>
              <a:rPr lang="en-US" sz="2400" dirty="0"/>
              <a:t> the number of workers deployed. Each worker can only work on one job at a time. Each worker can do any number of jobs as long as the jobs do not overlap in time.</a:t>
            </a:r>
            <a:endParaRPr lang="en-US" sz="4800" dirty="0"/>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62DC2507-C5E1-6540-9902-919D4BDF43B5}"/>
                  </a:ext>
                </a:extLst>
              </p:cNvPr>
              <p:cNvSpPr txBox="1"/>
              <p:nvPr/>
            </p:nvSpPr>
            <p:spPr>
              <a:xfrm>
                <a:off x="1417166" y="4758831"/>
                <a:ext cx="4379320" cy="461665"/>
              </a:xfrm>
              <a:prstGeom prst="rect">
                <a:avLst/>
              </a:prstGeom>
              <a:noFill/>
            </p:spPr>
            <p:txBody>
              <a:bodyPr wrap="square" rtlCol="0">
                <a:spAutoFit/>
              </a:bodyPr>
              <a:lstStyle/>
              <a:p>
                <a:r>
                  <a:rPr lang="en-US" sz="2400" dirty="0"/>
                  <a:t>Maximal chain: </a:t>
                </a:r>
                <a14:m>
                  <m:oMath xmlns:m="http://schemas.openxmlformats.org/officeDocument/2006/math">
                    <m:r>
                      <a:rPr lang="en-US" sz="2400" i="1">
                        <a:latin typeface="Cambria Math" panose="02040503050406030204" pitchFamily="18" charset="0"/>
                      </a:rPr>
                      <m:t>𝐶</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US" sz="2400" dirty="0"/>
                  <a:t> </a:t>
                </a:r>
                <a:endParaRPr lang="en-SG" sz="3200" dirty="0"/>
              </a:p>
            </p:txBody>
          </p:sp>
        </mc:Choice>
        <mc:Fallback xmlns="">
          <p:sp>
            <p:nvSpPr>
              <p:cNvPr id="108" name="TextBox 107">
                <a:extLst>
                  <a:ext uri="{FF2B5EF4-FFF2-40B4-BE49-F238E27FC236}">
                    <a16:creationId xmlns:a16="http://schemas.microsoft.com/office/drawing/2014/main" id="{62DC2507-C5E1-6540-9902-919D4BDF43B5}"/>
                  </a:ext>
                </a:extLst>
              </p:cNvPr>
              <p:cNvSpPr txBox="1">
                <a:spLocks noRot="1" noChangeAspect="1" noMove="1" noResize="1" noEditPoints="1" noAdjustHandles="1" noChangeArrowheads="1" noChangeShapeType="1" noTextEdit="1"/>
              </p:cNvSpPr>
              <p:nvPr/>
            </p:nvSpPr>
            <p:spPr>
              <a:xfrm>
                <a:off x="1417166" y="4758831"/>
                <a:ext cx="4379320" cy="461665"/>
              </a:xfrm>
              <a:prstGeom prst="rect">
                <a:avLst/>
              </a:prstGeom>
              <a:blipFill>
                <a:blip r:embed="rId26"/>
                <a:stretch>
                  <a:fillRect l="-2086" t="-10667" b="-30667"/>
                </a:stretch>
              </a:blipFill>
            </p:spPr>
            <p:txBody>
              <a:bodyPr/>
              <a:lstStyle/>
              <a:p>
                <a:r>
                  <a:rPr lang="en-SG">
                    <a:noFill/>
                  </a:rPr>
                  <a:t> </a:t>
                </a:r>
              </a:p>
            </p:txBody>
          </p:sp>
        </mc:Fallback>
      </mc:AlternateContent>
      <p:sp>
        <p:nvSpPr>
          <p:cNvPr id="109" name="TextBox 108">
            <a:extLst>
              <a:ext uri="{FF2B5EF4-FFF2-40B4-BE49-F238E27FC236}">
                <a16:creationId xmlns:a16="http://schemas.microsoft.com/office/drawing/2014/main" id="{4D84D927-3455-9946-85CB-4DFDFA1AC1EC}"/>
              </a:ext>
            </a:extLst>
          </p:cNvPr>
          <p:cNvSpPr txBox="1"/>
          <p:nvPr/>
        </p:nvSpPr>
        <p:spPr>
          <a:xfrm>
            <a:off x="1417166" y="5571220"/>
            <a:ext cx="5235425" cy="1015663"/>
          </a:xfrm>
          <a:prstGeom prst="rect">
            <a:avLst/>
          </a:prstGeom>
          <a:noFill/>
        </p:spPr>
        <p:txBody>
          <a:bodyPr wrap="square" rtlCol="0">
            <a:spAutoFit/>
          </a:bodyPr>
          <a:lstStyle/>
          <a:p>
            <a:r>
              <a:rPr lang="en-US" sz="2000" dirty="0"/>
              <a:t>Every chain consists of jobs that do not overlap in time, and therefore, can be assigned to a single worker.</a:t>
            </a:r>
            <a:r>
              <a:rPr lang="en-SG" sz="2000" dirty="0"/>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2A049A-182B-4230-A295-582B995D7715}"/>
                  </a:ext>
                </a:extLst>
              </p:cNvPr>
              <p:cNvSpPr txBox="1"/>
              <p:nvPr/>
            </p:nvSpPr>
            <p:spPr>
              <a:xfrm>
                <a:off x="6756400" y="4952945"/>
                <a:ext cx="4935512" cy="1477328"/>
              </a:xfrm>
              <a:prstGeom prst="rect">
                <a:avLst/>
              </a:prstGeom>
              <a:solidFill>
                <a:srgbClr val="FFCCCC"/>
              </a:solidFill>
            </p:spPr>
            <p:txBody>
              <a:bodyPr wrap="square" rtlCol="0">
                <a:spAutoFit/>
              </a:bodyPr>
              <a:lstStyle/>
              <a:p>
                <a:r>
                  <a:rPr lang="en-SG" sz="1800" dirty="0">
                    <a:effectLst/>
                    <a:latin typeface="Calibri" panose="020F0502020204030204" pitchFamily="34" charset="0"/>
                    <a:ea typeface="Calibri" panose="020F0502020204030204" pitchFamily="34" charset="0"/>
                    <a:cs typeface="Times New Roman" panose="02020603050405020304" pitchFamily="18" charset="0"/>
                  </a:rPr>
                  <a:t>Let</a:t>
                </a:r>
                <a:r>
                  <a:rPr lang="en-SG" sz="1800" dirty="0" smtClean="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m:t>
                    </m:r>
                  </m:oMath>
                </a14:m>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r>
                  <a:rPr lang="en-SG" sz="1800" dirty="0">
                    <a:effectLst/>
                    <a:latin typeface="Calibri" panose="020F0502020204030204" pitchFamily="34" charset="0"/>
                    <a:ea typeface="DengXian" panose="02010600030101010101" pitchFamily="2" charset="-122"/>
                    <a:cs typeface="Times New Roman" panose="02020603050405020304" pitchFamily="18" charset="0"/>
                  </a:rPr>
                  <a:t>be a </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strict partial </a:t>
                </a:r>
                <a:r>
                  <a:rPr lang="en-SG" sz="1800" dirty="0">
                    <a:effectLst/>
                    <a:latin typeface="Calibri" panose="020F0502020204030204" pitchFamily="34" charset="0"/>
                    <a:ea typeface="DengXian" panose="02010600030101010101" pitchFamily="2" charset="-122"/>
                    <a:cs typeface="Times New Roman" panose="02020603050405020304" pitchFamily="18" charset="0"/>
                  </a:rPr>
                  <a:t>order on a set </a:t>
                </a:r>
                <a14:m>
                  <m:oMath xmlns:m="http://schemas.openxmlformats.org/officeDocument/2006/math">
                    <m:r>
                      <a:rPr lang="en-SG" sz="1800" i="1">
                        <a:effectLst/>
                        <a:latin typeface="Cambria Math" panose="02040503050406030204" pitchFamily="18" charset="0"/>
                        <a:ea typeface="DengXian" panose="02010600030101010101" pitchFamily="2" charset="-122"/>
                        <a:cs typeface="Times New Roman" panose="02020603050405020304" pitchFamily="18" charset="0"/>
                      </a:rPr>
                      <m:t>𝐴</m:t>
                    </m:r>
                  </m:oMath>
                </a14:m>
                <a:r>
                  <a:rPr lang="en-SG" sz="1800" dirty="0">
                    <a:effectLst/>
                    <a:latin typeface="Calibri" panose="020F0502020204030204" pitchFamily="34" charset="0"/>
                    <a:ea typeface="DengXian" panose="02010600030101010101" pitchFamily="2" charset="-122"/>
                    <a:cs typeface="Times New Roman" panose="02020603050405020304" pitchFamily="18" charset="0"/>
                  </a:rPr>
                  <a:t>. A subset </a:t>
                </a:r>
                <a14:m>
                  <m:oMath xmlns:m="http://schemas.openxmlformats.org/officeDocument/2006/math">
                    <m:r>
                      <a:rPr lang="en-SG" sz="1800" i="1">
                        <a:effectLst/>
                        <a:latin typeface="Cambria Math" panose="02040503050406030204" pitchFamily="18" charset="0"/>
                        <a:ea typeface="DengXian" panose="02010600030101010101" pitchFamily="2" charset="-122"/>
                        <a:cs typeface="Times New Roman" panose="02020603050405020304" pitchFamily="18" charset="0"/>
                      </a:rPr>
                      <m:t>𝐶</m:t>
                    </m:r>
                  </m:oMath>
                </a14:m>
                <a:r>
                  <a:rPr lang="en-SG" sz="1800" dirty="0">
                    <a:effectLst/>
                    <a:latin typeface="Calibri" panose="020F0502020204030204" pitchFamily="34" charset="0"/>
                    <a:ea typeface="DengXian" panose="02010600030101010101" pitchFamily="2" charset="-122"/>
                    <a:cs typeface="Times New Roman" panose="02020603050405020304" pitchFamily="18" charset="0"/>
                  </a:rPr>
                  <a:t> of </a:t>
                </a:r>
                <a14:m>
                  <m:oMath xmlns:m="http://schemas.openxmlformats.org/officeDocument/2006/math">
                    <m:r>
                      <a:rPr lang="en-SG" sz="1800" i="1">
                        <a:effectLst/>
                        <a:latin typeface="Cambria Math" panose="02040503050406030204" pitchFamily="18" charset="0"/>
                        <a:ea typeface="DengXian" panose="02010600030101010101" pitchFamily="2" charset="-122"/>
                        <a:cs typeface="Times New Roman" panose="02020603050405020304" pitchFamily="18" charset="0"/>
                      </a:rPr>
                      <m:t>𝐴</m:t>
                    </m:r>
                  </m:oMath>
                </a14:m>
                <a:r>
                  <a:rPr lang="en-SG" sz="1800" dirty="0">
                    <a:effectLst/>
                    <a:latin typeface="Calibri" panose="020F0502020204030204" pitchFamily="34" charset="0"/>
                    <a:ea typeface="DengXian" panose="02010600030101010101" pitchFamily="2" charset="-122"/>
                    <a:cs typeface="Times New Roman" panose="02020603050405020304" pitchFamily="18" charset="0"/>
                  </a:rPr>
                  <a:t> is </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called a </a:t>
                </a:r>
                <a:r>
                  <a:rPr lang="en-SG" sz="1800" b="1" dirty="0">
                    <a:effectLst/>
                    <a:latin typeface="Calibri" panose="020F0502020204030204" pitchFamily="34" charset="0"/>
                    <a:ea typeface="DengXian" panose="02010600030101010101" pitchFamily="2" charset="-122"/>
                    <a:cs typeface="Times New Roman" panose="02020603050405020304" pitchFamily="18" charset="0"/>
                  </a:rPr>
                  <a:t>chain</a:t>
                </a:r>
                <a:r>
                  <a:rPr lang="en-SG" sz="1800" dirty="0">
                    <a:effectLst/>
                    <a:latin typeface="Calibri" panose="020F0502020204030204" pitchFamily="34" charset="0"/>
                    <a:ea typeface="DengXian" panose="02010600030101010101" pitchFamily="2" charset="-122"/>
                    <a:cs typeface="Times New Roman" panose="02020603050405020304" pitchFamily="18" charset="0"/>
                  </a:rPr>
                  <a:t> if and only if each pair </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of distinct </a:t>
                </a:r>
                <a:r>
                  <a:rPr lang="en-SG" sz="1800" dirty="0">
                    <a:effectLst/>
                    <a:latin typeface="Calibri" panose="020F0502020204030204" pitchFamily="34" charset="0"/>
                    <a:ea typeface="DengXian" panose="02010600030101010101" pitchFamily="2" charset="-122"/>
                    <a:cs typeface="Times New Roman" panose="02020603050405020304" pitchFamily="18" charset="0"/>
                  </a:rPr>
                  <a:t>elements in </a:t>
                </a:r>
                <a14:m>
                  <m:oMath xmlns:m="http://schemas.openxmlformats.org/officeDocument/2006/math">
                    <m:r>
                      <a:rPr lang="en-SG" sz="1800" i="1">
                        <a:effectLst/>
                        <a:latin typeface="Cambria Math" panose="02040503050406030204" pitchFamily="18" charset="0"/>
                        <a:ea typeface="DengXian" panose="02010600030101010101" pitchFamily="2" charset="-122"/>
                        <a:cs typeface="Times New Roman" panose="02020603050405020304" pitchFamily="18" charset="0"/>
                      </a:rPr>
                      <m:t>𝐶</m:t>
                    </m:r>
                  </m:oMath>
                </a14:m>
                <a:r>
                  <a:rPr lang="en-SG" sz="1800" dirty="0">
                    <a:effectLst/>
                    <a:latin typeface="Calibri" panose="020F0502020204030204" pitchFamily="34" charset="0"/>
                    <a:ea typeface="DengXian" panose="02010600030101010101" pitchFamily="2" charset="-122"/>
                    <a:cs typeface="Times New Roman" panose="02020603050405020304" pitchFamily="18" charset="0"/>
                  </a:rPr>
                  <a:t> is comparable, that is, </a:t>
                </a:r>
                <a14:m>
                  <m:oMath xmlns:m="http://schemas.openxmlformats.org/officeDocument/2006/math">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𝑎</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𝑏</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𝐶</m:t>
                    </m:r>
                    <m:r>
                      <a:rPr lang="en-SG" sz="1800" i="1">
                        <a:effectLst/>
                        <a:latin typeface="Cambria Math" panose="02040503050406030204" pitchFamily="18" charset="0"/>
                        <a:ea typeface="DengXian" panose="02010600030101010101" pitchFamily="2" charset="-122"/>
                        <a:cs typeface="Times New Roman" panose="02020603050405020304" pitchFamily="18" charset="0"/>
                      </a:rPr>
                      <m:t> (</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𝑎</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𝑏</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𝑏</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𝑎</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oMath>
                </a14:m>
                <a:r>
                  <a:rPr lang="en-SG" sz="1800" dirty="0">
                    <a:effectLst/>
                    <a:latin typeface="Calibri" panose="020F0502020204030204" pitchFamily="34" charset="0"/>
                    <a:ea typeface="DengXian" panose="02010600030101010101" pitchFamily="2" charset="-122"/>
                    <a:cs typeface="Times New Roman" panose="02020603050405020304" pitchFamily="18" charset="0"/>
                  </a:rPr>
                  <a:t>. A </a:t>
                </a:r>
                <a:r>
                  <a:rPr lang="en-SG" sz="1800" b="1" dirty="0">
                    <a:effectLst/>
                    <a:latin typeface="Calibri" panose="020F0502020204030204" pitchFamily="34" charset="0"/>
                    <a:ea typeface="DengXian" panose="02010600030101010101" pitchFamily="2" charset="-122"/>
                    <a:cs typeface="Times New Roman" panose="02020603050405020304" pitchFamily="18" charset="0"/>
                  </a:rPr>
                  <a:t>maximal chain</a:t>
                </a:r>
                <a:r>
                  <a:rPr lang="en-SG" sz="1800" dirty="0">
                    <a:effectLst/>
                    <a:latin typeface="Calibri" panose="020F0502020204030204" pitchFamily="34" charset="0"/>
                    <a:ea typeface="DengXian" panose="02010600030101010101" pitchFamily="2" charset="-122"/>
                    <a:cs typeface="Times New Roman" panose="02020603050405020304" pitchFamily="18" charset="0"/>
                  </a:rPr>
                  <a:t> is a chain </a:t>
                </a:r>
                <a14:m>
                  <m:oMath xmlns:m="http://schemas.openxmlformats.org/officeDocument/2006/math">
                    <m:r>
                      <a:rPr lang="en-SG" sz="1800" i="1">
                        <a:effectLst/>
                        <a:latin typeface="Cambria Math" panose="02040503050406030204" pitchFamily="18" charset="0"/>
                        <a:ea typeface="DengXian" panose="02010600030101010101" pitchFamily="2" charset="-122"/>
                        <a:cs typeface="Times New Roman" panose="02020603050405020304" pitchFamily="18" charset="0"/>
                      </a:rPr>
                      <m:t>𝑀</m:t>
                    </m:r>
                  </m:oMath>
                </a14:m>
                <a:r>
                  <a:rPr lang="en-SG" sz="1800" dirty="0">
                    <a:effectLst/>
                    <a:latin typeface="Calibri" panose="020F0502020204030204" pitchFamily="34" charset="0"/>
                    <a:ea typeface="DengXian" panose="02010600030101010101" pitchFamily="2" charset="-122"/>
                    <a:cs typeface="Times New Roman" panose="02020603050405020304" pitchFamily="18" charset="0"/>
                  </a:rPr>
                  <a:t> such that </a:t>
                </a:r>
                <a14:m>
                  <m:oMath xmlns:m="http://schemas.openxmlformats.org/officeDocument/2006/math">
                    <m:r>
                      <a:rPr lang="en-SG" sz="1800" i="1">
                        <a:effectLst/>
                        <a:latin typeface="Cambria Math" panose="02040503050406030204" pitchFamily="18" charset="0"/>
                        <a:ea typeface="DengXian" panose="02010600030101010101" pitchFamily="2" charset="-122"/>
                        <a:cs typeface="Times New Roman" panose="02020603050405020304" pitchFamily="18" charset="0"/>
                      </a:rPr>
                      <m:t>𝑡</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𝑀</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𝑀</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r>
                      <a:rPr lang="en-SG" sz="1800" i="1">
                        <a:effectLst/>
                        <a:latin typeface="Cambria Math" panose="02040503050406030204" pitchFamily="18" charset="0"/>
                        <a:ea typeface="DengXian" panose="02010600030101010101" pitchFamily="2" charset="-122"/>
                        <a:cs typeface="Times New Roman" panose="02020603050405020304" pitchFamily="18" charset="0"/>
                      </a:rPr>
                      <m:t>𝑡</m:t>
                    </m:r>
                    <m:r>
                      <a:rPr lang="en-SG" sz="1800" i="1">
                        <a:effectLst/>
                        <a:latin typeface="Cambria Math" panose="02040503050406030204" pitchFamily="18" charset="0"/>
                        <a:ea typeface="DengXian" panose="02010600030101010101" pitchFamily="2" charset="-122"/>
                        <a:cs typeface="Times New Roman" panose="02020603050405020304" pitchFamily="18" charset="0"/>
                      </a:rPr>
                      <m:t>}</m:t>
                    </m:r>
                  </m:oMath>
                </a14:m>
                <a:r>
                  <a:rPr lang="en-SG" sz="1800" dirty="0">
                    <a:effectLst/>
                    <a:latin typeface="Calibri" panose="020F0502020204030204" pitchFamily="34" charset="0"/>
                    <a:ea typeface="DengXian" panose="02010600030101010101" pitchFamily="2" charset="-122"/>
                    <a:cs typeface="Times New Roman" panose="02020603050405020304" pitchFamily="18" charset="0"/>
                  </a:rPr>
                  <a:t> is not a chain.</a:t>
                </a:r>
                <a:endParaRPr lang="en-SG" dirty="0"/>
              </a:p>
            </p:txBody>
          </p:sp>
        </mc:Choice>
        <mc:Fallback xmlns="">
          <p:sp>
            <p:nvSpPr>
              <p:cNvPr id="3" name="TextBox 2">
                <a:extLst>
                  <a:ext uri="{FF2B5EF4-FFF2-40B4-BE49-F238E27FC236}">
                    <a16:creationId xmlns:a16="http://schemas.microsoft.com/office/drawing/2014/main" id="{E52A049A-182B-4230-A295-582B995D7715}"/>
                  </a:ext>
                </a:extLst>
              </p:cNvPr>
              <p:cNvSpPr txBox="1">
                <a:spLocks noRot="1" noChangeAspect="1" noMove="1" noResize="1" noEditPoints="1" noAdjustHandles="1" noChangeArrowheads="1" noChangeShapeType="1" noTextEdit="1"/>
              </p:cNvSpPr>
              <p:nvPr/>
            </p:nvSpPr>
            <p:spPr>
              <a:xfrm>
                <a:off x="6756400" y="4952945"/>
                <a:ext cx="4935512" cy="1477328"/>
              </a:xfrm>
              <a:prstGeom prst="rect">
                <a:avLst/>
              </a:prstGeom>
              <a:blipFill>
                <a:blip r:embed="rId27"/>
                <a:stretch>
                  <a:fillRect l="-988" t="-2058" b="-535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7ABA98E-9495-4D3F-985C-657A8D98DAA3}"/>
              </a:ext>
            </a:extLst>
          </p:cNvPr>
          <p:cNvSpPr txBox="1"/>
          <p:nvPr/>
        </p:nvSpPr>
        <p:spPr>
          <a:xfrm>
            <a:off x="1411861" y="5162384"/>
            <a:ext cx="3245200" cy="400110"/>
          </a:xfrm>
          <a:prstGeom prst="rect">
            <a:avLst/>
          </a:prstGeom>
          <a:noFill/>
        </p:spPr>
        <p:txBody>
          <a:bodyPr wrap="square" rtlCol="0">
            <a:spAutoFit/>
          </a:bodyPr>
          <a:lstStyle/>
          <a:p>
            <a:r>
              <a:rPr lang="en-US" sz="2000" dirty="0"/>
              <a:t>(Other answers possible.)</a:t>
            </a:r>
            <a:endParaRPr lang="en-SG" sz="2000" dirty="0"/>
          </a:p>
        </p:txBody>
      </p:sp>
    </p:spTree>
    <p:extLst>
      <p:ext uri="{BB962C8B-B14F-4D97-AF65-F5344CB8AC3E}">
        <p14:creationId xmlns:p14="http://schemas.microsoft.com/office/powerpoint/2010/main" val="113568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dissolve">
                                      <p:cBhvr>
                                        <p:cTn id="20" dur="500"/>
                                        <p:tgtEl>
                                          <p:spTgt spid="108"/>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dissolve">
                                      <p:cBhvr>
                                        <p:cTn id="2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108" grpId="0"/>
      <p:bldP spid="109" grpId="0"/>
      <p:bldP spid="3"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1" y="226852"/>
            <a:ext cx="3969637" cy="895927"/>
          </a:xfrm>
        </p:spPr>
        <p:txBody>
          <a:bodyPr>
            <a:normAutofit fontScale="90000"/>
          </a:bodyPr>
          <a:lstStyle/>
          <a:p>
            <a:pPr>
              <a:lnSpc>
                <a:spcPct val="100000"/>
              </a:lnSpc>
            </a:pPr>
            <a:r>
              <a:rPr lang="en-SG" dirty="0">
                <a:solidFill>
                  <a:schemeClr val="bg2">
                    <a:lumMod val="50000"/>
                  </a:schemeClr>
                </a:solidFill>
              </a:rPr>
              <a:t>Q11. (continued)</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28</a:t>
            </a:fld>
            <a:endParaRPr lang="en-US" sz="1600" dirty="0">
              <a:solidFill>
                <a:schemeClr val="bg1"/>
              </a:solidFill>
            </a:endParaRPr>
          </a:p>
        </p:txBody>
      </p:sp>
      <p:sp>
        <p:nvSpPr>
          <p:cNvPr id="36" name="TextBox 35">
            <a:extLst>
              <a:ext uri="{FF2B5EF4-FFF2-40B4-BE49-F238E27FC236}">
                <a16:creationId xmlns:a16="http://schemas.microsoft.com/office/drawing/2014/main" id="{CD42D8EB-4802-433B-973B-C7108E00302D}"/>
              </a:ext>
            </a:extLst>
          </p:cNvPr>
          <p:cNvSpPr txBox="1"/>
          <p:nvPr/>
        </p:nvSpPr>
        <p:spPr>
          <a:xfrm>
            <a:off x="738864" y="3164863"/>
            <a:ext cx="654331" cy="492443"/>
          </a:xfrm>
          <a:prstGeom prst="rect">
            <a:avLst/>
          </a:prstGeom>
          <a:noFill/>
        </p:spPr>
        <p:txBody>
          <a:bodyPr wrap="square" rtlCol="0">
            <a:spAutoFit/>
          </a:bodyPr>
          <a:lstStyle/>
          <a:p>
            <a:r>
              <a:rPr lang="en-SG" sz="2600" dirty="0"/>
              <a:t>(d)</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8F8B1F-3EB1-4A03-8D67-353856928BC8}"/>
                  </a:ext>
                </a:extLst>
              </p:cNvPr>
              <p:cNvSpPr txBox="1"/>
              <p:nvPr/>
            </p:nvSpPr>
            <p:spPr>
              <a:xfrm>
                <a:off x="1393195" y="3133447"/>
                <a:ext cx="9937070" cy="1569660"/>
              </a:xfrm>
              <a:prstGeom prst="rect">
                <a:avLst/>
              </a:prstGeom>
              <a:solidFill>
                <a:srgbClr val="CCECFF"/>
              </a:solidFill>
            </p:spPr>
            <p:txBody>
              <a:bodyPr wrap="square" rtlCol="0">
                <a:spAutoFit/>
              </a:bodyPr>
              <a:lstStyle/>
              <a:p>
                <a:r>
                  <a:rPr lang="en-US" sz="2400" dirty="0"/>
                  <a:t>Partition vertices in </a:t>
                </a:r>
                <a14:m>
                  <m:oMath xmlns:m="http://schemas.openxmlformats.org/officeDocument/2006/math">
                    <m:r>
                      <a:rPr lang="en-US" sz="2400" i="1">
                        <a:latin typeface="Cambria Math" panose="02040503050406030204" pitchFamily="18" charset="0"/>
                      </a:rPr>
                      <m:t>𝐺</m:t>
                    </m:r>
                  </m:oMath>
                </a14:m>
                <a:r>
                  <a:rPr lang="en-US" sz="2400" dirty="0"/>
                  <a:t> into a </a:t>
                </a:r>
                <a:r>
                  <a:rPr lang="en-US" sz="2400" i="1" dirty="0"/>
                  <a:t>minimum</a:t>
                </a:r>
                <a:r>
                  <a:rPr lang="en-US" sz="2400" dirty="0"/>
                  <a:t> number of </a:t>
                </a:r>
                <a:r>
                  <a:rPr lang="en-US" sz="2400" dirty="0">
                    <a:solidFill>
                      <a:srgbClr val="0000FF"/>
                    </a:solidFill>
                  </a:rPr>
                  <a:t>vertex-disjoint</a:t>
                </a:r>
                <a:r>
                  <a:rPr lang="en-US" sz="2400" dirty="0"/>
                  <a:t> chains. </a:t>
                </a:r>
                <a:br>
                  <a:rPr lang="en-US" sz="2400" dirty="0"/>
                </a:br>
                <a:r>
                  <a:rPr lang="en-US" sz="2400" dirty="0"/>
                  <a:t>For each chain, we assign a worker to do all the jobs in that chain. </a:t>
                </a:r>
                <a:br>
                  <a:rPr lang="en-US" sz="2400" dirty="0"/>
                </a:br>
                <a:r>
                  <a:rPr lang="en-US" sz="2400" dirty="0"/>
                  <a:t>What is the minimum number of workers needed, and show for each worker, (W1, W2, </a:t>
                </a:r>
                <a:r>
                  <a:rPr lang="en-US" sz="2400" dirty="0" err="1"/>
                  <a:t>etc</a:t>
                </a:r>
                <a:r>
                  <a:rPr lang="en-US" sz="2400" dirty="0"/>
                  <a:t>) the list of jobs assigned to him.</a:t>
                </a:r>
                <a:endParaRPr lang="en-SG" sz="4000" dirty="0"/>
              </a:p>
            </p:txBody>
          </p:sp>
        </mc:Choice>
        <mc:Fallback xmlns="">
          <p:sp>
            <p:nvSpPr>
              <p:cNvPr id="37" name="TextBox 36">
                <a:extLst>
                  <a:ext uri="{FF2B5EF4-FFF2-40B4-BE49-F238E27FC236}">
                    <a16:creationId xmlns:a16="http://schemas.microsoft.com/office/drawing/2014/main" id="{6C8F8B1F-3EB1-4A03-8D67-353856928BC8}"/>
                  </a:ext>
                </a:extLst>
              </p:cNvPr>
              <p:cNvSpPr txBox="1">
                <a:spLocks noRot="1" noChangeAspect="1" noMove="1" noResize="1" noEditPoints="1" noAdjustHandles="1" noChangeArrowheads="1" noChangeShapeType="1" noTextEdit="1"/>
              </p:cNvSpPr>
              <p:nvPr/>
            </p:nvSpPr>
            <p:spPr>
              <a:xfrm>
                <a:off x="1393195" y="3133447"/>
                <a:ext cx="9937070" cy="1569660"/>
              </a:xfrm>
              <a:prstGeom prst="rect">
                <a:avLst/>
              </a:prstGeom>
              <a:blipFill>
                <a:blip r:embed="rId3"/>
                <a:stretch>
                  <a:fillRect l="-894" t="-2419" b="-806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A4A6F9F4-EBC4-C541-AD58-C093D127D4B0}"/>
              </a:ext>
            </a:extLst>
          </p:cNvPr>
          <p:cNvGrpSpPr/>
          <p:nvPr/>
        </p:nvGrpSpPr>
        <p:grpSpPr>
          <a:xfrm>
            <a:off x="769937" y="999316"/>
            <a:ext cx="5440364" cy="2076768"/>
            <a:chOff x="0" y="0"/>
            <a:chExt cx="4149725" cy="1461322"/>
          </a:xfrm>
        </p:grpSpPr>
        <p:grpSp>
          <p:nvGrpSpPr>
            <p:cNvPr id="11" name="Group 10">
              <a:extLst>
                <a:ext uri="{FF2B5EF4-FFF2-40B4-BE49-F238E27FC236}">
                  <a16:creationId xmlns:a16="http://schemas.microsoft.com/office/drawing/2014/main" id="{69F130B0-885C-A547-BBE5-D83EF344D2DE}"/>
                </a:ext>
              </a:extLst>
            </p:cNvPr>
            <p:cNvGrpSpPr/>
            <p:nvPr/>
          </p:nvGrpSpPr>
          <p:grpSpPr>
            <a:xfrm>
              <a:off x="1686393" y="314793"/>
              <a:ext cx="803910" cy="294047"/>
              <a:chOff x="0" y="0"/>
              <a:chExt cx="804247" cy="294495"/>
            </a:xfrm>
          </p:grpSpPr>
          <p:grpSp>
            <p:nvGrpSpPr>
              <p:cNvPr id="65" name="Group 64">
                <a:extLst>
                  <a:ext uri="{FF2B5EF4-FFF2-40B4-BE49-F238E27FC236}">
                    <a16:creationId xmlns:a16="http://schemas.microsoft.com/office/drawing/2014/main" id="{AFA61177-CAD9-BC42-A21B-3CD28FCAA29F}"/>
                  </a:ext>
                </a:extLst>
              </p:cNvPr>
              <p:cNvGrpSpPr/>
              <p:nvPr/>
            </p:nvGrpSpPr>
            <p:grpSpPr>
              <a:xfrm>
                <a:off x="0" y="222250"/>
                <a:ext cx="804247" cy="70933"/>
                <a:chOff x="0" y="0"/>
                <a:chExt cx="804247" cy="70933"/>
              </a:xfrm>
            </p:grpSpPr>
            <p:cxnSp>
              <p:nvCxnSpPr>
                <p:cNvPr id="67" name="Straight Connector 66">
                  <a:extLst>
                    <a:ext uri="{FF2B5EF4-FFF2-40B4-BE49-F238E27FC236}">
                      <a16:creationId xmlns:a16="http://schemas.microsoft.com/office/drawing/2014/main" id="{5F30A483-156B-B84C-A166-FBBADE71C737}"/>
                    </a:ext>
                  </a:extLst>
                </p:cNvPr>
                <p:cNvCxnSpPr/>
                <p:nvPr/>
              </p:nvCxnSpPr>
              <p:spPr>
                <a:xfrm>
                  <a:off x="0" y="31750"/>
                  <a:ext cx="77152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9D00211B-A7A7-944B-8BB3-D41790C6ADD1}"/>
                    </a:ext>
                  </a:extLst>
                </p:cNvPr>
                <p:cNvSpPr/>
                <p:nvPr/>
              </p:nvSpPr>
              <p:spPr>
                <a:xfrm>
                  <a:off x="730250"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66" name="Text Box 2">
                    <a:extLst>
                      <a:ext uri="{FF2B5EF4-FFF2-40B4-BE49-F238E27FC236}">
                        <a16:creationId xmlns:a16="http://schemas.microsoft.com/office/drawing/2014/main" id="{C49BDA6C-3396-A84D-A7CB-C8C8A2E45EB2}"/>
                      </a:ext>
                    </a:extLst>
                  </p:cNvPr>
                  <p:cNvSpPr txBox="1">
                    <a:spLocks noChangeArrowheads="1"/>
                  </p:cNvSpPr>
                  <p:nvPr/>
                </p:nvSpPr>
                <p:spPr bwMode="auto">
                  <a:xfrm>
                    <a:off x="222250" y="0"/>
                    <a:ext cx="352425" cy="29449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5</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66" name="Text Box 2">
                    <a:extLst>
                      <a:ext uri="{FF2B5EF4-FFF2-40B4-BE49-F238E27FC236}">
                        <a16:creationId xmlns:a16="http://schemas.microsoft.com/office/drawing/2014/main" id="{C49BDA6C-3396-A84D-A7CB-C8C8A2E45EB2}"/>
                      </a:ext>
                    </a:extLst>
                  </p:cNvPr>
                  <p:cNvSpPr txBox="1">
                    <a:spLocks noRot="1" noChangeAspect="1" noMove="1" noResize="1" noEditPoints="1" noAdjustHandles="1" noChangeArrowheads="1" noChangeShapeType="1" noTextEdit="1"/>
                  </p:cNvSpPr>
                  <p:nvPr/>
                </p:nvSpPr>
                <p:spPr bwMode="auto">
                  <a:xfrm>
                    <a:off x="222250" y="0"/>
                    <a:ext cx="352425" cy="294495"/>
                  </a:xfrm>
                  <a:prstGeom prst="rect">
                    <a:avLst/>
                  </a:prstGeom>
                  <a:blipFill>
                    <a:blip r:embed="rId4"/>
                    <a:stretch>
                      <a:fillRect/>
                    </a:stretch>
                  </a:blipFill>
                  <a:ln w="9525">
                    <a:noFill/>
                    <a:miter lim="800000"/>
                    <a:headEnd/>
                    <a:tailEnd/>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63AE9C1-E936-D04E-A9B2-F90C812CE1D0}"/>
                </a:ext>
              </a:extLst>
            </p:cNvPr>
            <p:cNvGrpSpPr/>
            <p:nvPr/>
          </p:nvGrpSpPr>
          <p:grpSpPr>
            <a:xfrm>
              <a:off x="172386" y="0"/>
              <a:ext cx="622935" cy="299085"/>
              <a:chOff x="0" y="0"/>
              <a:chExt cx="623272" cy="299533"/>
            </a:xfrm>
          </p:grpSpPr>
          <p:grpSp>
            <p:nvGrpSpPr>
              <p:cNvPr id="61" name="Group 60">
                <a:extLst>
                  <a:ext uri="{FF2B5EF4-FFF2-40B4-BE49-F238E27FC236}">
                    <a16:creationId xmlns:a16="http://schemas.microsoft.com/office/drawing/2014/main" id="{3A0D6182-97C2-6446-85EB-3506BEAB1E82}"/>
                  </a:ext>
                </a:extLst>
              </p:cNvPr>
              <p:cNvGrpSpPr/>
              <p:nvPr/>
            </p:nvGrpSpPr>
            <p:grpSpPr>
              <a:xfrm>
                <a:off x="0" y="228600"/>
                <a:ext cx="623272" cy="70933"/>
                <a:chOff x="0" y="0"/>
                <a:chExt cx="623272" cy="70933"/>
              </a:xfrm>
            </p:grpSpPr>
            <p:cxnSp>
              <p:nvCxnSpPr>
                <p:cNvPr id="63" name="Straight Connector 62">
                  <a:extLst>
                    <a:ext uri="{FF2B5EF4-FFF2-40B4-BE49-F238E27FC236}">
                      <a16:creationId xmlns:a16="http://schemas.microsoft.com/office/drawing/2014/main" id="{4D736C3D-A62A-3444-BAF8-6C354D244C29}"/>
                    </a:ext>
                  </a:extLst>
                </p:cNvPr>
                <p:cNvCxnSpPr/>
                <p:nvPr/>
              </p:nvCxnSpPr>
              <p:spPr>
                <a:xfrm>
                  <a:off x="0" y="31750"/>
                  <a:ext cx="581025" cy="0"/>
                </a:xfrm>
                <a:prstGeom prst="line">
                  <a:avLst/>
                </a:prstGeom>
                <a:ln w="19050">
                  <a:solidFill>
                    <a:srgbClr val="0000FF"/>
                  </a:solidFill>
                  <a:headEnd type="oval" w="med"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3D877B4-1624-FF4D-92F0-A6FB8C964E47}"/>
                    </a:ext>
                  </a:extLst>
                </p:cNvPr>
                <p:cNvSpPr/>
                <p:nvPr/>
              </p:nvSpPr>
              <p:spPr>
                <a:xfrm>
                  <a:off x="5492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62" name="Text Box 2">
                    <a:extLst>
                      <a:ext uri="{FF2B5EF4-FFF2-40B4-BE49-F238E27FC236}">
                        <a16:creationId xmlns:a16="http://schemas.microsoft.com/office/drawing/2014/main" id="{69E4DA83-3D94-404A-9808-369420D39B7C}"/>
                      </a:ext>
                    </a:extLst>
                  </p:cNvPr>
                  <p:cNvSpPr txBox="1">
                    <a:spLocks noChangeArrowheads="1"/>
                  </p:cNvSpPr>
                  <p:nvPr/>
                </p:nvSpPr>
                <p:spPr bwMode="auto">
                  <a:xfrm>
                    <a:off x="133350" y="0"/>
                    <a:ext cx="352425" cy="29448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1</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62" name="Text Box 2">
                    <a:extLst>
                      <a:ext uri="{FF2B5EF4-FFF2-40B4-BE49-F238E27FC236}">
                        <a16:creationId xmlns:a16="http://schemas.microsoft.com/office/drawing/2014/main" id="{69E4DA83-3D94-404A-9808-369420D39B7C}"/>
                      </a:ext>
                    </a:extLst>
                  </p:cNvPr>
                  <p:cNvSpPr txBox="1">
                    <a:spLocks noRot="1" noChangeAspect="1" noMove="1" noResize="1" noEditPoints="1" noAdjustHandles="1" noChangeArrowheads="1" noChangeShapeType="1" noTextEdit="1"/>
                  </p:cNvSpPr>
                  <p:nvPr/>
                </p:nvSpPr>
                <p:spPr bwMode="auto">
                  <a:xfrm>
                    <a:off x="133350" y="0"/>
                    <a:ext cx="352425" cy="294487"/>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535171EF-11B7-4B41-882C-DC48C401102A}"/>
                </a:ext>
              </a:extLst>
            </p:cNvPr>
            <p:cNvGrpSpPr/>
            <p:nvPr/>
          </p:nvGrpSpPr>
          <p:grpSpPr>
            <a:xfrm>
              <a:off x="2271009" y="0"/>
              <a:ext cx="1563072" cy="299533"/>
              <a:chOff x="0" y="0"/>
              <a:chExt cx="1563072" cy="299533"/>
            </a:xfrm>
          </p:grpSpPr>
          <p:grpSp>
            <p:nvGrpSpPr>
              <p:cNvPr id="57" name="Group 56">
                <a:extLst>
                  <a:ext uri="{FF2B5EF4-FFF2-40B4-BE49-F238E27FC236}">
                    <a16:creationId xmlns:a16="http://schemas.microsoft.com/office/drawing/2014/main" id="{3E4E6A2F-D27C-0949-8CE0-2F12339BB359}"/>
                  </a:ext>
                </a:extLst>
              </p:cNvPr>
              <p:cNvGrpSpPr/>
              <p:nvPr/>
            </p:nvGrpSpPr>
            <p:grpSpPr>
              <a:xfrm>
                <a:off x="0" y="228600"/>
                <a:ext cx="1563072" cy="70933"/>
                <a:chOff x="0" y="0"/>
                <a:chExt cx="1563072" cy="70933"/>
              </a:xfrm>
            </p:grpSpPr>
            <p:cxnSp>
              <p:nvCxnSpPr>
                <p:cNvPr id="59" name="Straight Connector 58">
                  <a:extLst>
                    <a:ext uri="{FF2B5EF4-FFF2-40B4-BE49-F238E27FC236}">
                      <a16:creationId xmlns:a16="http://schemas.microsoft.com/office/drawing/2014/main" id="{827F53B2-D590-B545-9C1E-6D8E92A688C7}"/>
                    </a:ext>
                  </a:extLst>
                </p:cNvPr>
                <p:cNvCxnSpPr/>
                <p:nvPr/>
              </p:nvCxnSpPr>
              <p:spPr>
                <a:xfrm>
                  <a:off x="0" y="34925"/>
                  <a:ext cx="153225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3C58EB1-55EC-A544-942C-0184453DEA0A}"/>
                    </a:ext>
                  </a:extLst>
                </p:cNvPr>
                <p:cNvSpPr/>
                <p:nvPr/>
              </p:nvSpPr>
              <p:spPr>
                <a:xfrm>
                  <a:off x="14890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58" name="Text Box 2">
                    <a:extLst>
                      <a:ext uri="{FF2B5EF4-FFF2-40B4-BE49-F238E27FC236}">
                        <a16:creationId xmlns:a16="http://schemas.microsoft.com/office/drawing/2014/main" id="{5A99382F-FDCE-0147-92BA-FB8D2DE4C0A1}"/>
                      </a:ext>
                    </a:extLst>
                  </p:cNvPr>
                  <p:cNvSpPr txBox="1">
                    <a:spLocks noChangeArrowheads="1"/>
                  </p:cNvSpPr>
                  <p:nvPr/>
                </p:nvSpPr>
                <p:spPr bwMode="auto">
                  <a:xfrm>
                    <a:off x="6032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2</m:t>
                              </m:r>
                            </m:sub>
                          </m:sSub>
                        </m:oMath>
                      </m:oMathPara>
                    </a14:m>
                    <a:endParaRPr lang="en-SG" dirty="0">
                      <a:effectLst/>
                      <a:latin typeface="Times New Roman" panose="02020603050405020304" pitchFamily="18" charset="0"/>
                      <a:ea typeface="SimSun" panose="02010600030101010101" pitchFamily="2" charset="-122"/>
                    </a:endParaRPr>
                  </a:p>
                </p:txBody>
              </p:sp>
            </mc:Choice>
            <mc:Fallback xmlns="">
              <p:sp>
                <p:nvSpPr>
                  <p:cNvPr id="58" name="Text Box 2">
                    <a:extLst>
                      <a:ext uri="{FF2B5EF4-FFF2-40B4-BE49-F238E27FC236}">
                        <a16:creationId xmlns:a16="http://schemas.microsoft.com/office/drawing/2014/main" id="{5A99382F-FDCE-0147-92BA-FB8D2DE4C0A1}"/>
                      </a:ext>
                    </a:extLst>
                  </p:cNvPr>
                  <p:cNvSpPr txBox="1">
                    <a:spLocks noRot="1" noChangeAspect="1" noMove="1" noResize="1" noEditPoints="1" noAdjustHandles="1" noChangeArrowheads="1" noChangeShapeType="1" noTextEdit="1"/>
                  </p:cNvSpPr>
                  <p:nvPr/>
                </p:nvSpPr>
                <p:spPr bwMode="auto">
                  <a:xfrm>
                    <a:off x="603250" y="0"/>
                    <a:ext cx="352425" cy="294047"/>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B2FBC306-E621-1A45-B052-09FD3DD38E63}"/>
                </a:ext>
              </a:extLst>
            </p:cNvPr>
            <p:cNvGrpSpPr/>
            <p:nvPr/>
          </p:nvGrpSpPr>
          <p:grpSpPr>
            <a:xfrm>
              <a:off x="2848131" y="314793"/>
              <a:ext cx="1156672" cy="294047"/>
              <a:chOff x="0" y="0"/>
              <a:chExt cx="1156672" cy="294047"/>
            </a:xfrm>
          </p:grpSpPr>
          <p:grpSp>
            <p:nvGrpSpPr>
              <p:cNvPr id="53" name="Group 52">
                <a:extLst>
                  <a:ext uri="{FF2B5EF4-FFF2-40B4-BE49-F238E27FC236}">
                    <a16:creationId xmlns:a16="http://schemas.microsoft.com/office/drawing/2014/main" id="{B28B7122-CFCC-A846-8E36-4699CA80E6BC}"/>
                  </a:ext>
                </a:extLst>
              </p:cNvPr>
              <p:cNvGrpSpPr/>
              <p:nvPr/>
            </p:nvGrpSpPr>
            <p:grpSpPr>
              <a:xfrm>
                <a:off x="0" y="222250"/>
                <a:ext cx="1156672" cy="70933"/>
                <a:chOff x="0" y="0"/>
                <a:chExt cx="1156672" cy="70933"/>
              </a:xfrm>
            </p:grpSpPr>
            <p:cxnSp>
              <p:nvCxnSpPr>
                <p:cNvPr id="55" name="Straight Connector 54">
                  <a:extLst>
                    <a:ext uri="{FF2B5EF4-FFF2-40B4-BE49-F238E27FC236}">
                      <a16:creationId xmlns:a16="http://schemas.microsoft.com/office/drawing/2014/main" id="{F843CFA3-1E74-B44C-9381-0B17ED6DC244}"/>
                    </a:ext>
                  </a:extLst>
                </p:cNvPr>
                <p:cNvCxnSpPr/>
                <p:nvPr/>
              </p:nvCxnSpPr>
              <p:spPr>
                <a:xfrm>
                  <a:off x="0" y="31750"/>
                  <a:ext cx="1130300"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9082308-755D-B542-B5BF-9418DFCC529E}"/>
                    </a:ext>
                  </a:extLst>
                </p:cNvPr>
                <p:cNvSpPr/>
                <p:nvPr/>
              </p:nvSpPr>
              <p:spPr>
                <a:xfrm>
                  <a:off x="1082675" y="0"/>
                  <a:ext cx="73997" cy="70933"/>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54" name="Text Box 2">
                    <a:extLst>
                      <a:ext uri="{FF2B5EF4-FFF2-40B4-BE49-F238E27FC236}">
                        <a16:creationId xmlns:a16="http://schemas.microsoft.com/office/drawing/2014/main" id="{BDFAC2F0-4BAE-6B48-B856-F4C6174F6E08}"/>
                      </a:ext>
                    </a:extLst>
                  </p:cNvPr>
                  <p:cNvSpPr txBox="1">
                    <a:spLocks noChangeArrowheads="1"/>
                  </p:cNvSpPr>
                  <p:nvPr/>
                </p:nvSpPr>
                <p:spPr bwMode="auto">
                  <a:xfrm>
                    <a:off x="4000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3</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54" name="Text Box 2">
                    <a:extLst>
                      <a:ext uri="{FF2B5EF4-FFF2-40B4-BE49-F238E27FC236}">
                        <a16:creationId xmlns:a16="http://schemas.microsoft.com/office/drawing/2014/main" id="{BDFAC2F0-4BAE-6B48-B856-F4C6174F6E08}"/>
                      </a:ext>
                    </a:extLst>
                  </p:cNvPr>
                  <p:cNvSpPr txBox="1">
                    <a:spLocks noRot="1" noChangeAspect="1" noMove="1" noResize="1" noEditPoints="1" noAdjustHandles="1" noChangeArrowheads="1" noChangeShapeType="1" noTextEdit="1"/>
                  </p:cNvSpPr>
                  <p:nvPr/>
                </p:nvSpPr>
                <p:spPr bwMode="auto">
                  <a:xfrm>
                    <a:off x="400050" y="0"/>
                    <a:ext cx="352425" cy="294047"/>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E7556CAB-80C3-804B-89D6-E342ADDE17D7}"/>
                </a:ext>
              </a:extLst>
            </p:cNvPr>
            <p:cNvGrpSpPr/>
            <p:nvPr/>
          </p:nvGrpSpPr>
          <p:grpSpPr>
            <a:xfrm>
              <a:off x="352268" y="419724"/>
              <a:ext cx="810260" cy="294047"/>
              <a:chOff x="0" y="0"/>
              <a:chExt cx="810260" cy="294047"/>
            </a:xfrm>
          </p:grpSpPr>
          <mc:AlternateContent xmlns:mc="http://schemas.openxmlformats.org/markup-compatibility/2006" xmlns:a14="http://schemas.microsoft.com/office/drawing/2010/main">
            <mc:Choice Requires="a14">
              <p:sp>
                <p:nvSpPr>
                  <p:cNvPr id="49" name="Text Box 2">
                    <a:extLst>
                      <a:ext uri="{FF2B5EF4-FFF2-40B4-BE49-F238E27FC236}">
                        <a16:creationId xmlns:a16="http://schemas.microsoft.com/office/drawing/2014/main" id="{794DC795-C2CA-F640-A801-585445A33696}"/>
                      </a:ext>
                    </a:extLst>
                  </p:cNvPr>
                  <p:cNvSpPr txBox="1">
                    <a:spLocks noChangeArrowheads="1"/>
                  </p:cNvSpPr>
                  <p:nvPr/>
                </p:nvSpPr>
                <p:spPr bwMode="auto">
                  <a:xfrm>
                    <a:off x="22860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7</m:t>
                              </m:r>
                            </m:sub>
                          </m:sSub>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49" name="Text Box 2">
                    <a:extLst>
                      <a:ext uri="{FF2B5EF4-FFF2-40B4-BE49-F238E27FC236}">
                        <a16:creationId xmlns:a16="http://schemas.microsoft.com/office/drawing/2014/main" id="{794DC795-C2CA-F640-A801-585445A33696}"/>
                      </a:ext>
                    </a:extLst>
                  </p:cNvPr>
                  <p:cNvSpPr txBox="1">
                    <a:spLocks noRot="1" noChangeAspect="1" noMove="1" noResize="1" noEditPoints="1" noAdjustHandles="1" noChangeArrowheads="1" noChangeShapeType="1" noTextEdit="1"/>
                  </p:cNvSpPr>
                  <p:nvPr/>
                </p:nvSpPr>
                <p:spPr bwMode="auto">
                  <a:xfrm>
                    <a:off x="228600" y="0"/>
                    <a:ext cx="352425" cy="294047"/>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64D5BA33-0FF6-8642-82F5-6F0DB23EC8C8}"/>
                  </a:ext>
                </a:extLst>
              </p:cNvPr>
              <p:cNvGrpSpPr/>
              <p:nvPr/>
            </p:nvGrpSpPr>
            <p:grpSpPr>
              <a:xfrm>
                <a:off x="0" y="203200"/>
                <a:ext cx="810260" cy="70485"/>
                <a:chOff x="0" y="0"/>
                <a:chExt cx="810260" cy="70485"/>
              </a:xfrm>
            </p:grpSpPr>
            <p:cxnSp>
              <p:nvCxnSpPr>
                <p:cNvPr id="51" name="Straight Connector 50">
                  <a:extLst>
                    <a:ext uri="{FF2B5EF4-FFF2-40B4-BE49-F238E27FC236}">
                      <a16:creationId xmlns:a16="http://schemas.microsoft.com/office/drawing/2014/main" id="{0E7876EE-4A68-A54A-805A-8B84BEFA298E}"/>
                    </a:ext>
                  </a:extLst>
                </p:cNvPr>
                <p:cNvCxnSpPr/>
                <p:nvPr/>
              </p:nvCxnSpPr>
              <p:spPr>
                <a:xfrm>
                  <a:off x="0" y="34925"/>
                  <a:ext cx="771525"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CE0618F3-77B5-2C43-ABED-2F40B26901D1}"/>
                    </a:ext>
                  </a:extLst>
                </p:cNvPr>
                <p:cNvSpPr/>
                <p:nvPr/>
              </p:nvSpPr>
              <p:spPr>
                <a:xfrm>
                  <a:off x="736600"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7" name="Group 16">
              <a:extLst>
                <a:ext uri="{FF2B5EF4-FFF2-40B4-BE49-F238E27FC236}">
                  <a16:creationId xmlns:a16="http://schemas.microsoft.com/office/drawing/2014/main" id="{62A7A807-A0B2-844E-8C09-7214AC5A064D}"/>
                </a:ext>
              </a:extLst>
            </p:cNvPr>
            <p:cNvGrpSpPr/>
            <p:nvPr/>
          </p:nvGrpSpPr>
          <p:grpSpPr>
            <a:xfrm>
              <a:off x="1326629" y="584616"/>
              <a:ext cx="807085" cy="294047"/>
              <a:chOff x="0" y="0"/>
              <a:chExt cx="807085" cy="294047"/>
            </a:xfrm>
          </p:grpSpPr>
          <mc:AlternateContent xmlns:mc="http://schemas.openxmlformats.org/markup-compatibility/2006" xmlns:a14="http://schemas.microsoft.com/office/drawing/2010/main">
            <mc:Choice Requires="a14">
              <p:sp>
                <p:nvSpPr>
                  <p:cNvPr id="45" name="Text Box 2">
                    <a:extLst>
                      <a:ext uri="{FF2B5EF4-FFF2-40B4-BE49-F238E27FC236}">
                        <a16:creationId xmlns:a16="http://schemas.microsoft.com/office/drawing/2014/main" id="{E3731F65-D853-224C-BBBF-6F65468C7146}"/>
                      </a:ext>
                    </a:extLst>
                  </p:cNvPr>
                  <p:cNvSpPr txBox="1">
                    <a:spLocks noChangeArrowheads="1"/>
                  </p:cNvSpPr>
                  <p:nvPr/>
                </p:nvSpPr>
                <p:spPr bwMode="auto">
                  <a:xfrm>
                    <a:off x="22860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6</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45" name="Text Box 2">
                    <a:extLst>
                      <a:ext uri="{FF2B5EF4-FFF2-40B4-BE49-F238E27FC236}">
                        <a16:creationId xmlns:a16="http://schemas.microsoft.com/office/drawing/2014/main" id="{E3731F65-D853-224C-BBBF-6F65468C7146}"/>
                      </a:ext>
                    </a:extLst>
                  </p:cNvPr>
                  <p:cNvSpPr txBox="1">
                    <a:spLocks noRot="1" noChangeAspect="1" noMove="1" noResize="1" noEditPoints="1" noAdjustHandles="1" noChangeArrowheads="1" noChangeShapeType="1" noTextEdit="1"/>
                  </p:cNvSpPr>
                  <p:nvPr/>
                </p:nvSpPr>
                <p:spPr bwMode="auto">
                  <a:xfrm>
                    <a:off x="228600" y="0"/>
                    <a:ext cx="352425" cy="294047"/>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EEA16C99-A70F-3949-AB7E-77C7AD8F539A}"/>
                  </a:ext>
                </a:extLst>
              </p:cNvPr>
              <p:cNvGrpSpPr/>
              <p:nvPr/>
            </p:nvGrpSpPr>
            <p:grpSpPr>
              <a:xfrm>
                <a:off x="0" y="203200"/>
                <a:ext cx="807085" cy="70485"/>
                <a:chOff x="0" y="0"/>
                <a:chExt cx="807085" cy="70485"/>
              </a:xfrm>
            </p:grpSpPr>
            <p:cxnSp>
              <p:nvCxnSpPr>
                <p:cNvPr id="47" name="Straight Connector 46">
                  <a:extLst>
                    <a:ext uri="{FF2B5EF4-FFF2-40B4-BE49-F238E27FC236}">
                      <a16:creationId xmlns:a16="http://schemas.microsoft.com/office/drawing/2014/main" id="{59719144-A042-1840-9335-5228D68C1FFB}"/>
                    </a:ext>
                  </a:extLst>
                </p:cNvPr>
                <p:cNvCxnSpPr/>
                <p:nvPr/>
              </p:nvCxnSpPr>
              <p:spPr>
                <a:xfrm>
                  <a:off x="0" y="34925"/>
                  <a:ext cx="771542"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5C03ED87-F04A-8046-B638-99069C67AB3D}"/>
                    </a:ext>
                  </a:extLst>
                </p:cNvPr>
                <p:cNvSpPr/>
                <p:nvPr/>
              </p:nvSpPr>
              <p:spPr>
                <a:xfrm>
                  <a:off x="73342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8" name="Group 17">
              <a:extLst>
                <a:ext uri="{FF2B5EF4-FFF2-40B4-BE49-F238E27FC236}">
                  <a16:creationId xmlns:a16="http://schemas.microsoft.com/office/drawing/2014/main" id="{EF8BC135-A8CF-CB42-8844-585326D1E908}"/>
                </a:ext>
              </a:extLst>
            </p:cNvPr>
            <p:cNvGrpSpPr/>
            <p:nvPr/>
          </p:nvGrpSpPr>
          <p:grpSpPr>
            <a:xfrm>
              <a:off x="944380" y="839449"/>
              <a:ext cx="978535" cy="294046"/>
              <a:chOff x="0" y="0"/>
              <a:chExt cx="978535" cy="294046"/>
            </a:xfrm>
          </p:grpSpPr>
          <p:grpSp>
            <p:nvGrpSpPr>
              <p:cNvPr id="41" name="Group 40">
                <a:extLst>
                  <a:ext uri="{FF2B5EF4-FFF2-40B4-BE49-F238E27FC236}">
                    <a16:creationId xmlns:a16="http://schemas.microsoft.com/office/drawing/2014/main" id="{7C956A49-9C4E-334F-B31C-AAA46990549D}"/>
                  </a:ext>
                </a:extLst>
              </p:cNvPr>
              <p:cNvGrpSpPr/>
              <p:nvPr/>
            </p:nvGrpSpPr>
            <p:grpSpPr>
              <a:xfrm>
                <a:off x="0" y="215900"/>
                <a:ext cx="978535" cy="70485"/>
                <a:chOff x="0" y="0"/>
                <a:chExt cx="978535" cy="70485"/>
              </a:xfrm>
            </p:grpSpPr>
            <p:cxnSp>
              <p:nvCxnSpPr>
                <p:cNvPr id="43" name="Straight Connector 42">
                  <a:extLst>
                    <a:ext uri="{FF2B5EF4-FFF2-40B4-BE49-F238E27FC236}">
                      <a16:creationId xmlns:a16="http://schemas.microsoft.com/office/drawing/2014/main" id="{4731CD09-29DC-6643-9653-A70F269E34A5}"/>
                    </a:ext>
                  </a:extLst>
                </p:cNvPr>
                <p:cNvCxnSpPr/>
                <p:nvPr/>
              </p:nvCxnSpPr>
              <p:spPr>
                <a:xfrm>
                  <a:off x="0" y="31750"/>
                  <a:ext cx="951213"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7D3E3AE-89C5-C841-A3EB-B9CD66E1641D}"/>
                    </a:ext>
                  </a:extLst>
                </p:cNvPr>
                <p:cNvSpPr/>
                <p:nvPr/>
              </p:nvSpPr>
              <p:spPr>
                <a:xfrm>
                  <a:off x="90487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sp>
                <p:nvSpPr>
                  <p:cNvPr id="42" name="Text Box 2">
                    <a:extLst>
                      <a:ext uri="{FF2B5EF4-FFF2-40B4-BE49-F238E27FC236}">
                        <a16:creationId xmlns:a16="http://schemas.microsoft.com/office/drawing/2014/main" id="{728C0418-EBCA-4748-90F9-867B1A148627}"/>
                      </a:ext>
                    </a:extLst>
                  </p:cNvPr>
                  <p:cNvSpPr txBox="1">
                    <a:spLocks noChangeArrowheads="1"/>
                  </p:cNvSpPr>
                  <p:nvPr/>
                </p:nvSpPr>
                <p:spPr bwMode="auto">
                  <a:xfrm>
                    <a:off x="311150" y="0"/>
                    <a:ext cx="352425" cy="294046"/>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4</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42" name="Text Box 2">
                    <a:extLst>
                      <a:ext uri="{FF2B5EF4-FFF2-40B4-BE49-F238E27FC236}">
                        <a16:creationId xmlns:a16="http://schemas.microsoft.com/office/drawing/2014/main" id="{728C0418-EBCA-4748-90F9-867B1A148627}"/>
                      </a:ext>
                    </a:extLst>
                  </p:cNvPr>
                  <p:cNvSpPr txBox="1">
                    <a:spLocks noRot="1" noChangeAspect="1" noMove="1" noResize="1" noEditPoints="1" noAdjustHandles="1" noChangeArrowheads="1" noChangeShapeType="1" noTextEdit="1"/>
                  </p:cNvSpPr>
                  <p:nvPr/>
                </p:nvSpPr>
                <p:spPr bwMode="auto">
                  <a:xfrm>
                    <a:off x="311150" y="0"/>
                    <a:ext cx="352425" cy="294046"/>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455E8CDC-B018-D247-BC2F-B7950CDFA8D3}"/>
                </a:ext>
              </a:extLst>
            </p:cNvPr>
            <p:cNvGrpSpPr/>
            <p:nvPr/>
          </p:nvGrpSpPr>
          <p:grpSpPr>
            <a:xfrm>
              <a:off x="2458386" y="794478"/>
              <a:ext cx="794385" cy="294047"/>
              <a:chOff x="0" y="0"/>
              <a:chExt cx="794385" cy="294047"/>
            </a:xfrm>
          </p:grpSpPr>
          <mc:AlternateContent xmlns:mc="http://schemas.openxmlformats.org/markup-compatibility/2006" xmlns:a14="http://schemas.microsoft.com/office/drawing/2010/main">
            <mc:Choice Requires="a14">
              <p:sp>
                <p:nvSpPr>
                  <p:cNvPr id="35" name="Text Box 2">
                    <a:extLst>
                      <a:ext uri="{FF2B5EF4-FFF2-40B4-BE49-F238E27FC236}">
                        <a16:creationId xmlns:a16="http://schemas.microsoft.com/office/drawing/2014/main" id="{621EECF3-07E9-1D42-8CF0-0753EE529DE1}"/>
                      </a:ext>
                    </a:extLst>
                  </p:cNvPr>
                  <p:cNvSpPr txBox="1">
                    <a:spLocks noChangeArrowheads="1"/>
                  </p:cNvSpPr>
                  <p:nvPr/>
                </p:nvSpPr>
                <p:spPr bwMode="auto">
                  <a:xfrm>
                    <a:off x="222250" y="0"/>
                    <a:ext cx="352425" cy="294047"/>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i="1">
                                  <a:solidFill>
                                    <a:srgbClr val="0000FF"/>
                                  </a:solidFill>
                                  <a:effectLst/>
                                  <a:latin typeface="Cambria Math" panose="02040503050406030204" pitchFamily="18" charset="0"/>
                                  <a:ea typeface="SimSun" panose="02010600030101010101" pitchFamily="2" charset="-122"/>
                                </a:rPr>
                              </m:ctrlPr>
                            </m:sSubPr>
                            <m:e>
                              <m:r>
                                <a:rPr lang="en-US" i="1">
                                  <a:solidFill>
                                    <a:srgbClr val="0000FF"/>
                                  </a:solidFill>
                                  <a:effectLst/>
                                  <a:latin typeface="Cambria Math" panose="02040503050406030204" pitchFamily="18" charset="0"/>
                                  <a:ea typeface="SimSun" panose="02010600030101010101" pitchFamily="2" charset="-122"/>
                                </a:rPr>
                                <m:t>𝐼</m:t>
                              </m:r>
                            </m:e>
                            <m:sub>
                              <m:r>
                                <a:rPr lang="en-US" i="1">
                                  <a:solidFill>
                                    <a:srgbClr val="0000FF"/>
                                  </a:solidFill>
                                  <a:effectLst/>
                                  <a:latin typeface="Cambria Math" panose="02040503050406030204" pitchFamily="18" charset="0"/>
                                  <a:ea typeface="SimSun" panose="02010600030101010101" pitchFamily="2" charset="-122"/>
                                </a:rPr>
                                <m:t>8</m:t>
                              </m:r>
                            </m:sub>
                          </m:sSub>
                        </m:oMath>
                      </m:oMathPara>
                    </a14:m>
                    <a:endParaRPr lang="en-SG">
                      <a:effectLst/>
                      <a:latin typeface="Times New Roman" panose="02020603050405020304" pitchFamily="18" charset="0"/>
                      <a:ea typeface="SimSun" panose="02010600030101010101" pitchFamily="2" charset="-122"/>
                    </a:endParaRPr>
                  </a:p>
                </p:txBody>
              </p:sp>
            </mc:Choice>
            <mc:Fallback xmlns="">
              <p:sp>
                <p:nvSpPr>
                  <p:cNvPr id="35" name="Text Box 2">
                    <a:extLst>
                      <a:ext uri="{FF2B5EF4-FFF2-40B4-BE49-F238E27FC236}">
                        <a16:creationId xmlns:a16="http://schemas.microsoft.com/office/drawing/2014/main" id="{621EECF3-07E9-1D42-8CF0-0753EE529DE1}"/>
                      </a:ext>
                    </a:extLst>
                  </p:cNvPr>
                  <p:cNvSpPr txBox="1">
                    <a:spLocks noRot="1" noChangeAspect="1" noMove="1" noResize="1" noEditPoints="1" noAdjustHandles="1" noChangeArrowheads="1" noChangeShapeType="1" noTextEdit="1"/>
                  </p:cNvSpPr>
                  <p:nvPr/>
                </p:nvSpPr>
                <p:spPr bwMode="auto">
                  <a:xfrm>
                    <a:off x="222250" y="0"/>
                    <a:ext cx="352425" cy="294047"/>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FCC76C-CBC9-6A49-A801-95A35692E01A}"/>
                  </a:ext>
                </a:extLst>
              </p:cNvPr>
              <p:cNvGrpSpPr/>
              <p:nvPr/>
            </p:nvGrpSpPr>
            <p:grpSpPr>
              <a:xfrm>
                <a:off x="0" y="203200"/>
                <a:ext cx="794385" cy="70485"/>
                <a:chOff x="0" y="0"/>
                <a:chExt cx="794385" cy="70485"/>
              </a:xfrm>
            </p:grpSpPr>
            <p:cxnSp>
              <p:nvCxnSpPr>
                <p:cNvPr id="39" name="Straight Connector 38">
                  <a:extLst>
                    <a:ext uri="{FF2B5EF4-FFF2-40B4-BE49-F238E27FC236}">
                      <a16:creationId xmlns:a16="http://schemas.microsoft.com/office/drawing/2014/main" id="{3A42F7F6-841E-A447-B780-F342E4401FD1}"/>
                    </a:ext>
                  </a:extLst>
                </p:cNvPr>
                <p:cNvCxnSpPr/>
                <p:nvPr/>
              </p:nvCxnSpPr>
              <p:spPr>
                <a:xfrm>
                  <a:off x="0" y="34925"/>
                  <a:ext cx="762000" cy="0"/>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9F03A3D-D84D-7A47-A79B-586AC4364B56}"/>
                    </a:ext>
                  </a:extLst>
                </p:cNvPr>
                <p:cNvSpPr/>
                <p:nvPr/>
              </p:nvSpPr>
              <p:spPr>
                <a:xfrm>
                  <a:off x="720725" y="0"/>
                  <a:ext cx="73660" cy="70485"/>
                </a:xfrm>
                <a:prstGeom prst="ellipse">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0" name="Group 19">
              <a:extLst>
                <a:ext uri="{FF2B5EF4-FFF2-40B4-BE49-F238E27FC236}">
                  <a16:creationId xmlns:a16="http://schemas.microsoft.com/office/drawing/2014/main" id="{778BC7EB-EAEB-C04C-B4B8-EC5178F6F373}"/>
                </a:ext>
              </a:extLst>
            </p:cNvPr>
            <p:cNvGrpSpPr/>
            <p:nvPr/>
          </p:nvGrpSpPr>
          <p:grpSpPr>
            <a:xfrm>
              <a:off x="0" y="1131757"/>
              <a:ext cx="4149725" cy="329565"/>
              <a:chOff x="0" y="0"/>
              <a:chExt cx="4149725" cy="329565"/>
            </a:xfrm>
          </p:grpSpPr>
          <p:grpSp>
            <p:nvGrpSpPr>
              <p:cNvPr id="21" name="Group 20">
                <a:extLst>
                  <a:ext uri="{FF2B5EF4-FFF2-40B4-BE49-F238E27FC236}">
                    <a16:creationId xmlns:a16="http://schemas.microsoft.com/office/drawing/2014/main" id="{9F9DA1D7-C268-9F41-96EB-A750FCEA9E5E}"/>
                  </a:ext>
                </a:extLst>
              </p:cNvPr>
              <p:cNvGrpSpPr/>
              <p:nvPr/>
            </p:nvGrpSpPr>
            <p:grpSpPr>
              <a:xfrm>
                <a:off x="165100" y="0"/>
                <a:ext cx="3810881" cy="104502"/>
                <a:chOff x="0" y="0"/>
                <a:chExt cx="3810881" cy="104502"/>
              </a:xfrm>
            </p:grpSpPr>
            <p:cxnSp>
              <p:nvCxnSpPr>
                <p:cNvPr id="28" name="Straight Connector 27">
                  <a:extLst>
                    <a:ext uri="{FF2B5EF4-FFF2-40B4-BE49-F238E27FC236}">
                      <a16:creationId xmlns:a16="http://schemas.microsoft.com/office/drawing/2014/main" id="{6583C9DA-67CA-2F41-8209-E0A7CEA4BB40}"/>
                    </a:ext>
                  </a:extLst>
                </p:cNvPr>
                <p:cNvCxnSpPr/>
                <p:nvPr/>
              </p:nvCxnSpPr>
              <p:spPr>
                <a:xfrm>
                  <a:off x="0" y="95140"/>
                  <a:ext cx="3810881"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DE7B755E-57DB-E744-8C8E-B1B86BF5E649}"/>
                    </a:ext>
                  </a:extLst>
                </p:cNvPr>
                <p:cNvCxnSpPr/>
                <p:nvPr/>
              </p:nvCxnSpPr>
              <p:spPr>
                <a:xfrm flipV="1">
                  <a:off x="5286"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EA906105-B629-0947-873A-236941EB6018}"/>
                    </a:ext>
                  </a:extLst>
                </p:cNvPr>
                <p:cNvCxnSpPr/>
                <p:nvPr/>
              </p:nvCxnSpPr>
              <p:spPr>
                <a:xfrm flipV="1">
                  <a:off x="776976"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1C45777-AE4E-834B-9891-AA6B1EDD472E}"/>
                    </a:ext>
                  </a:extLst>
                </p:cNvPr>
                <p:cNvCxnSpPr/>
                <p:nvPr/>
              </p:nvCxnSpPr>
              <p:spPr>
                <a:xfrm flipV="1">
                  <a:off x="1538095"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3D660803-FC0E-8847-83C6-4B9E755263C5}"/>
                    </a:ext>
                  </a:extLst>
                </p:cNvPr>
                <p:cNvCxnSpPr/>
                <p:nvPr/>
              </p:nvCxnSpPr>
              <p:spPr>
                <a:xfrm flipV="1">
                  <a:off x="2293928"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16FBF42-7E97-3D40-AD0B-9ED607CA7483}"/>
                    </a:ext>
                  </a:extLst>
                </p:cNvPr>
                <p:cNvCxnSpPr/>
                <p:nvPr/>
              </p:nvCxnSpPr>
              <p:spPr>
                <a:xfrm flipV="1">
                  <a:off x="3049762"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3BF5AA5E-F186-164C-B1A7-24EC1CF600FE}"/>
                    </a:ext>
                  </a:extLst>
                </p:cNvPr>
                <p:cNvCxnSpPr/>
                <p:nvPr/>
              </p:nvCxnSpPr>
              <p:spPr>
                <a:xfrm flipV="1">
                  <a:off x="3810881" y="0"/>
                  <a:ext cx="0" cy="104502"/>
                </a:xfrm>
                <a:prstGeom prst="line">
                  <a:avLst/>
                </a:prstGeom>
                <a:ln w="19050"/>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22" name="Text Box 2">
                    <a:extLst>
                      <a:ext uri="{FF2B5EF4-FFF2-40B4-BE49-F238E27FC236}">
                        <a16:creationId xmlns:a16="http://schemas.microsoft.com/office/drawing/2014/main" id="{8424F894-E97C-E546-9979-99EF8BDAEF43}"/>
                      </a:ext>
                    </a:extLst>
                  </p:cNvPr>
                  <p:cNvSpPr txBox="1">
                    <a:spLocks noChangeArrowheads="1"/>
                  </p:cNvSpPr>
                  <p:nvPr/>
                </p:nvSpPr>
                <p:spPr bwMode="auto">
                  <a:xfrm>
                    <a:off x="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0</m:t>
                          </m:r>
                        </m:oMath>
                      </m:oMathPara>
                    </a14:m>
                    <a:endParaRPr lang="en-SG" sz="1200" dirty="0">
                      <a:effectLst/>
                      <a:latin typeface="Times New Roman" panose="02020603050405020304" pitchFamily="18" charset="0"/>
                      <a:ea typeface="SimSun" panose="02010600030101010101" pitchFamily="2" charset="-122"/>
                    </a:endParaRPr>
                  </a:p>
                </p:txBody>
              </p:sp>
            </mc:Choice>
            <mc:Fallback xmlns="">
              <p:sp>
                <p:nvSpPr>
                  <p:cNvPr id="22" name="Text Box 2">
                    <a:extLst>
                      <a:ext uri="{FF2B5EF4-FFF2-40B4-BE49-F238E27FC236}">
                        <a16:creationId xmlns:a16="http://schemas.microsoft.com/office/drawing/2014/main" id="{8424F894-E97C-E546-9979-99EF8BDAEF43}"/>
                      </a:ext>
                    </a:extLst>
                  </p:cNvPr>
                  <p:cNvSpPr txBox="1">
                    <a:spLocks noRot="1" noChangeAspect="1" noMove="1" noResize="1" noEditPoints="1" noAdjustHandles="1" noChangeArrowheads="1" noChangeShapeType="1" noTextEdit="1"/>
                  </p:cNvSpPr>
                  <p:nvPr/>
                </p:nvSpPr>
                <p:spPr bwMode="auto">
                  <a:xfrm>
                    <a:off x="0" y="50800"/>
                    <a:ext cx="352425" cy="278765"/>
                  </a:xfrm>
                  <a:prstGeom prst="rect">
                    <a:avLst/>
                  </a:prstGeom>
                  <a:blipFill>
                    <a:blip r:embed="rId12"/>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Box 2">
                    <a:extLst>
                      <a:ext uri="{FF2B5EF4-FFF2-40B4-BE49-F238E27FC236}">
                        <a16:creationId xmlns:a16="http://schemas.microsoft.com/office/drawing/2014/main" id="{7A8F9C26-6F90-D248-9670-AF333B853CD8}"/>
                      </a:ext>
                    </a:extLst>
                  </p:cNvPr>
                  <p:cNvSpPr txBox="1">
                    <a:spLocks noChangeArrowheads="1"/>
                  </p:cNvSpPr>
                  <p:nvPr/>
                </p:nvSpPr>
                <p:spPr bwMode="auto">
                  <a:xfrm>
                    <a:off x="7683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4</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3" name="Text Box 2">
                    <a:extLst>
                      <a:ext uri="{FF2B5EF4-FFF2-40B4-BE49-F238E27FC236}">
                        <a16:creationId xmlns:a16="http://schemas.microsoft.com/office/drawing/2014/main" id="{7A8F9C26-6F90-D248-9670-AF333B853CD8}"/>
                      </a:ext>
                    </a:extLst>
                  </p:cNvPr>
                  <p:cNvSpPr txBox="1">
                    <a:spLocks noRot="1" noChangeAspect="1" noMove="1" noResize="1" noEditPoints="1" noAdjustHandles="1" noChangeArrowheads="1" noChangeShapeType="1" noTextEdit="1"/>
                  </p:cNvSpPr>
                  <p:nvPr/>
                </p:nvSpPr>
                <p:spPr bwMode="auto">
                  <a:xfrm>
                    <a:off x="768350" y="50800"/>
                    <a:ext cx="352425" cy="278765"/>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2">
                    <a:extLst>
                      <a:ext uri="{FF2B5EF4-FFF2-40B4-BE49-F238E27FC236}">
                        <a16:creationId xmlns:a16="http://schemas.microsoft.com/office/drawing/2014/main" id="{A14A7912-DE15-A046-8D4E-4155261F9FE8}"/>
                      </a:ext>
                    </a:extLst>
                  </p:cNvPr>
                  <p:cNvSpPr txBox="1">
                    <a:spLocks noChangeArrowheads="1"/>
                  </p:cNvSpPr>
                  <p:nvPr/>
                </p:nvSpPr>
                <p:spPr bwMode="auto">
                  <a:xfrm>
                    <a:off x="152400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8</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4" name="Text Box 2">
                    <a:extLst>
                      <a:ext uri="{FF2B5EF4-FFF2-40B4-BE49-F238E27FC236}">
                        <a16:creationId xmlns:a16="http://schemas.microsoft.com/office/drawing/2014/main" id="{A14A7912-DE15-A046-8D4E-4155261F9FE8}"/>
                      </a:ext>
                    </a:extLst>
                  </p:cNvPr>
                  <p:cNvSpPr txBox="1">
                    <a:spLocks noRot="1" noChangeAspect="1" noMove="1" noResize="1" noEditPoints="1" noAdjustHandles="1" noChangeArrowheads="1" noChangeShapeType="1" noTextEdit="1"/>
                  </p:cNvSpPr>
                  <p:nvPr/>
                </p:nvSpPr>
                <p:spPr bwMode="auto">
                  <a:xfrm>
                    <a:off x="1524000" y="50800"/>
                    <a:ext cx="352425" cy="278765"/>
                  </a:xfrm>
                  <a:prstGeom prst="rect">
                    <a:avLst/>
                  </a:prstGeom>
                  <a:blipFill>
                    <a:blip r:embed="rId14"/>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 Box 2">
                    <a:extLst>
                      <a:ext uri="{FF2B5EF4-FFF2-40B4-BE49-F238E27FC236}">
                        <a16:creationId xmlns:a16="http://schemas.microsoft.com/office/drawing/2014/main" id="{2FA868CA-55F3-0140-9912-06EA3B08EEA9}"/>
                      </a:ext>
                    </a:extLst>
                  </p:cNvPr>
                  <p:cNvSpPr txBox="1">
                    <a:spLocks noChangeArrowheads="1"/>
                  </p:cNvSpPr>
                  <p:nvPr/>
                </p:nvSpPr>
                <p:spPr bwMode="auto">
                  <a:xfrm>
                    <a:off x="22669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12</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5" name="Text Box 2">
                    <a:extLst>
                      <a:ext uri="{FF2B5EF4-FFF2-40B4-BE49-F238E27FC236}">
                        <a16:creationId xmlns:a16="http://schemas.microsoft.com/office/drawing/2014/main" id="{2FA868CA-55F3-0140-9912-06EA3B08EEA9}"/>
                      </a:ext>
                    </a:extLst>
                  </p:cNvPr>
                  <p:cNvSpPr txBox="1">
                    <a:spLocks noRot="1" noChangeAspect="1" noMove="1" noResize="1" noEditPoints="1" noAdjustHandles="1" noChangeArrowheads="1" noChangeShapeType="1" noTextEdit="1"/>
                  </p:cNvSpPr>
                  <p:nvPr/>
                </p:nvSpPr>
                <p:spPr bwMode="auto">
                  <a:xfrm>
                    <a:off x="2266950" y="50800"/>
                    <a:ext cx="352425" cy="278765"/>
                  </a:xfrm>
                  <a:prstGeom prst="rect">
                    <a:avLst/>
                  </a:prstGeom>
                  <a:blipFill>
                    <a:blip r:embed="rId15"/>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 Box 2">
                    <a:extLst>
                      <a:ext uri="{FF2B5EF4-FFF2-40B4-BE49-F238E27FC236}">
                        <a16:creationId xmlns:a16="http://schemas.microsoft.com/office/drawing/2014/main" id="{504169BF-D270-D249-9D81-7F09B726F31E}"/>
                      </a:ext>
                    </a:extLst>
                  </p:cNvPr>
                  <p:cNvSpPr txBox="1">
                    <a:spLocks noChangeArrowheads="1"/>
                  </p:cNvSpPr>
                  <p:nvPr/>
                </p:nvSpPr>
                <p:spPr bwMode="auto">
                  <a:xfrm>
                    <a:off x="302895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16</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6" name="Text Box 2">
                    <a:extLst>
                      <a:ext uri="{FF2B5EF4-FFF2-40B4-BE49-F238E27FC236}">
                        <a16:creationId xmlns:a16="http://schemas.microsoft.com/office/drawing/2014/main" id="{504169BF-D270-D249-9D81-7F09B726F31E}"/>
                      </a:ext>
                    </a:extLst>
                  </p:cNvPr>
                  <p:cNvSpPr txBox="1">
                    <a:spLocks noRot="1" noChangeAspect="1" noMove="1" noResize="1" noEditPoints="1" noAdjustHandles="1" noChangeArrowheads="1" noChangeShapeType="1" noTextEdit="1"/>
                  </p:cNvSpPr>
                  <p:nvPr/>
                </p:nvSpPr>
                <p:spPr bwMode="auto">
                  <a:xfrm>
                    <a:off x="3028950" y="50800"/>
                    <a:ext cx="352425" cy="278765"/>
                  </a:xfrm>
                  <a:prstGeom prst="rect">
                    <a:avLst/>
                  </a:prstGeom>
                  <a:blipFill>
                    <a:blip r:embed="rId1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 Box 2">
                    <a:extLst>
                      <a:ext uri="{FF2B5EF4-FFF2-40B4-BE49-F238E27FC236}">
                        <a16:creationId xmlns:a16="http://schemas.microsoft.com/office/drawing/2014/main" id="{13EA5E55-0100-9146-A934-FB33E071B7DC}"/>
                      </a:ext>
                    </a:extLst>
                  </p:cNvPr>
                  <p:cNvSpPr txBox="1">
                    <a:spLocks noChangeArrowheads="1"/>
                  </p:cNvSpPr>
                  <p:nvPr/>
                </p:nvSpPr>
                <p:spPr bwMode="auto">
                  <a:xfrm>
                    <a:off x="3797300" y="50800"/>
                    <a:ext cx="352425" cy="27876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r>
                            <a:rPr lang="en-US" sz="1200" i="1">
                              <a:solidFill>
                                <a:srgbClr val="C00000"/>
                              </a:solidFill>
                              <a:effectLst/>
                              <a:latin typeface="Cambria Math" panose="02040503050406030204" pitchFamily="18" charset="0"/>
                              <a:ea typeface="SimSun" panose="02010600030101010101" pitchFamily="2" charset="-122"/>
                            </a:rPr>
                            <m:t>20</m:t>
                          </m:r>
                        </m:oMath>
                      </m:oMathPara>
                    </a14:m>
                    <a:endParaRPr lang="en-SG" sz="1200">
                      <a:effectLst/>
                      <a:latin typeface="Times New Roman" panose="02020603050405020304" pitchFamily="18" charset="0"/>
                      <a:ea typeface="SimSun" panose="02010600030101010101" pitchFamily="2" charset="-122"/>
                    </a:endParaRPr>
                  </a:p>
                </p:txBody>
              </p:sp>
            </mc:Choice>
            <mc:Fallback xmlns="">
              <p:sp>
                <p:nvSpPr>
                  <p:cNvPr id="27" name="Text Box 2">
                    <a:extLst>
                      <a:ext uri="{FF2B5EF4-FFF2-40B4-BE49-F238E27FC236}">
                        <a16:creationId xmlns:a16="http://schemas.microsoft.com/office/drawing/2014/main" id="{13EA5E55-0100-9146-A934-FB33E071B7DC}"/>
                      </a:ext>
                    </a:extLst>
                  </p:cNvPr>
                  <p:cNvSpPr txBox="1">
                    <a:spLocks noRot="1" noChangeAspect="1" noMove="1" noResize="1" noEditPoints="1" noAdjustHandles="1" noChangeArrowheads="1" noChangeShapeType="1" noTextEdit="1"/>
                  </p:cNvSpPr>
                  <p:nvPr/>
                </p:nvSpPr>
                <p:spPr bwMode="auto">
                  <a:xfrm>
                    <a:off x="3797300" y="50800"/>
                    <a:ext cx="352425" cy="278765"/>
                  </a:xfrm>
                  <a:prstGeom prst="rect">
                    <a:avLst/>
                  </a:prstGeom>
                  <a:blipFill>
                    <a:blip r:embed="rId17"/>
                    <a:stretch>
                      <a:fillRect/>
                    </a:stretch>
                  </a:blipFill>
                  <a:ln w="9525">
                    <a:noFill/>
                    <a:miter lim="800000"/>
                    <a:headEnd/>
                    <a:tailEnd/>
                  </a:ln>
                </p:spPr>
                <p:txBody>
                  <a:bodyPr/>
                  <a:lstStyle/>
                  <a:p>
                    <a:r>
                      <a:rPr lang="en-US">
                        <a:noFill/>
                      </a:rPr>
                      <a:t> </a:t>
                    </a:r>
                  </a:p>
                </p:txBody>
              </p:sp>
            </mc:Fallback>
          </mc:AlternateContent>
        </p:grpSp>
      </p:grpSp>
      <p:grpSp>
        <p:nvGrpSpPr>
          <p:cNvPr id="112" name="Group 111">
            <a:extLst>
              <a:ext uri="{FF2B5EF4-FFF2-40B4-BE49-F238E27FC236}">
                <a16:creationId xmlns:a16="http://schemas.microsoft.com/office/drawing/2014/main" id="{C3DC1490-8F7C-A542-9E9D-7A311DB74BE5}"/>
              </a:ext>
            </a:extLst>
          </p:cNvPr>
          <p:cNvGrpSpPr/>
          <p:nvPr/>
        </p:nvGrpSpPr>
        <p:grpSpPr>
          <a:xfrm>
            <a:off x="7265418" y="483409"/>
            <a:ext cx="2983865" cy="2550702"/>
            <a:chOff x="0" y="-28530"/>
            <a:chExt cx="2934054" cy="2518633"/>
          </a:xfrm>
        </p:grpSpPr>
        <p:grpSp>
          <p:nvGrpSpPr>
            <p:cNvPr id="113" name="Group 112">
              <a:extLst>
                <a:ext uri="{FF2B5EF4-FFF2-40B4-BE49-F238E27FC236}">
                  <a16:creationId xmlns:a16="http://schemas.microsoft.com/office/drawing/2014/main" id="{FC0EB99A-6B92-D246-9019-E565F73BA266}"/>
                </a:ext>
              </a:extLst>
            </p:cNvPr>
            <p:cNvGrpSpPr/>
            <p:nvPr/>
          </p:nvGrpSpPr>
          <p:grpSpPr>
            <a:xfrm>
              <a:off x="0" y="657668"/>
              <a:ext cx="352425" cy="380262"/>
              <a:chOff x="0" y="657668"/>
              <a:chExt cx="352425" cy="380262"/>
            </a:xfrm>
          </p:grpSpPr>
          <p:sp>
            <p:nvSpPr>
              <p:cNvPr id="153" name="Oval 152">
                <a:extLst>
                  <a:ext uri="{FF2B5EF4-FFF2-40B4-BE49-F238E27FC236}">
                    <a16:creationId xmlns:a16="http://schemas.microsoft.com/office/drawing/2014/main" id="{1399782C-FBB1-354A-A7B0-C304E2F4F142}"/>
                  </a:ext>
                </a:extLst>
              </p:cNvPr>
              <p:cNvSpPr/>
              <p:nvPr/>
            </p:nvSpPr>
            <p:spPr>
              <a:xfrm>
                <a:off x="11709" y="700463"/>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4" name="Text Box 2">
                    <a:extLst>
                      <a:ext uri="{FF2B5EF4-FFF2-40B4-BE49-F238E27FC236}">
                        <a16:creationId xmlns:a16="http://schemas.microsoft.com/office/drawing/2014/main" id="{0C2ADBD9-F56B-1842-B31E-369259CF78FA}"/>
                      </a:ext>
                    </a:extLst>
                  </p:cNvPr>
                  <p:cNvSpPr txBox="1">
                    <a:spLocks noChangeArrowheads="1"/>
                  </p:cNvSpPr>
                  <p:nvPr/>
                </p:nvSpPr>
                <p:spPr bwMode="auto">
                  <a:xfrm>
                    <a:off x="0" y="657668"/>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1</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54" name="Text Box 2">
                    <a:extLst>
                      <a:ext uri="{FF2B5EF4-FFF2-40B4-BE49-F238E27FC236}">
                        <a16:creationId xmlns:a16="http://schemas.microsoft.com/office/drawing/2014/main" id="{0C2ADBD9-F56B-1842-B31E-369259CF78FA}"/>
                      </a:ext>
                    </a:extLst>
                  </p:cNvPr>
                  <p:cNvSpPr txBox="1">
                    <a:spLocks noRot="1" noChangeAspect="1" noMove="1" noResize="1" noEditPoints="1" noAdjustHandles="1" noChangeArrowheads="1" noChangeShapeType="1" noTextEdit="1"/>
                  </p:cNvSpPr>
                  <p:nvPr/>
                </p:nvSpPr>
                <p:spPr bwMode="auto">
                  <a:xfrm>
                    <a:off x="0" y="657668"/>
                    <a:ext cx="352425" cy="380262"/>
                  </a:xfrm>
                  <a:prstGeom prst="rect">
                    <a:avLst/>
                  </a:prstGeom>
                  <a:blipFill>
                    <a:blip r:embed="rId18"/>
                    <a:stretch>
                      <a:fillRect/>
                    </a:stretch>
                  </a:blipFill>
                  <a:ln w="9525">
                    <a:noFill/>
                    <a:miter lim="800000"/>
                    <a:headEnd/>
                    <a:tailEnd/>
                  </a:ln>
                </p:spPr>
                <p:txBody>
                  <a:bodyPr/>
                  <a:lstStyle/>
                  <a:p>
                    <a:r>
                      <a:rPr lang="en-US">
                        <a:noFill/>
                      </a:rPr>
                      <a:t> </a:t>
                    </a:r>
                  </a:p>
                </p:txBody>
              </p:sp>
            </mc:Fallback>
          </mc:AlternateContent>
        </p:grpSp>
        <p:cxnSp>
          <p:nvCxnSpPr>
            <p:cNvPr id="114" name="Straight Connector 113">
              <a:extLst>
                <a:ext uri="{FF2B5EF4-FFF2-40B4-BE49-F238E27FC236}">
                  <a16:creationId xmlns:a16="http://schemas.microsoft.com/office/drawing/2014/main" id="{6F35B893-FD8E-D042-BD6D-1E0A66C6E369}"/>
                </a:ext>
              </a:extLst>
            </p:cNvPr>
            <p:cNvCxnSpPr>
              <a:cxnSpLocks/>
            </p:cNvCxnSpPr>
            <p:nvPr/>
          </p:nvCxnSpPr>
          <p:spPr>
            <a:xfrm flipV="1">
              <a:off x="352425" y="247578"/>
              <a:ext cx="769044" cy="592268"/>
            </a:xfrm>
            <a:prstGeom prst="line">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854958A-9AB7-634D-87B9-1E12DC4F8C3F}"/>
                </a:ext>
              </a:extLst>
            </p:cNvPr>
            <p:cNvCxnSpPr>
              <a:cxnSpLocks/>
            </p:cNvCxnSpPr>
            <p:nvPr/>
          </p:nvCxnSpPr>
          <p:spPr>
            <a:xfrm>
              <a:off x="352425" y="1656799"/>
              <a:ext cx="769044" cy="522642"/>
            </a:xfrm>
            <a:prstGeom prst="line">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16" name="Straight Connector 1895">
              <a:extLst>
                <a:ext uri="{FF2B5EF4-FFF2-40B4-BE49-F238E27FC236}">
                  <a16:creationId xmlns:a16="http://schemas.microsoft.com/office/drawing/2014/main" id="{FE3875F2-59C2-BD41-B7A5-7F1F1556F899}"/>
                </a:ext>
              </a:extLst>
            </p:cNvPr>
            <p:cNvCxnSpPr>
              <a:cxnSpLocks/>
            </p:cNvCxnSpPr>
            <p:nvPr/>
          </p:nvCxnSpPr>
          <p:spPr>
            <a:xfrm flipV="1">
              <a:off x="352425" y="139383"/>
              <a:ext cx="1909075" cy="1517416"/>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706BE12-80F2-FA46-9D3B-B09CE51B25B1}"/>
                </a:ext>
              </a:extLst>
            </p:cNvPr>
            <p:cNvCxnSpPr>
              <a:cxnSpLocks/>
            </p:cNvCxnSpPr>
            <p:nvPr/>
          </p:nvCxnSpPr>
          <p:spPr>
            <a:xfrm>
              <a:off x="352425" y="839846"/>
              <a:ext cx="1909075" cy="1437908"/>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0FF06C9-E31D-0F48-B969-0EB140AB6639}"/>
                </a:ext>
              </a:extLst>
            </p:cNvPr>
            <p:cNvCxnSpPr>
              <a:cxnSpLocks/>
            </p:cNvCxnSpPr>
            <p:nvPr/>
          </p:nvCxnSpPr>
          <p:spPr>
            <a:xfrm>
              <a:off x="352425" y="1656799"/>
              <a:ext cx="1909075" cy="620955"/>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B27A499-4C85-FB4B-BDF4-7A453BC97541}"/>
                </a:ext>
              </a:extLst>
            </p:cNvPr>
            <p:cNvCxnSpPr>
              <a:cxnSpLocks/>
            </p:cNvCxnSpPr>
            <p:nvPr/>
          </p:nvCxnSpPr>
          <p:spPr>
            <a:xfrm>
              <a:off x="1473894" y="2179441"/>
              <a:ext cx="787606" cy="98313"/>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5CF512-68F5-7544-975A-D0A7D01EAC92}"/>
                </a:ext>
              </a:extLst>
            </p:cNvPr>
            <p:cNvCxnSpPr>
              <a:cxnSpLocks/>
            </p:cNvCxnSpPr>
            <p:nvPr/>
          </p:nvCxnSpPr>
          <p:spPr>
            <a:xfrm>
              <a:off x="352425" y="839846"/>
              <a:ext cx="2229204" cy="357909"/>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B92DD0-CECB-9F4C-9D8C-27C1DD72F493}"/>
                </a:ext>
              </a:extLst>
            </p:cNvPr>
            <p:cNvCxnSpPr>
              <a:cxnSpLocks/>
            </p:cNvCxnSpPr>
            <p:nvPr/>
          </p:nvCxnSpPr>
          <p:spPr>
            <a:xfrm>
              <a:off x="352425" y="839846"/>
              <a:ext cx="769044" cy="358792"/>
            </a:xfrm>
            <a:prstGeom prst="line">
              <a:avLst/>
            </a:prstGeom>
            <a:ln w="12700">
              <a:solidFill>
                <a:schemeClr val="tx1"/>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738D319-A61D-E94F-B500-B9570F99ED02}"/>
                </a:ext>
              </a:extLst>
            </p:cNvPr>
            <p:cNvCxnSpPr>
              <a:cxnSpLocks/>
            </p:cNvCxnSpPr>
            <p:nvPr/>
          </p:nvCxnSpPr>
          <p:spPr>
            <a:xfrm flipV="1">
              <a:off x="1473894" y="139383"/>
              <a:ext cx="787606" cy="108195"/>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C8EBF7C-6EB9-B648-824D-FFF7FE38C743}"/>
                </a:ext>
              </a:extLst>
            </p:cNvPr>
            <p:cNvCxnSpPr>
              <a:cxnSpLocks/>
            </p:cNvCxnSpPr>
            <p:nvPr/>
          </p:nvCxnSpPr>
          <p:spPr>
            <a:xfrm flipV="1">
              <a:off x="352425" y="1198638"/>
              <a:ext cx="769044" cy="458161"/>
            </a:xfrm>
            <a:prstGeom prst="line">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E9B4527-749B-AC44-B798-1DFB6C0AD70E}"/>
                </a:ext>
              </a:extLst>
            </p:cNvPr>
            <p:cNvCxnSpPr>
              <a:cxnSpLocks/>
            </p:cNvCxnSpPr>
            <p:nvPr/>
          </p:nvCxnSpPr>
          <p:spPr>
            <a:xfrm flipV="1">
              <a:off x="352425" y="139383"/>
              <a:ext cx="1909075" cy="700463"/>
            </a:xfrm>
            <a:prstGeom prst="line">
              <a:avLst/>
            </a:prstGeom>
            <a:ln w="12700">
              <a:solidFill>
                <a:schemeClr val="tx1"/>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3C68997-6457-164A-B3BF-C76BC85805EC}"/>
                </a:ext>
              </a:extLst>
            </p:cNvPr>
            <p:cNvCxnSpPr>
              <a:cxnSpLocks/>
            </p:cNvCxnSpPr>
            <p:nvPr/>
          </p:nvCxnSpPr>
          <p:spPr>
            <a:xfrm flipV="1">
              <a:off x="352425" y="1197755"/>
              <a:ext cx="2229204" cy="459044"/>
            </a:xfrm>
            <a:prstGeom prst="line">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83A5F8-FA00-8A49-92DE-E6A94DEFF77B}"/>
                </a:ext>
              </a:extLst>
            </p:cNvPr>
            <p:cNvCxnSpPr>
              <a:cxnSpLocks/>
            </p:cNvCxnSpPr>
            <p:nvPr/>
          </p:nvCxnSpPr>
          <p:spPr>
            <a:xfrm flipH="1" flipV="1">
              <a:off x="352425" y="839846"/>
              <a:ext cx="769044" cy="1339595"/>
            </a:xfrm>
            <a:prstGeom prst="line">
              <a:avLst/>
            </a:prstGeom>
            <a:ln w="12700">
              <a:solidFill>
                <a:schemeClr val="tx1"/>
              </a:solidFill>
              <a:headEnd type="stealth" w="med" len="lg"/>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31BEED13-D9D5-B842-9A7B-91C45CAB0E3B}"/>
                </a:ext>
              </a:extLst>
            </p:cNvPr>
            <p:cNvGrpSpPr/>
            <p:nvPr/>
          </p:nvGrpSpPr>
          <p:grpSpPr>
            <a:xfrm>
              <a:off x="0" y="1488886"/>
              <a:ext cx="352425" cy="380262"/>
              <a:chOff x="0" y="1488886"/>
              <a:chExt cx="352425" cy="380262"/>
            </a:xfrm>
          </p:grpSpPr>
          <p:sp>
            <p:nvSpPr>
              <p:cNvPr id="151" name="Oval 150">
                <a:extLst>
                  <a:ext uri="{FF2B5EF4-FFF2-40B4-BE49-F238E27FC236}">
                    <a16:creationId xmlns:a16="http://schemas.microsoft.com/office/drawing/2014/main" id="{87218AE8-16AA-904A-BFE5-EE4C436B8709}"/>
                  </a:ext>
                </a:extLst>
              </p:cNvPr>
              <p:cNvSpPr/>
              <p:nvPr/>
            </p:nvSpPr>
            <p:spPr>
              <a:xfrm>
                <a:off x="11709" y="1517416"/>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2" name="Text Box 2">
                    <a:extLst>
                      <a:ext uri="{FF2B5EF4-FFF2-40B4-BE49-F238E27FC236}">
                        <a16:creationId xmlns:a16="http://schemas.microsoft.com/office/drawing/2014/main" id="{1B02ADF6-DE1A-A543-9601-3261264E01BD}"/>
                      </a:ext>
                    </a:extLst>
                  </p:cNvPr>
                  <p:cNvSpPr txBox="1">
                    <a:spLocks noChangeArrowheads="1"/>
                  </p:cNvSpPr>
                  <p:nvPr/>
                </p:nvSpPr>
                <p:spPr bwMode="auto">
                  <a:xfrm>
                    <a:off x="0" y="1488886"/>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7</m:t>
                              </m:r>
                            </m:sub>
                          </m:sSub>
                        </m:oMath>
                      </m:oMathPara>
                    </a14:m>
                    <a:endParaRPr lang="en-SG" sz="1600">
                      <a:effectLst/>
                      <a:latin typeface="Times New Roman" panose="02020603050405020304" pitchFamily="18" charset="0"/>
                      <a:ea typeface="SimSun" panose="02010600030101010101" pitchFamily="2" charset="-122"/>
                    </a:endParaRPr>
                  </a:p>
                </p:txBody>
              </p:sp>
            </mc:Choice>
            <mc:Fallback xmlns="">
              <p:sp>
                <p:nvSpPr>
                  <p:cNvPr id="152" name="Text Box 2">
                    <a:extLst>
                      <a:ext uri="{FF2B5EF4-FFF2-40B4-BE49-F238E27FC236}">
                        <a16:creationId xmlns:a16="http://schemas.microsoft.com/office/drawing/2014/main" id="{1B02ADF6-DE1A-A543-9601-3261264E01BD}"/>
                      </a:ext>
                    </a:extLst>
                  </p:cNvPr>
                  <p:cNvSpPr txBox="1">
                    <a:spLocks noRot="1" noChangeAspect="1" noMove="1" noResize="1" noEditPoints="1" noAdjustHandles="1" noChangeArrowheads="1" noChangeShapeType="1" noTextEdit="1"/>
                  </p:cNvSpPr>
                  <p:nvPr/>
                </p:nvSpPr>
                <p:spPr bwMode="auto">
                  <a:xfrm>
                    <a:off x="0" y="1488886"/>
                    <a:ext cx="352425" cy="380262"/>
                  </a:xfrm>
                  <a:prstGeom prst="rect">
                    <a:avLst/>
                  </a:prstGeom>
                  <a:blipFill>
                    <a:blip r:embed="rId19"/>
                    <a:stretch>
                      <a:fillRect/>
                    </a:stretch>
                  </a:blipFill>
                  <a:ln w="9525">
                    <a:noFill/>
                    <a:miter lim="800000"/>
                    <a:headEnd/>
                    <a:tailEnd/>
                  </a:ln>
                </p:spPr>
                <p:txBody>
                  <a:bodyPr/>
                  <a:lstStyle/>
                  <a:p>
                    <a:r>
                      <a:rPr lang="en-US">
                        <a:noFill/>
                      </a:rPr>
                      <a:t> </a:t>
                    </a:r>
                  </a:p>
                </p:txBody>
              </p:sp>
            </mc:Fallback>
          </mc:AlternateContent>
        </p:grpSp>
        <p:grpSp>
          <p:nvGrpSpPr>
            <p:cNvPr id="128" name="Group 127">
              <a:extLst>
                <a:ext uri="{FF2B5EF4-FFF2-40B4-BE49-F238E27FC236}">
                  <a16:creationId xmlns:a16="http://schemas.microsoft.com/office/drawing/2014/main" id="{8FF4B798-0952-B545-92C0-D51BFFDB29AB}"/>
                </a:ext>
              </a:extLst>
            </p:cNvPr>
            <p:cNvGrpSpPr/>
            <p:nvPr/>
          </p:nvGrpSpPr>
          <p:grpSpPr>
            <a:xfrm>
              <a:off x="2261500" y="-28530"/>
              <a:ext cx="352425" cy="380262"/>
              <a:chOff x="2261500" y="-28530"/>
              <a:chExt cx="352425" cy="380262"/>
            </a:xfrm>
          </p:grpSpPr>
          <p:sp>
            <p:nvSpPr>
              <p:cNvPr id="149" name="Oval 148">
                <a:extLst>
                  <a:ext uri="{FF2B5EF4-FFF2-40B4-BE49-F238E27FC236}">
                    <a16:creationId xmlns:a16="http://schemas.microsoft.com/office/drawing/2014/main" id="{E012912E-3787-7B4C-85A2-9323EA1C673C}"/>
                  </a:ext>
                </a:extLst>
              </p:cNvPr>
              <p:cNvSpPr/>
              <p:nvPr/>
            </p:nvSpPr>
            <p:spPr>
              <a:xfrm>
                <a:off x="2273209" y="0"/>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50" name="Text Box 2">
                    <a:extLst>
                      <a:ext uri="{FF2B5EF4-FFF2-40B4-BE49-F238E27FC236}">
                        <a16:creationId xmlns:a16="http://schemas.microsoft.com/office/drawing/2014/main" id="{A65DF02A-59AE-B242-B861-9841BB0F3378}"/>
                      </a:ext>
                    </a:extLst>
                  </p:cNvPr>
                  <p:cNvSpPr txBox="1">
                    <a:spLocks noChangeArrowheads="1"/>
                  </p:cNvSpPr>
                  <p:nvPr/>
                </p:nvSpPr>
                <p:spPr bwMode="auto">
                  <a:xfrm>
                    <a:off x="2261500" y="-28530"/>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50" name="Text Box 2">
                    <a:extLst>
                      <a:ext uri="{FF2B5EF4-FFF2-40B4-BE49-F238E27FC236}">
                        <a16:creationId xmlns:a16="http://schemas.microsoft.com/office/drawing/2014/main" id="{A65DF02A-59AE-B242-B861-9841BB0F3378}"/>
                      </a:ext>
                    </a:extLst>
                  </p:cNvPr>
                  <p:cNvSpPr txBox="1">
                    <a:spLocks noRot="1" noChangeAspect="1" noMove="1" noResize="1" noEditPoints="1" noAdjustHandles="1" noChangeArrowheads="1" noChangeShapeType="1" noTextEdit="1"/>
                  </p:cNvSpPr>
                  <p:nvPr/>
                </p:nvSpPr>
                <p:spPr bwMode="auto">
                  <a:xfrm>
                    <a:off x="2261500" y="-28530"/>
                    <a:ext cx="352425" cy="380262"/>
                  </a:xfrm>
                  <a:prstGeom prst="rect">
                    <a:avLst/>
                  </a:prstGeom>
                  <a:blipFill>
                    <a:blip r:embed="rId20"/>
                    <a:stretch>
                      <a:fillRect/>
                    </a:stretch>
                  </a:blipFill>
                  <a:ln w="9525">
                    <a:noFill/>
                    <a:miter lim="800000"/>
                    <a:headEnd/>
                    <a:tailEnd/>
                  </a:ln>
                </p:spPr>
                <p:txBody>
                  <a:bodyPr/>
                  <a:lstStyle/>
                  <a:p>
                    <a:r>
                      <a:rPr lang="en-US">
                        <a:noFill/>
                      </a:rPr>
                      <a:t> </a:t>
                    </a:r>
                  </a:p>
                </p:txBody>
              </p:sp>
            </mc:Fallback>
          </mc:AlternateContent>
        </p:grpSp>
        <p:grpSp>
          <p:nvGrpSpPr>
            <p:cNvPr id="129" name="Group 128">
              <a:extLst>
                <a:ext uri="{FF2B5EF4-FFF2-40B4-BE49-F238E27FC236}">
                  <a16:creationId xmlns:a16="http://schemas.microsoft.com/office/drawing/2014/main" id="{98BE1C09-6049-A443-97A7-DA8BF539902A}"/>
                </a:ext>
              </a:extLst>
            </p:cNvPr>
            <p:cNvGrpSpPr/>
            <p:nvPr/>
          </p:nvGrpSpPr>
          <p:grpSpPr>
            <a:xfrm>
              <a:off x="1121469" y="2011528"/>
              <a:ext cx="352425" cy="380262"/>
              <a:chOff x="1121469" y="2011528"/>
              <a:chExt cx="352425" cy="380262"/>
            </a:xfrm>
          </p:grpSpPr>
          <p:sp>
            <p:nvSpPr>
              <p:cNvPr id="147" name="Oval 146">
                <a:extLst>
                  <a:ext uri="{FF2B5EF4-FFF2-40B4-BE49-F238E27FC236}">
                    <a16:creationId xmlns:a16="http://schemas.microsoft.com/office/drawing/2014/main" id="{50ED24DB-C991-2649-8BF8-333F008C2033}"/>
                  </a:ext>
                </a:extLst>
              </p:cNvPr>
              <p:cNvSpPr/>
              <p:nvPr/>
            </p:nvSpPr>
            <p:spPr>
              <a:xfrm>
                <a:off x="1133178" y="2040058"/>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8" name="Text Box 2">
                    <a:extLst>
                      <a:ext uri="{FF2B5EF4-FFF2-40B4-BE49-F238E27FC236}">
                        <a16:creationId xmlns:a16="http://schemas.microsoft.com/office/drawing/2014/main" id="{BB778884-6503-9840-9EA4-59F4C073B296}"/>
                      </a:ext>
                    </a:extLst>
                  </p:cNvPr>
                  <p:cNvSpPr txBox="1">
                    <a:spLocks noChangeArrowheads="1"/>
                  </p:cNvSpPr>
                  <p:nvPr/>
                </p:nvSpPr>
                <p:spPr bwMode="auto">
                  <a:xfrm>
                    <a:off x="1121469" y="2011528"/>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5</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8" name="Text Box 2">
                    <a:extLst>
                      <a:ext uri="{FF2B5EF4-FFF2-40B4-BE49-F238E27FC236}">
                        <a16:creationId xmlns:a16="http://schemas.microsoft.com/office/drawing/2014/main" id="{BB778884-6503-9840-9EA4-59F4C073B296}"/>
                      </a:ext>
                    </a:extLst>
                  </p:cNvPr>
                  <p:cNvSpPr txBox="1">
                    <a:spLocks noRot="1" noChangeAspect="1" noMove="1" noResize="1" noEditPoints="1" noAdjustHandles="1" noChangeArrowheads="1" noChangeShapeType="1" noTextEdit="1"/>
                  </p:cNvSpPr>
                  <p:nvPr/>
                </p:nvSpPr>
                <p:spPr bwMode="auto">
                  <a:xfrm>
                    <a:off x="1121469" y="2011528"/>
                    <a:ext cx="352425" cy="380262"/>
                  </a:xfrm>
                  <a:prstGeom prst="rect">
                    <a:avLst/>
                  </a:prstGeom>
                  <a:blipFill>
                    <a:blip r:embed="rId21"/>
                    <a:stretch>
                      <a:fillRect/>
                    </a:stretch>
                  </a:blipFill>
                  <a:ln w="9525">
                    <a:noFill/>
                    <a:miter lim="800000"/>
                    <a:headEnd/>
                    <a:tailEnd/>
                  </a:ln>
                </p:spPr>
                <p:txBody>
                  <a:bodyPr/>
                  <a:lstStyle/>
                  <a:p>
                    <a:r>
                      <a:rPr lang="en-US">
                        <a:noFill/>
                      </a:rPr>
                      <a:t> </a:t>
                    </a:r>
                  </a:p>
                </p:txBody>
              </p:sp>
            </mc:Fallback>
          </mc:AlternateContent>
        </p:grpSp>
        <p:grpSp>
          <p:nvGrpSpPr>
            <p:cNvPr id="130" name="Group 129">
              <a:extLst>
                <a:ext uri="{FF2B5EF4-FFF2-40B4-BE49-F238E27FC236}">
                  <a16:creationId xmlns:a16="http://schemas.microsoft.com/office/drawing/2014/main" id="{4FA1B439-2037-1B41-907B-E46C97404763}"/>
                </a:ext>
              </a:extLst>
            </p:cNvPr>
            <p:cNvGrpSpPr/>
            <p:nvPr/>
          </p:nvGrpSpPr>
          <p:grpSpPr>
            <a:xfrm>
              <a:off x="1121469" y="79665"/>
              <a:ext cx="352425" cy="380262"/>
              <a:chOff x="1121469" y="79665"/>
              <a:chExt cx="352425" cy="380262"/>
            </a:xfrm>
          </p:grpSpPr>
          <p:sp>
            <p:nvSpPr>
              <p:cNvPr id="145" name="Oval 144">
                <a:extLst>
                  <a:ext uri="{FF2B5EF4-FFF2-40B4-BE49-F238E27FC236}">
                    <a16:creationId xmlns:a16="http://schemas.microsoft.com/office/drawing/2014/main" id="{F55DDA6E-FC23-4941-B6C6-41BFDC463D0C}"/>
                  </a:ext>
                </a:extLst>
              </p:cNvPr>
              <p:cNvSpPr/>
              <p:nvPr/>
            </p:nvSpPr>
            <p:spPr>
              <a:xfrm>
                <a:off x="1133178" y="10819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6" name="Text Box 2">
                    <a:extLst>
                      <a:ext uri="{FF2B5EF4-FFF2-40B4-BE49-F238E27FC236}">
                        <a16:creationId xmlns:a16="http://schemas.microsoft.com/office/drawing/2014/main" id="{D8104B80-3C39-7849-AB8A-76E01E4040CF}"/>
                      </a:ext>
                    </a:extLst>
                  </p:cNvPr>
                  <p:cNvSpPr txBox="1">
                    <a:spLocks noChangeArrowheads="1"/>
                  </p:cNvSpPr>
                  <p:nvPr/>
                </p:nvSpPr>
                <p:spPr bwMode="auto">
                  <a:xfrm>
                    <a:off x="1121469" y="7966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4</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6" name="Text Box 2">
                    <a:extLst>
                      <a:ext uri="{FF2B5EF4-FFF2-40B4-BE49-F238E27FC236}">
                        <a16:creationId xmlns:a16="http://schemas.microsoft.com/office/drawing/2014/main" id="{D8104B80-3C39-7849-AB8A-76E01E4040CF}"/>
                      </a:ext>
                    </a:extLst>
                  </p:cNvPr>
                  <p:cNvSpPr txBox="1">
                    <a:spLocks noRot="1" noChangeAspect="1" noMove="1" noResize="1" noEditPoints="1" noAdjustHandles="1" noChangeArrowheads="1" noChangeShapeType="1" noTextEdit="1"/>
                  </p:cNvSpPr>
                  <p:nvPr/>
                </p:nvSpPr>
                <p:spPr bwMode="auto">
                  <a:xfrm>
                    <a:off x="1121469" y="79665"/>
                    <a:ext cx="352425" cy="380262"/>
                  </a:xfrm>
                  <a:prstGeom prst="rect">
                    <a:avLst/>
                  </a:prstGeom>
                  <a:blipFill>
                    <a:blip r:embed="rId22"/>
                    <a:stretch>
                      <a:fillRect/>
                    </a:stretch>
                  </a:blipFill>
                  <a:ln w="9525">
                    <a:noFill/>
                    <a:miter lim="800000"/>
                    <a:headEnd/>
                    <a:tailEnd/>
                  </a:ln>
                </p:spPr>
                <p:txBody>
                  <a:bodyPr/>
                  <a:lstStyle/>
                  <a:p>
                    <a:r>
                      <a:rPr lang="en-US">
                        <a:noFill/>
                      </a:rPr>
                      <a:t> </a:t>
                    </a:r>
                  </a:p>
                </p:txBody>
              </p:sp>
            </mc:Fallback>
          </mc:AlternateContent>
        </p:grpSp>
        <p:grpSp>
          <p:nvGrpSpPr>
            <p:cNvPr id="131" name="Group 130">
              <a:extLst>
                <a:ext uri="{FF2B5EF4-FFF2-40B4-BE49-F238E27FC236}">
                  <a16:creationId xmlns:a16="http://schemas.microsoft.com/office/drawing/2014/main" id="{A891BBC3-F95A-F147-9177-D7770FA05A57}"/>
                </a:ext>
              </a:extLst>
            </p:cNvPr>
            <p:cNvGrpSpPr/>
            <p:nvPr/>
          </p:nvGrpSpPr>
          <p:grpSpPr>
            <a:xfrm>
              <a:off x="2261500" y="2109841"/>
              <a:ext cx="352425" cy="380262"/>
              <a:chOff x="2261500" y="2109841"/>
              <a:chExt cx="352425" cy="380262"/>
            </a:xfrm>
          </p:grpSpPr>
          <p:sp>
            <p:nvSpPr>
              <p:cNvPr id="143" name="Oval 142">
                <a:extLst>
                  <a:ext uri="{FF2B5EF4-FFF2-40B4-BE49-F238E27FC236}">
                    <a16:creationId xmlns:a16="http://schemas.microsoft.com/office/drawing/2014/main" id="{363F9E3C-8C7F-A94B-A1BB-D6D722D9987F}"/>
                  </a:ext>
                </a:extLst>
              </p:cNvPr>
              <p:cNvSpPr/>
              <p:nvPr/>
            </p:nvSpPr>
            <p:spPr>
              <a:xfrm>
                <a:off x="2273209" y="2138371"/>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4" name="Text Box 2">
                    <a:extLst>
                      <a:ext uri="{FF2B5EF4-FFF2-40B4-BE49-F238E27FC236}">
                        <a16:creationId xmlns:a16="http://schemas.microsoft.com/office/drawing/2014/main" id="{49010321-F1BD-644A-87C3-663C33546A10}"/>
                      </a:ext>
                    </a:extLst>
                  </p:cNvPr>
                  <p:cNvSpPr txBox="1">
                    <a:spLocks noChangeArrowheads="1"/>
                  </p:cNvSpPr>
                  <p:nvPr/>
                </p:nvSpPr>
                <p:spPr bwMode="auto">
                  <a:xfrm>
                    <a:off x="2261500" y="2109841"/>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3</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4" name="Text Box 2">
                    <a:extLst>
                      <a:ext uri="{FF2B5EF4-FFF2-40B4-BE49-F238E27FC236}">
                        <a16:creationId xmlns:a16="http://schemas.microsoft.com/office/drawing/2014/main" id="{49010321-F1BD-644A-87C3-663C33546A10}"/>
                      </a:ext>
                    </a:extLst>
                  </p:cNvPr>
                  <p:cNvSpPr txBox="1">
                    <a:spLocks noRot="1" noChangeAspect="1" noMove="1" noResize="1" noEditPoints="1" noAdjustHandles="1" noChangeArrowheads="1" noChangeShapeType="1" noTextEdit="1"/>
                  </p:cNvSpPr>
                  <p:nvPr/>
                </p:nvSpPr>
                <p:spPr bwMode="auto">
                  <a:xfrm>
                    <a:off x="2261500" y="2109841"/>
                    <a:ext cx="352425" cy="380262"/>
                  </a:xfrm>
                  <a:prstGeom prst="rect">
                    <a:avLst/>
                  </a:prstGeom>
                  <a:blipFill>
                    <a:blip r:embed="rId23"/>
                    <a:stretch>
                      <a:fillRect/>
                    </a:stretch>
                  </a:blipFill>
                  <a:ln w="9525">
                    <a:noFill/>
                    <a:miter lim="800000"/>
                    <a:headEnd/>
                    <a:tailEnd/>
                  </a:ln>
                </p:spPr>
                <p:txBody>
                  <a:bodyPr/>
                  <a:lstStyle/>
                  <a:p>
                    <a:r>
                      <a:rPr lang="en-US">
                        <a:noFill/>
                      </a:rPr>
                      <a:t> </a:t>
                    </a:r>
                  </a:p>
                </p:txBody>
              </p:sp>
            </mc:Fallback>
          </mc:AlternateContent>
        </p:grpSp>
        <p:grpSp>
          <p:nvGrpSpPr>
            <p:cNvPr id="132" name="Group 131">
              <a:extLst>
                <a:ext uri="{FF2B5EF4-FFF2-40B4-BE49-F238E27FC236}">
                  <a16:creationId xmlns:a16="http://schemas.microsoft.com/office/drawing/2014/main" id="{309B0EE5-DC9F-6842-AC28-41FC0FDC0738}"/>
                </a:ext>
              </a:extLst>
            </p:cNvPr>
            <p:cNvGrpSpPr/>
            <p:nvPr/>
          </p:nvGrpSpPr>
          <p:grpSpPr>
            <a:xfrm>
              <a:off x="1121469" y="1030725"/>
              <a:ext cx="352425" cy="380262"/>
              <a:chOff x="1121469" y="1030725"/>
              <a:chExt cx="352425" cy="380262"/>
            </a:xfrm>
          </p:grpSpPr>
          <p:sp>
            <p:nvSpPr>
              <p:cNvPr id="141" name="Oval 140">
                <a:extLst>
                  <a:ext uri="{FF2B5EF4-FFF2-40B4-BE49-F238E27FC236}">
                    <a16:creationId xmlns:a16="http://schemas.microsoft.com/office/drawing/2014/main" id="{DED46245-549B-474E-B33D-DA92B6BAF8DB}"/>
                  </a:ext>
                </a:extLst>
              </p:cNvPr>
              <p:cNvSpPr/>
              <p:nvPr/>
            </p:nvSpPr>
            <p:spPr>
              <a:xfrm>
                <a:off x="1133178" y="105925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2" name="Text Box 2">
                    <a:extLst>
                      <a:ext uri="{FF2B5EF4-FFF2-40B4-BE49-F238E27FC236}">
                        <a16:creationId xmlns:a16="http://schemas.microsoft.com/office/drawing/2014/main" id="{A18F6F64-604E-7D43-93F2-B8E04E22C982}"/>
                      </a:ext>
                    </a:extLst>
                  </p:cNvPr>
                  <p:cNvSpPr txBox="1">
                    <a:spLocks noChangeArrowheads="1"/>
                  </p:cNvSpPr>
                  <p:nvPr/>
                </p:nvSpPr>
                <p:spPr bwMode="auto">
                  <a:xfrm>
                    <a:off x="1121469" y="103072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6</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2" name="Text Box 2">
                    <a:extLst>
                      <a:ext uri="{FF2B5EF4-FFF2-40B4-BE49-F238E27FC236}">
                        <a16:creationId xmlns:a16="http://schemas.microsoft.com/office/drawing/2014/main" id="{A18F6F64-604E-7D43-93F2-B8E04E22C982}"/>
                      </a:ext>
                    </a:extLst>
                  </p:cNvPr>
                  <p:cNvSpPr txBox="1">
                    <a:spLocks noRot="1" noChangeAspect="1" noMove="1" noResize="1" noEditPoints="1" noAdjustHandles="1" noChangeArrowheads="1" noChangeShapeType="1" noTextEdit="1"/>
                  </p:cNvSpPr>
                  <p:nvPr/>
                </p:nvSpPr>
                <p:spPr bwMode="auto">
                  <a:xfrm>
                    <a:off x="1121469" y="1030725"/>
                    <a:ext cx="352425" cy="380262"/>
                  </a:xfrm>
                  <a:prstGeom prst="rect">
                    <a:avLst/>
                  </a:prstGeom>
                  <a:blipFill>
                    <a:blip r:embed="rId24"/>
                    <a:stretch>
                      <a:fillRect/>
                    </a:stretch>
                  </a:blipFill>
                  <a:ln w="9525">
                    <a:noFill/>
                    <a:miter lim="800000"/>
                    <a:headEnd/>
                    <a:tailEnd/>
                  </a:ln>
                </p:spPr>
                <p:txBody>
                  <a:bodyPr/>
                  <a:lstStyle/>
                  <a:p>
                    <a:r>
                      <a:rPr lang="en-US">
                        <a:noFill/>
                      </a:rPr>
                      <a:t> </a:t>
                    </a:r>
                  </a:p>
                </p:txBody>
              </p:sp>
            </mc:Fallback>
          </mc:AlternateContent>
        </p:grpSp>
        <p:grpSp>
          <p:nvGrpSpPr>
            <p:cNvPr id="133" name="Group 132">
              <a:extLst>
                <a:ext uri="{FF2B5EF4-FFF2-40B4-BE49-F238E27FC236}">
                  <a16:creationId xmlns:a16="http://schemas.microsoft.com/office/drawing/2014/main" id="{BE526879-25D1-614A-B648-A4D78F543275}"/>
                </a:ext>
              </a:extLst>
            </p:cNvPr>
            <p:cNvGrpSpPr/>
            <p:nvPr/>
          </p:nvGrpSpPr>
          <p:grpSpPr>
            <a:xfrm>
              <a:off x="2581629" y="1030725"/>
              <a:ext cx="352425" cy="380262"/>
              <a:chOff x="2581629" y="1030725"/>
              <a:chExt cx="352425" cy="380262"/>
            </a:xfrm>
          </p:grpSpPr>
          <p:sp>
            <p:nvSpPr>
              <p:cNvPr id="139" name="Oval 138">
                <a:extLst>
                  <a:ext uri="{FF2B5EF4-FFF2-40B4-BE49-F238E27FC236}">
                    <a16:creationId xmlns:a16="http://schemas.microsoft.com/office/drawing/2014/main" id="{219AAC79-C7F7-4F47-B2F2-DD972506BE4F}"/>
                  </a:ext>
                </a:extLst>
              </p:cNvPr>
              <p:cNvSpPr/>
              <p:nvPr/>
            </p:nvSpPr>
            <p:spPr>
              <a:xfrm>
                <a:off x="2593338" y="1059255"/>
                <a:ext cx="340716" cy="32769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0" name="Text Box 2">
                    <a:extLst>
                      <a:ext uri="{FF2B5EF4-FFF2-40B4-BE49-F238E27FC236}">
                        <a16:creationId xmlns:a16="http://schemas.microsoft.com/office/drawing/2014/main" id="{51B6DF1F-F467-3A44-B9B5-6288A964489F}"/>
                      </a:ext>
                    </a:extLst>
                  </p:cNvPr>
                  <p:cNvSpPr txBox="1">
                    <a:spLocks noChangeArrowheads="1"/>
                  </p:cNvSpPr>
                  <p:nvPr/>
                </p:nvSpPr>
                <p:spPr bwMode="auto">
                  <a:xfrm>
                    <a:off x="2581629" y="1030725"/>
                    <a:ext cx="352425" cy="380262"/>
                  </a:xfrm>
                  <a:prstGeom prst="rect">
                    <a:avLst/>
                  </a:prstGeom>
                  <a:noFill/>
                  <a:ln w="9525">
                    <a:noFill/>
                    <a:miter lim="800000"/>
                    <a:headEnd/>
                    <a:tailEnd/>
                  </a:ln>
                </p:spPr>
                <p:txBody>
                  <a:bodyPr rot="0" vert="horz" wrap="square" lIns="90000" tIns="45720" rIns="91440" bIns="45720" anchor="t" anchorCtr="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SG"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6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8</m:t>
                              </m:r>
                            </m:sub>
                          </m:sSub>
                        </m:oMath>
                      </m:oMathPara>
                    </a14:m>
                    <a:endParaRPr lang="en-SG" sz="1600" dirty="0">
                      <a:effectLst/>
                      <a:latin typeface="Times New Roman" panose="02020603050405020304" pitchFamily="18" charset="0"/>
                      <a:ea typeface="SimSun" panose="02010600030101010101" pitchFamily="2" charset="-122"/>
                    </a:endParaRPr>
                  </a:p>
                </p:txBody>
              </p:sp>
            </mc:Choice>
            <mc:Fallback xmlns="">
              <p:sp>
                <p:nvSpPr>
                  <p:cNvPr id="140" name="Text Box 2">
                    <a:extLst>
                      <a:ext uri="{FF2B5EF4-FFF2-40B4-BE49-F238E27FC236}">
                        <a16:creationId xmlns:a16="http://schemas.microsoft.com/office/drawing/2014/main" id="{51B6DF1F-F467-3A44-B9B5-6288A964489F}"/>
                      </a:ext>
                    </a:extLst>
                  </p:cNvPr>
                  <p:cNvSpPr txBox="1">
                    <a:spLocks noRot="1" noChangeAspect="1" noMove="1" noResize="1" noEditPoints="1" noAdjustHandles="1" noChangeArrowheads="1" noChangeShapeType="1" noTextEdit="1"/>
                  </p:cNvSpPr>
                  <p:nvPr/>
                </p:nvSpPr>
                <p:spPr bwMode="auto">
                  <a:xfrm>
                    <a:off x="2581629" y="1030725"/>
                    <a:ext cx="352425" cy="380262"/>
                  </a:xfrm>
                  <a:prstGeom prst="rect">
                    <a:avLst/>
                  </a:prstGeom>
                  <a:blipFill>
                    <a:blip r:embed="rId25"/>
                    <a:stretch>
                      <a:fillRect/>
                    </a:stretch>
                  </a:blipFill>
                  <a:ln w="9525">
                    <a:noFill/>
                    <a:miter lim="800000"/>
                    <a:headEnd/>
                    <a:tailEnd/>
                  </a:ln>
                </p:spPr>
                <p:txBody>
                  <a:bodyPr/>
                  <a:lstStyle/>
                  <a:p>
                    <a:r>
                      <a:rPr lang="en-US">
                        <a:noFill/>
                      </a:rPr>
                      <a:t> </a:t>
                    </a:r>
                  </a:p>
                </p:txBody>
              </p:sp>
            </mc:Fallback>
          </mc:AlternateContent>
        </p:grpSp>
        <p:cxnSp>
          <p:nvCxnSpPr>
            <p:cNvPr id="134" name="Straight Connector 133">
              <a:extLst>
                <a:ext uri="{FF2B5EF4-FFF2-40B4-BE49-F238E27FC236}">
                  <a16:creationId xmlns:a16="http://schemas.microsoft.com/office/drawing/2014/main" id="{3D65E090-B21D-5448-ACC4-C71D09BE9651}"/>
                </a:ext>
              </a:extLst>
            </p:cNvPr>
            <p:cNvCxnSpPr>
              <a:cxnSpLocks/>
            </p:cNvCxnSpPr>
            <p:nvPr/>
          </p:nvCxnSpPr>
          <p:spPr>
            <a:xfrm>
              <a:off x="1473894" y="247578"/>
              <a:ext cx="1107735" cy="950177"/>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49D1D9-7D9A-344C-88BF-F06ADFEA8713}"/>
                </a:ext>
              </a:extLst>
            </p:cNvPr>
            <p:cNvCxnSpPr>
              <a:cxnSpLocks/>
            </p:cNvCxnSpPr>
            <p:nvPr/>
          </p:nvCxnSpPr>
          <p:spPr>
            <a:xfrm>
              <a:off x="1473894" y="247578"/>
              <a:ext cx="787606" cy="2030176"/>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36EACB7-87A3-DE4E-9842-59D3E209B244}"/>
                </a:ext>
              </a:extLst>
            </p:cNvPr>
            <p:cNvCxnSpPr>
              <a:cxnSpLocks/>
            </p:cNvCxnSpPr>
            <p:nvPr/>
          </p:nvCxnSpPr>
          <p:spPr>
            <a:xfrm flipV="1">
              <a:off x="1473894" y="139383"/>
              <a:ext cx="787606" cy="1083719"/>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14E2FC0-D276-7D43-9024-67A63902616F}"/>
                </a:ext>
              </a:extLst>
            </p:cNvPr>
            <p:cNvCxnSpPr>
              <a:cxnSpLocks/>
            </p:cNvCxnSpPr>
            <p:nvPr/>
          </p:nvCxnSpPr>
          <p:spPr>
            <a:xfrm>
              <a:off x="1473894" y="1198638"/>
              <a:ext cx="787606" cy="1079116"/>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AEA1A6C-6CB7-7946-AFFD-02AD8FEFFB2F}"/>
                </a:ext>
              </a:extLst>
            </p:cNvPr>
            <p:cNvCxnSpPr>
              <a:cxnSpLocks/>
            </p:cNvCxnSpPr>
            <p:nvPr/>
          </p:nvCxnSpPr>
          <p:spPr>
            <a:xfrm flipV="1">
              <a:off x="1473894" y="1197755"/>
              <a:ext cx="1107735" cy="25347"/>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62DC2507-C5E1-6540-9902-919D4BDF43B5}"/>
                  </a:ext>
                </a:extLst>
              </p:cNvPr>
              <p:cNvSpPr txBox="1"/>
              <p:nvPr/>
            </p:nvSpPr>
            <p:spPr>
              <a:xfrm>
                <a:off x="1417166" y="4892709"/>
                <a:ext cx="5707534" cy="461665"/>
              </a:xfrm>
              <a:prstGeom prst="rect">
                <a:avLst/>
              </a:prstGeom>
              <a:noFill/>
            </p:spPr>
            <p:txBody>
              <a:bodyPr wrap="square" rtlCol="0">
                <a:spAutoFit/>
              </a:bodyPr>
              <a:lstStyle/>
              <a:p>
                <a:r>
                  <a:rPr lang="en-US" sz="2400" dirty="0"/>
                  <a:t>Partition: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b="0" i="1" smtClean="0">
                                    <a:latin typeface="Cambria Math" panose="02040503050406030204" pitchFamily="18" charset="0"/>
                                  </a:rPr>
                                  <m:t>7</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b="0" i="1" smtClean="0">
                                    <a:latin typeface="Cambria Math" panose="02040503050406030204" pitchFamily="18" charset="0"/>
                                  </a:rPr>
                                  <m:t>6</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b="0" i="1" smtClean="0">
                                    <a:latin typeface="Cambria Math" panose="02040503050406030204" pitchFamily="18" charset="0"/>
                                  </a:rPr>
                                  <m:t>8</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b="0" i="1" smtClean="0">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b="0" i="1" smtClean="0">
                                    <a:latin typeface="Cambria Math" panose="02040503050406030204" pitchFamily="18" charset="0"/>
                                  </a:rPr>
                                  <m:t>3</m:t>
                                </m:r>
                              </m:sub>
                            </m:sSub>
                          </m:e>
                        </m:d>
                        <m:r>
                          <a:rPr lang="en-US" sz="2400" b="0" i="1" smtClean="0">
                            <a:latin typeface="Cambria Math" panose="02040503050406030204" pitchFamily="18" charset="0"/>
                          </a:rPr>
                          <m:t> </m:t>
                        </m:r>
                      </m:e>
                    </m:d>
                    <m:r>
                      <a:rPr lang="en-US" sz="2400" b="0" i="1" smtClean="0">
                        <a:latin typeface="Cambria Math" panose="02040503050406030204" pitchFamily="18" charset="0"/>
                      </a:rPr>
                      <m:t>.</m:t>
                    </m:r>
                  </m:oMath>
                </a14:m>
                <a:endParaRPr lang="en-SG" sz="3200" dirty="0"/>
              </a:p>
            </p:txBody>
          </p:sp>
        </mc:Choice>
        <mc:Fallback xmlns="">
          <p:sp>
            <p:nvSpPr>
              <p:cNvPr id="108" name="TextBox 107">
                <a:extLst>
                  <a:ext uri="{FF2B5EF4-FFF2-40B4-BE49-F238E27FC236}">
                    <a16:creationId xmlns:a16="http://schemas.microsoft.com/office/drawing/2014/main" id="{62DC2507-C5E1-6540-9902-919D4BDF43B5}"/>
                  </a:ext>
                </a:extLst>
              </p:cNvPr>
              <p:cNvSpPr txBox="1">
                <a:spLocks noRot="1" noChangeAspect="1" noMove="1" noResize="1" noEditPoints="1" noAdjustHandles="1" noChangeArrowheads="1" noChangeShapeType="1" noTextEdit="1"/>
              </p:cNvSpPr>
              <p:nvPr/>
            </p:nvSpPr>
            <p:spPr>
              <a:xfrm>
                <a:off x="1417166" y="4892709"/>
                <a:ext cx="5707534" cy="461665"/>
              </a:xfrm>
              <a:prstGeom prst="rect">
                <a:avLst/>
              </a:prstGeom>
              <a:blipFill>
                <a:blip r:embed="rId26"/>
                <a:stretch>
                  <a:fillRect l="-1556" t="-526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4D84D927-3455-9946-85CB-4DFDFA1AC1EC}"/>
                  </a:ext>
                </a:extLst>
              </p:cNvPr>
              <p:cNvSpPr txBox="1"/>
              <p:nvPr/>
            </p:nvSpPr>
            <p:spPr>
              <a:xfrm>
                <a:off x="1404466" y="5451207"/>
                <a:ext cx="8148145" cy="830997"/>
              </a:xfrm>
              <a:prstGeom prst="rect">
                <a:avLst/>
              </a:prstGeom>
              <a:noFill/>
            </p:spPr>
            <p:txBody>
              <a:bodyPr wrap="square" rtlCol="0">
                <a:spAutoFit/>
              </a:bodyPr>
              <a:lstStyle/>
              <a:p>
                <a:r>
                  <a:rPr lang="en-US" sz="2400" dirty="0"/>
                  <a:t>3 workers are needed.</a:t>
                </a:r>
                <a:br>
                  <a:rPr lang="en-US" sz="2400" dirty="0"/>
                </a:br>
                <a:r>
                  <a:rPr lang="en-US" sz="2400" dirty="0"/>
                  <a:t>W1: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2</m:t>
                            </m:r>
                          </m:sub>
                        </m:sSub>
                      </m:e>
                    </m:d>
                  </m:oMath>
                </a14:m>
                <a:r>
                  <a:rPr lang="en-US" sz="2400" dirty="0"/>
                  <a:t>		W2: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7</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6</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8</m:t>
                            </m:r>
                          </m:sub>
                        </m:sSub>
                      </m:e>
                    </m:d>
                  </m:oMath>
                </a14:m>
                <a:r>
                  <a:rPr lang="en-US" sz="2400" dirty="0"/>
                  <a:t>		W3: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3</m:t>
                            </m:r>
                          </m:sub>
                        </m:sSub>
                      </m:e>
                    </m:d>
                  </m:oMath>
                </a14:m>
                <a:r>
                  <a:rPr lang="en-US" sz="2400" dirty="0"/>
                  <a:t> </a:t>
                </a:r>
                <a:endParaRPr lang="en-SG" sz="2400" dirty="0"/>
              </a:p>
            </p:txBody>
          </p:sp>
        </mc:Choice>
        <mc:Fallback xmlns="">
          <p:sp>
            <p:nvSpPr>
              <p:cNvPr id="109" name="TextBox 108">
                <a:extLst>
                  <a:ext uri="{FF2B5EF4-FFF2-40B4-BE49-F238E27FC236}">
                    <a16:creationId xmlns:a16="http://schemas.microsoft.com/office/drawing/2014/main" id="{4D84D927-3455-9946-85CB-4DFDFA1AC1EC}"/>
                  </a:ext>
                </a:extLst>
              </p:cNvPr>
              <p:cNvSpPr txBox="1">
                <a:spLocks noRot="1" noChangeAspect="1" noMove="1" noResize="1" noEditPoints="1" noAdjustHandles="1" noChangeArrowheads="1" noChangeShapeType="1" noTextEdit="1"/>
              </p:cNvSpPr>
              <p:nvPr/>
            </p:nvSpPr>
            <p:spPr>
              <a:xfrm>
                <a:off x="1404466" y="5451207"/>
                <a:ext cx="8148145" cy="830997"/>
              </a:xfrm>
              <a:prstGeom prst="rect">
                <a:avLst/>
              </a:prstGeom>
              <a:blipFill>
                <a:blip r:embed="rId27"/>
                <a:stretch>
                  <a:fillRect l="-1090" t="-4478" b="-13433"/>
                </a:stretch>
              </a:blipFill>
            </p:spPr>
            <p:txBody>
              <a:bodyPr/>
              <a:lstStyle/>
              <a:p>
                <a:r>
                  <a:rPr lang="en-US">
                    <a:noFill/>
                  </a:rPr>
                  <a:t> </a:t>
                </a:r>
              </a:p>
            </p:txBody>
          </p:sp>
        </mc:Fallback>
      </mc:AlternateContent>
      <p:sp>
        <p:nvSpPr>
          <p:cNvPr id="4" name="Freeform 3">
            <a:extLst>
              <a:ext uri="{FF2B5EF4-FFF2-40B4-BE49-F238E27FC236}">
                <a16:creationId xmlns:a16="http://schemas.microsoft.com/office/drawing/2014/main" id="{0E270781-6F99-4B48-9ADF-F779A629AB01}"/>
              </a:ext>
            </a:extLst>
          </p:cNvPr>
          <p:cNvSpPr/>
          <p:nvPr/>
        </p:nvSpPr>
        <p:spPr>
          <a:xfrm>
            <a:off x="7114221" y="394340"/>
            <a:ext cx="2960594" cy="1272525"/>
          </a:xfrm>
          <a:custGeom>
            <a:avLst/>
            <a:gdLst>
              <a:gd name="connsiteX0" fmla="*/ 343854 w 2960594"/>
              <a:gd name="connsiteY0" fmla="*/ 634360 h 1272525"/>
              <a:gd name="connsiteX1" fmla="*/ 1258254 w 2960594"/>
              <a:gd name="connsiteY1" fmla="*/ 120010 h 1272525"/>
              <a:gd name="connsiteX2" fmla="*/ 2687004 w 2960594"/>
              <a:gd name="connsiteY2" fmla="*/ 19998 h 1272525"/>
              <a:gd name="connsiteX3" fmla="*/ 2944179 w 2960594"/>
              <a:gd name="connsiteY3" fmla="*/ 420048 h 1272525"/>
              <a:gd name="connsiteX4" fmla="*/ 2444117 w 2960594"/>
              <a:gd name="connsiteY4" fmla="*/ 577210 h 1272525"/>
              <a:gd name="connsiteX5" fmla="*/ 1515429 w 2960594"/>
              <a:gd name="connsiteY5" fmla="*/ 720085 h 1272525"/>
              <a:gd name="connsiteX6" fmla="*/ 429579 w 2960594"/>
              <a:gd name="connsiteY6" fmla="*/ 1263010 h 1272525"/>
              <a:gd name="connsiteX7" fmla="*/ 954 w 2960594"/>
              <a:gd name="connsiteY7" fmla="*/ 1034410 h 1272525"/>
              <a:gd name="connsiteX8" fmla="*/ 343854 w 2960594"/>
              <a:gd name="connsiteY8" fmla="*/ 634360 h 127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0594" h="1272525">
                <a:moveTo>
                  <a:pt x="343854" y="634360"/>
                </a:moveTo>
                <a:cubicBezTo>
                  <a:pt x="553404" y="481960"/>
                  <a:pt x="867729" y="222404"/>
                  <a:pt x="1258254" y="120010"/>
                </a:cubicBezTo>
                <a:cubicBezTo>
                  <a:pt x="1648779" y="17616"/>
                  <a:pt x="2406017" y="-30008"/>
                  <a:pt x="2687004" y="19998"/>
                </a:cubicBezTo>
                <a:cubicBezTo>
                  <a:pt x="2967992" y="70004"/>
                  <a:pt x="2984660" y="327179"/>
                  <a:pt x="2944179" y="420048"/>
                </a:cubicBezTo>
                <a:cubicBezTo>
                  <a:pt x="2903698" y="512917"/>
                  <a:pt x="2682242" y="527204"/>
                  <a:pt x="2444117" y="577210"/>
                </a:cubicBezTo>
                <a:cubicBezTo>
                  <a:pt x="2205992" y="627216"/>
                  <a:pt x="1851185" y="605785"/>
                  <a:pt x="1515429" y="720085"/>
                </a:cubicBezTo>
                <a:cubicBezTo>
                  <a:pt x="1179673" y="834385"/>
                  <a:pt x="681992" y="1210622"/>
                  <a:pt x="429579" y="1263010"/>
                </a:cubicBezTo>
                <a:cubicBezTo>
                  <a:pt x="177166" y="1315398"/>
                  <a:pt x="15241" y="1139185"/>
                  <a:pt x="954" y="1034410"/>
                </a:cubicBezTo>
                <a:cubicBezTo>
                  <a:pt x="-13333" y="929635"/>
                  <a:pt x="134304" y="786760"/>
                  <a:pt x="343854" y="634360"/>
                </a:cubicBezTo>
                <a:close/>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314B55E3-C6D0-B441-ACD0-92F1D154C124}"/>
              </a:ext>
            </a:extLst>
          </p:cNvPr>
          <p:cNvSpPr/>
          <p:nvPr/>
        </p:nvSpPr>
        <p:spPr>
          <a:xfrm>
            <a:off x="7143475" y="1428152"/>
            <a:ext cx="3244524" cy="1075365"/>
          </a:xfrm>
          <a:custGeom>
            <a:avLst/>
            <a:gdLst>
              <a:gd name="connsiteX0" fmla="*/ 357463 w 3244524"/>
              <a:gd name="connsiteY0" fmla="*/ 472086 h 1075365"/>
              <a:gd name="connsiteX1" fmla="*/ 1200425 w 3244524"/>
              <a:gd name="connsiteY1" fmla="*/ 72036 h 1075365"/>
              <a:gd name="connsiteX2" fmla="*/ 2557738 w 3244524"/>
              <a:gd name="connsiteY2" fmla="*/ 29173 h 1075365"/>
              <a:gd name="connsiteX3" fmla="*/ 3043513 w 3244524"/>
              <a:gd name="connsiteY3" fmla="*/ 29173 h 1075365"/>
              <a:gd name="connsiteX4" fmla="*/ 3243538 w 3244524"/>
              <a:gd name="connsiteY4" fmla="*/ 400648 h 1075365"/>
              <a:gd name="connsiteX5" fmla="*/ 2972075 w 3244524"/>
              <a:gd name="connsiteY5" fmla="*/ 572098 h 1075365"/>
              <a:gd name="connsiteX6" fmla="*/ 1957663 w 3244524"/>
              <a:gd name="connsiteY6" fmla="*/ 557811 h 1075365"/>
              <a:gd name="connsiteX7" fmla="*/ 1157563 w 3244524"/>
              <a:gd name="connsiteY7" fmla="*/ 714973 h 1075365"/>
              <a:gd name="connsiteX8" fmla="*/ 371750 w 3244524"/>
              <a:gd name="connsiteY8" fmla="*/ 1072161 h 1075365"/>
              <a:gd name="connsiteX9" fmla="*/ 14563 w 3244524"/>
              <a:gd name="connsiteY9" fmla="*/ 872136 h 1075365"/>
              <a:gd name="connsiteX10" fmla="*/ 100288 w 3244524"/>
              <a:gd name="connsiteY10" fmla="*/ 557811 h 1075365"/>
              <a:gd name="connsiteX11" fmla="*/ 357463 w 3244524"/>
              <a:gd name="connsiteY11" fmla="*/ 472086 h 10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4524" h="1075365">
                <a:moveTo>
                  <a:pt x="357463" y="472086"/>
                </a:moveTo>
                <a:cubicBezTo>
                  <a:pt x="540819" y="391124"/>
                  <a:pt x="833713" y="145855"/>
                  <a:pt x="1200425" y="72036"/>
                </a:cubicBezTo>
                <a:cubicBezTo>
                  <a:pt x="1567137" y="-1783"/>
                  <a:pt x="2250557" y="36317"/>
                  <a:pt x="2557738" y="29173"/>
                </a:cubicBezTo>
                <a:cubicBezTo>
                  <a:pt x="2864919" y="22029"/>
                  <a:pt x="2929213" y="-32739"/>
                  <a:pt x="3043513" y="29173"/>
                </a:cubicBezTo>
                <a:cubicBezTo>
                  <a:pt x="3157813" y="91085"/>
                  <a:pt x="3255444" y="310161"/>
                  <a:pt x="3243538" y="400648"/>
                </a:cubicBezTo>
                <a:cubicBezTo>
                  <a:pt x="3231632" y="491135"/>
                  <a:pt x="3186388" y="545904"/>
                  <a:pt x="2972075" y="572098"/>
                </a:cubicBezTo>
                <a:cubicBezTo>
                  <a:pt x="2757763" y="598292"/>
                  <a:pt x="2260082" y="533999"/>
                  <a:pt x="1957663" y="557811"/>
                </a:cubicBezTo>
                <a:cubicBezTo>
                  <a:pt x="1655244" y="581623"/>
                  <a:pt x="1421882" y="629248"/>
                  <a:pt x="1157563" y="714973"/>
                </a:cubicBezTo>
                <a:cubicBezTo>
                  <a:pt x="893244" y="800698"/>
                  <a:pt x="562250" y="1045967"/>
                  <a:pt x="371750" y="1072161"/>
                </a:cubicBezTo>
                <a:cubicBezTo>
                  <a:pt x="181250" y="1098355"/>
                  <a:pt x="59807" y="957861"/>
                  <a:pt x="14563" y="872136"/>
                </a:cubicBezTo>
                <a:cubicBezTo>
                  <a:pt x="-30681" y="786411"/>
                  <a:pt x="38376" y="619723"/>
                  <a:pt x="100288" y="557811"/>
                </a:cubicBezTo>
                <a:cubicBezTo>
                  <a:pt x="162200" y="495899"/>
                  <a:pt x="174107" y="553048"/>
                  <a:pt x="357463" y="472086"/>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404084E4-2D63-8B48-82D7-806AC3455693}"/>
              </a:ext>
            </a:extLst>
          </p:cNvPr>
          <p:cNvSpPr/>
          <p:nvPr/>
        </p:nvSpPr>
        <p:spPr>
          <a:xfrm>
            <a:off x="8200601" y="2446623"/>
            <a:ext cx="1872107" cy="655012"/>
          </a:xfrm>
          <a:custGeom>
            <a:avLst/>
            <a:gdLst>
              <a:gd name="connsiteX0" fmla="*/ 257599 w 1872107"/>
              <a:gd name="connsiteY0" fmla="*/ 10827 h 655012"/>
              <a:gd name="connsiteX1" fmla="*/ 1643487 w 1872107"/>
              <a:gd name="connsiteY1" fmla="*/ 110840 h 655012"/>
              <a:gd name="connsiteX2" fmla="*/ 1800649 w 1872107"/>
              <a:gd name="connsiteY2" fmla="*/ 625190 h 655012"/>
              <a:gd name="connsiteX3" fmla="*/ 914824 w 1872107"/>
              <a:gd name="connsiteY3" fmla="*/ 596615 h 655012"/>
              <a:gd name="connsiteX4" fmla="*/ 229024 w 1872107"/>
              <a:gd name="connsiteY4" fmla="*/ 568040 h 655012"/>
              <a:gd name="connsiteX5" fmla="*/ 424 w 1872107"/>
              <a:gd name="connsiteY5" fmla="*/ 282290 h 655012"/>
              <a:gd name="connsiteX6" fmla="*/ 257599 w 1872107"/>
              <a:gd name="connsiteY6" fmla="*/ 10827 h 65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2107" h="655012">
                <a:moveTo>
                  <a:pt x="257599" y="10827"/>
                </a:moveTo>
                <a:cubicBezTo>
                  <a:pt x="531443" y="-17748"/>
                  <a:pt x="1386312" y="8446"/>
                  <a:pt x="1643487" y="110840"/>
                </a:cubicBezTo>
                <a:cubicBezTo>
                  <a:pt x="1900662" y="213234"/>
                  <a:pt x="1922093" y="544228"/>
                  <a:pt x="1800649" y="625190"/>
                </a:cubicBezTo>
                <a:cubicBezTo>
                  <a:pt x="1679205" y="706152"/>
                  <a:pt x="914824" y="596615"/>
                  <a:pt x="914824" y="596615"/>
                </a:cubicBezTo>
                <a:lnTo>
                  <a:pt x="229024" y="568040"/>
                </a:lnTo>
                <a:cubicBezTo>
                  <a:pt x="76624" y="515652"/>
                  <a:pt x="-6720" y="372777"/>
                  <a:pt x="424" y="282290"/>
                </a:cubicBezTo>
                <a:cubicBezTo>
                  <a:pt x="7568" y="191803"/>
                  <a:pt x="-16245" y="39402"/>
                  <a:pt x="257599" y="10827"/>
                </a:cubicBezTo>
                <a:close/>
              </a:path>
            </a:pathLst>
          </a:custGeom>
          <a:no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57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dissolve">
                                      <p:cBhvr>
                                        <p:cTn id="3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108" grpId="0"/>
      <p:bldP spid="109" grpId="0"/>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07A13-2327-4E5F-A79E-55A24B63E860}"/>
              </a:ext>
            </a:extLst>
          </p:cNvPr>
          <p:cNvSpPr txBox="1"/>
          <p:nvPr/>
        </p:nvSpPr>
        <p:spPr>
          <a:xfrm>
            <a:off x="2346960" y="2844225"/>
            <a:ext cx="7543800" cy="830997"/>
          </a:xfrm>
          <a:prstGeom prst="rect">
            <a:avLst/>
          </a:prstGeom>
          <a:noFill/>
        </p:spPr>
        <p:txBody>
          <a:bodyPr wrap="square" rtlCol="0">
            <a:spAutoFit/>
          </a:bodyPr>
          <a:lstStyle/>
          <a:p>
            <a:pPr algn="ctr">
              <a:spcAft>
                <a:spcPts val="600"/>
              </a:spcAft>
            </a:pPr>
            <a:r>
              <a:rPr lang="en-SG" sz="4800" dirty="0"/>
              <a:t>THE END</a:t>
            </a:r>
          </a:p>
        </p:txBody>
      </p:sp>
      <p:sp>
        <p:nvSpPr>
          <p:cNvPr id="4"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29</a:t>
            </a:fld>
            <a:endParaRPr lang="en-US" sz="1600" dirty="0">
              <a:solidFill>
                <a:schemeClr val="bg1"/>
              </a:solidFill>
            </a:endParaRPr>
          </a:p>
        </p:txBody>
      </p:sp>
    </p:spTree>
    <p:extLst>
      <p:ext uri="{BB962C8B-B14F-4D97-AF65-F5344CB8AC3E}">
        <p14:creationId xmlns:p14="http://schemas.microsoft.com/office/powerpoint/2010/main" val="1247570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err="1">
                <a:solidFill>
                  <a:schemeClr val="bg2">
                    <a:lumMod val="50000"/>
                  </a:schemeClr>
                </a:solidFill>
              </a:rPr>
              <a:t>Q1</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3</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7964424" cy="523220"/>
              </a:xfrm>
              <a:prstGeom prst="rect">
                <a:avLst/>
              </a:prstGeom>
              <a:solidFill>
                <a:srgbClr val="CCECFF"/>
              </a:solidFill>
            </p:spPr>
            <p:txBody>
              <a:bodyPr wrap="square" rtlCol="0">
                <a:spAutoFit/>
              </a:bodyPr>
              <a:lstStyle/>
              <a:p>
                <a:r>
                  <a:rPr lang="en-SG" sz="2800" dirty="0"/>
                  <a:t>Find the term independent of </a:t>
                </a:r>
                <a14:m>
                  <m:oMath xmlns:m="http://schemas.openxmlformats.org/officeDocument/2006/math">
                    <m:r>
                      <a:rPr lang="en-SG" sz="2800" i="1" dirty="0" smtClean="0">
                        <a:latin typeface="Cambria Math" panose="02040503050406030204" pitchFamily="18" charset="0"/>
                      </a:rPr>
                      <m:t>𝑥</m:t>
                    </m:r>
                  </m:oMath>
                </a14:m>
                <a:r>
                  <a:rPr lang="en-SG" sz="2800" dirty="0"/>
                  <a:t> in the expansion of</a:t>
                </a:r>
                <a:endParaRPr lang="en-SG" sz="2800" dirty="0">
                  <a:solidFill>
                    <a:srgbClr val="0000FF"/>
                  </a:solidFill>
                </a:endParaRP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7" y="382427"/>
                <a:ext cx="7964424" cy="523220"/>
              </a:xfrm>
              <a:prstGeom prst="rect">
                <a:avLst/>
              </a:prstGeom>
              <a:blipFill>
                <a:blip r:embed="rId2"/>
                <a:stretch>
                  <a:fillRect l="-1608" t="-11628" b="-32558"/>
                </a:stretch>
              </a:blipFill>
            </p:spPr>
            <p:txBody>
              <a:bodyPr/>
              <a:lstStyle/>
              <a:p>
                <a:r>
                  <a:rPr lang="en-SG">
                    <a:noFill/>
                  </a:rPr>
                  <a:t> </a:t>
                </a:r>
              </a:p>
            </p:txBody>
          </p:sp>
        </mc:Fallback>
      </mc:AlternateContent>
      <p:sp>
        <p:nvSpPr>
          <p:cNvPr id="48" name="TextBox 47">
            <a:extLst>
              <a:ext uri="{FF2B5EF4-FFF2-40B4-BE49-F238E27FC236}">
                <a16:creationId xmlns:a16="http://schemas.microsoft.com/office/drawing/2014/main" id="{EEC64C99-9F71-48FB-8F62-1580BF788EE6}"/>
              </a:ext>
            </a:extLst>
          </p:cNvPr>
          <p:cNvSpPr txBox="1"/>
          <p:nvPr/>
        </p:nvSpPr>
        <p:spPr>
          <a:xfrm>
            <a:off x="853953" y="1770249"/>
            <a:ext cx="4587477" cy="461665"/>
          </a:xfrm>
          <a:prstGeom prst="rect">
            <a:avLst/>
          </a:prstGeom>
          <a:noFill/>
        </p:spPr>
        <p:txBody>
          <a:bodyPr wrap="square" rtlCol="0">
            <a:spAutoFit/>
          </a:bodyPr>
          <a:lstStyle/>
          <a:p>
            <a:r>
              <a:rPr lang="en-SG" sz="2400" dirty="0"/>
              <a:t>Recall the </a:t>
            </a:r>
            <a:r>
              <a:rPr lang="en-SG" sz="2400" dirty="0">
                <a:solidFill>
                  <a:srgbClr val="C00000"/>
                </a:solidFill>
              </a:rPr>
              <a:t>Binomial Theorem</a:t>
            </a:r>
            <a:r>
              <a:rPr lang="en-SG" sz="2400" dirty="0"/>
              <a:t>:</a:t>
            </a:r>
          </a:p>
        </p:txBody>
      </p:sp>
      <mc:AlternateContent xmlns:mc="http://schemas.openxmlformats.org/markup-compatibility/2006" xmlns:a14="http://schemas.microsoft.com/office/drawing/2010/main">
        <mc:Choice Requires="a14">
          <p:sp>
            <p:nvSpPr>
              <p:cNvPr id="5" name="TextBox 4"/>
              <p:cNvSpPr txBox="1"/>
              <p:nvPr/>
            </p:nvSpPr>
            <p:spPr>
              <a:xfrm>
                <a:off x="4916773" y="838898"/>
                <a:ext cx="2368446" cy="995144"/>
              </a:xfrm>
              <a:prstGeom prst="rect">
                <a:avLst/>
              </a:prstGeom>
              <a:solidFill>
                <a:srgbClr val="CCECFF"/>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𝑥</m:t>
                                  </m:r>
                                </m:den>
                              </m:f>
                            </m:e>
                          </m:d>
                        </m:e>
                        <m:sup>
                          <m:r>
                            <a:rPr lang="en-US" sz="2400" b="0" i="1" smtClean="0">
                              <a:latin typeface="Cambria Math" panose="02040503050406030204" pitchFamily="18" charset="0"/>
                            </a:rPr>
                            <m:t>9</m:t>
                          </m:r>
                        </m:sup>
                      </m:sSup>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916773" y="838898"/>
                <a:ext cx="2368446" cy="995144"/>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075688" y="2226720"/>
                <a:ext cx="7964424" cy="636585"/>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1</m:t>
                              </m:r>
                            </m:den>
                          </m:f>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d>
                        <m:dPr>
                          <m:ctrlPr>
                            <a:rPr lang="en-US" sz="2000" i="1">
                              <a:latin typeface="Cambria Math" panose="02040503050406030204" pitchFamily="18" charset="0"/>
                            </a:rPr>
                          </m:ctrlPr>
                        </m:dPr>
                        <m:e>
                          <m:f>
                            <m:fPr>
                              <m:type m:val="noBa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b="0" i="1" smtClean="0">
                                  <a:latin typeface="Cambria Math" panose="02040503050406030204" pitchFamily="18" charset="0"/>
                                </a:rPr>
                                <m:t>2</m:t>
                              </m:r>
                            </m:den>
                          </m:f>
                        </m:e>
                      </m:d>
                      <m:sSup>
                        <m:sSupPr>
                          <m:ctrlPr>
                            <a:rPr lang="en-US" sz="2000" i="1">
                              <a:latin typeface="Cambria Math" panose="02040503050406030204" pitchFamily="18" charset="0"/>
                            </a:rPr>
                          </m:ctrlPr>
                        </m:sSupPr>
                        <m:e>
                          <m:r>
                            <a:rPr lang="en-US" sz="2000" i="1">
                              <a:latin typeface="Cambria Math" panose="02040503050406030204" pitchFamily="18" charset="0"/>
                            </a:rPr>
                            <m:t>𝑎</m:t>
                          </m:r>
                        </m:e>
                        <m:sup>
                          <m:r>
                            <a:rPr lang="en-US" sz="2000" i="1">
                              <a:latin typeface="Cambria Math" panose="02040503050406030204" pitchFamily="18" charset="0"/>
                            </a:rPr>
                            <m:t>𝑛</m:t>
                          </m:r>
                          <m:r>
                            <a:rPr lang="en-US" sz="2000" i="1">
                              <a:latin typeface="Cambria Math" panose="02040503050406030204" pitchFamily="18" charset="0"/>
                            </a:rPr>
                            <m:t>−2</m:t>
                          </m:r>
                        </m:sup>
                      </m:sSup>
                      <m:sSup>
                        <m:sSupPr>
                          <m:ctrlPr>
                            <a:rPr lang="en-US" sz="2000" i="1">
                              <a:latin typeface="Cambria Math" panose="02040503050406030204" pitchFamily="18" charset="0"/>
                            </a:rPr>
                          </m:ctrlPr>
                        </m:sSupPr>
                        <m:e>
                          <m:r>
                            <a:rPr lang="en-US" sz="2000" i="1">
                              <a:latin typeface="Cambria Math" panose="02040503050406030204" pitchFamily="18" charset="0"/>
                            </a:rPr>
                            <m:t>𝑏</m:t>
                          </m:r>
                        </m:e>
                        <m:sup>
                          <m:r>
                            <a:rPr lang="en-US" sz="2000" b="0" i="1" smtClean="0">
                              <a:latin typeface="Cambria Math" panose="02040503050406030204" pitchFamily="18" charset="0"/>
                            </a:rPr>
                            <m:t>2</m:t>
                          </m:r>
                        </m:sup>
                      </m:sSup>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f>
                            <m:fPr>
                              <m:type m:val="noBa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e>
                      </m:d>
                      <m:sSup>
                        <m:sSupPr>
                          <m:ctrlPr>
                            <a:rPr lang="en-US" sz="2000" i="1">
                              <a:latin typeface="Cambria Math" panose="02040503050406030204" pitchFamily="18" charset="0"/>
                            </a:rPr>
                          </m:ctrlPr>
                        </m:sSupPr>
                        <m:e>
                          <m:r>
                            <a:rPr lang="en-US" sz="2000" i="1">
                              <a:latin typeface="Cambria Math" panose="02040503050406030204" pitchFamily="18" charset="0"/>
                            </a:rPr>
                            <m:t>𝑎</m:t>
                          </m:r>
                        </m:e>
                        <m:sup>
                          <m:r>
                            <a:rPr lang="en-US" sz="2000" i="1">
                              <a:latin typeface="Cambria Math" panose="02040503050406030204" pitchFamily="18" charset="0"/>
                            </a:rPr>
                            <m:t>1</m:t>
                          </m:r>
                        </m:sup>
                      </m:sSup>
                      <m:sSup>
                        <m:sSupPr>
                          <m:ctrlPr>
                            <a:rPr lang="en-US" sz="2000" i="1">
                              <a:latin typeface="Cambria Math" panose="02040503050406030204" pitchFamily="18" charset="0"/>
                            </a:rPr>
                          </m:ctrlPr>
                        </m:sSupPr>
                        <m:e>
                          <m:r>
                            <a:rPr lang="en-US" sz="2000" i="1">
                              <a:latin typeface="Cambria Math" panose="02040503050406030204" pitchFamily="18" charset="0"/>
                            </a:rPr>
                            <m:t>𝑏</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𝑏</m:t>
                          </m:r>
                        </m:e>
                        <m:sup>
                          <m:r>
                            <a:rPr lang="en-US" sz="2000" i="1">
                              <a:latin typeface="Cambria Math" panose="02040503050406030204" pitchFamily="18" charset="0"/>
                            </a:rPr>
                            <m:t>𝑛</m:t>
                          </m:r>
                        </m:sup>
                      </m:sSup>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075688" y="2226720"/>
                <a:ext cx="7964424" cy="63658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64C99-9F71-48FB-8F62-1580BF788EE6}"/>
                  </a:ext>
                </a:extLst>
              </p:cNvPr>
              <p:cNvSpPr txBox="1"/>
              <p:nvPr/>
            </p:nvSpPr>
            <p:spPr>
              <a:xfrm>
                <a:off x="853952" y="2854727"/>
                <a:ext cx="5232055" cy="615874"/>
              </a:xfrm>
              <a:prstGeom prst="rect">
                <a:avLst/>
              </a:prstGeom>
              <a:noFill/>
            </p:spPr>
            <p:txBody>
              <a:bodyPr wrap="square" rtlCol="0">
                <a:spAutoFit/>
              </a:bodyPr>
              <a:lstStyle/>
              <a:p>
                <a:r>
                  <a:rPr lang="en-SG" sz="2400" dirty="0"/>
                  <a:t>1. We have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𝑥</m:t>
                        </m:r>
                      </m:den>
                    </m:f>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=9</m:t>
                    </m:r>
                    <m:r>
                      <a:rPr lang="en-US" sz="2400" b="0" i="0" smtClean="0">
                        <a:latin typeface="Cambria Math" panose="02040503050406030204" pitchFamily="18" charset="0"/>
                      </a:rPr>
                      <m:t>.</m:t>
                    </m:r>
                  </m:oMath>
                </a14:m>
                <a:endParaRPr lang="en-SG" sz="2400" dirty="0"/>
              </a:p>
            </p:txBody>
          </p:sp>
        </mc:Choice>
        <mc:Fallback xmlns="">
          <p:sp>
            <p:nvSpPr>
              <p:cNvPr id="19" name="TextBox 18">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853952" y="2854727"/>
                <a:ext cx="5232055" cy="615874"/>
              </a:xfrm>
              <a:prstGeom prst="rect">
                <a:avLst/>
              </a:prstGeom>
              <a:blipFill>
                <a:blip r:embed="rId5"/>
                <a:stretch>
                  <a:fillRect l="-1748" b="-990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EC64C99-9F71-48FB-8F62-1580BF788EE6}"/>
                  </a:ext>
                </a:extLst>
              </p:cNvPr>
              <p:cNvSpPr txBox="1"/>
              <p:nvPr/>
            </p:nvSpPr>
            <p:spPr>
              <a:xfrm>
                <a:off x="853951" y="3362761"/>
                <a:ext cx="9489262" cy="461665"/>
              </a:xfrm>
              <a:prstGeom prst="rect">
                <a:avLst/>
              </a:prstGeom>
              <a:noFill/>
            </p:spPr>
            <p:txBody>
              <a:bodyPr wrap="square" rtlCol="0">
                <a:spAutoFit/>
              </a:bodyPr>
              <a:lstStyle/>
              <a:p>
                <a:r>
                  <a:rPr lang="en-US" sz="2400" dirty="0"/>
                  <a:t>2. The general term in the expansion of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oMath>
                </a14:m>
                <a:r>
                  <a:rPr lang="en-US" sz="2400" dirty="0"/>
                  <a:t> is given by: </a:t>
                </a:r>
                <a:endParaRPr lang="en-SG" sz="2400" dirty="0"/>
              </a:p>
            </p:txBody>
          </p:sp>
        </mc:Choice>
        <mc:Fallback xmlns="">
          <p:sp>
            <p:nvSpPr>
              <p:cNvPr id="20" name="TextBox 19">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853951" y="3362761"/>
                <a:ext cx="9489262" cy="461665"/>
              </a:xfrm>
              <a:prstGeom prst="rect">
                <a:avLst/>
              </a:prstGeom>
              <a:blipFill>
                <a:blip r:embed="rId6"/>
                <a:stretch>
                  <a:fillRect l="-963" t="-10667" b="-30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442229" y="3765146"/>
                <a:ext cx="8766074" cy="812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𝑟</m:t>
                              </m:r>
                            </m:den>
                          </m:f>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𝑟</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r>
                                <a:rPr lang="en-US" sz="2000" b="0" i="1" smtClean="0">
                                  <a:latin typeface="Cambria Math" panose="02040503050406030204" pitchFamily="18" charset="0"/>
                                </a:rPr>
                                <m:t>9</m:t>
                              </m:r>
                            </m:num>
                            <m:den>
                              <m:r>
                                <a:rPr lang="en-US" sz="2000" b="0" i="1" smtClean="0">
                                  <a:latin typeface="Cambria Math" panose="02040503050406030204" pitchFamily="18" charset="0"/>
                                </a:rPr>
                                <m:t>𝑟</m:t>
                              </m:r>
                            </m:den>
                          </m:f>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e>
                        <m:sup>
                          <m:r>
                            <a:rPr lang="en-US" sz="2000" b="0" i="1" smtClean="0">
                              <a:latin typeface="Cambria Math" panose="02040503050406030204" pitchFamily="18" charset="0"/>
                            </a:rPr>
                            <m:t>9−</m:t>
                          </m:r>
                          <m:r>
                            <a:rPr lang="en-US" sz="2000" b="0" i="1" smtClean="0">
                              <a:latin typeface="Cambria Math" panose="02040503050406030204" pitchFamily="18" charset="0"/>
                            </a:rPr>
                            <m:t>𝑟</m:t>
                          </m:r>
                        </m:sup>
                      </m:sSup>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𝑥</m:t>
                                  </m:r>
                                </m:den>
                              </m:f>
                            </m:e>
                          </m:d>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d>
                        <m:dPr>
                          <m:ctrlPr>
                            <a:rPr lang="en-US" sz="2000" i="1">
                              <a:latin typeface="Cambria Math" panose="02040503050406030204" pitchFamily="18" charset="0"/>
                            </a:rPr>
                          </m:ctrlPr>
                        </m:dPr>
                        <m:e>
                          <m:f>
                            <m:fPr>
                              <m:type m:val="noBar"/>
                              <m:ctrlPr>
                                <a:rPr lang="en-US" sz="2000" i="1">
                                  <a:latin typeface="Cambria Math" panose="02040503050406030204" pitchFamily="18" charset="0"/>
                                </a:rPr>
                              </m:ctrlPr>
                            </m:fPr>
                            <m:num>
                              <m:r>
                                <a:rPr lang="en-US" sz="2000" i="1">
                                  <a:latin typeface="Cambria Math" panose="02040503050406030204" pitchFamily="18" charset="0"/>
                                </a:rPr>
                                <m:t>9</m:t>
                              </m:r>
                            </m:num>
                            <m:den>
                              <m:r>
                                <a:rPr lang="en-US" sz="2000" i="1">
                                  <a:latin typeface="Cambria Math" panose="02040503050406030204" pitchFamily="18" charset="0"/>
                                </a:rPr>
                                <m:t>𝑟</m:t>
                              </m:r>
                            </m:den>
                          </m:f>
                        </m:e>
                      </m:d>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9−</m:t>
                          </m:r>
                          <m:r>
                            <a:rPr lang="en-US" sz="2000" i="1">
                              <a:latin typeface="Cambria Math" panose="02040503050406030204" pitchFamily="18" charset="0"/>
                            </a:rPr>
                            <m:t>𝑟</m:t>
                          </m:r>
                        </m:sup>
                      </m:s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18−2</m:t>
                          </m:r>
                          <m:r>
                            <a:rPr lang="en-US" sz="2000" b="0" i="1" smtClean="0">
                              <a:latin typeface="Cambria Math" panose="02040503050406030204" pitchFamily="18" charset="0"/>
                            </a:rPr>
                            <m:t>𝑟</m:t>
                          </m:r>
                        </m:sup>
                      </m:sSup>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r>
                            <a:rPr lang="en-US" sz="2000" i="1">
                              <a:latin typeface="Cambria Math" panose="02040503050406030204" pitchFamily="18" charset="0"/>
                            </a:rPr>
                            <m:t>𝑟</m:t>
                          </m:r>
                        </m:sup>
                      </m:sSup>
                      <m:r>
                        <a:rPr lang="en-US" sz="2000" b="0" i="1" smtClean="0">
                          <a:latin typeface="Cambria Math" panose="02040503050406030204" pitchFamily="18" charset="0"/>
                        </a:rPr>
                        <m:t>=</m:t>
                      </m:r>
                      <m:d>
                        <m:dPr>
                          <m:ctrlPr>
                            <a:rPr lang="en-US" sz="2000" i="1">
                              <a:latin typeface="Cambria Math" panose="02040503050406030204" pitchFamily="18" charset="0"/>
                            </a:rPr>
                          </m:ctrlPr>
                        </m:dPr>
                        <m:e>
                          <m:f>
                            <m:fPr>
                              <m:type m:val="noBar"/>
                              <m:ctrlPr>
                                <a:rPr lang="en-US" sz="2000" i="1">
                                  <a:latin typeface="Cambria Math" panose="02040503050406030204" pitchFamily="18" charset="0"/>
                                </a:rPr>
                              </m:ctrlPr>
                            </m:fPr>
                            <m:num>
                              <m:r>
                                <a:rPr lang="en-US" sz="2000" i="1">
                                  <a:latin typeface="Cambria Math" panose="02040503050406030204" pitchFamily="18" charset="0"/>
                                </a:rPr>
                                <m:t>9</m:t>
                              </m:r>
                            </m:num>
                            <m:den>
                              <m:r>
                                <a:rPr lang="en-US" sz="2000" i="1">
                                  <a:latin typeface="Cambria Math" panose="02040503050406030204" pitchFamily="18" charset="0"/>
                                </a:rPr>
                                <m:t>𝑟</m:t>
                              </m:r>
                            </m:den>
                          </m:f>
                        </m:e>
                      </m:d>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9−</m:t>
                          </m:r>
                          <m:r>
                            <a:rPr lang="en-US" sz="2000" i="1">
                              <a:latin typeface="Cambria Math" panose="02040503050406030204" pitchFamily="18" charset="0"/>
                            </a:rPr>
                            <m:t>𝑟</m:t>
                          </m:r>
                        </m:sup>
                      </m:sSup>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18−</m:t>
                          </m:r>
                          <m:r>
                            <a:rPr lang="en-US" sz="2000" b="0" i="1" smtClean="0">
                              <a:latin typeface="Cambria Math" panose="02040503050406030204" pitchFamily="18" charset="0"/>
                            </a:rPr>
                            <m:t>3</m:t>
                          </m:r>
                          <m:r>
                            <a:rPr lang="en-US" sz="2000" i="1">
                              <a:latin typeface="Cambria Math" panose="02040503050406030204" pitchFamily="18" charset="0"/>
                            </a:rPr>
                            <m:t>𝑟</m:t>
                          </m:r>
                        </m:sup>
                      </m:sSup>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442229" y="3765146"/>
                <a:ext cx="8766074" cy="812979"/>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C64C99-9F71-48FB-8F62-1580BF788EE6}"/>
                  </a:ext>
                </a:extLst>
              </p:cNvPr>
              <p:cNvSpPr txBox="1"/>
              <p:nvPr/>
            </p:nvSpPr>
            <p:spPr>
              <a:xfrm>
                <a:off x="853952" y="4717022"/>
                <a:ext cx="9999975" cy="461665"/>
              </a:xfrm>
              <a:prstGeom prst="rect">
                <a:avLst/>
              </a:prstGeom>
              <a:noFill/>
            </p:spPr>
            <p:txBody>
              <a:bodyPr wrap="square" rtlCol="0">
                <a:spAutoFit/>
              </a:bodyPr>
              <a:lstStyle/>
              <a:p>
                <a:r>
                  <a:rPr lang="en-US" sz="2400" dirty="0"/>
                  <a:t>3. For this term to be independent of </a:t>
                </a:r>
                <a14:m>
                  <m:oMath xmlns:m="http://schemas.openxmlformats.org/officeDocument/2006/math">
                    <m:r>
                      <a:rPr lang="en-US" sz="2400" i="1" dirty="0" smtClean="0">
                        <a:latin typeface="Cambria Math" panose="02040503050406030204" pitchFamily="18" charset="0"/>
                      </a:rPr>
                      <m:t>𝑥</m:t>
                    </m:r>
                  </m:oMath>
                </a14:m>
                <a:r>
                  <a:rPr lang="en-US" sz="2400" dirty="0"/>
                  <a:t>, we must have </a:t>
                </a:r>
                <a14:m>
                  <m:oMath xmlns:m="http://schemas.openxmlformats.org/officeDocument/2006/math">
                    <m:r>
                      <a:rPr lang="en-US" sz="2400" i="1" dirty="0" smtClean="0">
                        <a:latin typeface="Cambria Math" panose="02040503050406030204" pitchFamily="18" charset="0"/>
                      </a:rPr>
                      <m:t>18−</m:t>
                    </m:r>
                    <m:r>
                      <a:rPr lang="en-US" sz="2400" i="1" dirty="0" err="1" smtClean="0">
                        <a:latin typeface="Cambria Math" panose="02040503050406030204" pitchFamily="18" charset="0"/>
                      </a:rPr>
                      <m:t>3</m:t>
                    </m:r>
                    <m:r>
                      <a:rPr lang="en-US" sz="2400" i="1" dirty="0" err="1" smtClean="0">
                        <a:latin typeface="Cambria Math" panose="02040503050406030204" pitchFamily="18" charset="0"/>
                      </a:rPr>
                      <m:t>𝑟</m:t>
                    </m:r>
                    <m:r>
                      <a:rPr lang="en-US" sz="2400" i="1" dirty="0" smtClean="0">
                        <a:latin typeface="Cambria Math" panose="02040503050406030204" pitchFamily="18" charset="0"/>
                      </a:rPr>
                      <m:t>=0</m:t>
                    </m:r>
                    <m:r>
                      <a:rPr lang="en-US" sz="2400" b="0" i="1" dirty="0" smtClean="0">
                        <a:latin typeface="Cambria Math" panose="02040503050406030204" pitchFamily="18" charset="0"/>
                      </a:rPr>
                      <m:t>,</m:t>
                    </m:r>
                  </m:oMath>
                </a14:m>
                <a:r>
                  <a:rPr lang="en-US" sz="2400" dirty="0"/>
                  <a:t> or </a:t>
                </a:r>
                <a14:m>
                  <m:oMath xmlns:m="http://schemas.openxmlformats.org/officeDocument/2006/math">
                    <m:r>
                      <a:rPr lang="en-US" sz="2400" i="1" dirty="0" smtClean="0">
                        <a:latin typeface="Cambria Math" panose="02040503050406030204" pitchFamily="18" charset="0"/>
                      </a:rPr>
                      <m:t>𝑟</m:t>
                    </m:r>
                    <m:r>
                      <a:rPr lang="en-US" sz="2400" i="1" dirty="0" smtClean="0">
                        <a:latin typeface="Cambria Math" panose="02040503050406030204" pitchFamily="18" charset="0"/>
                      </a:rPr>
                      <m:t>=6</m:t>
                    </m:r>
                  </m:oMath>
                </a14:m>
                <a:r>
                  <a:rPr lang="en-US" sz="2400" dirty="0"/>
                  <a:t>. </a:t>
                </a:r>
                <a:endParaRPr lang="en-SG" sz="2400" dirty="0"/>
              </a:p>
            </p:txBody>
          </p:sp>
        </mc:Choice>
        <mc:Fallback xmlns="">
          <p:sp>
            <p:nvSpPr>
              <p:cNvPr id="22" name="TextBox 21">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853952" y="4717022"/>
                <a:ext cx="9999975" cy="461665"/>
              </a:xfrm>
              <a:prstGeom prst="rect">
                <a:avLst/>
              </a:prstGeom>
              <a:blipFill>
                <a:blip r:embed="rId8"/>
                <a:stretch>
                  <a:fillRect l="-915" t="-10526" b="-2894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EC64C99-9F71-48FB-8F62-1580BF788EE6}"/>
                  </a:ext>
                </a:extLst>
              </p:cNvPr>
              <p:cNvSpPr txBox="1"/>
              <p:nvPr/>
            </p:nvSpPr>
            <p:spPr>
              <a:xfrm>
                <a:off x="853953" y="5202549"/>
                <a:ext cx="5456906" cy="461665"/>
              </a:xfrm>
              <a:prstGeom prst="rect">
                <a:avLst/>
              </a:prstGeom>
              <a:noFill/>
            </p:spPr>
            <p:txBody>
              <a:bodyPr wrap="square" rtlCol="0">
                <a:spAutoFit/>
              </a:bodyPr>
              <a:lstStyle/>
              <a:p>
                <a:r>
                  <a:rPr lang="en-US" sz="2400" dirty="0"/>
                  <a:t>4. Therefore, the term independent of </a:t>
                </a:r>
                <a14:m>
                  <m:oMath xmlns:m="http://schemas.openxmlformats.org/officeDocument/2006/math">
                    <m:r>
                      <a:rPr lang="en-US" sz="2400" i="1" dirty="0" smtClean="0">
                        <a:latin typeface="Cambria Math" panose="02040503050406030204" pitchFamily="18" charset="0"/>
                      </a:rPr>
                      <m:t>𝑥</m:t>
                    </m:r>
                  </m:oMath>
                </a14:m>
                <a:r>
                  <a:rPr lang="en-US" sz="2400" dirty="0"/>
                  <a:t> is</a:t>
                </a:r>
                <a:endParaRPr lang="en-SG" sz="2400" dirty="0"/>
              </a:p>
            </p:txBody>
          </p:sp>
        </mc:Choice>
        <mc:Fallback xmlns="">
          <p:sp>
            <p:nvSpPr>
              <p:cNvPr id="23" name="TextBox 22">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853953" y="5202549"/>
                <a:ext cx="5456906" cy="461665"/>
              </a:xfrm>
              <a:prstGeom prst="rect">
                <a:avLst/>
              </a:prstGeom>
              <a:blipFill>
                <a:blip r:embed="rId9"/>
                <a:stretch>
                  <a:fillRect l="-1676" t="-10526" r="-1117" b="-2894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960176" y="5203126"/>
                <a:ext cx="4383037"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9</m:t>
                              </m:r>
                            </m:num>
                            <m:den>
                              <m:r>
                                <a:rPr lang="en-US" sz="2400" b="0" i="1" smtClean="0">
                                  <a:latin typeface="Cambria Math" panose="02040503050406030204" pitchFamily="18" charset="0"/>
                                </a:rPr>
                                <m:t>6</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9−</m:t>
                          </m:r>
                          <m:r>
                            <a:rPr lang="en-US" sz="2400" b="0" i="1" smtClean="0">
                              <a:latin typeface="Cambria Math" panose="02040503050406030204" pitchFamily="18" charset="0"/>
                            </a:rPr>
                            <m:t>6</m:t>
                          </m:r>
                        </m:sup>
                      </m:sSup>
                      <m:r>
                        <a:rPr lang="en-US" sz="2400" b="0" i="1" smtClean="0">
                          <a:latin typeface="Cambria Math" panose="02040503050406030204" pitchFamily="18" charset="0"/>
                        </a:rPr>
                        <m:t>=84</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3</m:t>
                          </m:r>
                        </m:sup>
                      </m:sSup>
                      <m:r>
                        <a:rPr lang="en-US" sz="2400" b="0" i="1" smtClean="0">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𝟔𝟕𝟐</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960176" y="5203126"/>
                <a:ext cx="4383037" cy="922176"/>
              </a:xfrm>
              <a:prstGeom prst="rect">
                <a:avLst/>
              </a:prstGeom>
              <a:blipFill>
                <a:blip r:embed="rId10"/>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115006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dissolv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16" grpId="0" animBg="1"/>
      <p:bldP spid="19" grpId="0"/>
      <p:bldP spid="20"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Q2</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4</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9782226" cy="1815882"/>
          </a:xfrm>
          <a:prstGeom prst="rect">
            <a:avLst/>
          </a:prstGeom>
          <a:solidFill>
            <a:srgbClr val="CCECFF"/>
          </a:solidFill>
        </p:spPr>
        <p:txBody>
          <a:bodyPr wrap="square" rtlCol="0">
            <a:spAutoFit/>
          </a:bodyPr>
          <a:lstStyle/>
          <a:p>
            <a:r>
              <a:rPr lang="en-SG" sz="2800" dirty="0"/>
              <a:t>Given n boxes numbered 1 to n, each box to be filled with a white ball or a blue ball. At least one box contains a white ball and boxes containing white balls must be consecutively numbered.</a:t>
            </a:r>
          </a:p>
          <a:p>
            <a:r>
              <a:rPr lang="en-SG" sz="2800" dirty="0">
                <a:solidFill>
                  <a:srgbClr val="0000FF"/>
                </a:solidFill>
              </a:rPr>
              <a:t>What is the total number of ways this can be done?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36C946-761C-A649-99D5-24B7CD80CDC5}"/>
                  </a:ext>
                </a:extLst>
              </p:cNvPr>
              <p:cNvSpPr txBox="1"/>
              <p:nvPr/>
            </p:nvSpPr>
            <p:spPr>
              <a:xfrm>
                <a:off x="9252368" y="1584501"/>
                <a:ext cx="2466829"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SG" sz="2400" i="1">
                              <a:solidFill>
                                <a:srgbClr val="0000FF"/>
                              </a:solidFill>
                              <a:latin typeface="Cambria Math" panose="02040503050406030204" pitchFamily="18" charset="0"/>
                            </a:rPr>
                          </m:ctrlPr>
                        </m:naryPr>
                        <m:sub>
                          <m:r>
                            <a:rPr lang="en-US" sz="2400" i="1">
                              <a:solidFill>
                                <a:srgbClr val="0000FF"/>
                              </a:solidFill>
                              <a:latin typeface="Cambria Math" panose="02040503050406030204" pitchFamily="18" charset="0"/>
                            </a:rPr>
                            <m:t>𝑘</m:t>
                          </m:r>
                          <m:r>
                            <a:rPr lang="en-US" sz="2400" i="1">
                              <a:solidFill>
                                <a:srgbClr val="0000FF"/>
                              </a:solidFill>
                              <a:latin typeface="Cambria Math" panose="02040503050406030204" pitchFamily="18" charset="0"/>
                            </a:rPr>
                            <m:t>=1</m:t>
                          </m:r>
                        </m:sub>
                        <m:sup>
                          <m:r>
                            <a:rPr lang="en-US" sz="2400" i="1">
                              <a:solidFill>
                                <a:srgbClr val="0000FF"/>
                              </a:solidFill>
                              <a:latin typeface="Cambria Math" panose="02040503050406030204" pitchFamily="18" charset="0"/>
                            </a:rPr>
                            <m:t>𝑛</m:t>
                          </m:r>
                        </m:sup>
                        <m:e>
                          <m:r>
                            <a:rPr lang="en-US" sz="2400" i="1">
                              <a:solidFill>
                                <a:srgbClr val="0000FF"/>
                              </a:solidFill>
                              <a:latin typeface="Cambria Math" panose="02040503050406030204" pitchFamily="18" charset="0"/>
                            </a:rPr>
                            <m:t>𝑘</m:t>
                          </m:r>
                        </m:e>
                      </m:nary>
                      <m:r>
                        <a:rPr lang="en-US" sz="2400" i="1">
                          <a:solidFill>
                            <a:srgbClr val="0000FF"/>
                          </a:solidFill>
                          <a:latin typeface="Cambria Math" panose="02040503050406030204" pitchFamily="18" charset="0"/>
                        </a:rPr>
                        <m:t>=</m:t>
                      </m:r>
                      <m:f>
                        <m:fPr>
                          <m:ctrlPr>
                            <a:rPr lang="en-SG"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d>
                            <m:dPr>
                              <m:ctrlPr>
                                <a:rPr lang="en-SG" sz="2400" i="1">
                                  <a:solidFill>
                                    <a:srgbClr val="0000FF"/>
                                  </a:solidFill>
                                  <a:latin typeface="Cambria Math" panose="02040503050406030204" pitchFamily="18" charset="0"/>
                                </a:rPr>
                              </m:ctrlPr>
                            </m:dPr>
                            <m:e>
                              <m:r>
                                <a:rPr lang="en-US" sz="2400" i="1">
                                  <a:solidFill>
                                    <a:srgbClr val="0000FF"/>
                                  </a:solidFill>
                                  <a:latin typeface="Cambria Math" panose="02040503050406030204" pitchFamily="18" charset="0"/>
                                </a:rPr>
                                <m:t>𝑛</m:t>
                              </m:r>
                              <m:r>
                                <a:rPr lang="en-US" sz="2400" i="1">
                                  <a:solidFill>
                                    <a:srgbClr val="0000FF"/>
                                  </a:solidFill>
                                  <a:latin typeface="Cambria Math" panose="02040503050406030204" pitchFamily="18" charset="0"/>
                                </a:rPr>
                                <m:t>+1</m:t>
                              </m:r>
                            </m:e>
                          </m:d>
                        </m:num>
                        <m:den>
                          <m:r>
                            <a:rPr lang="en-US" sz="2400" i="1">
                              <a:solidFill>
                                <a:srgbClr val="0000FF"/>
                              </a:solidFill>
                              <a:latin typeface="Cambria Math" panose="02040503050406030204" pitchFamily="18" charset="0"/>
                            </a:rPr>
                            <m:t>2</m:t>
                          </m:r>
                        </m:den>
                      </m:f>
                    </m:oMath>
                  </m:oMathPara>
                </a14:m>
                <a:endParaRPr lang="en-SG" sz="2400" dirty="0">
                  <a:solidFill>
                    <a:srgbClr val="0000FF"/>
                  </a:solidFill>
                </a:endParaRPr>
              </a:p>
            </p:txBody>
          </p:sp>
        </mc:Choice>
        <mc:Fallback xmlns="">
          <p:sp>
            <p:nvSpPr>
              <p:cNvPr id="4" name="TextBox 3">
                <a:extLst>
                  <a:ext uri="{FF2B5EF4-FFF2-40B4-BE49-F238E27FC236}">
                    <a16:creationId xmlns:a16="http://schemas.microsoft.com/office/drawing/2014/main" id="{E936C946-761C-A649-99D5-24B7CD80CDC5}"/>
                  </a:ext>
                </a:extLst>
              </p:cNvPr>
              <p:cNvSpPr txBox="1">
                <a:spLocks noRot="1" noChangeAspect="1" noMove="1" noResize="1" noEditPoints="1" noAdjustHandles="1" noChangeArrowheads="1" noChangeShapeType="1" noTextEdit="1"/>
              </p:cNvSpPr>
              <p:nvPr/>
            </p:nvSpPr>
            <p:spPr>
              <a:xfrm>
                <a:off x="9252368" y="1584501"/>
                <a:ext cx="2466829" cy="1100558"/>
              </a:xfrm>
              <a:prstGeom prst="rect">
                <a:avLst/>
              </a:prstGeom>
              <a:blipFill>
                <a:blip r:embed="rId2"/>
                <a:stretch>
                  <a:fillRect/>
                </a:stretch>
              </a:blipFill>
            </p:spPr>
            <p:txBody>
              <a:bodyPr/>
              <a:lstStyle/>
              <a:p>
                <a:r>
                  <a:rPr lang="en-US">
                    <a:noFill/>
                  </a:rPr>
                  <a:t> </a:t>
                </a:r>
              </a:p>
            </p:txBody>
          </p:sp>
        </mc:Fallback>
      </mc:AlternateContent>
      <p:grpSp>
        <p:nvGrpSpPr>
          <p:cNvPr id="19" name="Group 18"/>
          <p:cNvGrpSpPr/>
          <p:nvPr/>
        </p:nvGrpSpPr>
        <p:grpSpPr>
          <a:xfrm>
            <a:off x="2529421" y="2685059"/>
            <a:ext cx="5910041" cy="1133286"/>
            <a:chOff x="0" y="0"/>
            <a:chExt cx="4944744" cy="757359"/>
          </a:xfrm>
        </p:grpSpPr>
        <p:grpSp>
          <p:nvGrpSpPr>
            <p:cNvPr id="20" name="Group 19"/>
            <p:cNvGrpSpPr/>
            <p:nvPr/>
          </p:nvGrpSpPr>
          <p:grpSpPr>
            <a:xfrm>
              <a:off x="0" y="30480"/>
              <a:ext cx="4944744" cy="726879"/>
              <a:chOff x="0" y="0"/>
              <a:chExt cx="4944744" cy="726879"/>
            </a:xfrm>
          </p:grpSpPr>
          <p:sp>
            <p:nvSpPr>
              <p:cNvPr id="25" name="Text Box 2"/>
              <p:cNvSpPr txBox="1">
                <a:spLocks noChangeArrowheads="1"/>
              </p:cNvSpPr>
              <p:nvPr/>
            </p:nvSpPr>
            <p:spPr bwMode="auto">
              <a:xfrm>
                <a:off x="479424" y="480060"/>
                <a:ext cx="4212591" cy="246819"/>
              </a:xfrm>
              <a:prstGeom prst="rect">
                <a:avLst/>
              </a:prstGeom>
              <a:noFill/>
              <a:ln w="9525">
                <a:noFill/>
                <a:miter lim="800000"/>
                <a:headEnd/>
                <a:tailEnd/>
              </a:ln>
            </p:spPr>
            <p:txBody>
              <a:bodyPr rot="0" vert="horz" wrap="square" lIns="91440" tIns="45720" rIns="91440" bIns="45720" anchor="t" anchorCtr="0">
                <a:spAutoFit/>
              </a:bodyPr>
              <a:lstStyle/>
              <a:p>
                <a:pPr marL="0" marR="0">
                  <a:spcBef>
                    <a:spcPts val="0"/>
                  </a:spcBef>
                  <a:spcAft>
                    <a:spcPts val="0"/>
                  </a:spcAft>
                  <a:tabLst>
                    <a:tab pos="1258888" algn="l"/>
                    <a:tab pos="2398713" algn="l"/>
                    <a:tab pos="3252788" algn="l"/>
                    <a:tab pos="4346575" algn="l"/>
                  </a:tabLst>
                </a:pPr>
                <a:r>
                  <a:rPr lang="en-US" dirty="0">
                    <a:effectLst/>
                    <a:latin typeface="Calibri" panose="020F0502020204030204" pitchFamily="34" charset="0"/>
                    <a:ea typeface="Times New Roman" panose="02020603050405020304" pitchFamily="18" charset="0"/>
                  </a:rPr>
                  <a:t>1 </a:t>
                </a:r>
                <a:r>
                  <a:rPr lang="en-US" sz="120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2 </a:t>
                </a:r>
                <a:r>
                  <a:rPr lang="en-US" sz="120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3 </a:t>
                </a:r>
                <a:r>
                  <a:rPr lang="en-US" sz="120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rPr>
                  <a:t>	</a:t>
                </a:r>
                <a:r>
                  <a:rPr lang="en-US" i="1" dirty="0">
                    <a:effectLst/>
                    <a:latin typeface="Calibri" panose="020F0502020204030204" pitchFamily="34" charset="0"/>
                    <a:ea typeface="Times New Roman" panose="02020603050405020304" pitchFamily="18" charset="0"/>
                  </a:rPr>
                  <a:t>n</a:t>
                </a:r>
                <a:endParaRPr lang="en-US" dirty="0">
                  <a:effectLst/>
                  <a:latin typeface="Times New Roman" panose="02020603050405020304" pitchFamily="18" charset="0"/>
                  <a:ea typeface="Times New Roman" panose="02020603050405020304" pitchFamily="18" charset="0"/>
                </a:endParaRPr>
              </a:p>
            </p:txBody>
          </p:sp>
          <p:grpSp>
            <p:nvGrpSpPr>
              <p:cNvPr id="26" name="Group 25"/>
              <p:cNvGrpSpPr/>
              <p:nvPr/>
            </p:nvGrpSpPr>
            <p:grpSpPr>
              <a:xfrm>
                <a:off x="0" y="0"/>
                <a:ext cx="4944744" cy="364489"/>
                <a:chOff x="0" y="0"/>
                <a:chExt cx="4944744" cy="364489"/>
              </a:xfrm>
            </p:grpSpPr>
            <p:sp>
              <p:nvSpPr>
                <p:cNvPr id="27" name="Text Box 2"/>
                <p:cNvSpPr txBox="1">
                  <a:spLocks noChangeArrowheads="1"/>
                </p:cNvSpPr>
                <p:nvPr/>
              </p:nvSpPr>
              <p:spPr bwMode="auto">
                <a:xfrm>
                  <a:off x="3131418" y="0"/>
                  <a:ext cx="478789" cy="349884"/>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tabLst>
                      <a:tab pos="626110" algn="l"/>
                      <a:tab pos="1289050" algn="l"/>
                      <a:tab pos="1951990" algn="l"/>
                      <a:tab pos="2614930" algn="l"/>
                      <a:tab pos="3241040" algn="l"/>
                    </a:tabLst>
                  </a:pPr>
                  <a:r>
                    <a:rPr lang="en-SG" sz="1600" b="1">
                      <a:effectLst/>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endParaRPr lang="en-US" sz="1200">
                    <a:effectLst/>
                    <a:latin typeface="Times New Roman" panose="02020603050405020304" pitchFamily="18" charset="0"/>
                    <a:ea typeface="Times New Roman" panose="02020603050405020304" pitchFamily="18" charset="0"/>
                  </a:endParaRPr>
                </a:p>
              </p:txBody>
            </p:sp>
            <p:grpSp>
              <p:nvGrpSpPr>
                <p:cNvPr id="28" name="Group 27"/>
                <p:cNvGrpSpPr/>
                <p:nvPr/>
              </p:nvGrpSpPr>
              <p:grpSpPr>
                <a:xfrm>
                  <a:off x="0" y="15240"/>
                  <a:ext cx="4944744" cy="349249"/>
                  <a:chOff x="0" y="0"/>
                  <a:chExt cx="4944744" cy="349249"/>
                </a:xfrm>
              </p:grpSpPr>
              <p:sp>
                <p:nvSpPr>
                  <p:cNvPr id="29" name="Text Box 2"/>
                  <p:cNvSpPr txBox="1">
                    <a:spLocks noChangeArrowheads="1"/>
                  </p:cNvSpPr>
                  <p:nvPr/>
                </p:nvSpPr>
                <p:spPr bwMode="auto">
                  <a:xfrm>
                    <a:off x="0" y="0"/>
                    <a:ext cx="479424" cy="349249"/>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tabLst>
                        <a:tab pos="626110" algn="l"/>
                        <a:tab pos="1289050" algn="l"/>
                        <a:tab pos="1951990" algn="l"/>
                        <a:tab pos="2614930" algn="l"/>
                        <a:tab pos="3241040" algn="l"/>
                      </a:tabLst>
                    </a:pPr>
                    <a:r>
                      <a:rPr lang="en-SG" sz="1600" b="1">
                        <a:effectLst/>
                        <a:latin typeface="Calibri" panose="020F0502020204030204" pitchFamily="34" charset="0"/>
                        <a:ea typeface="Times New Roman" panose="02020603050405020304" pitchFamily="18" charset="0"/>
                      </a:rPr>
                      <a:t>X</a:t>
                    </a:r>
                    <a:endParaRPr lang="en-US" sz="1200">
                      <a:effectLst/>
                      <a:latin typeface="Times New Roman" panose="02020603050405020304" pitchFamily="18" charset="0"/>
                      <a:ea typeface="Times New Roman" panose="02020603050405020304" pitchFamily="18" charset="0"/>
                    </a:endParaRPr>
                  </a:p>
                </p:txBody>
              </p:sp>
              <p:sp>
                <p:nvSpPr>
                  <p:cNvPr id="30" name="Text Box 2"/>
                  <p:cNvSpPr txBox="1">
                    <a:spLocks noChangeArrowheads="1"/>
                  </p:cNvSpPr>
                  <p:nvPr/>
                </p:nvSpPr>
                <p:spPr bwMode="auto">
                  <a:xfrm>
                    <a:off x="883920" y="0"/>
                    <a:ext cx="479424" cy="349249"/>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tabLst>
                        <a:tab pos="626110" algn="l"/>
                        <a:tab pos="1289050" algn="l"/>
                        <a:tab pos="1951990" algn="l"/>
                        <a:tab pos="2614930" algn="l"/>
                        <a:tab pos="3241040" algn="l"/>
                      </a:tabLst>
                    </a:pPr>
                    <a:r>
                      <a:rPr lang="en-SG" sz="1600" b="1">
                        <a:effectLst/>
                        <a:latin typeface="Calibri" panose="020F0502020204030204" pitchFamily="34" charset="0"/>
                        <a:ea typeface="Times New Roman" panose="02020603050405020304" pitchFamily="18" charset="0"/>
                      </a:rPr>
                      <a:t>X</a:t>
                    </a:r>
                    <a:endParaRPr lang="en-US" sz="1200">
                      <a:effectLst/>
                      <a:latin typeface="Times New Roman" panose="02020603050405020304" pitchFamily="18" charset="0"/>
                      <a:ea typeface="Times New Roman" panose="02020603050405020304" pitchFamily="18" charset="0"/>
                    </a:endParaRPr>
                  </a:p>
                </p:txBody>
              </p:sp>
              <p:sp>
                <p:nvSpPr>
                  <p:cNvPr id="31" name="Text Box 2"/>
                  <p:cNvSpPr txBox="1">
                    <a:spLocks noChangeArrowheads="1"/>
                  </p:cNvSpPr>
                  <p:nvPr/>
                </p:nvSpPr>
                <p:spPr bwMode="auto">
                  <a:xfrm>
                    <a:off x="1874520" y="0"/>
                    <a:ext cx="479424" cy="349249"/>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tabLst>
                        <a:tab pos="626110" algn="l"/>
                        <a:tab pos="1289050" algn="l"/>
                        <a:tab pos="1951990" algn="l"/>
                        <a:tab pos="2614930" algn="l"/>
                        <a:tab pos="3241040" algn="l"/>
                      </a:tabLst>
                    </a:pPr>
                    <a:r>
                      <a:rPr lang="en-SG" sz="1600" b="1">
                        <a:effectLst/>
                        <a:latin typeface="Calibri" panose="020F0502020204030204" pitchFamily="34" charset="0"/>
                        <a:ea typeface="Times New Roman" panose="02020603050405020304" pitchFamily="18" charset="0"/>
                      </a:rPr>
                      <a:t>X</a:t>
                    </a:r>
                    <a:endParaRPr lang="en-US" sz="1200">
                      <a:effectLst/>
                      <a:latin typeface="Times New Roman" panose="02020603050405020304" pitchFamily="18" charset="0"/>
                      <a:ea typeface="Times New Roman" panose="02020603050405020304" pitchFamily="18" charset="0"/>
                    </a:endParaRPr>
                  </a:p>
                </p:txBody>
              </p:sp>
              <p:sp>
                <p:nvSpPr>
                  <p:cNvPr id="32" name="Text Box 2"/>
                  <p:cNvSpPr txBox="1">
                    <a:spLocks noChangeArrowheads="1"/>
                  </p:cNvSpPr>
                  <p:nvPr/>
                </p:nvSpPr>
                <p:spPr bwMode="auto">
                  <a:xfrm>
                    <a:off x="2834640" y="0"/>
                    <a:ext cx="479424" cy="349249"/>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tabLst>
                        <a:tab pos="626110" algn="l"/>
                        <a:tab pos="1289050" algn="l"/>
                        <a:tab pos="1951990" algn="l"/>
                        <a:tab pos="2614930" algn="l"/>
                        <a:tab pos="3241040" algn="l"/>
                      </a:tabLst>
                    </a:pPr>
                    <a:r>
                      <a:rPr lang="en-SG" sz="1600" b="1">
                        <a:effectLst/>
                        <a:latin typeface="Calibri" panose="020F0502020204030204" pitchFamily="34" charset="0"/>
                        <a:ea typeface="Times New Roman" panose="02020603050405020304" pitchFamily="18" charset="0"/>
                      </a:rPr>
                      <a:t>X</a:t>
                    </a:r>
                    <a:endParaRPr lang="en-US" sz="1200">
                      <a:effectLst/>
                      <a:latin typeface="Times New Roman" panose="02020603050405020304" pitchFamily="18" charset="0"/>
                      <a:ea typeface="Times New Roman" panose="02020603050405020304" pitchFamily="18" charset="0"/>
                    </a:endParaRPr>
                  </a:p>
                </p:txBody>
              </p:sp>
              <p:sp>
                <p:nvSpPr>
                  <p:cNvPr id="33" name="Text Box 2"/>
                  <p:cNvSpPr txBox="1">
                    <a:spLocks noChangeArrowheads="1"/>
                  </p:cNvSpPr>
                  <p:nvPr/>
                </p:nvSpPr>
                <p:spPr bwMode="auto">
                  <a:xfrm>
                    <a:off x="3474720" y="0"/>
                    <a:ext cx="479424" cy="349249"/>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tabLst>
                        <a:tab pos="626110" algn="l"/>
                        <a:tab pos="1289050" algn="l"/>
                        <a:tab pos="1951990" algn="l"/>
                        <a:tab pos="2614930" algn="l"/>
                        <a:tab pos="3241040" algn="l"/>
                      </a:tabLst>
                    </a:pPr>
                    <a:r>
                      <a:rPr lang="en-SG" sz="1600" b="1">
                        <a:effectLst/>
                        <a:latin typeface="Calibri" panose="020F0502020204030204" pitchFamily="34" charset="0"/>
                        <a:ea typeface="Times New Roman" panose="02020603050405020304" pitchFamily="18" charset="0"/>
                      </a:rPr>
                      <a:t>X</a:t>
                    </a:r>
                    <a:endParaRPr lang="en-US" sz="1200">
                      <a:effectLst/>
                      <a:latin typeface="Times New Roman" panose="02020603050405020304" pitchFamily="18" charset="0"/>
                      <a:ea typeface="Times New Roman" panose="02020603050405020304" pitchFamily="18" charset="0"/>
                    </a:endParaRPr>
                  </a:p>
                </p:txBody>
              </p:sp>
              <p:sp>
                <p:nvSpPr>
                  <p:cNvPr id="34" name="Text Box 2"/>
                  <p:cNvSpPr txBox="1">
                    <a:spLocks noChangeArrowheads="1"/>
                  </p:cNvSpPr>
                  <p:nvPr/>
                </p:nvSpPr>
                <p:spPr bwMode="auto">
                  <a:xfrm>
                    <a:off x="4465320" y="0"/>
                    <a:ext cx="479424" cy="349249"/>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tabLst>
                        <a:tab pos="626110" algn="l"/>
                        <a:tab pos="1289050" algn="l"/>
                        <a:tab pos="1951990" algn="l"/>
                        <a:tab pos="2614930" algn="l"/>
                        <a:tab pos="3241040" algn="l"/>
                      </a:tabLst>
                    </a:pPr>
                    <a:r>
                      <a:rPr lang="en-SG" sz="1600" b="1">
                        <a:effectLst/>
                        <a:latin typeface="Calibri" panose="020F0502020204030204" pitchFamily="34" charset="0"/>
                        <a:ea typeface="Times New Roman" panose="02020603050405020304" pitchFamily="18" charset="0"/>
                      </a:rPr>
                      <a:t>X</a:t>
                    </a:r>
                    <a:endParaRPr lang="en-US" sz="1200">
                      <a:effectLst/>
                      <a:latin typeface="Times New Roman" panose="02020603050405020304" pitchFamily="18" charset="0"/>
                      <a:ea typeface="Times New Roman" panose="02020603050405020304" pitchFamily="18" charset="0"/>
                    </a:endParaRPr>
                  </a:p>
                </p:txBody>
              </p:sp>
            </p:grpSp>
          </p:grp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780" y="0"/>
              <a:ext cx="507365" cy="507365"/>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980" y="0"/>
              <a:ext cx="507365" cy="507365"/>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0" y="0"/>
              <a:ext cx="507365" cy="507365"/>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 y="0"/>
              <a:ext cx="507365" cy="507365"/>
            </a:xfrm>
            <a:prstGeom prst="rect">
              <a:avLst/>
            </a:prstGeom>
          </p:spPr>
        </p:pic>
      </p:grpSp>
      <mc:AlternateContent xmlns:mc="http://schemas.openxmlformats.org/markup-compatibility/2006" xmlns:a14="http://schemas.microsoft.com/office/drawing/2010/main">
        <mc:Choice Requires="a14">
          <p:sp>
            <p:nvSpPr>
              <p:cNvPr id="9" name="TextBox 8"/>
              <p:cNvSpPr txBox="1"/>
              <p:nvPr/>
            </p:nvSpPr>
            <p:spPr>
              <a:xfrm>
                <a:off x="1199228" y="4094802"/>
                <a:ext cx="8994083" cy="1200329"/>
              </a:xfrm>
              <a:prstGeom prst="rect">
                <a:avLst/>
              </a:prstGeom>
              <a:noFill/>
            </p:spPr>
            <p:txBody>
              <a:bodyPr wrap="square" rtlCol="0">
                <a:spAutoFit/>
              </a:bodyPr>
              <a:lstStyle/>
              <a:p>
                <a:r>
                  <a:rPr lang="en-US" sz="2400" dirty="0"/>
                  <a:t>The task is similar to choose </a:t>
                </a:r>
                <a14:m>
                  <m:oMath xmlns:m="http://schemas.openxmlformats.org/officeDocument/2006/math">
                    <m:r>
                      <a:rPr lang="en-US" sz="2400" i="1" dirty="0" smtClean="0">
                        <a:solidFill>
                          <a:srgbClr val="0000CC"/>
                        </a:solidFill>
                        <a:latin typeface="Cambria Math" panose="02040503050406030204" pitchFamily="18" charset="0"/>
                      </a:rPr>
                      <m:t>2</m:t>
                    </m:r>
                  </m:oMath>
                </a14:m>
                <a:r>
                  <a:rPr lang="en-US" sz="2400" dirty="0"/>
                  <a:t> out of the </a:t>
                </a:r>
                <a14:m>
                  <m:oMath xmlns:m="http://schemas.openxmlformats.org/officeDocument/2006/math">
                    <m:r>
                      <a:rPr lang="en-US" sz="2400" i="1" dirty="0" smtClean="0">
                        <a:solidFill>
                          <a:srgbClr val="0000CC"/>
                        </a:solidFill>
                        <a:latin typeface="Cambria Math" panose="02040503050406030204" pitchFamily="18" charset="0"/>
                      </a:rPr>
                      <m:t>𝑛</m:t>
                    </m:r>
                    <m:r>
                      <a:rPr lang="en-US" sz="2400" i="1" dirty="0" smtClean="0">
                        <a:solidFill>
                          <a:srgbClr val="0000CC"/>
                        </a:solidFill>
                        <a:latin typeface="Cambria Math" panose="02040503050406030204" pitchFamily="18" charset="0"/>
                      </a:rPr>
                      <m:t>+1</m:t>
                    </m:r>
                  </m:oMath>
                </a14:m>
                <a:r>
                  <a:rPr lang="en-US" sz="2400" dirty="0"/>
                  <a:t> crosses to mark the start and end of the consecutively numbered boxes that contain the white balls.</a:t>
                </a:r>
              </a:p>
            </p:txBody>
          </p:sp>
        </mc:Choice>
        <mc:Fallback xmlns="">
          <p:sp>
            <p:nvSpPr>
              <p:cNvPr id="9" name="TextBox 8"/>
              <p:cNvSpPr txBox="1">
                <a:spLocks noRot="1" noChangeAspect="1" noMove="1" noResize="1" noEditPoints="1" noAdjustHandles="1" noChangeArrowheads="1" noChangeShapeType="1" noTextEdit="1"/>
              </p:cNvSpPr>
              <p:nvPr/>
            </p:nvSpPr>
            <p:spPr>
              <a:xfrm>
                <a:off x="1199228" y="4094802"/>
                <a:ext cx="8994083" cy="1200329"/>
              </a:xfrm>
              <a:prstGeom prst="rect">
                <a:avLst/>
              </a:prstGeom>
              <a:blipFill>
                <a:blip r:embed="rId4"/>
                <a:stretch>
                  <a:fillRect l="-1085"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585896" y="5215957"/>
                <a:ext cx="5093409"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f>
                            <m:fPr>
                              <m:type m:val="noBar"/>
                              <m:ctrlPr>
                                <a:rPr lang="en-US" sz="240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1" i="1" smtClean="0">
                              <a:solidFill>
                                <a:srgbClr val="C00000"/>
                              </a:solidFill>
                              <a:latin typeface="Cambria Math" panose="02040503050406030204" pitchFamily="18" charset="0"/>
                            </a:rPr>
                          </m:ctrlPr>
                        </m:fPr>
                        <m:num>
                          <m:d>
                            <m:dPr>
                              <m:ctrlPr>
                                <a:rPr lang="en-US" sz="2400" b="1" i="1" smtClean="0">
                                  <a:solidFill>
                                    <a:srgbClr val="C00000"/>
                                  </a:solidFill>
                                  <a:latin typeface="Cambria Math" panose="02040503050406030204" pitchFamily="18" charset="0"/>
                                </a:rPr>
                              </m:ctrlPr>
                            </m:dPr>
                            <m:e>
                              <m:r>
                                <a:rPr lang="en-US" sz="2400" b="1" i="1" smtClean="0">
                                  <a:solidFill>
                                    <a:srgbClr val="C00000"/>
                                  </a:solidFill>
                                  <a:latin typeface="Cambria Math" panose="02040503050406030204" pitchFamily="18" charset="0"/>
                                </a:rPr>
                                <m:t>𝒏</m:t>
                              </m:r>
                              <m:r>
                                <a:rPr lang="en-US" sz="2400" b="1" i="1" smtClean="0">
                                  <a:solidFill>
                                    <a:srgbClr val="C00000"/>
                                  </a:solidFill>
                                  <a:latin typeface="Cambria Math" panose="02040503050406030204" pitchFamily="18" charset="0"/>
                                </a:rPr>
                                <m:t>+</m:t>
                              </m:r>
                              <m:r>
                                <a:rPr lang="en-US" sz="2400" b="1" i="1" smtClean="0">
                                  <a:solidFill>
                                    <a:srgbClr val="C00000"/>
                                  </a:solidFill>
                                  <a:latin typeface="Cambria Math" panose="02040503050406030204" pitchFamily="18" charset="0"/>
                                </a:rPr>
                                <m:t>𝟏</m:t>
                              </m:r>
                            </m:e>
                          </m:d>
                          <m:r>
                            <a:rPr lang="en-US" sz="2400" b="1" i="1" smtClean="0">
                              <a:solidFill>
                                <a:srgbClr val="C00000"/>
                              </a:solidFill>
                              <a:latin typeface="Cambria Math" panose="02040503050406030204" pitchFamily="18" charset="0"/>
                            </a:rPr>
                            <m:t>𝒏</m:t>
                          </m:r>
                        </m:num>
                        <m:den>
                          <m:r>
                            <a:rPr lang="en-US" sz="2400" b="1" i="1" smtClean="0">
                              <a:solidFill>
                                <a:srgbClr val="C00000"/>
                              </a:solidFill>
                              <a:latin typeface="Cambria Math" panose="02040503050406030204" pitchFamily="18" charset="0"/>
                            </a:rPr>
                            <m:t>𝟐</m:t>
                          </m:r>
                        </m:den>
                      </m:f>
                    </m:oMath>
                  </m:oMathPara>
                </a14:m>
                <a:endParaRPr lang="en-US" sz="2400" b="1" dirty="0">
                  <a:solidFill>
                    <a:srgbClr val="C00000"/>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3585896" y="5215957"/>
                <a:ext cx="5093409" cy="92217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95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dissolv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Q3</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5</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6" y="382427"/>
            <a:ext cx="10465091" cy="1923604"/>
          </a:xfrm>
          <a:prstGeom prst="rect">
            <a:avLst/>
          </a:prstGeom>
          <a:solidFill>
            <a:srgbClr val="CCECFF"/>
          </a:solidFill>
        </p:spPr>
        <p:txBody>
          <a:bodyPr wrap="square" rtlCol="0">
            <a:spAutoFit/>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[AY2020/21 Semester 2 Exam Question]</a:t>
            </a:r>
          </a:p>
          <a:p>
            <a:pPr>
              <a:spcAft>
                <a:spcPts val="600"/>
              </a:spcAft>
            </a:pPr>
            <a:r>
              <a:rPr lang="en-US" sz="2400" dirty="0"/>
              <a:t>On a die there are 6 numbers. We call 4, 5, 6 the big numbers and 1, 2, 3 the small numbers. Given a loaded die in which the probability of rolling any fixed big number is twice the probability of rolling any fixed small number, </a:t>
            </a:r>
          </a:p>
          <a:p>
            <a:pPr marL="509588" indent="-509588"/>
            <a:r>
              <a:rPr lang="en-US" sz="2400" dirty="0"/>
              <a:t>(</a:t>
            </a:r>
            <a:r>
              <a:rPr lang="en-US" sz="2400" dirty="0" err="1"/>
              <a:t>i</a:t>
            </a:r>
            <a:r>
              <a:rPr lang="en-US" sz="2400" dirty="0"/>
              <a:t>)	What is the probability of rolling a </a:t>
            </a:r>
            <a:r>
              <a:rPr lang="en-US" sz="2400" b="1" dirty="0"/>
              <a:t>6</a:t>
            </a:r>
            <a:r>
              <a:rPr lang="en-US" sz="2400" dirty="0"/>
              <a:t>?</a:t>
            </a:r>
          </a:p>
        </p:txBody>
      </p:sp>
      <p:sp>
        <p:nvSpPr>
          <p:cNvPr id="36" name="TextBox 35">
            <a:extLst>
              <a:ext uri="{FF2B5EF4-FFF2-40B4-BE49-F238E27FC236}">
                <a16:creationId xmlns:a16="http://schemas.microsoft.com/office/drawing/2014/main" id="{CD42D8EB-4802-433B-973B-C7108E00302D}"/>
              </a:ext>
            </a:extLst>
          </p:cNvPr>
          <p:cNvSpPr txBox="1"/>
          <p:nvPr/>
        </p:nvSpPr>
        <p:spPr>
          <a:xfrm>
            <a:off x="757916" y="2351209"/>
            <a:ext cx="654331" cy="492443"/>
          </a:xfrm>
          <a:prstGeom prst="rect">
            <a:avLst/>
          </a:prstGeom>
          <a:noFill/>
        </p:spPr>
        <p:txBody>
          <a:bodyPr wrap="square" rtlCol="0">
            <a:spAutoFit/>
          </a:bodyPr>
          <a:lstStyle/>
          <a:p>
            <a:r>
              <a:rPr lang="en-SG" sz="2600" dirty="0"/>
              <a:t>(</a:t>
            </a:r>
            <a:r>
              <a:rPr lang="en-SG" sz="2600" dirty="0" err="1"/>
              <a:t>i</a:t>
            </a:r>
            <a:r>
              <a:rPr lang="en-SG" sz="2600" dirty="0"/>
              <a:t>)</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8F8B1F-3EB1-4A03-8D67-353856928BC8}"/>
                  </a:ext>
                </a:extLst>
              </p:cNvPr>
              <p:cNvSpPr txBox="1"/>
              <p:nvPr/>
            </p:nvSpPr>
            <p:spPr>
              <a:xfrm>
                <a:off x="1412248" y="2456617"/>
                <a:ext cx="7353348" cy="892552"/>
              </a:xfrm>
              <a:prstGeom prst="rect">
                <a:avLst/>
              </a:prstGeom>
              <a:noFill/>
            </p:spPr>
            <p:txBody>
              <a:bodyPr wrap="square" rtlCol="0">
                <a:spAutoFit/>
              </a:bodyPr>
              <a:lstStyle/>
              <a:p>
                <a:r>
                  <a:rPr lang="en-SG" sz="2600" dirty="0"/>
                  <a:t>Let the probability of rolling a small number be </a:t>
                </a:r>
                <a14:m>
                  <m:oMath xmlns:m="http://schemas.openxmlformats.org/officeDocument/2006/math">
                    <m:r>
                      <a:rPr lang="en-SG" sz="2600" i="1" dirty="0" smtClean="0">
                        <a:latin typeface="Cambria Math" panose="02040503050406030204" pitchFamily="18" charset="0"/>
                      </a:rPr>
                      <m:t>𝑥</m:t>
                    </m:r>
                  </m:oMath>
                </a14:m>
                <a:r>
                  <a:rPr lang="en-SG" sz="2600" dirty="0"/>
                  <a:t>.</a:t>
                </a:r>
              </a:p>
              <a:p>
                <a:r>
                  <a:rPr lang="en-SG" sz="2600" dirty="0"/>
                  <a:t>Then </a:t>
                </a:r>
                <a14:m>
                  <m:oMath xmlns:m="http://schemas.openxmlformats.org/officeDocument/2006/math">
                    <m:r>
                      <a:rPr lang="en-SG" sz="2600" i="1" dirty="0" smtClean="0">
                        <a:latin typeface="Cambria Math" panose="02040503050406030204" pitchFamily="18" charset="0"/>
                      </a:rPr>
                      <m:t>𝑥</m:t>
                    </m:r>
                    <m:r>
                      <a:rPr lang="en-SG" sz="2600" i="1" dirty="0" smtClean="0">
                        <a:latin typeface="Cambria Math" panose="02040503050406030204" pitchFamily="18" charset="0"/>
                      </a:rPr>
                      <m:t>+</m:t>
                    </m:r>
                    <m:r>
                      <a:rPr lang="en-SG" sz="2600" i="1" dirty="0" smtClean="0">
                        <a:latin typeface="Cambria Math" panose="02040503050406030204" pitchFamily="18" charset="0"/>
                      </a:rPr>
                      <m:t>𝑥</m:t>
                    </m:r>
                    <m:r>
                      <a:rPr lang="en-SG" sz="2600" i="1" dirty="0" smtClean="0">
                        <a:latin typeface="Cambria Math" panose="02040503050406030204" pitchFamily="18" charset="0"/>
                      </a:rPr>
                      <m:t>+</m:t>
                    </m:r>
                    <m:r>
                      <a:rPr lang="en-SG" sz="2600" i="1" dirty="0" smtClean="0">
                        <a:latin typeface="Cambria Math" panose="02040503050406030204" pitchFamily="18" charset="0"/>
                      </a:rPr>
                      <m:t>𝑥</m:t>
                    </m:r>
                    <m:r>
                      <a:rPr lang="en-SG" sz="2600" i="1" dirty="0" smtClean="0">
                        <a:latin typeface="Cambria Math" panose="02040503050406030204" pitchFamily="18" charset="0"/>
                      </a:rPr>
                      <m:t>+2</m:t>
                    </m:r>
                    <m:r>
                      <a:rPr lang="en-SG" sz="2600" i="1" dirty="0" smtClean="0">
                        <a:latin typeface="Cambria Math" panose="02040503050406030204" pitchFamily="18" charset="0"/>
                      </a:rPr>
                      <m:t>𝑥</m:t>
                    </m:r>
                    <m:r>
                      <a:rPr lang="en-SG" sz="2600" i="1" dirty="0" smtClean="0">
                        <a:latin typeface="Cambria Math" panose="02040503050406030204" pitchFamily="18" charset="0"/>
                      </a:rPr>
                      <m:t>+2</m:t>
                    </m:r>
                    <m:r>
                      <a:rPr lang="en-SG" sz="2600" i="1" dirty="0" smtClean="0">
                        <a:latin typeface="Cambria Math" panose="02040503050406030204" pitchFamily="18" charset="0"/>
                      </a:rPr>
                      <m:t>𝑥</m:t>
                    </m:r>
                    <m:r>
                      <a:rPr lang="en-SG" sz="2600" i="1" dirty="0" smtClean="0">
                        <a:latin typeface="Cambria Math" panose="02040503050406030204" pitchFamily="18" charset="0"/>
                      </a:rPr>
                      <m:t>+2</m:t>
                    </m:r>
                    <m:r>
                      <a:rPr lang="en-SG" sz="2600" i="1" dirty="0" smtClean="0">
                        <a:latin typeface="Cambria Math" panose="02040503050406030204" pitchFamily="18" charset="0"/>
                      </a:rPr>
                      <m:t>𝑥</m:t>
                    </m:r>
                    <m:r>
                      <a:rPr lang="en-SG" sz="2600" i="1" dirty="0" smtClean="0">
                        <a:latin typeface="Cambria Math" panose="02040503050406030204" pitchFamily="18" charset="0"/>
                      </a:rPr>
                      <m:t>=1</m:t>
                    </m:r>
                  </m:oMath>
                </a14:m>
                <a:r>
                  <a:rPr lang="en-SG" sz="2600" dirty="0"/>
                  <a:t>, or </a:t>
                </a:r>
                <a14:m>
                  <m:oMath xmlns:m="http://schemas.openxmlformats.org/officeDocument/2006/math">
                    <m:r>
                      <a:rPr lang="en-SG" sz="2600" i="1" dirty="0" smtClean="0">
                        <a:latin typeface="Cambria Math" panose="02040503050406030204" pitchFamily="18" charset="0"/>
                      </a:rPr>
                      <m:t>𝑥</m:t>
                    </m:r>
                    <m:r>
                      <a:rPr lang="en-SG" sz="2600" i="1" dirty="0" smtClean="0">
                        <a:latin typeface="Cambria Math" panose="02040503050406030204" pitchFamily="18" charset="0"/>
                      </a:rPr>
                      <m:t> = 1/9</m:t>
                    </m:r>
                  </m:oMath>
                </a14:m>
                <a:r>
                  <a:rPr lang="en-SG" sz="2600" dirty="0"/>
                  <a:t>. </a:t>
                </a:r>
              </a:p>
            </p:txBody>
          </p:sp>
        </mc:Choice>
        <mc:Fallback xmlns="">
          <p:sp>
            <p:nvSpPr>
              <p:cNvPr id="37" name="TextBox 36">
                <a:extLst>
                  <a:ext uri="{FF2B5EF4-FFF2-40B4-BE49-F238E27FC236}">
                    <a16:creationId xmlns:a16="http://schemas.microsoft.com/office/drawing/2014/main" id="{6C8F8B1F-3EB1-4A03-8D67-353856928BC8}"/>
                  </a:ext>
                </a:extLst>
              </p:cNvPr>
              <p:cNvSpPr txBox="1">
                <a:spLocks noRot="1" noChangeAspect="1" noMove="1" noResize="1" noEditPoints="1" noAdjustHandles="1" noChangeArrowheads="1" noChangeShapeType="1" noTextEdit="1"/>
              </p:cNvSpPr>
              <p:nvPr/>
            </p:nvSpPr>
            <p:spPr>
              <a:xfrm>
                <a:off x="1412248" y="2456617"/>
                <a:ext cx="7353348" cy="892552"/>
              </a:xfrm>
              <a:prstGeom prst="rect">
                <a:avLst/>
              </a:prstGeom>
              <a:blipFill>
                <a:blip r:embed="rId2"/>
                <a:stretch>
                  <a:fillRect l="-1493" t="-5479" b="-1712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EBEFE00-C8E4-4205-A6C7-2BBB6A65261C}"/>
                  </a:ext>
                </a:extLst>
              </p:cNvPr>
              <p:cNvSpPr txBox="1"/>
              <p:nvPr/>
            </p:nvSpPr>
            <p:spPr>
              <a:xfrm>
                <a:off x="1412247" y="3510675"/>
                <a:ext cx="7274552" cy="492443"/>
              </a:xfrm>
              <a:prstGeom prst="rect">
                <a:avLst/>
              </a:prstGeom>
              <a:noFill/>
            </p:spPr>
            <p:txBody>
              <a:bodyPr wrap="square" rtlCol="0">
                <a:spAutoFit/>
              </a:bodyPr>
              <a:lstStyle/>
              <a:p>
                <a:r>
                  <a:rPr lang="en-SG" sz="2600" dirty="0"/>
                  <a:t>Therefore, probability of rolling a 6 = </a:t>
                </a:r>
                <a14:m>
                  <m:oMath xmlns:m="http://schemas.openxmlformats.org/officeDocument/2006/math">
                    <m:r>
                      <a:rPr lang="en-US" sz="2600" b="1" i="1" dirty="0" smtClean="0">
                        <a:solidFill>
                          <a:srgbClr val="C00000"/>
                        </a:solidFill>
                        <a:latin typeface="Cambria Math" panose="02040503050406030204" pitchFamily="18" charset="0"/>
                      </a:rPr>
                      <m:t>𝟐</m:t>
                    </m:r>
                    <m:r>
                      <a:rPr lang="en-SG" sz="2600" b="1" i="1" dirty="0" smtClean="0">
                        <a:solidFill>
                          <a:srgbClr val="C00000"/>
                        </a:solidFill>
                        <a:latin typeface="Cambria Math" panose="02040503050406030204" pitchFamily="18" charset="0"/>
                      </a:rPr>
                      <m:t>/</m:t>
                    </m:r>
                    <m:r>
                      <a:rPr lang="en-SG" sz="2600" b="1" i="1" dirty="0" smtClean="0">
                        <a:solidFill>
                          <a:srgbClr val="C00000"/>
                        </a:solidFill>
                        <a:latin typeface="Cambria Math" panose="02040503050406030204" pitchFamily="18" charset="0"/>
                      </a:rPr>
                      <m:t>𝟗</m:t>
                    </m:r>
                  </m:oMath>
                </a14:m>
                <a:r>
                  <a:rPr lang="en-SG" sz="2600" dirty="0"/>
                  <a:t>.</a:t>
                </a:r>
              </a:p>
            </p:txBody>
          </p:sp>
        </mc:Choice>
        <mc:Fallback xmlns="">
          <p:sp>
            <p:nvSpPr>
              <p:cNvPr id="38" name="TextBox 37">
                <a:extLst>
                  <a:ext uri="{FF2B5EF4-FFF2-40B4-BE49-F238E27FC236}">
                    <a16:creationId xmlns:a16="http://schemas.microsoft.com/office/drawing/2014/main" id="{EEBEFE00-C8E4-4205-A6C7-2BBB6A65261C}"/>
                  </a:ext>
                </a:extLst>
              </p:cNvPr>
              <p:cNvSpPr txBox="1">
                <a:spLocks noRot="1" noChangeAspect="1" noMove="1" noResize="1" noEditPoints="1" noAdjustHandles="1" noChangeArrowheads="1" noChangeShapeType="1" noTextEdit="1"/>
              </p:cNvSpPr>
              <p:nvPr/>
            </p:nvSpPr>
            <p:spPr>
              <a:xfrm>
                <a:off x="1412247" y="3510675"/>
                <a:ext cx="7274552" cy="492443"/>
              </a:xfrm>
              <a:prstGeom prst="rect">
                <a:avLst/>
              </a:prstGeom>
              <a:blipFill>
                <a:blip r:embed="rId3"/>
                <a:stretch>
                  <a:fillRect l="-1509" t="-9877" b="-30864"/>
                </a:stretch>
              </a:blipFill>
            </p:spPr>
            <p:txBody>
              <a:bodyPr/>
              <a:lstStyle/>
              <a:p>
                <a:r>
                  <a:rPr lang="en-SG">
                    <a:noFill/>
                  </a:rPr>
                  <a:t> </a:t>
                </a:r>
              </a:p>
            </p:txBody>
          </p:sp>
        </mc:Fallback>
      </mc:AlternateContent>
    </p:spTree>
    <p:extLst>
      <p:ext uri="{BB962C8B-B14F-4D97-AF65-F5344CB8AC3E}">
        <p14:creationId xmlns:p14="http://schemas.microsoft.com/office/powerpoint/2010/main" val="243094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Q3</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6</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6" y="382427"/>
            <a:ext cx="10465091" cy="2015936"/>
          </a:xfrm>
          <a:prstGeom prst="rect">
            <a:avLst/>
          </a:prstGeom>
          <a:solidFill>
            <a:srgbClr val="CCECFF"/>
          </a:solidFill>
        </p:spPr>
        <p:txBody>
          <a:bodyPr wrap="square" rtlCol="0">
            <a:spAutoFit/>
          </a:bodyPr>
          <a:lstStyle/>
          <a:p>
            <a:pPr>
              <a:spcAft>
                <a:spcPts val="600"/>
              </a:spcAft>
            </a:pPr>
            <a:r>
              <a:rPr lang="en-US" sz="2400" dirty="0"/>
              <a:t>On a die there are 6 numbers. We call 4, 5, 6 the big numbers and 1, 2, 3 the small numbers. Given a loaded die in which the probability of rolling any fixed big number is twice the probability of rolling any fixed small number, </a:t>
            </a:r>
          </a:p>
          <a:p>
            <a:pPr marL="509588" indent="-509588"/>
            <a:r>
              <a:rPr lang="en-US" sz="2400" dirty="0"/>
              <a:t>(ii)	If two such loaded dice are rolled, what is the </a:t>
            </a:r>
            <a:r>
              <a:rPr lang="en-US" sz="2400" b="1" dirty="0"/>
              <a:t>expected value of the maximum of the two dice</a:t>
            </a:r>
            <a:r>
              <a:rPr lang="en-US" sz="2400" dirty="0"/>
              <a:t>?</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704814388"/>
                  </p:ext>
                </p:extLst>
              </p:nvPr>
            </p:nvGraphicFramePr>
            <p:xfrm>
              <a:off x="1562146" y="2554125"/>
              <a:ext cx="10025250" cy="2595880"/>
            </p:xfrm>
            <a:graphic>
              <a:graphicData uri="http://schemas.openxmlformats.org/drawingml/2006/table">
                <a:tbl>
                  <a:tblPr firstRow="1" bandRow="1">
                    <a:tableStyleId>{5C22544A-7EE6-4342-B048-85BDC9FD1C3A}</a:tableStyleId>
                  </a:tblPr>
                  <a:tblGrid>
                    <a:gridCol w="1510838">
                      <a:extLst>
                        <a:ext uri="{9D8B030D-6E8A-4147-A177-3AD203B41FA5}">
                          <a16:colId xmlns:a16="http://schemas.microsoft.com/office/drawing/2014/main" val="351446985"/>
                        </a:ext>
                      </a:extLst>
                    </a:gridCol>
                    <a:gridCol w="5711252">
                      <a:extLst>
                        <a:ext uri="{9D8B030D-6E8A-4147-A177-3AD203B41FA5}">
                          <a16:colId xmlns:a16="http://schemas.microsoft.com/office/drawing/2014/main" val="1977246879"/>
                        </a:ext>
                      </a:extLst>
                    </a:gridCol>
                    <a:gridCol w="2803160">
                      <a:extLst>
                        <a:ext uri="{9D8B030D-6E8A-4147-A177-3AD203B41FA5}">
                          <a16:colId xmlns:a16="http://schemas.microsoft.com/office/drawing/2014/main" val="2581828016"/>
                        </a:ext>
                      </a:extLst>
                    </a:gridCol>
                  </a:tblGrid>
                  <a:tr h="370840">
                    <a:tc>
                      <a:txBody>
                        <a:bodyPr/>
                        <a:lstStyle/>
                        <a:p>
                          <a:pPr algn="ctr"/>
                          <a:r>
                            <a:rPr lang="en-US" dirty="0"/>
                            <a:t>Maximum</a:t>
                          </a:r>
                        </a:p>
                      </a:txBody>
                      <a:tcPr/>
                    </a:tc>
                    <a:tc>
                      <a:txBody>
                        <a:bodyPr/>
                        <a:lstStyle/>
                        <a:p>
                          <a:pPr algn="ctr"/>
                          <a:r>
                            <a:rPr lang="en-US" dirty="0"/>
                            <a:t>Cases</a:t>
                          </a:r>
                        </a:p>
                      </a:txBody>
                      <a:tcPr/>
                    </a:tc>
                    <a:tc>
                      <a:txBody>
                        <a:bodyPr/>
                        <a:lstStyle/>
                        <a:p>
                          <a:pPr algn="ctr"/>
                          <a:r>
                            <a:rPr lang="en-US" dirty="0"/>
                            <a:t>Probability</a:t>
                          </a:r>
                        </a:p>
                      </a:txBody>
                      <a:tcPr/>
                    </a:tc>
                    <a:extLst>
                      <a:ext uri="{0D108BD9-81ED-4DB2-BD59-A6C34878D82A}">
                        <a16:rowId xmlns:a16="http://schemas.microsoft.com/office/drawing/2014/main" val="197435976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1/81</m:t>
                                </m:r>
                              </m:oMath>
                            </m:oMathPara>
                          </a14:m>
                          <a:endParaRPr lang="en-US" dirty="0"/>
                        </a:p>
                      </a:txBody>
                      <a:tcPr/>
                    </a:tc>
                    <a:extLst>
                      <a:ext uri="{0D108BD9-81ED-4DB2-BD59-A6C34878D82A}">
                        <a16:rowId xmlns:a16="http://schemas.microsoft.com/office/drawing/2014/main" val="2618561306"/>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b="0" i="1" dirty="0" smtClean="0">
                                        <a:latin typeface="Cambria Math" panose="02040503050406030204" pitchFamily="18" charset="0"/>
                                      </a:rPr>
                                      <m:t>2</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2,1</m:t>
                                    </m:r>
                                  </m:e>
                                </m:d>
                                <m:r>
                                  <a:rPr lang="en-US" b="0" i="1" dirty="0" smtClean="0">
                                    <a:latin typeface="Cambria Math" panose="02040503050406030204" pitchFamily="18" charset="0"/>
                                  </a:rPr>
                                  <m:t>,(2,2)</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3/81</m:t>
                                </m:r>
                              </m:oMath>
                            </m:oMathPara>
                          </a14:m>
                          <a:endParaRPr lang="en-US" dirty="0"/>
                        </a:p>
                      </a:txBody>
                      <a:tcPr/>
                    </a:tc>
                    <a:extLst>
                      <a:ext uri="{0D108BD9-81ED-4DB2-BD59-A6C34878D82A}">
                        <a16:rowId xmlns:a16="http://schemas.microsoft.com/office/drawing/2014/main" val="2892582477"/>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b="0" i="1" dirty="0" smtClean="0">
                                        <a:latin typeface="Cambria Math" panose="02040503050406030204" pitchFamily="18" charset="0"/>
                                      </a:rPr>
                                      <m:t>3</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2,3</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,(3,3)</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5/81</m:t>
                                </m:r>
                              </m:oMath>
                            </m:oMathPara>
                          </a14:m>
                          <a:endParaRPr lang="en-US" dirty="0"/>
                        </a:p>
                      </a:txBody>
                      <a:tcPr/>
                    </a:tc>
                    <a:extLst>
                      <a:ext uri="{0D108BD9-81ED-4DB2-BD59-A6C34878D82A}">
                        <a16:rowId xmlns:a16="http://schemas.microsoft.com/office/drawing/2014/main" val="140339459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b="0" i="1" dirty="0" smtClean="0">
                                        <a:latin typeface="Cambria Math" panose="02040503050406030204" pitchFamily="18" charset="0"/>
                                      </a:rPr>
                                      <m:t>4</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2,4</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,(3,4)</m:t>
                                </m:r>
                                <m:r>
                                  <a:rPr lang="en-US" b="0" i="1" dirty="0" smtClean="0">
                                    <a:latin typeface="Cambria Math" panose="02040503050406030204" pitchFamily="18" charset="0"/>
                                    <a:ea typeface="Cambria Math" panose="02040503050406030204" pitchFamily="18" charset="0"/>
                                  </a:rPr>
                                  <m:t>×2,(4,4)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12/81 + 4/81=16/81</m:t>
                                </m:r>
                              </m:oMath>
                            </m:oMathPara>
                          </a14:m>
                          <a:endParaRPr lang="en-US" dirty="0"/>
                        </a:p>
                      </a:txBody>
                      <a:tcPr/>
                    </a:tc>
                    <a:extLst>
                      <a:ext uri="{0D108BD9-81ED-4DB2-BD59-A6C34878D82A}">
                        <a16:rowId xmlns:a16="http://schemas.microsoft.com/office/drawing/2014/main" val="1913722664"/>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b="0" i="1" dirty="0" smtClean="0">
                                        <a:latin typeface="Cambria Math" panose="02040503050406030204" pitchFamily="18" charset="0"/>
                                      </a:rPr>
                                      <m:t>5</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2,5</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,(3,5)</m:t>
                                </m:r>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(4,5)</m:t>
                                </m:r>
                                <m:r>
                                  <a:rPr lang="en-US" b="0" i="1" dirty="0" smtClean="0">
                                    <a:latin typeface="Cambria Math" panose="02040503050406030204" pitchFamily="18" charset="0"/>
                                    <a:ea typeface="Cambria Math" panose="02040503050406030204" pitchFamily="18" charset="0"/>
                                  </a:rPr>
                                  <m:t>×2,(5,5)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12/81+12/81=24/81</m:t>
                                </m:r>
                              </m:oMath>
                            </m:oMathPara>
                          </a14:m>
                          <a:endParaRPr lang="en-US" dirty="0"/>
                        </a:p>
                      </a:txBody>
                      <a:tcPr/>
                    </a:tc>
                    <a:extLst>
                      <a:ext uri="{0D108BD9-81ED-4DB2-BD59-A6C34878D82A}">
                        <a16:rowId xmlns:a16="http://schemas.microsoft.com/office/drawing/2014/main" val="2050993778"/>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6</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b="0" i="1" dirty="0" smtClean="0">
                                        <a:latin typeface="Cambria Math" panose="02040503050406030204" pitchFamily="18" charset="0"/>
                                      </a:rPr>
                                      <m:t>6</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2,6</m:t>
                                    </m:r>
                                  </m:e>
                                </m:d>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,(3,6)</m:t>
                                </m:r>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rPr>
                                  <m:t>(4,6)</m:t>
                                </m:r>
                                <m:r>
                                  <a:rPr lang="en-US" b="0" i="1" dirty="0" smtClean="0">
                                    <a:latin typeface="Cambria Math" panose="02040503050406030204" pitchFamily="18" charset="0"/>
                                    <a:ea typeface="Cambria Math" panose="02040503050406030204" pitchFamily="18" charset="0"/>
                                  </a:rPr>
                                  <m:t>×2,(5,6)×2,(6,6)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12/81+20/81=32/81</m:t>
                                </m:r>
                              </m:oMath>
                            </m:oMathPara>
                          </a14:m>
                          <a:endParaRPr lang="en-US" dirty="0"/>
                        </a:p>
                      </a:txBody>
                      <a:tcPr/>
                    </a:tc>
                    <a:extLst>
                      <a:ext uri="{0D108BD9-81ED-4DB2-BD59-A6C34878D82A}">
                        <a16:rowId xmlns:a16="http://schemas.microsoft.com/office/drawing/2014/main" val="657730829"/>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04814388"/>
                  </p:ext>
                </p:extLst>
              </p:nvPr>
            </p:nvGraphicFramePr>
            <p:xfrm>
              <a:off x="1562146" y="2554125"/>
              <a:ext cx="10025250" cy="2595880"/>
            </p:xfrm>
            <a:graphic>
              <a:graphicData uri="http://schemas.openxmlformats.org/drawingml/2006/table">
                <a:tbl>
                  <a:tblPr firstRow="1" bandRow="1">
                    <a:tableStyleId>{5C22544A-7EE6-4342-B048-85BDC9FD1C3A}</a:tableStyleId>
                  </a:tblPr>
                  <a:tblGrid>
                    <a:gridCol w="1510838">
                      <a:extLst>
                        <a:ext uri="{9D8B030D-6E8A-4147-A177-3AD203B41FA5}">
                          <a16:colId xmlns:a16="http://schemas.microsoft.com/office/drawing/2014/main" val="351446985"/>
                        </a:ext>
                      </a:extLst>
                    </a:gridCol>
                    <a:gridCol w="5711252">
                      <a:extLst>
                        <a:ext uri="{9D8B030D-6E8A-4147-A177-3AD203B41FA5}">
                          <a16:colId xmlns:a16="http://schemas.microsoft.com/office/drawing/2014/main" val="1977246879"/>
                        </a:ext>
                      </a:extLst>
                    </a:gridCol>
                    <a:gridCol w="2803160">
                      <a:extLst>
                        <a:ext uri="{9D8B030D-6E8A-4147-A177-3AD203B41FA5}">
                          <a16:colId xmlns:a16="http://schemas.microsoft.com/office/drawing/2014/main" val="2581828016"/>
                        </a:ext>
                      </a:extLst>
                    </a:gridCol>
                  </a:tblGrid>
                  <a:tr h="370840">
                    <a:tc>
                      <a:txBody>
                        <a:bodyPr/>
                        <a:lstStyle/>
                        <a:p>
                          <a:pPr algn="ctr"/>
                          <a:r>
                            <a:rPr lang="en-US" dirty="0" smtClean="0"/>
                            <a:t>Maximum</a:t>
                          </a:r>
                          <a:endParaRPr lang="en-US" dirty="0"/>
                        </a:p>
                      </a:txBody>
                      <a:tcPr/>
                    </a:tc>
                    <a:tc>
                      <a:txBody>
                        <a:bodyPr/>
                        <a:lstStyle/>
                        <a:p>
                          <a:pPr algn="ctr"/>
                          <a:r>
                            <a:rPr lang="en-US" dirty="0" smtClean="0"/>
                            <a:t>Cases</a:t>
                          </a:r>
                          <a:endParaRPr lang="en-US" dirty="0"/>
                        </a:p>
                      </a:txBody>
                      <a:tcPr/>
                    </a:tc>
                    <a:tc>
                      <a:txBody>
                        <a:bodyPr/>
                        <a:lstStyle/>
                        <a:p>
                          <a:pPr algn="ctr"/>
                          <a:r>
                            <a:rPr lang="en-US" dirty="0" smtClean="0"/>
                            <a:t>Probability</a:t>
                          </a:r>
                          <a:endParaRPr lang="en-US" dirty="0"/>
                        </a:p>
                      </a:txBody>
                      <a:tcPr/>
                    </a:tc>
                    <a:extLst>
                      <a:ext uri="{0D108BD9-81ED-4DB2-BD59-A6C34878D82A}">
                        <a16:rowId xmlns:a16="http://schemas.microsoft.com/office/drawing/2014/main" val="1974359763"/>
                      </a:ext>
                    </a:extLst>
                  </a:tr>
                  <a:tr h="370840">
                    <a:tc>
                      <a:txBody>
                        <a:bodyPr/>
                        <a:lstStyle/>
                        <a:p>
                          <a:endParaRPr lang="en-US"/>
                        </a:p>
                      </a:txBody>
                      <a:tcPr>
                        <a:blipFill>
                          <a:blip r:embed="rId2"/>
                          <a:stretch>
                            <a:fillRect l="-403" t="-108197" r="-564919" b="-511475"/>
                          </a:stretch>
                        </a:blipFill>
                      </a:tcPr>
                    </a:tc>
                    <a:tc>
                      <a:txBody>
                        <a:bodyPr/>
                        <a:lstStyle/>
                        <a:p>
                          <a:endParaRPr lang="en-US"/>
                        </a:p>
                      </a:txBody>
                      <a:tcPr>
                        <a:blipFill>
                          <a:blip r:embed="rId2"/>
                          <a:stretch>
                            <a:fillRect l="-26574" t="-108197" r="-49520" b="-511475"/>
                          </a:stretch>
                        </a:blipFill>
                      </a:tcPr>
                    </a:tc>
                    <a:tc>
                      <a:txBody>
                        <a:bodyPr/>
                        <a:lstStyle/>
                        <a:p>
                          <a:endParaRPr lang="en-US"/>
                        </a:p>
                      </a:txBody>
                      <a:tcPr>
                        <a:blipFill>
                          <a:blip r:embed="rId2"/>
                          <a:stretch>
                            <a:fillRect l="-257826" t="-108197" r="-870" b="-511475"/>
                          </a:stretch>
                        </a:blipFill>
                      </a:tcPr>
                    </a:tc>
                    <a:extLst>
                      <a:ext uri="{0D108BD9-81ED-4DB2-BD59-A6C34878D82A}">
                        <a16:rowId xmlns:a16="http://schemas.microsoft.com/office/drawing/2014/main" val="2618561306"/>
                      </a:ext>
                    </a:extLst>
                  </a:tr>
                  <a:tr h="370840">
                    <a:tc>
                      <a:txBody>
                        <a:bodyPr/>
                        <a:lstStyle/>
                        <a:p>
                          <a:endParaRPr lang="en-US"/>
                        </a:p>
                      </a:txBody>
                      <a:tcPr>
                        <a:blipFill>
                          <a:blip r:embed="rId2"/>
                          <a:stretch>
                            <a:fillRect l="-403" t="-208197" r="-564919" b="-411475"/>
                          </a:stretch>
                        </a:blipFill>
                      </a:tcPr>
                    </a:tc>
                    <a:tc>
                      <a:txBody>
                        <a:bodyPr/>
                        <a:lstStyle/>
                        <a:p>
                          <a:endParaRPr lang="en-US"/>
                        </a:p>
                      </a:txBody>
                      <a:tcPr>
                        <a:blipFill>
                          <a:blip r:embed="rId2"/>
                          <a:stretch>
                            <a:fillRect l="-26574" t="-208197" r="-49520" b="-411475"/>
                          </a:stretch>
                        </a:blipFill>
                      </a:tcPr>
                    </a:tc>
                    <a:tc>
                      <a:txBody>
                        <a:bodyPr/>
                        <a:lstStyle/>
                        <a:p>
                          <a:endParaRPr lang="en-US"/>
                        </a:p>
                      </a:txBody>
                      <a:tcPr>
                        <a:blipFill>
                          <a:blip r:embed="rId2"/>
                          <a:stretch>
                            <a:fillRect l="-257826" t="-208197" r="-870" b="-411475"/>
                          </a:stretch>
                        </a:blipFill>
                      </a:tcPr>
                    </a:tc>
                    <a:extLst>
                      <a:ext uri="{0D108BD9-81ED-4DB2-BD59-A6C34878D82A}">
                        <a16:rowId xmlns:a16="http://schemas.microsoft.com/office/drawing/2014/main" val="2892582477"/>
                      </a:ext>
                    </a:extLst>
                  </a:tr>
                  <a:tr h="370840">
                    <a:tc>
                      <a:txBody>
                        <a:bodyPr/>
                        <a:lstStyle/>
                        <a:p>
                          <a:endParaRPr lang="en-US"/>
                        </a:p>
                      </a:txBody>
                      <a:tcPr>
                        <a:blipFill>
                          <a:blip r:embed="rId2"/>
                          <a:stretch>
                            <a:fillRect l="-403" t="-308197" r="-564919" b="-311475"/>
                          </a:stretch>
                        </a:blipFill>
                      </a:tcPr>
                    </a:tc>
                    <a:tc>
                      <a:txBody>
                        <a:bodyPr/>
                        <a:lstStyle/>
                        <a:p>
                          <a:endParaRPr lang="en-US"/>
                        </a:p>
                      </a:txBody>
                      <a:tcPr>
                        <a:blipFill>
                          <a:blip r:embed="rId2"/>
                          <a:stretch>
                            <a:fillRect l="-26574" t="-308197" r="-49520" b="-311475"/>
                          </a:stretch>
                        </a:blipFill>
                      </a:tcPr>
                    </a:tc>
                    <a:tc>
                      <a:txBody>
                        <a:bodyPr/>
                        <a:lstStyle/>
                        <a:p>
                          <a:endParaRPr lang="en-US"/>
                        </a:p>
                      </a:txBody>
                      <a:tcPr>
                        <a:blipFill>
                          <a:blip r:embed="rId2"/>
                          <a:stretch>
                            <a:fillRect l="-257826" t="-308197" r="-870" b="-311475"/>
                          </a:stretch>
                        </a:blipFill>
                      </a:tcPr>
                    </a:tc>
                    <a:extLst>
                      <a:ext uri="{0D108BD9-81ED-4DB2-BD59-A6C34878D82A}">
                        <a16:rowId xmlns:a16="http://schemas.microsoft.com/office/drawing/2014/main" val="1403394590"/>
                      </a:ext>
                    </a:extLst>
                  </a:tr>
                  <a:tr h="370840">
                    <a:tc>
                      <a:txBody>
                        <a:bodyPr/>
                        <a:lstStyle/>
                        <a:p>
                          <a:endParaRPr lang="en-US"/>
                        </a:p>
                      </a:txBody>
                      <a:tcPr>
                        <a:blipFill>
                          <a:blip r:embed="rId2"/>
                          <a:stretch>
                            <a:fillRect l="-403" t="-408197" r="-564919" b="-211475"/>
                          </a:stretch>
                        </a:blipFill>
                      </a:tcPr>
                    </a:tc>
                    <a:tc>
                      <a:txBody>
                        <a:bodyPr/>
                        <a:lstStyle/>
                        <a:p>
                          <a:endParaRPr lang="en-US"/>
                        </a:p>
                      </a:txBody>
                      <a:tcPr>
                        <a:blipFill>
                          <a:blip r:embed="rId2"/>
                          <a:stretch>
                            <a:fillRect l="-26574" t="-408197" r="-49520" b="-211475"/>
                          </a:stretch>
                        </a:blipFill>
                      </a:tcPr>
                    </a:tc>
                    <a:tc>
                      <a:txBody>
                        <a:bodyPr/>
                        <a:lstStyle/>
                        <a:p>
                          <a:endParaRPr lang="en-US"/>
                        </a:p>
                      </a:txBody>
                      <a:tcPr>
                        <a:blipFill>
                          <a:blip r:embed="rId2"/>
                          <a:stretch>
                            <a:fillRect l="-257826" t="-408197" r="-870" b="-211475"/>
                          </a:stretch>
                        </a:blipFill>
                      </a:tcPr>
                    </a:tc>
                    <a:extLst>
                      <a:ext uri="{0D108BD9-81ED-4DB2-BD59-A6C34878D82A}">
                        <a16:rowId xmlns:a16="http://schemas.microsoft.com/office/drawing/2014/main" val="1913722664"/>
                      </a:ext>
                    </a:extLst>
                  </a:tr>
                  <a:tr h="370840">
                    <a:tc>
                      <a:txBody>
                        <a:bodyPr/>
                        <a:lstStyle/>
                        <a:p>
                          <a:endParaRPr lang="en-US"/>
                        </a:p>
                      </a:txBody>
                      <a:tcPr>
                        <a:blipFill>
                          <a:blip r:embed="rId2"/>
                          <a:stretch>
                            <a:fillRect l="-403" t="-508197" r="-564919" b="-111475"/>
                          </a:stretch>
                        </a:blipFill>
                      </a:tcPr>
                    </a:tc>
                    <a:tc>
                      <a:txBody>
                        <a:bodyPr/>
                        <a:lstStyle/>
                        <a:p>
                          <a:endParaRPr lang="en-US"/>
                        </a:p>
                      </a:txBody>
                      <a:tcPr>
                        <a:blipFill>
                          <a:blip r:embed="rId2"/>
                          <a:stretch>
                            <a:fillRect l="-26574" t="-508197" r="-49520" b="-111475"/>
                          </a:stretch>
                        </a:blipFill>
                      </a:tcPr>
                    </a:tc>
                    <a:tc>
                      <a:txBody>
                        <a:bodyPr/>
                        <a:lstStyle/>
                        <a:p>
                          <a:endParaRPr lang="en-US"/>
                        </a:p>
                      </a:txBody>
                      <a:tcPr>
                        <a:blipFill>
                          <a:blip r:embed="rId2"/>
                          <a:stretch>
                            <a:fillRect l="-257826" t="-508197" r="-870" b="-111475"/>
                          </a:stretch>
                        </a:blipFill>
                      </a:tcPr>
                    </a:tc>
                    <a:extLst>
                      <a:ext uri="{0D108BD9-81ED-4DB2-BD59-A6C34878D82A}">
                        <a16:rowId xmlns:a16="http://schemas.microsoft.com/office/drawing/2014/main" val="2050993778"/>
                      </a:ext>
                    </a:extLst>
                  </a:tr>
                  <a:tr h="370840">
                    <a:tc>
                      <a:txBody>
                        <a:bodyPr/>
                        <a:lstStyle/>
                        <a:p>
                          <a:endParaRPr lang="en-US"/>
                        </a:p>
                      </a:txBody>
                      <a:tcPr>
                        <a:blipFill>
                          <a:blip r:embed="rId2"/>
                          <a:stretch>
                            <a:fillRect l="-403" t="-608197" r="-564919" b="-11475"/>
                          </a:stretch>
                        </a:blipFill>
                      </a:tcPr>
                    </a:tc>
                    <a:tc>
                      <a:txBody>
                        <a:bodyPr/>
                        <a:lstStyle/>
                        <a:p>
                          <a:endParaRPr lang="en-US"/>
                        </a:p>
                      </a:txBody>
                      <a:tcPr>
                        <a:blipFill>
                          <a:blip r:embed="rId2"/>
                          <a:stretch>
                            <a:fillRect l="-26574" t="-608197" r="-49520" b="-11475"/>
                          </a:stretch>
                        </a:blipFill>
                      </a:tcPr>
                    </a:tc>
                    <a:tc>
                      <a:txBody>
                        <a:bodyPr/>
                        <a:lstStyle/>
                        <a:p>
                          <a:endParaRPr lang="en-US"/>
                        </a:p>
                      </a:txBody>
                      <a:tcPr>
                        <a:blipFill>
                          <a:blip r:embed="rId2"/>
                          <a:stretch>
                            <a:fillRect l="-257826" t="-608197" r="-870" b="-11475"/>
                          </a:stretch>
                        </a:blipFill>
                      </a:tcPr>
                    </a:tc>
                    <a:extLst>
                      <a:ext uri="{0D108BD9-81ED-4DB2-BD59-A6C34878D82A}">
                        <a16:rowId xmlns:a16="http://schemas.microsoft.com/office/drawing/2014/main" val="657730829"/>
                      </a:ext>
                    </a:extLst>
                  </a:tr>
                </a:tbl>
              </a:graphicData>
            </a:graphic>
          </p:graphicFrame>
        </mc:Fallback>
      </mc:AlternateContent>
      <p:sp>
        <p:nvSpPr>
          <p:cNvPr id="9" name="TextBox 8">
            <a:extLst>
              <a:ext uri="{FF2B5EF4-FFF2-40B4-BE49-F238E27FC236}">
                <a16:creationId xmlns:a16="http://schemas.microsoft.com/office/drawing/2014/main" id="{CD42D8EB-4802-433B-973B-C7108E00302D}"/>
              </a:ext>
            </a:extLst>
          </p:cNvPr>
          <p:cNvSpPr txBox="1"/>
          <p:nvPr/>
        </p:nvSpPr>
        <p:spPr>
          <a:xfrm>
            <a:off x="757916" y="2307716"/>
            <a:ext cx="654331" cy="492443"/>
          </a:xfrm>
          <a:prstGeom prst="rect">
            <a:avLst/>
          </a:prstGeom>
          <a:noFill/>
        </p:spPr>
        <p:txBody>
          <a:bodyPr wrap="square" rtlCol="0">
            <a:spAutoFit/>
          </a:bodyPr>
          <a:lstStyle/>
          <a:p>
            <a:r>
              <a:rPr lang="en-SG" sz="2600" dirty="0"/>
              <a:t>(ii)</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EBEFE00-C8E4-4205-A6C7-2BBB6A65261C}"/>
                  </a:ext>
                </a:extLst>
              </p:cNvPr>
              <p:cNvSpPr txBox="1"/>
              <p:nvPr/>
            </p:nvSpPr>
            <p:spPr>
              <a:xfrm>
                <a:off x="863454" y="5200318"/>
                <a:ext cx="10723942" cy="1091261"/>
              </a:xfrm>
              <a:prstGeom prst="rect">
                <a:avLst/>
              </a:prstGeom>
              <a:noFill/>
            </p:spPr>
            <p:txBody>
              <a:bodyPr wrap="square" rtlCol="0">
                <a:spAutoFit/>
              </a:bodyPr>
              <a:lstStyle/>
              <a:p>
                <a:r>
                  <a:rPr lang="en-SG" sz="2600" dirty="0"/>
                  <a:t>Expected value </a:t>
                </a:r>
              </a:p>
              <a:p>
                <a:r>
                  <a:rPr lang="en-SG" sz="2600" dirty="0"/>
                  <a:t>= </a:t>
                </a:r>
                <a14:m>
                  <m:oMath xmlns:m="http://schemas.openxmlformats.org/officeDocument/2006/math">
                    <m:d>
                      <m:dPr>
                        <m:ctrlPr>
                          <a:rPr lang="en-US" sz="2600" b="0" i="1" smtClean="0">
                            <a:latin typeface="Cambria Math" panose="02040503050406030204" pitchFamily="18" charset="0"/>
                          </a:rPr>
                        </m:ctrlPr>
                      </m:dPr>
                      <m:e>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81</m:t>
                            </m:r>
                          </m:den>
                        </m:f>
                        <m:r>
                          <a:rPr lang="en-US" sz="2600" b="0" i="1" smtClean="0">
                            <a:latin typeface="Cambria Math" panose="02040503050406030204" pitchFamily="18" charset="0"/>
                            <a:ea typeface="Cambria Math" panose="02040503050406030204" pitchFamily="18" charset="0"/>
                          </a:rPr>
                          <m:t>×1</m:t>
                        </m:r>
                      </m:e>
                    </m:d>
                    <m:r>
                      <a:rPr lang="en-US" sz="2600" b="0" i="1" smtClean="0">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b="0" i="1" smtClean="0">
                                <a:latin typeface="Cambria Math" panose="02040503050406030204" pitchFamily="18" charset="0"/>
                              </a:rPr>
                              <m:t>3</m:t>
                            </m:r>
                          </m:num>
                          <m:den>
                            <m:r>
                              <a:rPr lang="en-US" sz="2600" i="1">
                                <a:latin typeface="Cambria Math" panose="02040503050406030204" pitchFamily="18" charset="0"/>
                              </a:rPr>
                              <m:t>81</m:t>
                            </m:r>
                          </m:den>
                        </m:f>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2</m:t>
                        </m:r>
                      </m:e>
                    </m:d>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b="0" i="1" smtClean="0">
                                <a:latin typeface="Cambria Math" panose="02040503050406030204" pitchFamily="18" charset="0"/>
                              </a:rPr>
                              <m:t>5</m:t>
                            </m:r>
                          </m:num>
                          <m:den>
                            <m:r>
                              <a:rPr lang="en-US" sz="2600" i="1">
                                <a:latin typeface="Cambria Math" panose="02040503050406030204" pitchFamily="18" charset="0"/>
                              </a:rPr>
                              <m:t>81</m:t>
                            </m:r>
                          </m:den>
                        </m:f>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3</m:t>
                        </m:r>
                      </m:e>
                    </m:d>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i="1">
                                <a:latin typeface="Cambria Math" panose="02040503050406030204" pitchFamily="18" charset="0"/>
                              </a:rPr>
                              <m:t>1</m:t>
                            </m:r>
                            <m:r>
                              <a:rPr lang="en-US" sz="2600" b="0" i="1" smtClean="0">
                                <a:latin typeface="Cambria Math" panose="02040503050406030204" pitchFamily="18" charset="0"/>
                              </a:rPr>
                              <m:t>6</m:t>
                            </m:r>
                          </m:num>
                          <m:den>
                            <m:r>
                              <a:rPr lang="en-US" sz="2600" i="1">
                                <a:latin typeface="Cambria Math" panose="02040503050406030204" pitchFamily="18" charset="0"/>
                              </a:rPr>
                              <m:t>81</m:t>
                            </m:r>
                          </m:den>
                        </m:f>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4</m:t>
                        </m:r>
                      </m:e>
                    </m:d>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b="0" i="1" smtClean="0">
                                <a:latin typeface="Cambria Math" panose="02040503050406030204" pitchFamily="18" charset="0"/>
                              </a:rPr>
                              <m:t>24</m:t>
                            </m:r>
                          </m:num>
                          <m:den>
                            <m:r>
                              <a:rPr lang="en-US" sz="2600" i="1">
                                <a:latin typeface="Cambria Math" panose="02040503050406030204" pitchFamily="18" charset="0"/>
                              </a:rPr>
                              <m:t>81</m:t>
                            </m:r>
                          </m:den>
                        </m:f>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5</m:t>
                        </m:r>
                      </m:e>
                    </m:d>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b="0" i="1" smtClean="0">
                                <a:latin typeface="Cambria Math" panose="02040503050406030204" pitchFamily="18" charset="0"/>
                              </a:rPr>
                              <m:t>32</m:t>
                            </m:r>
                          </m:num>
                          <m:den>
                            <m:r>
                              <a:rPr lang="en-US" sz="2600" i="1">
                                <a:latin typeface="Cambria Math" panose="02040503050406030204" pitchFamily="18" charset="0"/>
                              </a:rPr>
                              <m:t>81</m:t>
                            </m:r>
                          </m:den>
                        </m:f>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6</m:t>
                        </m:r>
                      </m:e>
                    </m:d>
                    <m:r>
                      <a:rPr lang="en-US" sz="2600" b="1" i="1" smtClean="0">
                        <a:latin typeface="Cambria Math" panose="02040503050406030204" pitchFamily="18" charset="0"/>
                        <a:ea typeface="Cambria Math" panose="02040503050406030204" pitchFamily="18" charset="0"/>
                      </a:rPr>
                      <m:t>=</m:t>
                    </m:r>
                    <m:f>
                      <m:fPr>
                        <m:ctrlPr>
                          <a:rPr lang="en-US" sz="2600" b="1" i="1" smtClean="0">
                            <a:solidFill>
                              <a:srgbClr val="C00000"/>
                            </a:solidFill>
                            <a:latin typeface="Cambria Math" panose="02040503050406030204" pitchFamily="18" charset="0"/>
                            <a:ea typeface="Cambria Math" panose="02040503050406030204" pitchFamily="18" charset="0"/>
                          </a:rPr>
                        </m:ctrlPr>
                      </m:fPr>
                      <m:num>
                        <m:r>
                          <a:rPr lang="en-US" sz="2600" b="1" i="1" smtClean="0">
                            <a:solidFill>
                              <a:srgbClr val="C00000"/>
                            </a:solidFill>
                            <a:latin typeface="Cambria Math" panose="02040503050406030204" pitchFamily="18" charset="0"/>
                            <a:ea typeface="Cambria Math" panose="02040503050406030204" pitchFamily="18" charset="0"/>
                          </a:rPr>
                          <m:t>𝟑𝟗𝟖</m:t>
                        </m:r>
                      </m:num>
                      <m:den>
                        <m:r>
                          <a:rPr lang="en-US" sz="2600" b="1" i="1" smtClean="0">
                            <a:solidFill>
                              <a:srgbClr val="C00000"/>
                            </a:solidFill>
                            <a:latin typeface="Cambria Math" panose="02040503050406030204" pitchFamily="18" charset="0"/>
                            <a:ea typeface="Cambria Math" panose="02040503050406030204" pitchFamily="18" charset="0"/>
                          </a:rPr>
                          <m:t>𝟖𝟏</m:t>
                        </m:r>
                      </m:den>
                    </m:f>
                  </m:oMath>
                </a14:m>
                <a:r>
                  <a:rPr lang="en-SG" sz="2600" dirty="0"/>
                  <a:t>.</a:t>
                </a:r>
              </a:p>
            </p:txBody>
          </p:sp>
        </mc:Choice>
        <mc:Fallback xmlns="">
          <p:sp>
            <p:nvSpPr>
              <p:cNvPr id="11" name="TextBox 10">
                <a:extLst>
                  <a:ext uri="{FF2B5EF4-FFF2-40B4-BE49-F238E27FC236}">
                    <a16:creationId xmlns:a16="http://schemas.microsoft.com/office/drawing/2014/main" id="{EEBEFE00-C8E4-4205-A6C7-2BBB6A65261C}"/>
                  </a:ext>
                </a:extLst>
              </p:cNvPr>
              <p:cNvSpPr txBox="1">
                <a:spLocks noRot="1" noChangeAspect="1" noMove="1" noResize="1" noEditPoints="1" noAdjustHandles="1" noChangeArrowheads="1" noChangeShapeType="1" noTextEdit="1"/>
              </p:cNvSpPr>
              <p:nvPr/>
            </p:nvSpPr>
            <p:spPr>
              <a:xfrm>
                <a:off x="863454" y="5200318"/>
                <a:ext cx="10723942" cy="1091261"/>
              </a:xfrm>
              <a:prstGeom prst="rect">
                <a:avLst/>
              </a:prstGeom>
              <a:blipFill>
                <a:blip r:embed="rId3"/>
                <a:stretch>
                  <a:fillRect l="-1023" t="-4469" b="-5587"/>
                </a:stretch>
              </a:blipFill>
            </p:spPr>
            <p:txBody>
              <a:bodyPr/>
              <a:lstStyle/>
              <a:p>
                <a:r>
                  <a:rPr lang="en-US">
                    <a:noFill/>
                  </a:rPr>
                  <a:t> </a:t>
                </a:r>
              </a:p>
            </p:txBody>
          </p:sp>
        </mc:Fallback>
      </mc:AlternateContent>
    </p:spTree>
    <p:extLst>
      <p:ext uri="{BB962C8B-B14F-4D97-AF65-F5344CB8AC3E}">
        <p14:creationId xmlns:p14="http://schemas.microsoft.com/office/powerpoint/2010/main" val="397743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Q4</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7</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10017753" cy="1384995"/>
          </a:xfrm>
          <a:prstGeom prst="rect">
            <a:avLst/>
          </a:prstGeom>
          <a:solidFill>
            <a:srgbClr val="CCECFF"/>
          </a:solidFill>
        </p:spPr>
        <p:txBody>
          <a:bodyPr wrap="square" rtlCol="0">
            <a:spAutoFit/>
          </a:bodyPr>
          <a:lstStyle/>
          <a:p>
            <a:r>
              <a:rPr lang="en-US" sz="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 urn contains five balls numbered 1, 2, 2, 8 and 8. If a person selects a set of two balls at random, what is the </a:t>
            </a:r>
            <a:r>
              <a:rPr lang="en-US" sz="2800"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expected value of the sum of the numbers on the balls?</a:t>
            </a:r>
            <a:endParaRPr lang="en-SG" sz="2800" dirty="0">
              <a:solidFill>
                <a:srgbClr val="0000FF"/>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7DB6EB-9B2E-4CF9-828F-331B8D2E03B4}"/>
                  </a:ext>
                </a:extLst>
              </p:cNvPr>
              <p:cNvSpPr txBox="1"/>
              <p:nvPr/>
            </p:nvSpPr>
            <p:spPr>
              <a:xfrm>
                <a:off x="995528" y="1784194"/>
                <a:ext cx="8458271" cy="954107"/>
              </a:xfrm>
              <a:prstGeom prst="rect">
                <a:avLst/>
              </a:prstGeom>
              <a:noFill/>
            </p:spPr>
            <p:txBody>
              <a:bodyPr wrap="square" rtlCol="0">
                <a:spAutoFit/>
              </a:bodyPr>
              <a:lstStyle/>
              <a:p>
                <a:r>
                  <a:rPr lang="en-SG" sz="2800" dirty="0"/>
                  <a:t>Let </a:t>
                </a:r>
                <a14:m>
                  <m:oMath xmlns:m="http://schemas.openxmlformats.org/officeDocument/2006/math">
                    <m:sSub>
                      <m:sSubPr>
                        <m:ctrlPr>
                          <a:rPr lang="en-SG" sz="2800" i="1">
                            <a:latin typeface="Cambria Math" panose="02040503050406030204" pitchFamily="18" charset="0"/>
                          </a:rPr>
                        </m:ctrlPr>
                      </m:sSubPr>
                      <m:e>
                        <m:r>
                          <a:rPr lang="en-US" sz="2800" i="1">
                            <a:latin typeface="Cambria Math" panose="02040503050406030204" pitchFamily="18" charset="0"/>
                          </a:rPr>
                          <m:t>2</m:t>
                        </m:r>
                      </m:e>
                      <m:sub>
                        <m:r>
                          <a:rPr lang="en-US" sz="2800" i="1">
                            <a:latin typeface="Cambria Math" panose="02040503050406030204" pitchFamily="18" charset="0"/>
                          </a:rPr>
                          <m:t>𝑎</m:t>
                        </m:r>
                      </m:sub>
                    </m:sSub>
                  </m:oMath>
                </a14:m>
                <a:r>
                  <a:rPr lang="en-US" sz="2800" dirty="0"/>
                  <a:t> and  </a:t>
                </a:r>
                <a14:m>
                  <m:oMath xmlns:m="http://schemas.openxmlformats.org/officeDocument/2006/math">
                    <m:sSub>
                      <m:sSubPr>
                        <m:ctrlPr>
                          <a:rPr lang="en-SG" sz="2800" i="1">
                            <a:latin typeface="Cambria Math" panose="02040503050406030204" pitchFamily="18" charset="0"/>
                          </a:rPr>
                        </m:ctrlPr>
                      </m:sSubPr>
                      <m:e>
                        <m:r>
                          <a:rPr lang="en-US" sz="2800" i="1">
                            <a:latin typeface="Cambria Math" panose="02040503050406030204" pitchFamily="18" charset="0"/>
                          </a:rPr>
                          <m:t>2</m:t>
                        </m:r>
                      </m:e>
                      <m:sub>
                        <m:r>
                          <a:rPr lang="en-US" sz="2800" i="1">
                            <a:latin typeface="Cambria Math" panose="02040503050406030204" pitchFamily="18" charset="0"/>
                          </a:rPr>
                          <m:t>𝑏</m:t>
                        </m:r>
                      </m:sub>
                    </m:sSub>
                  </m:oMath>
                </a14:m>
                <a:r>
                  <a:rPr lang="en-US" sz="2800" dirty="0"/>
                  <a:t> denote the two balls with the number 2, and </a:t>
                </a:r>
                <a14:m>
                  <m:oMath xmlns:m="http://schemas.openxmlformats.org/officeDocument/2006/math">
                    <m:sSub>
                      <m:sSubPr>
                        <m:ctrlPr>
                          <a:rPr lang="en-SG" sz="2800" i="1">
                            <a:latin typeface="Cambria Math" panose="02040503050406030204" pitchFamily="18" charset="0"/>
                          </a:rPr>
                        </m:ctrlPr>
                      </m:sSubPr>
                      <m:e>
                        <m:r>
                          <a:rPr lang="en-US" sz="2800" i="1">
                            <a:latin typeface="Cambria Math" panose="02040503050406030204" pitchFamily="18" charset="0"/>
                          </a:rPr>
                          <m:t>8</m:t>
                        </m:r>
                      </m:e>
                      <m:sub>
                        <m:r>
                          <a:rPr lang="en-US" sz="2800" i="1">
                            <a:latin typeface="Cambria Math" panose="02040503050406030204" pitchFamily="18" charset="0"/>
                          </a:rPr>
                          <m:t>𝑎</m:t>
                        </m:r>
                      </m:sub>
                    </m:sSub>
                  </m:oMath>
                </a14:m>
                <a:r>
                  <a:rPr lang="en-US" sz="2800" dirty="0"/>
                  <a:t> and  </a:t>
                </a:r>
                <a14:m>
                  <m:oMath xmlns:m="http://schemas.openxmlformats.org/officeDocument/2006/math">
                    <m:sSub>
                      <m:sSubPr>
                        <m:ctrlPr>
                          <a:rPr lang="en-SG" sz="2800" i="1">
                            <a:latin typeface="Cambria Math" panose="02040503050406030204" pitchFamily="18" charset="0"/>
                          </a:rPr>
                        </m:ctrlPr>
                      </m:sSubPr>
                      <m:e>
                        <m:r>
                          <a:rPr lang="en-US" sz="2800" i="1">
                            <a:latin typeface="Cambria Math" panose="02040503050406030204" pitchFamily="18" charset="0"/>
                          </a:rPr>
                          <m:t>8</m:t>
                        </m:r>
                      </m:e>
                      <m:sub>
                        <m:r>
                          <a:rPr lang="en-US" sz="2800" i="1">
                            <a:latin typeface="Cambria Math" panose="02040503050406030204" pitchFamily="18" charset="0"/>
                          </a:rPr>
                          <m:t>𝑏</m:t>
                        </m:r>
                      </m:sub>
                    </m:sSub>
                  </m:oMath>
                </a14:m>
                <a:r>
                  <a:rPr lang="en-US" sz="2800" dirty="0"/>
                  <a:t> the two balls with the number 8.</a:t>
                </a:r>
                <a:endParaRPr lang="en-SG" sz="2800" dirty="0"/>
              </a:p>
            </p:txBody>
          </p:sp>
        </mc:Choice>
        <mc:Fallback xmlns="">
          <p:sp>
            <p:nvSpPr>
              <p:cNvPr id="3" name="TextBox 2">
                <a:extLst>
                  <a:ext uri="{FF2B5EF4-FFF2-40B4-BE49-F238E27FC236}">
                    <a16:creationId xmlns:a16="http://schemas.microsoft.com/office/drawing/2014/main" id="{757DB6EB-9B2E-4CF9-828F-331B8D2E03B4}"/>
                  </a:ext>
                </a:extLst>
              </p:cNvPr>
              <p:cNvSpPr txBox="1">
                <a:spLocks noRot="1" noChangeAspect="1" noMove="1" noResize="1" noEditPoints="1" noAdjustHandles="1" noChangeArrowheads="1" noChangeShapeType="1" noTextEdit="1"/>
              </p:cNvSpPr>
              <p:nvPr/>
            </p:nvSpPr>
            <p:spPr>
              <a:xfrm>
                <a:off x="995528" y="1784194"/>
                <a:ext cx="8458271" cy="954107"/>
              </a:xfrm>
              <a:prstGeom prst="rect">
                <a:avLst/>
              </a:prstGeom>
              <a:blipFill>
                <a:blip r:embed="rId2"/>
                <a:stretch>
                  <a:fillRect l="-1441" t="-6410" b="-179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8F8B1F-3EB1-4A03-8D67-353856928BC8}"/>
                  </a:ext>
                </a:extLst>
              </p:cNvPr>
              <p:cNvSpPr txBox="1"/>
              <p:nvPr/>
            </p:nvSpPr>
            <p:spPr>
              <a:xfrm>
                <a:off x="995528" y="2796051"/>
                <a:ext cx="7936704" cy="2369880"/>
              </a:xfrm>
              <a:prstGeom prst="rect">
                <a:avLst/>
              </a:prstGeom>
              <a:noFill/>
            </p:spPr>
            <p:txBody>
              <a:bodyPr wrap="square" rtlCol="0">
                <a:spAutoFit/>
              </a:bodyPr>
              <a:lstStyle/>
              <a:p>
                <a:r>
                  <a:rPr lang="en-SG" sz="2800" dirty="0"/>
                  <a:t>Cases for sums of the numbers on the balls:</a:t>
                </a:r>
              </a:p>
              <a:p>
                <a:pPr marL="803275" indent="-457200">
                  <a:buFont typeface="Wingdings" panose="05000000000000000000" pitchFamily="2" charset="2"/>
                  <a:buChar char="§"/>
                </a:pPr>
                <a:r>
                  <a:rPr lang="en-SG" sz="2400" dirty="0"/>
                  <a:t>Sum of 3: </a:t>
                </a:r>
                <a14:m>
                  <m:oMath xmlns:m="http://schemas.openxmlformats.org/officeDocument/2006/math">
                    <m:d>
                      <m:dPr>
                        <m:begChr m:val="{"/>
                        <m:endChr m:val="}"/>
                        <m:ctrlPr>
                          <a:rPr lang="en-SG" sz="2400" i="1">
                            <a:latin typeface="Cambria Math" panose="02040503050406030204" pitchFamily="18" charset="0"/>
                          </a:rPr>
                        </m:ctrlPr>
                      </m:dPr>
                      <m:e>
                        <m:r>
                          <a:rPr lang="en-US" sz="2400" i="1">
                            <a:latin typeface="Cambria Math" panose="02040503050406030204" pitchFamily="18" charset="0"/>
                          </a:rPr>
                          <m:t>1,</m:t>
                        </m:r>
                        <m:sSub>
                          <m:sSubPr>
                            <m:ctrlPr>
                              <a:rPr lang="en-SG"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𝑎</m:t>
                            </m:r>
                          </m:sub>
                        </m:sSub>
                      </m:e>
                    </m:d>
                    <m:r>
                      <a:rPr lang="en-US" sz="2400" i="1">
                        <a:latin typeface="Cambria Math" panose="02040503050406030204" pitchFamily="18" charset="0"/>
                      </a:rPr>
                      <m:t>, </m:t>
                    </m:r>
                    <m:d>
                      <m:dPr>
                        <m:begChr m:val="{"/>
                        <m:endChr m:val="}"/>
                        <m:ctrlPr>
                          <a:rPr lang="en-SG" sz="2400" i="1">
                            <a:latin typeface="Cambria Math" panose="02040503050406030204" pitchFamily="18" charset="0"/>
                          </a:rPr>
                        </m:ctrlPr>
                      </m:dPr>
                      <m:e>
                        <m:r>
                          <a:rPr lang="en-US" sz="2400" i="1">
                            <a:latin typeface="Cambria Math" panose="02040503050406030204" pitchFamily="18" charset="0"/>
                          </a:rPr>
                          <m:t>1,</m:t>
                        </m:r>
                        <m:sSub>
                          <m:sSubPr>
                            <m:ctrlPr>
                              <a:rPr lang="en-SG"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𝑏</m:t>
                            </m:r>
                          </m:sub>
                        </m:sSub>
                      </m:e>
                    </m:d>
                  </m:oMath>
                </a14:m>
                <a:endParaRPr lang="en-SG" sz="2400" dirty="0"/>
              </a:p>
              <a:p>
                <a:pPr marL="803275" indent="-457200">
                  <a:buFont typeface="Wingdings" panose="05000000000000000000" pitchFamily="2" charset="2"/>
                  <a:buChar char="§"/>
                </a:pPr>
                <a:r>
                  <a:rPr lang="en-SG" sz="2400" dirty="0"/>
                  <a:t>Sum of 4: </a:t>
                </a:r>
                <a14:m>
                  <m:oMath xmlns:m="http://schemas.openxmlformats.org/officeDocument/2006/math">
                    <m:d>
                      <m:dPr>
                        <m:begChr m:val="{"/>
                        <m:endChr m:val="}"/>
                        <m:ctrlPr>
                          <a:rPr lang="en-SG" sz="2400" i="1">
                            <a:latin typeface="Cambria Math" panose="02040503050406030204" pitchFamily="18" charset="0"/>
                          </a:rPr>
                        </m:ctrlPr>
                      </m:dPr>
                      <m:e>
                        <m:sSub>
                          <m:sSubPr>
                            <m:ctrlPr>
                              <a:rPr lang="en-SG" sz="2400" i="1" smtClean="0">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𝑏</m:t>
                            </m:r>
                          </m:sub>
                        </m:sSub>
                      </m:e>
                    </m:d>
                  </m:oMath>
                </a14:m>
                <a:endParaRPr lang="en-SG" sz="2400" dirty="0"/>
              </a:p>
              <a:p>
                <a:pPr marL="803275" indent="-457200">
                  <a:buFont typeface="Wingdings" panose="05000000000000000000" pitchFamily="2" charset="2"/>
                  <a:buChar char="§"/>
                </a:pPr>
                <a:r>
                  <a:rPr lang="en-SG" sz="2400" dirty="0"/>
                  <a:t>Sum of 9: </a:t>
                </a:r>
                <a14:m>
                  <m:oMath xmlns:m="http://schemas.openxmlformats.org/officeDocument/2006/math">
                    <m:d>
                      <m:dPr>
                        <m:begChr m:val="{"/>
                        <m:endChr m:val="}"/>
                        <m:ctrlPr>
                          <a:rPr lang="en-SG" sz="2400" i="1">
                            <a:latin typeface="Cambria Math" panose="02040503050406030204" pitchFamily="18" charset="0"/>
                          </a:rPr>
                        </m:ctrlPr>
                      </m:dPr>
                      <m:e>
                        <m:r>
                          <a:rPr lang="en-US" sz="2400" i="1">
                            <a:latin typeface="Cambria Math" panose="02040503050406030204" pitchFamily="18" charset="0"/>
                          </a:rPr>
                          <m:t>1,</m:t>
                        </m:r>
                        <m:sSub>
                          <m:sSubPr>
                            <m:ctrlPr>
                              <a:rPr lang="en-SG" sz="2400" i="1">
                                <a:latin typeface="Cambria Math" panose="02040503050406030204" pitchFamily="18" charset="0"/>
                              </a:rPr>
                            </m:ctrlPr>
                          </m:sSubPr>
                          <m:e>
                            <m:r>
                              <a:rPr lang="en-SG" sz="2400" b="0" i="1" smtClean="0">
                                <a:latin typeface="Cambria Math" panose="02040503050406030204" pitchFamily="18" charset="0"/>
                              </a:rPr>
                              <m:t>8</m:t>
                            </m:r>
                          </m:e>
                          <m:sub>
                            <m:r>
                              <a:rPr lang="en-US" sz="2400" i="1">
                                <a:latin typeface="Cambria Math" panose="02040503050406030204" pitchFamily="18" charset="0"/>
                              </a:rPr>
                              <m:t>𝑎</m:t>
                            </m:r>
                          </m:sub>
                        </m:sSub>
                      </m:e>
                    </m:d>
                    <m:r>
                      <a:rPr lang="en-US" sz="2400" i="1">
                        <a:latin typeface="Cambria Math" panose="02040503050406030204" pitchFamily="18" charset="0"/>
                      </a:rPr>
                      <m:t>, </m:t>
                    </m:r>
                    <m:d>
                      <m:dPr>
                        <m:begChr m:val="{"/>
                        <m:endChr m:val="}"/>
                        <m:ctrlPr>
                          <a:rPr lang="en-SG" sz="2400" i="1">
                            <a:latin typeface="Cambria Math" panose="02040503050406030204" pitchFamily="18" charset="0"/>
                          </a:rPr>
                        </m:ctrlPr>
                      </m:dPr>
                      <m:e>
                        <m:r>
                          <a:rPr lang="en-US" sz="2400" i="1">
                            <a:latin typeface="Cambria Math" panose="02040503050406030204" pitchFamily="18" charset="0"/>
                          </a:rPr>
                          <m:t>1,</m:t>
                        </m:r>
                        <m:sSub>
                          <m:sSubPr>
                            <m:ctrlPr>
                              <a:rPr lang="en-SG" sz="2400" i="1">
                                <a:latin typeface="Cambria Math" panose="02040503050406030204" pitchFamily="18" charset="0"/>
                              </a:rPr>
                            </m:ctrlPr>
                          </m:sSubPr>
                          <m:e>
                            <m:r>
                              <a:rPr lang="en-SG" sz="2400" b="0" i="1" smtClean="0">
                                <a:latin typeface="Cambria Math" panose="02040503050406030204" pitchFamily="18" charset="0"/>
                              </a:rPr>
                              <m:t>8</m:t>
                            </m:r>
                          </m:e>
                          <m:sub>
                            <m:r>
                              <a:rPr lang="en-US" sz="2400" i="1">
                                <a:latin typeface="Cambria Math" panose="02040503050406030204" pitchFamily="18" charset="0"/>
                              </a:rPr>
                              <m:t>𝑏</m:t>
                            </m:r>
                          </m:sub>
                        </m:sSub>
                      </m:e>
                    </m:d>
                  </m:oMath>
                </a14:m>
                <a:endParaRPr lang="en-SG" sz="2400" dirty="0"/>
              </a:p>
              <a:p>
                <a:pPr marL="803275" indent="-457200">
                  <a:buFont typeface="Wingdings" panose="05000000000000000000" pitchFamily="2" charset="2"/>
                  <a:buChar char="§"/>
                </a:pPr>
                <a:r>
                  <a:rPr lang="en-SG" sz="2400" dirty="0"/>
                  <a:t>Sum of 10: </a:t>
                </a:r>
                <a14:m>
                  <m:oMath xmlns:m="http://schemas.openxmlformats.org/officeDocument/2006/math">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8</m:t>
                            </m:r>
                          </m:e>
                          <m:sub>
                            <m:r>
                              <a:rPr lang="en-US" sz="2400" i="1">
                                <a:latin typeface="Cambria Math" panose="02040503050406030204" pitchFamily="18" charset="0"/>
                              </a:rPr>
                              <m:t>𝑎</m:t>
                            </m:r>
                          </m:sub>
                        </m:sSub>
                      </m:e>
                    </m:d>
                    <m:r>
                      <a:rPr lang="en-US" sz="2400" i="1">
                        <a:latin typeface="Cambria Math" panose="02040503050406030204" pitchFamily="18" charset="0"/>
                      </a:rPr>
                      <m:t>, </m:t>
                    </m:r>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8</m:t>
                            </m:r>
                          </m:e>
                          <m:sub>
                            <m:r>
                              <a:rPr lang="en-US" sz="2400" i="1">
                                <a:latin typeface="Cambria Math" panose="02040503050406030204" pitchFamily="18" charset="0"/>
                              </a:rPr>
                              <m:t>𝑏</m:t>
                            </m:r>
                          </m:sub>
                        </m:sSub>
                      </m:e>
                    </m:d>
                    <m:r>
                      <a:rPr lang="en-SG" sz="2400" b="0" i="1" smtClean="0">
                        <a:latin typeface="Cambria Math" panose="02040503050406030204" pitchFamily="18" charset="0"/>
                      </a:rPr>
                      <m:t>,</m:t>
                    </m:r>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2</m:t>
                            </m:r>
                          </m:e>
                          <m:sub>
                            <m:r>
                              <a:rPr lang="en-SG" sz="2400" b="0" i="1" smtClean="0">
                                <a:latin typeface="Cambria Math" panose="02040503050406030204" pitchFamily="18" charset="0"/>
                              </a:rPr>
                              <m:t>𝑏</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8</m:t>
                            </m:r>
                          </m:e>
                          <m:sub>
                            <m:r>
                              <a:rPr lang="en-US" sz="2400" i="1">
                                <a:latin typeface="Cambria Math" panose="02040503050406030204" pitchFamily="18" charset="0"/>
                              </a:rPr>
                              <m:t>𝑎</m:t>
                            </m:r>
                          </m:sub>
                        </m:sSub>
                      </m:e>
                    </m:d>
                    <m:r>
                      <a:rPr lang="en-US" sz="2400" i="1">
                        <a:latin typeface="Cambria Math" panose="02040503050406030204" pitchFamily="18" charset="0"/>
                      </a:rPr>
                      <m:t>, </m:t>
                    </m:r>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US" sz="2400" i="1">
                                <a:latin typeface="Cambria Math" panose="02040503050406030204" pitchFamily="18" charset="0"/>
                              </a:rPr>
                              <m:t>2</m:t>
                            </m:r>
                          </m:e>
                          <m:sub>
                            <m:r>
                              <a:rPr lang="en-SG" sz="2400" b="0" i="1" smtClean="0">
                                <a:latin typeface="Cambria Math" panose="02040503050406030204" pitchFamily="18" charset="0"/>
                              </a:rPr>
                              <m:t>𝑏</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8</m:t>
                            </m:r>
                          </m:e>
                          <m:sub>
                            <m:r>
                              <a:rPr lang="en-US" sz="2400" i="1">
                                <a:latin typeface="Cambria Math" panose="02040503050406030204" pitchFamily="18" charset="0"/>
                              </a:rPr>
                              <m:t>𝑏</m:t>
                            </m:r>
                          </m:sub>
                        </m:sSub>
                      </m:e>
                    </m:d>
                  </m:oMath>
                </a14:m>
                <a:endParaRPr lang="en-SG" sz="2400" dirty="0"/>
              </a:p>
              <a:p>
                <a:pPr marL="803275" indent="-457200">
                  <a:buFont typeface="Wingdings" panose="05000000000000000000" pitchFamily="2" charset="2"/>
                  <a:buChar char="§"/>
                </a:pPr>
                <a:r>
                  <a:rPr lang="en-SG" sz="2400" dirty="0"/>
                  <a:t>Sum of 16: </a:t>
                </a:r>
                <a14:m>
                  <m:oMath xmlns:m="http://schemas.openxmlformats.org/officeDocument/2006/math">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b="0" i="1" smtClean="0">
                                <a:latin typeface="Cambria Math" panose="02040503050406030204" pitchFamily="18" charset="0"/>
                              </a:rPr>
                              <m:t>8</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8</m:t>
                            </m:r>
                          </m:e>
                          <m:sub>
                            <m:r>
                              <a:rPr lang="en-US" sz="2400" i="1">
                                <a:latin typeface="Cambria Math" panose="02040503050406030204" pitchFamily="18" charset="0"/>
                              </a:rPr>
                              <m:t>𝑏</m:t>
                            </m:r>
                          </m:sub>
                        </m:sSub>
                      </m:e>
                    </m:d>
                  </m:oMath>
                </a14:m>
                <a:endParaRPr lang="en-SG" sz="2400" dirty="0"/>
              </a:p>
            </p:txBody>
          </p:sp>
        </mc:Choice>
        <mc:Fallback xmlns="">
          <p:sp>
            <p:nvSpPr>
              <p:cNvPr id="37" name="TextBox 36">
                <a:extLst>
                  <a:ext uri="{FF2B5EF4-FFF2-40B4-BE49-F238E27FC236}">
                    <a16:creationId xmlns:a16="http://schemas.microsoft.com/office/drawing/2014/main" id="{6C8F8B1F-3EB1-4A03-8D67-353856928BC8}"/>
                  </a:ext>
                </a:extLst>
              </p:cNvPr>
              <p:cNvSpPr txBox="1">
                <a:spLocks noRot="1" noChangeAspect="1" noMove="1" noResize="1" noEditPoints="1" noAdjustHandles="1" noChangeArrowheads="1" noChangeShapeType="1" noTextEdit="1"/>
              </p:cNvSpPr>
              <p:nvPr/>
            </p:nvSpPr>
            <p:spPr>
              <a:xfrm>
                <a:off x="995528" y="2796051"/>
                <a:ext cx="7936704" cy="2369880"/>
              </a:xfrm>
              <a:prstGeom prst="rect">
                <a:avLst/>
              </a:prstGeom>
              <a:blipFill>
                <a:blip r:embed="rId3"/>
                <a:stretch>
                  <a:fillRect l="-1536" t="-2577" b="-5155"/>
                </a:stretch>
              </a:blipFill>
            </p:spPr>
            <p:txBody>
              <a:bodyPr/>
              <a:lstStyle/>
              <a:p>
                <a:r>
                  <a:rPr lang="en-SG">
                    <a:noFill/>
                  </a:rPr>
                  <a:t> </a:t>
                </a:r>
              </a:p>
            </p:txBody>
          </p:sp>
        </mc:Fallback>
      </mc:AlternateContent>
      <p:sp>
        <p:nvSpPr>
          <p:cNvPr id="18" name="TextBox 17">
            <a:extLst>
              <a:ext uri="{FF2B5EF4-FFF2-40B4-BE49-F238E27FC236}">
                <a16:creationId xmlns:a16="http://schemas.microsoft.com/office/drawing/2014/main" id="{11FD1A13-88B8-4166-A1D2-9D4DCEDE64E0}"/>
              </a:ext>
            </a:extLst>
          </p:cNvPr>
          <p:cNvSpPr txBox="1"/>
          <p:nvPr/>
        </p:nvSpPr>
        <p:spPr>
          <a:xfrm>
            <a:off x="995528" y="5301937"/>
            <a:ext cx="2458835" cy="492316"/>
          </a:xfrm>
          <a:prstGeom prst="rect">
            <a:avLst/>
          </a:prstGeom>
          <a:noFill/>
        </p:spPr>
        <p:txBody>
          <a:bodyPr wrap="square" rtlCol="0">
            <a:spAutoFit/>
          </a:bodyPr>
          <a:lstStyle/>
          <a:p>
            <a:r>
              <a:rPr lang="en-SG" sz="2600" dirty="0"/>
              <a:t>Expected sum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BBA2833-2DB5-4BC1-A4C5-09E5E2AE549F}"/>
                  </a:ext>
                </a:extLst>
              </p:cNvPr>
              <p:cNvSpPr txBox="1"/>
              <p:nvPr/>
            </p:nvSpPr>
            <p:spPr>
              <a:xfrm>
                <a:off x="3198143" y="5203375"/>
                <a:ext cx="8458271" cy="644857"/>
              </a:xfrm>
              <a:prstGeom prst="rect">
                <a:avLst/>
              </a:prstGeom>
              <a:noFill/>
            </p:spPr>
            <p:txBody>
              <a:bodyPr wrap="square" lIns="0" tIns="0" rIns="0" bIns="0" rtlCol="0">
                <a:spAutoFit/>
              </a:bodyPr>
              <a:lstStyle/>
              <a:p>
                <a14:m>
                  <m:oMath xmlns:m="http://schemas.openxmlformats.org/officeDocument/2006/math">
                    <m:r>
                      <a:rPr lang="en-SG" sz="2800" b="0" i="1" smtClean="0">
                        <a:latin typeface="Cambria Math" panose="02040503050406030204" pitchFamily="18" charset="0"/>
                      </a:rPr>
                      <m:t>=3</m:t>
                    </m:r>
                    <m:r>
                      <a:rPr lang="en-SG" sz="2800" i="1">
                        <a:latin typeface="Cambria Math" panose="02040503050406030204" pitchFamily="18" charset="0"/>
                        <a:ea typeface="Cambria Math" panose="02040503050406030204" pitchFamily="18" charset="0"/>
                      </a:rPr>
                      <m:t>∙</m:t>
                    </m:r>
                    <m:d>
                      <m:dPr>
                        <m:ctrlPr>
                          <a:rPr lang="en-SG" sz="2800" b="0" i="1" smtClean="0">
                            <a:latin typeface="Cambria Math" panose="02040503050406030204" pitchFamily="18" charset="0"/>
                            <a:ea typeface="Cambria Math" panose="02040503050406030204" pitchFamily="18" charset="0"/>
                          </a:rPr>
                        </m:ctrlPr>
                      </m:dPr>
                      <m:e>
                        <m:f>
                          <m:fPr>
                            <m:ctrlPr>
                              <a:rPr lang="en-SG" sz="2800" b="0" i="1" smtClean="0">
                                <a:latin typeface="Cambria Math" panose="02040503050406030204" pitchFamily="18" charset="0"/>
                                <a:ea typeface="Cambria Math" panose="02040503050406030204" pitchFamily="18" charset="0"/>
                              </a:rPr>
                            </m:ctrlPr>
                          </m:fPr>
                          <m:num>
                            <m:r>
                              <a:rPr lang="en-SG" sz="2800" b="0" i="1" smtClean="0">
                                <a:latin typeface="Cambria Math" panose="02040503050406030204" pitchFamily="18" charset="0"/>
                                <a:ea typeface="Cambria Math" panose="02040503050406030204" pitchFamily="18" charset="0"/>
                              </a:rPr>
                              <m:t>2</m:t>
                            </m:r>
                          </m:num>
                          <m:den>
                            <m:r>
                              <a:rPr lang="en-SG" sz="2800" b="0" i="1" smtClean="0">
                                <a:latin typeface="Cambria Math" panose="02040503050406030204" pitchFamily="18" charset="0"/>
                                <a:ea typeface="Cambria Math" panose="02040503050406030204" pitchFamily="18" charset="0"/>
                              </a:rPr>
                              <m:t>10</m:t>
                            </m:r>
                          </m:den>
                        </m:f>
                      </m:e>
                    </m:d>
                    <m:r>
                      <a:rPr lang="en-SG" sz="2800" b="0" i="1" smtClean="0">
                        <a:latin typeface="Cambria Math" panose="02040503050406030204" pitchFamily="18" charset="0"/>
                        <a:ea typeface="Cambria Math" panose="02040503050406030204" pitchFamily="18" charset="0"/>
                      </a:rPr>
                      <m:t>+</m:t>
                    </m:r>
                  </m:oMath>
                </a14:m>
                <a:r>
                  <a:rPr lang="en-SG" sz="2800" dirty="0"/>
                  <a:t> </a:t>
                </a:r>
                <a14:m>
                  <m:oMath xmlns:m="http://schemas.openxmlformats.org/officeDocument/2006/math">
                    <m:r>
                      <a:rPr lang="en-SG" sz="2800" b="0" i="1" smtClean="0">
                        <a:latin typeface="Cambria Math" panose="02040503050406030204" pitchFamily="18" charset="0"/>
                      </a:rPr>
                      <m:t>4</m:t>
                    </m:r>
                    <m:r>
                      <a:rPr lang="en-SG" sz="2800" i="1">
                        <a:latin typeface="Cambria Math" panose="02040503050406030204" pitchFamily="18" charset="0"/>
                        <a:ea typeface="Cambria Math" panose="02040503050406030204" pitchFamily="18" charset="0"/>
                      </a:rPr>
                      <m:t>∙</m:t>
                    </m:r>
                    <m:d>
                      <m:dPr>
                        <m:ctrlPr>
                          <a:rPr lang="en-SG" sz="2800" i="1">
                            <a:latin typeface="Cambria Math" panose="02040503050406030204" pitchFamily="18" charset="0"/>
                            <a:ea typeface="Cambria Math" panose="02040503050406030204" pitchFamily="18" charset="0"/>
                          </a:rPr>
                        </m:ctrlPr>
                      </m:dPr>
                      <m:e>
                        <m:f>
                          <m:fPr>
                            <m:ctrlPr>
                              <a:rPr lang="en-SG" sz="2800" i="1">
                                <a:latin typeface="Cambria Math" panose="02040503050406030204" pitchFamily="18" charset="0"/>
                                <a:ea typeface="Cambria Math" panose="02040503050406030204" pitchFamily="18" charset="0"/>
                              </a:rPr>
                            </m:ctrlPr>
                          </m:fPr>
                          <m:num>
                            <m:r>
                              <a:rPr lang="en-SG" sz="2800" b="0" i="1" smtClean="0">
                                <a:latin typeface="Cambria Math" panose="02040503050406030204" pitchFamily="18" charset="0"/>
                                <a:ea typeface="Cambria Math" panose="02040503050406030204" pitchFamily="18" charset="0"/>
                              </a:rPr>
                              <m:t>1</m:t>
                            </m:r>
                          </m:num>
                          <m:den>
                            <m:r>
                              <a:rPr lang="en-SG" sz="2800" i="1">
                                <a:latin typeface="Cambria Math" panose="02040503050406030204" pitchFamily="18" charset="0"/>
                                <a:ea typeface="Cambria Math" panose="02040503050406030204" pitchFamily="18" charset="0"/>
                              </a:rPr>
                              <m:t>10</m:t>
                            </m:r>
                          </m:den>
                        </m:f>
                      </m:e>
                    </m:d>
                    <m:r>
                      <a:rPr lang="en-SG" sz="2800" i="1">
                        <a:latin typeface="Cambria Math" panose="02040503050406030204" pitchFamily="18" charset="0"/>
                        <a:ea typeface="Cambria Math" panose="02040503050406030204" pitchFamily="18" charset="0"/>
                      </a:rPr>
                      <m:t>+</m:t>
                    </m:r>
                    <m:r>
                      <a:rPr lang="en-SG" sz="2800" b="0" i="0" smtClean="0">
                        <a:latin typeface="Cambria Math" panose="02040503050406030204" pitchFamily="18" charset="0"/>
                        <a:ea typeface="Cambria Math" panose="02040503050406030204" pitchFamily="18" charset="0"/>
                      </a:rPr>
                      <m:t>9</m:t>
                    </m:r>
                    <m:r>
                      <a:rPr lang="en-SG" sz="2800" i="1">
                        <a:latin typeface="Cambria Math" panose="02040503050406030204" pitchFamily="18" charset="0"/>
                        <a:ea typeface="Cambria Math" panose="02040503050406030204" pitchFamily="18" charset="0"/>
                      </a:rPr>
                      <m:t>∙</m:t>
                    </m:r>
                    <m:d>
                      <m:dPr>
                        <m:ctrlPr>
                          <a:rPr lang="en-SG" sz="2800" i="1">
                            <a:latin typeface="Cambria Math" panose="02040503050406030204" pitchFamily="18" charset="0"/>
                            <a:ea typeface="Cambria Math" panose="02040503050406030204" pitchFamily="18" charset="0"/>
                          </a:rPr>
                        </m:ctrlPr>
                      </m:dPr>
                      <m:e>
                        <m:f>
                          <m:fPr>
                            <m:ctrlPr>
                              <a:rPr lang="en-SG" sz="2800" i="1">
                                <a:latin typeface="Cambria Math" panose="02040503050406030204" pitchFamily="18" charset="0"/>
                                <a:ea typeface="Cambria Math" panose="02040503050406030204" pitchFamily="18" charset="0"/>
                              </a:rPr>
                            </m:ctrlPr>
                          </m:fPr>
                          <m:num>
                            <m:r>
                              <a:rPr lang="en-SG" sz="2800" i="1">
                                <a:latin typeface="Cambria Math" panose="02040503050406030204" pitchFamily="18" charset="0"/>
                                <a:ea typeface="Cambria Math" panose="02040503050406030204" pitchFamily="18" charset="0"/>
                              </a:rPr>
                              <m:t>2</m:t>
                            </m:r>
                          </m:num>
                          <m:den>
                            <m:r>
                              <a:rPr lang="en-SG" sz="2800" i="1">
                                <a:latin typeface="Cambria Math" panose="02040503050406030204" pitchFamily="18" charset="0"/>
                                <a:ea typeface="Cambria Math" panose="02040503050406030204" pitchFamily="18" charset="0"/>
                              </a:rPr>
                              <m:t>10</m:t>
                            </m:r>
                          </m:den>
                        </m:f>
                      </m:e>
                    </m:d>
                    <m:r>
                      <a:rPr lang="en-SG" sz="2800" i="1">
                        <a:latin typeface="Cambria Math" panose="02040503050406030204" pitchFamily="18" charset="0"/>
                        <a:ea typeface="Cambria Math" panose="02040503050406030204" pitchFamily="18" charset="0"/>
                      </a:rPr>
                      <m:t>+</m:t>
                    </m:r>
                  </m:oMath>
                </a14:m>
                <a:r>
                  <a:rPr lang="en-SG" sz="2800" dirty="0"/>
                  <a:t> </a:t>
                </a:r>
                <a14:m>
                  <m:oMath xmlns:m="http://schemas.openxmlformats.org/officeDocument/2006/math">
                    <m:r>
                      <a:rPr lang="en-SG" sz="2800" i="1" dirty="0" smtClean="0">
                        <a:latin typeface="Cambria Math" panose="02040503050406030204" pitchFamily="18" charset="0"/>
                      </a:rPr>
                      <m:t>1</m:t>
                    </m:r>
                    <m:r>
                      <a:rPr lang="en-SG" sz="2800" b="0" i="1" dirty="0" smtClean="0">
                        <a:latin typeface="Cambria Math" panose="02040503050406030204" pitchFamily="18" charset="0"/>
                      </a:rPr>
                      <m:t>0</m:t>
                    </m:r>
                    <m:r>
                      <a:rPr lang="en-SG" sz="2800" i="1">
                        <a:latin typeface="Cambria Math" panose="02040503050406030204" pitchFamily="18" charset="0"/>
                        <a:ea typeface="Cambria Math" panose="02040503050406030204" pitchFamily="18" charset="0"/>
                      </a:rPr>
                      <m:t>∙</m:t>
                    </m:r>
                    <m:d>
                      <m:dPr>
                        <m:ctrlPr>
                          <a:rPr lang="en-SG" sz="2800" i="1">
                            <a:latin typeface="Cambria Math" panose="02040503050406030204" pitchFamily="18" charset="0"/>
                            <a:ea typeface="Cambria Math" panose="02040503050406030204" pitchFamily="18" charset="0"/>
                          </a:rPr>
                        </m:ctrlPr>
                      </m:dPr>
                      <m:e>
                        <m:f>
                          <m:fPr>
                            <m:ctrlPr>
                              <a:rPr lang="en-SG" sz="2800" i="1">
                                <a:latin typeface="Cambria Math" panose="02040503050406030204" pitchFamily="18" charset="0"/>
                                <a:ea typeface="Cambria Math" panose="02040503050406030204" pitchFamily="18" charset="0"/>
                              </a:rPr>
                            </m:ctrlPr>
                          </m:fPr>
                          <m:num>
                            <m:r>
                              <a:rPr lang="en-SG" sz="2800" b="0" i="1" smtClean="0">
                                <a:latin typeface="Cambria Math" panose="02040503050406030204" pitchFamily="18" charset="0"/>
                                <a:ea typeface="Cambria Math" panose="02040503050406030204" pitchFamily="18" charset="0"/>
                              </a:rPr>
                              <m:t>4</m:t>
                            </m:r>
                          </m:num>
                          <m:den>
                            <m:r>
                              <a:rPr lang="en-SG" sz="2800" i="1">
                                <a:latin typeface="Cambria Math" panose="02040503050406030204" pitchFamily="18" charset="0"/>
                                <a:ea typeface="Cambria Math" panose="02040503050406030204" pitchFamily="18" charset="0"/>
                              </a:rPr>
                              <m:t>10</m:t>
                            </m:r>
                          </m:den>
                        </m:f>
                      </m:e>
                    </m:d>
                    <m:r>
                      <a:rPr lang="en-SG" sz="2800" i="1">
                        <a:latin typeface="Cambria Math" panose="02040503050406030204" pitchFamily="18" charset="0"/>
                        <a:ea typeface="Cambria Math" panose="02040503050406030204" pitchFamily="18" charset="0"/>
                      </a:rPr>
                      <m:t>+</m:t>
                    </m:r>
                    <m:r>
                      <a:rPr lang="en-SG" sz="2800" i="1" dirty="0">
                        <a:latin typeface="Cambria Math" panose="02040503050406030204" pitchFamily="18" charset="0"/>
                      </a:rPr>
                      <m:t>1</m:t>
                    </m:r>
                    <m:r>
                      <a:rPr lang="en-SG" sz="2800" b="0" i="1" dirty="0" smtClean="0">
                        <a:latin typeface="Cambria Math" panose="02040503050406030204" pitchFamily="18" charset="0"/>
                      </a:rPr>
                      <m:t>6</m:t>
                    </m:r>
                    <m:r>
                      <a:rPr lang="en-SG" sz="2800" i="1">
                        <a:latin typeface="Cambria Math" panose="02040503050406030204" pitchFamily="18" charset="0"/>
                        <a:ea typeface="Cambria Math" panose="02040503050406030204" pitchFamily="18" charset="0"/>
                      </a:rPr>
                      <m:t>∙</m:t>
                    </m:r>
                    <m:d>
                      <m:dPr>
                        <m:ctrlPr>
                          <a:rPr lang="en-SG" sz="2800" i="1">
                            <a:latin typeface="Cambria Math" panose="02040503050406030204" pitchFamily="18" charset="0"/>
                            <a:ea typeface="Cambria Math" panose="02040503050406030204" pitchFamily="18" charset="0"/>
                          </a:rPr>
                        </m:ctrlPr>
                      </m:dPr>
                      <m:e>
                        <m:f>
                          <m:fPr>
                            <m:ctrlPr>
                              <a:rPr lang="en-SG" sz="2800" i="1">
                                <a:latin typeface="Cambria Math" panose="02040503050406030204" pitchFamily="18" charset="0"/>
                                <a:ea typeface="Cambria Math" panose="02040503050406030204" pitchFamily="18" charset="0"/>
                              </a:rPr>
                            </m:ctrlPr>
                          </m:fPr>
                          <m:num>
                            <m:r>
                              <a:rPr lang="en-SG" sz="2800" b="0" i="1" smtClean="0">
                                <a:latin typeface="Cambria Math" panose="02040503050406030204" pitchFamily="18" charset="0"/>
                                <a:ea typeface="Cambria Math" panose="02040503050406030204" pitchFamily="18" charset="0"/>
                              </a:rPr>
                              <m:t>1</m:t>
                            </m:r>
                          </m:num>
                          <m:den>
                            <m:r>
                              <a:rPr lang="en-SG" sz="2800" i="1">
                                <a:latin typeface="Cambria Math" panose="02040503050406030204" pitchFamily="18" charset="0"/>
                                <a:ea typeface="Cambria Math" panose="02040503050406030204" pitchFamily="18" charset="0"/>
                              </a:rPr>
                              <m:t>10</m:t>
                            </m:r>
                          </m:den>
                        </m:f>
                      </m:e>
                    </m:d>
                  </m:oMath>
                </a14:m>
                <a:endParaRPr lang="en-SG" sz="2800" dirty="0"/>
              </a:p>
            </p:txBody>
          </p:sp>
        </mc:Choice>
        <mc:Fallback xmlns="">
          <p:sp>
            <p:nvSpPr>
              <p:cNvPr id="19" name="TextBox 18">
                <a:extLst>
                  <a:ext uri="{FF2B5EF4-FFF2-40B4-BE49-F238E27FC236}">
                    <a16:creationId xmlns:a16="http://schemas.microsoft.com/office/drawing/2014/main" id="{9BBA2833-2DB5-4BC1-A4C5-09E5E2AE549F}"/>
                  </a:ext>
                </a:extLst>
              </p:cNvPr>
              <p:cNvSpPr txBox="1">
                <a:spLocks noRot="1" noChangeAspect="1" noMove="1" noResize="1" noEditPoints="1" noAdjustHandles="1" noChangeArrowheads="1" noChangeShapeType="1" noTextEdit="1"/>
              </p:cNvSpPr>
              <p:nvPr/>
            </p:nvSpPr>
            <p:spPr>
              <a:xfrm>
                <a:off x="3198143" y="5203375"/>
                <a:ext cx="8458271" cy="644857"/>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AB2DBEA-A7D8-42C7-8216-0676BE04FD57}"/>
                  </a:ext>
                </a:extLst>
              </p:cNvPr>
              <p:cNvSpPr txBox="1"/>
              <p:nvPr/>
            </p:nvSpPr>
            <p:spPr>
              <a:xfrm>
                <a:off x="3198143" y="5929175"/>
                <a:ext cx="10043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b="0" i="1" smtClean="0">
                          <a:latin typeface="Cambria Math" panose="02040503050406030204" pitchFamily="18" charset="0"/>
                        </a:rPr>
                        <m:t>=</m:t>
                      </m:r>
                      <m:r>
                        <a:rPr lang="en-SG" sz="2800" b="1" i="1" smtClean="0">
                          <a:solidFill>
                            <a:srgbClr val="C00000"/>
                          </a:solidFill>
                          <a:latin typeface="Cambria Math" panose="02040503050406030204" pitchFamily="18" charset="0"/>
                        </a:rPr>
                        <m:t>𝟖</m:t>
                      </m:r>
                      <m:r>
                        <a:rPr lang="en-SG" sz="2800" b="1" i="1" smtClean="0">
                          <a:solidFill>
                            <a:srgbClr val="C00000"/>
                          </a:solidFill>
                          <a:latin typeface="Cambria Math" panose="02040503050406030204" pitchFamily="18" charset="0"/>
                        </a:rPr>
                        <m:t>.</m:t>
                      </m:r>
                      <m:r>
                        <a:rPr lang="en-SG" sz="2800" b="1" i="1" smtClean="0">
                          <a:solidFill>
                            <a:srgbClr val="C00000"/>
                          </a:solidFill>
                          <a:latin typeface="Cambria Math" panose="02040503050406030204" pitchFamily="18" charset="0"/>
                        </a:rPr>
                        <m:t>𝟒</m:t>
                      </m:r>
                    </m:oMath>
                  </m:oMathPara>
                </a14:m>
                <a:endParaRPr lang="en-SG" sz="2800" b="1" dirty="0"/>
              </a:p>
            </p:txBody>
          </p:sp>
        </mc:Choice>
        <mc:Fallback xmlns="">
          <p:sp>
            <p:nvSpPr>
              <p:cNvPr id="20" name="TextBox 19">
                <a:extLst>
                  <a:ext uri="{FF2B5EF4-FFF2-40B4-BE49-F238E27FC236}">
                    <a16:creationId xmlns:a16="http://schemas.microsoft.com/office/drawing/2014/main" id="{6AB2DBEA-A7D8-42C7-8216-0676BE04FD57}"/>
                  </a:ext>
                </a:extLst>
              </p:cNvPr>
              <p:cNvSpPr txBox="1">
                <a:spLocks noRot="1" noChangeAspect="1" noMove="1" noResize="1" noEditPoints="1" noAdjustHandles="1" noChangeArrowheads="1" noChangeShapeType="1" noTextEdit="1"/>
              </p:cNvSpPr>
              <p:nvPr/>
            </p:nvSpPr>
            <p:spPr>
              <a:xfrm>
                <a:off x="3198143" y="5929175"/>
                <a:ext cx="1004378" cy="430887"/>
              </a:xfrm>
              <a:prstGeom prst="rect">
                <a:avLst/>
              </a:prstGeom>
              <a:blipFill>
                <a:blip r:embed="rId5"/>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161609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dissolv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xEl>
                                              <p:pRg st="1" end="1"/>
                                            </p:txEl>
                                          </p:spTgt>
                                        </p:tgtEl>
                                        <p:attrNameLst>
                                          <p:attrName>style.visibility</p:attrName>
                                        </p:attrNameLst>
                                      </p:cBhvr>
                                      <p:to>
                                        <p:strVal val="visible"/>
                                      </p:to>
                                    </p:set>
                                    <p:animEffect transition="in" filter="dissolve">
                                      <p:cBhvr>
                                        <p:cTn id="17" dur="500"/>
                                        <p:tgtEl>
                                          <p:spTgt spid="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xEl>
                                              <p:pRg st="2" end="2"/>
                                            </p:txEl>
                                          </p:spTgt>
                                        </p:tgtEl>
                                        <p:attrNameLst>
                                          <p:attrName>style.visibility</p:attrName>
                                        </p:attrNameLst>
                                      </p:cBhvr>
                                      <p:to>
                                        <p:strVal val="visible"/>
                                      </p:to>
                                    </p:set>
                                    <p:animEffect transition="in" filter="dissolve">
                                      <p:cBhvr>
                                        <p:cTn id="22" dur="500"/>
                                        <p:tgtEl>
                                          <p:spTgt spid="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
                                            <p:txEl>
                                              <p:pRg st="3" end="3"/>
                                            </p:txEl>
                                          </p:spTgt>
                                        </p:tgtEl>
                                        <p:attrNameLst>
                                          <p:attrName>style.visibility</p:attrName>
                                        </p:attrNameLst>
                                      </p:cBhvr>
                                      <p:to>
                                        <p:strVal val="visible"/>
                                      </p:to>
                                    </p:set>
                                    <p:animEffect transition="in" filter="dissolve">
                                      <p:cBhvr>
                                        <p:cTn id="27" dur="500"/>
                                        <p:tgtEl>
                                          <p:spTgt spid="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
                                            <p:txEl>
                                              <p:pRg st="4" end="4"/>
                                            </p:txEl>
                                          </p:spTgt>
                                        </p:tgtEl>
                                        <p:attrNameLst>
                                          <p:attrName>style.visibility</p:attrName>
                                        </p:attrNameLst>
                                      </p:cBhvr>
                                      <p:to>
                                        <p:strVal val="visible"/>
                                      </p:to>
                                    </p:set>
                                    <p:animEffect transition="in" filter="dissolve">
                                      <p:cBhvr>
                                        <p:cTn id="32" dur="500"/>
                                        <p:tgtEl>
                                          <p:spTgt spid="3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
                                            <p:txEl>
                                              <p:pRg st="5" end="5"/>
                                            </p:txEl>
                                          </p:spTgt>
                                        </p:tgtEl>
                                        <p:attrNameLst>
                                          <p:attrName>style.visibility</p:attrName>
                                        </p:attrNameLst>
                                      </p:cBhvr>
                                      <p:to>
                                        <p:strVal val="visible"/>
                                      </p:to>
                                    </p:set>
                                    <p:animEffect transition="in" filter="dissolve">
                                      <p:cBhvr>
                                        <p:cTn id="37" dur="500"/>
                                        <p:tgtEl>
                                          <p:spTgt spid="3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build="p" bldLvl="2"/>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Q4</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8</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10017753" cy="1384995"/>
          </a:xfrm>
          <a:prstGeom prst="rect">
            <a:avLst/>
          </a:prstGeom>
          <a:solidFill>
            <a:srgbClr val="CCECFF"/>
          </a:solidFill>
        </p:spPr>
        <p:txBody>
          <a:bodyPr wrap="square" rtlCol="0">
            <a:spAutoFit/>
          </a:bodyPr>
          <a:lstStyle/>
          <a:p>
            <a:r>
              <a:rPr lang="en-US" sz="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 urn contains five balls numbered 1, 2, 2, 8 and 8. If a person selects a set of two balls at random, what is the </a:t>
            </a:r>
            <a:r>
              <a:rPr lang="en-US" sz="2800"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expected value of the sum of the numbers on the balls?</a:t>
            </a:r>
            <a:endParaRPr lang="en-SG" sz="2800" dirty="0">
              <a:solidFill>
                <a:srgbClr val="0000FF"/>
              </a:solidFill>
            </a:endParaRPr>
          </a:p>
        </p:txBody>
      </p:sp>
      <p:sp>
        <p:nvSpPr>
          <p:cNvPr id="3" name="TextBox 2">
            <a:extLst>
              <a:ext uri="{FF2B5EF4-FFF2-40B4-BE49-F238E27FC236}">
                <a16:creationId xmlns:a16="http://schemas.microsoft.com/office/drawing/2014/main" id="{757DB6EB-9B2E-4CF9-828F-331B8D2E03B4}"/>
              </a:ext>
            </a:extLst>
          </p:cNvPr>
          <p:cNvSpPr txBox="1"/>
          <p:nvPr/>
        </p:nvSpPr>
        <p:spPr>
          <a:xfrm>
            <a:off x="995528" y="1784194"/>
            <a:ext cx="8458271" cy="954107"/>
          </a:xfrm>
          <a:prstGeom prst="rect">
            <a:avLst/>
          </a:prstGeom>
          <a:noFill/>
        </p:spPr>
        <p:txBody>
          <a:bodyPr wrap="square" rtlCol="0">
            <a:spAutoFit/>
          </a:bodyPr>
          <a:lstStyle/>
          <a:p>
            <a:r>
              <a:rPr lang="en-US" sz="2800" dirty="0"/>
              <a:t>Alternatively, compute the expected value of the number when one ball is picked:</a:t>
            </a:r>
            <a:endParaRPr lang="en-SG" sz="2800"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8F8B1F-3EB1-4A03-8D67-353856928BC8}"/>
                  </a:ext>
                </a:extLst>
              </p:cNvPr>
              <p:cNvSpPr txBox="1"/>
              <p:nvPr/>
            </p:nvSpPr>
            <p:spPr>
              <a:xfrm>
                <a:off x="3454362" y="2796051"/>
                <a:ext cx="5477869"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5</m:t>
                              </m:r>
                            </m:den>
                          </m:f>
                        </m:e>
                      </m:d>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num>
                            <m:den>
                              <m:r>
                                <a:rPr lang="en-US" sz="2400" i="1">
                                  <a:latin typeface="Cambria Math" panose="02040503050406030204" pitchFamily="18" charset="0"/>
                                  <a:ea typeface="Cambria Math" panose="02040503050406030204" pitchFamily="18" charset="0"/>
                                </a:rPr>
                                <m:t>5</m:t>
                              </m:r>
                            </m:den>
                          </m:f>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8</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num>
                            <m:den>
                              <m:r>
                                <a:rPr lang="en-US" sz="2400" i="1">
                                  <a:latin typeface="Cambria Math" panose="02040503050406030204" pitchFamily="18" charset="0"/>
                                  <a:ea typeface="Cambria Math" panose="02040503050406030204" pitchFamily="18" charset="0"/>
                                </a:rPr>
                                <m:t>5</m:t>
                              </m:r>
                            </m:den>
                          </m:f>
                        </m:e>
                      </m:d>
                      <m:r>
                        <a:rPr lang="en-US" sz="2400" b="0" i="1" smtClean="0">
                          <a:latin typeface="Cambria Math" panose="02040503050406030204" pitchFamily="18" charset="0"/>
                          <a:ea typeface="Cambria Math" panose="02040503050406030204" pitchFamily="18" charset="0"/>
                        </a:rPr>
                        <m:t>=4.2</m:t>
                      </m:r>
                    </m:oMath>
                  </m:oMathPara>
                </a14:m>
                <a:endParaRPr lang="en-SG" sz="2400" dirty="0"/>
              </a:p>
            </p:txBody>
          </p:sp>
        </mc:Choice>
        <mc:Fallback xmlns="">
          <p:sp>
            <p:nvSpPr>
              <p:cNvPr id="37" name="TextBox 36">
                <a:extLst>
                  <a:ext uri="{FF2B5EF4-FFF2-40B4-BE49-F238E27FC236}">
                    <a16:creationId xmlns:a16="http://schemas.microsoft.com/office/drawing/2014/main" id="{6C8F8B1F-3EB1-4A03-8D67-353856928BC8}"/>
                  </a:ext>
                </a:extLst>
              </p:cNvPr>
              <p:cNvSpPr txBox="1">
                <a:spLocks noRot="1" noChangeAspect="1" noMove="1" noResize="1" noEditPoints="1" noAdjustHandles="1" noChangeArrowheads="1" noChangeShapeType="1" noTextEdit="1"/>
              </p:cNvSpPr>
              <p:nvPr/>
            </p:nvSpPr>
            <p:spPr>
              <a:xfrm>
                <a:off x="3454362" y="2796051"/>
                <a:ext cx="5477869" cy="922176"/>
              </a:xfrm>
              <a:prstGeom prst="rect">
                <a:avLst/>
              </a:prstGeom>
              <a:blipFill>
                <a:blip r:embed="rId2"/>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D1A13-88B8-4166-A1D2-9D4DCEDE64E0}"/>
              </a:ext>
            </a:extLst>
          </p:cNvPr>
          <p:cNvSpPr txBox="1"/>
          <p:nvPr/>
        </p:nvSpPr>
        <p:spPr>
          <a:xfrm>
            <a:off x="995528" y="4066416"/>
            <a:ext cx="6206656" cy="492316"/>
          </a:xfrm>
          <a:prstGeom prst="rect">
            <a:avLst/>
          </a:prstGeom>
          <a:noFill/>
        </p:spPr>
        <p:txBody>
          <a:bodyPr wrap="square" rtlCol="0">
            <a:spAutoFit/>
          </a:bodyPr>
          <a:lstStyle/>
          <a:p>
            <a:r>
              <a:rPr lang="en-SG" sz="2600" dirty="0"/>
              <a:t>Apply linearity of expected value: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BBA2833-2DB5-4BC1-A4C5-09E5E2AE549F}"/>
                  </a:ext>
                </a:extLst>
              </p:cNvPr>
              <p:cNvSpPr txBox="1"/>
              <p:nvPr/>
            </p:nvSpPr>
            <p:spPr>
              <a:xfrm>
                <a:off x="4098856" y="4691477"/>
                <a:ext cx="348845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×4.2</m:t>
                      </m:r>
                      <m:r>
                        <a:rPr lang="en-US" sz="2800" b="0" i="1" smtClean="0">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𝟖</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𝟒</m:t>
                      </m:r>
                    </m:oMath>
                  </m:oMathPara>
                </a14:m>
                <a:endParaRPr lang="en-SG" sz="2800" b="1" dirty="0"/>
              </a:p>
            </p:txBody>
          </p:sp>
        </mc:Choice>
        <mc:Fallback xmlns="">
          <p:sp>
            <p:nvSpPr>
              <p:cNvPr id="19" name="TextBox 18">
                <a:extLst>
                  <a:ext uri="{FF2B5EF4-FFF2-40B4-BE49-F238E27FC236}">
                    <a16:creationId xmlns:a16="http://schemas.microsoft.com/office/drawing/2014/main" id="{9BBA2833-2DB5-4BC1-A4C5-09E5E2AE549F}"/>
                  </a:ext>
                </a:extLst>
              </p:cNvPr>
              <p:cNvSpPr txBox="1">
                <a:spLocks noRot="1" noChangeAspect="1" noMove="1" noResize="1" noEditPoints="1" noAdjustHandles="1" noChangeArrowheads="1" noChangeShapeType="1" noTextEdit="1"/>
              </p:cNvSpPr>
              <p:nvPr/>
            </p:nvSpPr>
            <p:spPr>
              <a:xfrm>
                <a:off x="4098856" y="4691477"/>
                <a:ext cx="3488459" cy="4308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6788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dissolv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build="p" bldLvl="2"/>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err="1">
                <a:solidFill>
                  <a:schemeClr val="bg2">
                    <a:lumMod val="50000"/>
                  </a:schemeClr>
                </a:solidFill>
              </a:rPr>
              <a:t>Q5</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9</a:t>
            </a:fld>
            <a:endParaRPr lang="en-US" sz="1600" dirty="0">
              <a:solidFill>
                <a:schemeClr val="bg1"/>
              </a:solidFill>
            </a:endParaRPr>
          </a:p>
        </p:txBody>
      </p:sp>
      <p:sp>
        <p:nvSpPr>
          <p:cNvPr id="25" name="TextBox 24">
            <a:extLst>
              <a:ext uri="{FF2B5EF4-FFF2-40B4-BE49-F238E27FC236}">
                <a16:creationId xmlns:a16="http://schemas.microsoft.com/office/drawing/2014/main" id="{59FB7879-BCF9-4B1A-A2CC-BB0778FBDB53}"/>
              </a:ext>
            </a:extLst>
          </p:cNvPr>
          <p:cNvSpPr txBox="1"/>
          <p:nvPr/>
        </p:nvSpPr>
        <p:spPr>
          <a:xfrm>
            <a:off x="1450880" y="380870"/>
            <a:ext cx="10283920" cy="2215991"/>
          </a:xfrm>
          <a:prstGeom prst="rect">
            <a:avLst/>
          </a:prstGeom>
          <a:noFill/>
        </p:spPr>
        <p:txBody>
          <a:bodyPr wrap="square" rtlCol="0">
            <a:spAutoFit/>
          </a:bodyPr>
          <a:lstStyle/>
          <a:p>
            <a:r>
              <a:rPr lang="en-US" dirty="0"/>
              <a:t>[AY2021/22 Semester 2 Exam Question]</a:t>
            </a:r>
            <a:endParaRPr lang="en-SG" dirty="0"/>
          </a:p>
          <a:p>
            <a:r>
              <a:rPr lang="en-US" sz="2400" dirty="0"/>
              <a:t>A rare disease broke out in a city with a prevalence of 0.1%, that is, it affects 1 out of every 1000 persons. A quick test kit has been developed that has a sensitivity of 85%, which is the probability that a person with the rare disease is tested positive. Among those who took the test, 10% of the time it came out positive. Write your answers correct to </a:t>
            </a:r>
            <a:r>
              <a:rPr lang="en-US" sz="2400" u="sng" dirty="0"/>
              <a:t>3 significant figures</a:t>
            </a:r>
            <a:r>
              <a:rPr lang="en-US" sz="2400" dirty="0"/>
              <a:t>.</a:t>
            </a:r>
            <a:endParaRPr lang="en-SG" sz="2400" dirty="0"/>
          </a:p>
        </p:txBody>
      </p:sp>
      <p:sp>
        <p:nvSpPr>
          <p:cNvPr id="26" name="TextBox 25">
            <a:extLst>
              <a:ext uri="{FF2B5EF4-FFF2-40B4-BE49-F238E27FC236}">
                <a16:creationId xmlns:a16="http://schemas.microsoft.com/office/drawing/2014/main" id="{FD7C2A9C-C8F2-439D-B939-444A86BEAC8B}"/>
              </a:ext>
            </a:extLst>
          </p:cNvPr>
          <p:cNvSpPr txBox="1"/>
          <p:nvPr/>
        </p:nvSpPr>
        <p:spPr>
          <a:xfrm>
            <a:off x="776574" y="2724011"/>
            <a:ext cx="10413940" cy="830997"/>
          </a:xfrm>
          <a:prstGeom prst="rect">
            <a:avLst/>
          </a:prstGeom>
          <a:solidFill>
            <a:srgbClr val="CCECFF"/>
          </a:solidFill>
        </p:spPr>
        <p:txBody>
          <a:bodyPr wrap="square" rtlCol="0">
            <a:spAutoFit/>
          </a:bodyPr>
          <a:lstStyle/>
          <a:p>
            <a:pPr marL="465138" indent="-465138"/>
            <a:r>
              <a:rPr lang="en-US" sz="2400" dirty="0"/>
              <a:t>(a) 	</a:t>
            </a:r>
            <a:r>
              <a:rPr lang="en-US" sz="2400" dirty="0" err="1">
                <a:effectLst/>
                <a:latin typeface="Calibri" panose="020F0502020204030204" pitchFamily="34" charset="0"/>
                <a:ea typeface="SimSun" panose="02010600030101010101" pitchFamily="2" charset="-122"/>
              </a:rPr>
              <a:t>Divoc</a:t>
            </a:r>
            <a:r>
              <a:rPr lang="en-US" sz="2400" dirty="0">
                <a:effectLst/>
                <a:latin typeface="Calibri" panose="020F0502020204030204" pitchFamily="34" charset="0"/>
                <a:ea typeface="SimSun" panose="02010600030101010101" pitchFamily="2" charset="-122"/>
              </a:rPr>
              <a:t> has shown symptoms of the disease. Should he be tested positive, what is the probability that he actually has the disease</a:t>
            </a:r>
            <a:r>
              <a:rPr lang="en-US" sz="2400" dirty="0"/>
              <a:t>?</a:t>
            </a:r>
            <a:endParaRPr lang="en-US" sz="2400" dirty="0">
              <a:solidFill>
                <a:srgbClr val="0000FF"/>
              </a:solidFill>
            </a:endParaRPr>
          </a:p>
        </p:txBody>
      </p:sp>
      <mc:AlternateContent xmlns:mc="http://schemas.openxmlformats.org/markup-compatibility/2006" xmlns:a14="http://schemas.microsoft.com/office/drawing/2010/main">
        <mc:Choice Requires="a14">
          <p:sp>
            <p:nvSpPr>
              <p:cNvPr id="17" name="TextBox 16"/>
              <p:cNvSpPr txBox="1"/>
              <p:nvPr/>
            </p:nvSpPr>
            <p:spPr>
              <a:xfrm>
                <a:off x="1177620" y="3871289"/>
                <a:ext cx="8978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𝐷𝑖𝑠𝑒𝑎𝑠𝑒</m:t>
                      </m:r>
                      <m:r>
                        <a:rPr lang="en-US" sz="2400" i="1">
                          <a:latin typeface="Cambria Math" panose="02040503050406030204" pitchFamily="18" charset="0"/>
                        </a:rPr>
                        <m:t>) = 0.001; </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𝐷𝑖𝑠𝑒𝑎𝑠𝑒</m:t>
                      </m:r>
                      <m:r>
                        <a:rPr lang="en-US" sz="2400" i="1">
                          <a:latin typeface="Cambria Math" panose="02040503050406030204" pitchFamily="18" charset="0"/>
                        </a:rPr>
                        <m:t>) = 0.85; </m:t>
                      </m:r>
                      <m:r>
                        <a:rPr lang="en-US" sz="2400" i="1">
                          <a:latin typeface="Cambria Math" panose="02040503050406030204" pitchFamily="18" charset="0"/>
                        </a:rPr>
                        <m:t>𝑃</m:t>
                      </m:r>
                      <m:r>
                        <a:rPr lang="en-US" sz="2400" i="1">
                          <a:latin typeface="Cambria Math" panose="02040503050406030204" pitchFamily="18" charset="0"/>
                        </a:rPr>
                        <m:t>(+) = 0.1.</m:t>
                      </m:r>
                    </m:oMath>
                  </m:oMathPara>
                </a14:m>
                <a:endParaRPr lang="en-SG"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177620" y="3871289"/>
                <a:ext cx="8978751" cy="461665"/>
              </a:xfrm>
              <a:prstGeom prst="rect">
                <a:avLst/>
              </a:prstGeom>
              <a:blipFill>
                <a:blip r:embed="rId2"/>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EE05B3E-F923-1C29-D0E4-0AB341707B1A}"/>
                  </a:ext>
                </a:extLst>
              </p:cNvPr>
              <p:cNvSpPr txBox="1"/>
              <p:nvPr/>
            </p:nvSpPr>
            <p:spPr>
              <a:xfrm>
                <a:off x="1641125" y="4540911"/>
                <a:ext cx="8684837" cy="1384546"/>
              </a:xfrm>
              <a:prstGeom prst="rect">
                <a:avLst/>
              </a:prstGeom>
              <a:noFill/>
            </p:spPr>
            <p:txBody>
              <a:bodyPr wrap="square" rtlCol="0">
                <a:spAutoFit/>
              </a:bodyPr>
              <a:lstStyle/>
              <a:p>
                <a:pPr>
                  <a:spcAft>
                    <a:spcPts val="12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endChr m:val="|"/>
                          <m:ctrlPr>
                            <a:rPr lang="en-SG" sz="2400" i="1">
                              <a:latin typeface="Cambria Math" panose="02040503050406030204" pitchFamily="18" charset="0"/>
                            </a:rPr>
                          </m:ctrlPr>
                        </m:dPr>
                        <m:e>
                          <m:r>
                            <a:rPr lang="en-US" sz="2400" i="1">
                              <a:latin typeface="Cambria Math" panose="02040503050406030204" pitchFamily="18" charset="0"/>
                            </a:rPr>
                            <m:t>𝐷𝑖𝑠𝑒𝑎𝑠𝑒</m:t>
                          </m:r>
                          <m:r>
                            <a:rPr lang="en-US" sz="2400" i="1">
                              <a:latin typeface="Cambria Math" panose="02040503050406030204" pitchFamily="18" charset="0"/>
                            </a:rPr>
                            <m:t> </m:t>
                          </m:r>
                        </m:e>
                      </m:d>
                      <m:r>
                        <a:rPr lang="en-US" sz="2400" i="1">
                          <a:latin typeface="Cambria Math" panose="02040503050406030204" pitchFamily="18" charset="0"/>
                        </a:rPr>
                        <m:t> +)= </m:t>
                      </m:r>
                      <m:f>
                        <m:fPr>
                          <m:ctrlPr>
                            <a:rPr lang="en-SG" sz="2400" i="1">
                              <a:latin typeface="Cambria Math" panose="02040503050406030204" pitchFamily="18" charset="0"/>
                            </a:rPr>
                          </m:ctrlPr>
                        </m:fPr>
                        <m:num>
                          <m:r>
                            <a:rPr lang="en-US" sz="2400" i="1">
                              <a:latin typeface="Cambria Math" panose="02040503050406030204" pitchFamily="18" charset="0"/>
                            </a:rPr>
                            <m:t>𝑃</m:t>
                          </m:r>
                          <m:d>
                            <m:dPr>
                              <m:endChr m:val="|"/>
                              <m:ctrlPr>
                                <a:rPr lang="en-SG" sz="2400" i="1">
                                  <a:latin typeface="Cambria Math" panose="02040503050406030204" pitchFamily="18" charset="0"/>
                                </a:rPr>
                              </m:ctrlPr>
                            </m:dPr>
                            <m:e>
                              <m:r>
                                <a:rPr lang="en-US" sz="2400" i="1">
                                  <a:latin typeface="Cambria Math" panose="02040503050406030204" pitchFamily="18" charset="0"/>
                                </a:rPr>
                                <m:t>+</m:t>
                              </m:r>
                            </m:e>
                          </m:d>
                          <m:r>
                            <a:rPr lang="en-US" sz="2400" i="1">
                              <a:latin typeface="Cambria Math" panose="02040503050406030204" pitchFamily="18" charset="0"/>
                            </a:rPr>
                            <m:t> </m:t>
                          </m:r>
                          <m:r>
                            <a:rPr lang="en-US" sz="2400" i="1">
                              <a:latin typeface="Cambria Math" panose="02040503050406030204" pitchFamily="18" charset="0"/>
                            </a:rPr>
                            <m:t>𝐷𝑖𝑠𝑒𝑎𝑠𝑒</m:t>
                          </m:r>
                          <m:r>
                            <a:rPr lang="en-US" sz="2400" i="1">
                              <a:latin typeface="Cambria Math" panose="02040503050406030204" pitchFamily="18" charset="0"/>
                            </a:rPr>
                            <m:t>) ∙ </m:t>
                          </m:r>
                          <m:r>
                            <a:rPr lang="en-US" sz="2400" i="1">
                              <a:latin typeface="Cambria Math" panose="02040503050406030204" pitchFamily="18" charset="0"/>
                            </a:rPr>
                            <m:t>𝑃</m:t>
                          </m:r>
                          <m:d>
                            <m:dPr>
                              <m:ctrlPr>
                                <a:rPr lang="en-SG" sz="2400" i="1">
                                  <a:latin typeface="Cambria Math" panose="02040503050406030204" pitchFamily="18" charset="0"/>
                                </a:rPr>
                              </m:ctrlPr>
                            </m:dPr>
                            <m:e>
                              <m:r>
                                <a:rPr lang="en-US" sz="2400" i="1">
                                  <a:latin typeface="Cambria Math" panose="02040503050406030204" pitchFamily="18" charset="0"/>
                                </a:rPr>
                                <m:t>𝐷𝑖𝑠𝑒𝑎𝑠𝑒</m:t>
                              </m:r>
                            </m:e>
                          </m:d>
                        </m:num>
                        <m:den>
                          <m:r>
                            <a:rPr lang="en-US" sz="2400" i="1">
                              <a:latin typeface="Cambria Math" panose="02040503050406030204" pitchFamily="18" charset="0"/>
                            </a:rPr>
                            <m:t>𝑃</m:t>
                          </m:r>
                          <m:d>
                            <m:dPr>
                              <m:ctrlPr>
                                <a:rPr lang="en-SG" sz="2400" i="1">
                                  <a:latin typeface="Cambria Math" panose="02040503050406030204" pitchFamily="18" charset="0"/>
                                </a:rPr>
                              </m:ctrlPr>
                            </m:dPr>
                            <m:e>
                              <m:r>
                                <a:rPr lang="en-US" sz="2400" i="1">
                                  <a:latin typeface="Cambria Math" panose="02040503050406030204" pitchFamily="18" charset="0"/>
                                </a:rPr>
                                <m:t>+</m:t>
                              </m:r>
                            </m:e>
                          </m:d>
                        </m:den>
                      </m:f>
                      <m:r>
                        <a:rPr lang="en-US" sz="2400" i="1">
                          <a:latin typeface="Cambria Math" panose="02040503050406030204" pitchFamily="18" charset="0"/>
                        </a:rPr>
                        <m:t>=</m:t>
                      </m:r>
                      <m:f>
                        <m:fPr>
                          <m:ctrlPr>
                            <a:rPr lang="en-SG" sz="2400" i="1">
                              <a:latin typeface="Cambria Math" panose="02040503050406030204" pitchFamily="18" charset="0"/>
                            </a:rPr>
                          </m:ctrlPr>
                        </m:fPr>
                        <m:num>
                          <m:r>
                            <a:rPr lang="en-US" sz="2400" i="1">
                              <a:latin typeface="Cambria Math" panose="02040503050406030204" pitchFamily="18" charset="0"/>
                            </a:rPr>
                            <m:t>0.85×0.001</m:t>
                          </m:r>
                        </m:num>
                        <m:den>
                          <m:r>
                            <a:rPr lang="en-US" sz="2400" i="1">
                              <a:latin typeface="Cambria Math" panose="02040503050406030204" pitchFamily="18" charset="0"/>
                            </a:rPr>
                            <m:t>0.1</m:t>
                          </m:r>
                        </m:den>
                      </m:f>
                    </m:oMath>
                  </m:oMathPara>
                </a14:m>
                <a:endParaRPr lang="en-US" sz="2400" i="1" dirty="0"/>
              </a:p>
              <a:p>
                <a:pPr>
                  <a:tabLst>
                    <a:tab pos="2243138" algn="l"/>
                  </a:tabLst>
                </a:pPr>
                <a:r>
                  <a:rPr lang="en-US" sz="2400" dirty="0"/>
                  <a:t>	</a:t>
                </a:r>
                <a14:m>
                  <m:oMath xmlns:m="http://schemas.openxmlformats.org/officeDocument/2006/math">
                    <m:r>
                      <a:rPr lang="en-US" sz="2400" i="1">
                        <a:latin typeface="Cambria Math" panose="02040503050406030204" pitchFamily="18" charset="0"/>
                      </a:rPr>
                      <m:t>=</m:t>
                    </m:r>
                    <m:r>
                      <a:rPr lang="en-US" sz="2400" b="1" i="1" smtClean="0">
                        <a:solidFill>
                          <a:srgbClr val="C00000"/>
                        </a:solidFill>
                        <a:latin typeface="Cambria Math" panose="02040503050406030204" pitchFamily="18" charset="0"/>
                      </a:rPr>
                      <m:t>𝟎</m:t>
                    </m:r>
                    <m:r>
                      <a:rPr lang="en-US" sz="2400" b="1" i="1" smtClean="0">
                        <a:solidFill>
                          <a:srgbClr val="C00000"/>
                        </a:solidFill>
                        <a:latin typeface="Cambria Math" panose="02040503050406030204" pitchFamily="18" charset="0"/>
                      </a:rPr>
                      <m:t>.</m:t>
                    </m:r>
                    <m:r>
                      <a:rPr lang="en-US" sz="2400" b="1" i="1" smtClean="0">
                        <a:solidFill>
                          <a:srgbClr val="C00000"/>
                        </a:solidFill>
                        <a:latin typeface="Cambria Math" panose="02040503050406030204" pitchFamily="18" charset="0"/>
                      </a:rPr>
                      <m:t>𝟎𝟎𝟖𝟓𝟎</m:t>
                    </m:r>
                  </m:oMath>
                </a14:m>
                <a:endParaRPr lang="en-US" sz="2400" b="1" dirty="0">
                  <a:solidFill>
                    <a:srgbClr val="C00000"/>
                  </a:solidFill>
                </a:endParaRPr>
              </a:p>
            </p:txBody>
          </p:sp>
        </mc:Choice>
        <mc:Fallback xmlns="">
          <p:sp>
            <p:nvSpPr>
              <p:cNvPr id="3" name="TextBox 2">
                <a:extLst>
                  <a:ext uri="{FF2B5EF4-FFF2-40B4-BE49-F238E27FC236}">
                    <a16:creationId xmlns:a16="http://schemas.microsoft.com/office/drawing/2014/main" id="{2EE05B3E-F923-1C29-D0E4-0AB341707B1A}"/>
                  </a:ext>
                </a:extLst>
              </p:cNvPr>
              <p:cNvSpPr txBox="1">
                <a:spLocks noRot="1" noChangeAspect="1" noMove="1" noResize="1" noEditPoints="1" noAdjustHandles="1" noChangeArrowheads="1" noChangeShapeType="1" noTextEdit="1"/>
              </p:cNvSpPr>
              <p:nvPr/>
            </p:nvSpPr>
            <p:spPr>
              <a:xfrm>
                <a:off x="1641125" y="4540911"/>
                <a:ext cx="8684837" cy="1384546"/>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8352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
</file>

<file path=ppt/theme/theme1.xml><?xml version="1.0" encoding="utf-8"?>
<a:theme xmlns:a="http://schemas.openxmlformats.org/drawingml/2006/main" name="Theme1">
  <a:themeElements>
    <a:clrScheme name="Custom 1">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heme1" id="{0C403805-0F28-0D4B-9A9D-D07C3B5073D2}" vid="{C6A40526-DE8D-994A-A983-BBF5A3AC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3601</TotalTime>
  <Words>8078</Words>
  <Application>Microsoft Office PowerPoint</Application>
  <PresentationFormat>Widescreen</PresentationFormat>
  <Paragraphs>449</Paragraphs>
  <Slides>29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CMR10</vt:lpstr>
      <vt:lpstr>DengXian</vt:lpstr>
      <vt:lpstr>SimSun</vt:lpstr>
      <vt:lpstr>SimSun</vt:lpstr>
      <vt:lpstr>Arial</vt:lpstr>
      <vt:lpstr>Calibri</vt:lpstr>
      <vt:lpstr>Cambria Math</vt:lpstr>
      <vt:lpstr>Corbel</vt:lpstr>
      <vt:lpstr>Symbol</vt:lpstr>
      <vt:lpstr>Times New Roman</vt:lpstr>
      <vt:lpstr>Wingdings</vt:lpstr>
      <vt:lpstr>Theme1</vt:lpstr>
      <vt:lpstr>Cs1231S tutorial #10</vt:lpstr>
      <vt:lpstr>Learning objectives of this tutorial</vt:lpstr>
      <vt:lpstr>Q1.</vt:lpstr>
      <vt:lpstr>Q2.</vt:lpstr>
      <vt:lpstr>Q3.</vt:lpstr>
      <vt:lpstr>Q3.</vt:lpstr>
      <vt:lpstr>Q4.</vt:lpstr>
      <vt:lpstr>Q4.</vt:lpstr>
      <vt:lpstr>Q5.</vt:lpstr>
      <vt:lpstr>Q5.</vt:lpstr>
      <vt:lpstr>Q6.</vt:lpstr>
      <vt:lpstr>Q6.</vt:lpstr>
      <vt:lpstr>Q6.</vt:lpstr>
      <vt:lpstr>Q7.</vt:lpstr>
      <vt:lpstr>Q7.</vt:lpstr>
      <vt:lpstr>Q8. </vt:lpstr>
      <vt:lpstr>Q8. </vt:lpstr>
      <vt:lpstr>Q9.</vt:lpstr>
      <vt:lpstr>PowerPoint Presentation</vt:lpstr>
      <vt:lpstr>Q10.</vt:lpstr>
      <vt:lpstr>Q10.</vt:lpstr>
      <vt:lpstr>Q11.</vt:lpstr>
      <vt:lpstr>Q11.</vt:lpstr>
      <vt:lpstr>Q11.</vt:lpstr>
      <vt:lpstr>Q11.</vt:lpstr>
      <vt:lpstr>Q11.</vt:lpstr>
      <vt:lpstr>Q11. (continued)</vt:lpstr>
      <vt:lpstr>Q11.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Cs1231S tutorial #3</dc:title>
  <dc:creator>Eng Cheong Teo</dc:creator>
  <cp:lastModifiedBy>admin</cp:lastModifiedBy>
  <cp:revision>408</cp:revision>
  <dcterms:created xsi:type="dcterms:W3CDTF">2020-08-29T13:48:12Z</dcterms:created>
  <dcterms:modified xsi:type="dcterms:W3CDTF">2022-11-04T03:44:05Z</dcterms:modified>
</cp:coreProperties>
</file>