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313" r:id="rId3"/>
    <p:sldId id="380" r:id="rId4"/>
    <p:sldId id="305" r:id="rId5"/>
    <p:sldId id="390" r:id="rId6"/>
    <p:sldId id="391" r:id="rId7"/>
    <p:sldId id="392" r:id="rId8"/>
    <p:sldId id="393" r:id="rId9"/>
    <p:sldId id="334" r:id="rId10"/>
    <p:sldId id="381" r:id="rId11"/>
    <p:sldId id="382" r:id="rId12"/>
    <p:sldId id="383" r:id="rId13"/>
    <p:sldId id="384" r:id="rId14"/>
    <p:sldId id="385" r:id="rId15"/>
    <p:sldId id="386" r:id="rId16"/>
    <p:sldId id="389" r:id="rId17"/>
    <p:sldId id="387" r:id="rId18"/>
    <p:sldId id="286" r:id="rId19"/>
    <p:sldId id="308" r:id="rId20"/>
    <p:sldId id="288" r:id="rId21"/>
    <p:sldId id="310" r:id="rId22"/>
    <p:sldId id="311" r:id="rId23"/>
    <p:sldId id="295" r:id="rId24"/>
    <p:sldId id="312" r:id="rId25"/>
    <p:sldId id="394" r:id="rId26"/>
    <p:sldId id="395" r:id="rId27"/>
    <p:sldId id="396" r:id="rId28"/>
    <p:sldId id="37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ay Saha" initials="SS" lastIdx="1" clrIdx="0">
    <p:extLst>
      <p:ext uri="{19B8F6BF-5375-455C-9EA6-DF929625EA0E}">
        <p15:presenceInfo xmlns:p15="http://schemas.microsoft.com/office/powerpoint/2012/main" userId="Sanjay Sa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CECFF"/>
    <a:srgbClr val="FFCCCC"/>
    <a:srgbClr val="0000FF"/>
    <a:srgbClr val="CCFFCC"/>
    <a:srgbClr val="FFFFCC"/>
    <a:srgbClr val="000099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5037"/>
  </p:normalViewPr>
  <p:slideViewPr>
    <p:cSldViewPr snapToGrid="0" snapToObjects="1">
      <p:cViewPr varScale="1">
        <p:scale>
          <a:sx n="62" d="100"/>
          <a:sy n="62" d="100"/>
        </p:scale>
        <p:origin x="90" y="12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0D1F-4E0B-470D-BE89-8B98D1F65AE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7DDD6-A43A-4F1F-AB30-FF9862BC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998F76-E9E3-4463-817F-D8C0D573D975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30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D06-5A9E-4B3F-952F-1E0761201B9F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4F4B-6828-4512-B9A2-CDE95FB13083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F3F-66F1-4062-AD20-D4050B2E2316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186-BC58-4E38-9D6B-E2530ED488D7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96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92B9-BF38-4C9C-90F6-943069E9EDFA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D3BD-47A2-4767-947D-2AE1001298C3}" type="datetime1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8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707-B7B2-4F97-BB0F-04E2D97E588E}" type="datetime1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6F7F-EEFF-4A48-AE97-650E1D713802}" type="datetime1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2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A2C-FFF8-457B-A6F2-A82A2E070B42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2C9-6F7B-471B-93D4-A5C041E70C69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F60B06E-A043-4080-8A6B-3C15F51235EB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0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430.png"/><Relationship Id="rId7" Type="http://schemas.openxmlformats.org/officeDocument/2006/relationships/image" Target="../media/image47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57.png"/><Relationship Id="rId7" Type="http://schemas.openxmlformats.org/officeDocument/2006/relationships/image" Target="../media/image51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5.png"/><Relationship Id="rId5" Type="http://schemas.openxmlformats.org/officeDocument/2006/relationships/image" Target="../media/image490.png"/><Relationship Id="rId10" Type="http://schemas.openxmlformats.org/officeDocument/2006/relationships/image" Target="../media/image540.png"/><Relationship Id="rId4" Type="http://schemas.openxmlformats.org/officeDocument/2006/relationships/image" Target="../media/image460.png"/><Relationship Id="rId9" Type="http://schemas.openxmlformats.org/officeDocument/2006/relationships/image" Target="../media/image5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460.png"/><Relationship Id="rId7" Type="http://schemas.openxmlformats.org/officeDocument/2006/relationships/image" Target="../media/image6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7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21" Type="http://schemas.openxmlformats.org/officeDocument/2006/relationships/image" Target="../media/image86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66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6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66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3" Type="http://schemas.openxmlformats.org/officeDocument/2006/relationships/image" Target="../media/image88.png"/><Relationship Id="rId7" Type="http://schemas.openxmlformats.org/officeDocument/2006/relationships/image" Target="../media/image105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" Type="http://schemas.openxmlformats.org/officeDocument/2006/relationships/image" Target="../media/image66.png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1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10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8" Type="http://schemas.openxmlformats.org/officeDocument/2006/relationships/image" Target="../media/image68.png"/><Relationship Id="rId3" Type="http://schemas.openxmlformats.org/officeDocument/2006/relationships/image" Target="../media/image67.png"/><Relationship Id="rId7" Type="http://schemas.openxmlformats.org/officeDocument/2006/relationships/image" Target="../media/image115.png"/><Relationship Id="rId17" Type="http://schemas.openxmlformats.org/officeDocument/2006/relationships/image" Target="../media/image140.png"/><Relationship Id="rId2" Type="http://schemas.openxmlformats.org/officeDocument/2006/relationships/image" Target="../media/image690.png"/><Relationship Id="rId16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143.png"/><Relationship Id="rId5" Type="http://schemas.openxmlformats.org/officeDocument/2006/relationships/image" Target="../media/image72.png"/><Relationship Id="rId15" Type="http://schemas.openxmlformats.org/officeDocument/2006/relationships/image" Target="../media/image130.png"/><Relationship Id="rId4" Type="http://schemas.openxmlformats.org/officeDocument/2006/relationships/image" Target="../media/image71.png"/><Relationship Id="rId14" Type="http://schemas.openxmlformats.org/officeDocument/2006/relationships/image" Target="../media/image1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3" Type="http://schemas.openxmlformats.org/officeDocument/2006/relationships/image" Target="../media/image69.png"/><Relationship Id="rId7" Type="http://schemas.openxmlformats.org/officeDocument/2006/relationships/image" Target="../media/image121.png"/><Relationship Id="rId12" Type="http://schemas.openxmlformats.org/officeDocument/2006/relationships/image" Target="../media/image14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8.png"/><Relationship Id="rId5" Type="http://schemas.openxmlformats.org/officeDocument/2006/relationships/image" Target="../media/image128.png"/><Relationship Id="rId10" Type="http://schemas.openxmlformats.org/officeDocument/2006/relationships/image" Target="../media/image142.png"/><Relationship Id="rId4" Type="http://schemas.openxmlformats.org/officeDocument/2006/relationships/image" Target="../media/image127.png"/><Relationship Id="rId9" Type="http://schemas.openxmlformats.org/officeDocument/2006/relationships/image" Target="../media/image141.png"/><Relationship Id="rId1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1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1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14.png"/><Relationship Id="rId3" Type="http://schemas.openxmlformats.org/officeDocument/2006/relationships/image" Target="NULL"/><Relationship Id="rId7" Type="http://schemas.openxmlformats.org/officeDocument/2006/relationships/image" Target="../media/image118.png"/><Relationship Id="rId1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117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10.png"/><Relationship Id="rId21" Type="http://schemas.openxmlformats.org/officeDocument/2006/relationships/image" Target="../media/image18.png"/><Relationship Id="rId17" Type="http://schemas.openxmlformats.org/officeDocument/2006/relationships/image" Target="../media/image400.png"/><Relationship Id="rId2" Type="http://schemas.openxmlformats.org/officeDocument/2006/relationships/image" Target="../media/image1.png"/><Relationship Id="rId16" Type="http://schemas.openxmlformats.org/officeDocument/2006/relationships/image" Target="../media/image391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3.png"/><Relationship Id="rId15" Type="http://schemas.openxmlformats.org/officeDocument/2006/relationships/image" Target="../media/image381.png"/><Relationship Id="rId23" Type="http://schemas.openxmlformats.org/officeDocument/2006/relationships/image" Target="../media/image2.png"/><Relationship Id="rId19" Type="http://schemas.openxmlformats.org/officeDocument/2006/relationships/image" Target="../media/image420.png"/><Relationship Id="rId14" Type="http://schemas.openxmlformats.org/officeDocument/2006/relationships/image" Target="../media/image371.png"/><Relationship Id="rId2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1010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B366-077F-5141-BDDB-5136E07F8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Cs1231S</a:t>
            </a:r>
            <a:br>
              <a:rPr lang="en-US" dirty="0"/>
            </a:br>
            <a:r>
              <a:rPr lang="en-US" dirty="0"/>
              <a:t>tutorial #6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DE500-BCC6-024C-9FB8-F236052DC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5813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Q5</a:t>
            </a:r>
            <a:r>
              <a:rPr lang="en-SG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00056-74A3-4D6F-9670-82BCCD03C19B}"/>
              </a:ext>
            </a:extLst>
          </p:cNvPr>
          <p:cNvSpPr txBox="1"/>
          <p:nvPr/>
        </p:nvSpPr>
        <p:spPr>
          <a:xfrm>
            <a:off x="1578543" y="348138"/>
            <a:ext cx="987552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000099"/>
                </a:solidFill>
              </a:rPr>
              <a:t>Is the function injective? Surjective? Prove. If it is bijective, find the inverse function. Here denote by </a:t>
            </a:r>
            <a:r>
              <a:rPr lang="en-US" sz="2800" b="1" dirty="0">
                <a:solidFill>
                  <a:srgbClr val="000099"/>
                </a:solidFill>
              </a:rPr>
              <a:t>Bool</a:t>
            </a:r>
            <a:r>
              <a:rPr lang="en-US" sz="2800" dirty="0">
                <a:solidFill>
                  <a:srgbClr val="000099"/>
                </a:solidFill>
              </a:rPr>
              <a:t> the set </a:t>
            </a:r>
            <a:r>
              <a:rPr lang="en-US" sz="2800" b="1" dirty="0">
                <a:solidFill>
                  <a:srgbClr val="000099"/>
                </a:solidFill>
              </a:rPr>
              <a:t>{true; false}</a:t>
            </a:r>
            <a:r>
              <a:rPr lang="en-US" sz="2800" dirty="0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9FA77-85FA-43F2-B8E8-C6EDB2E8A42C}"/>
              </a:ext>
            </a:extLst>
          </p:cNvPr>
          <p:cNvSpPr txBox="1"/>
          <p:nvPr/>
        </p:nvSpPr>
        <p:spPr>
          <a:xfrm>
            <a:off x="741144" y="1339764"/>
            <a:ext cx="7780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Quick check before we go into the details: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23A4F5C-7D9E-4A1D-BA83-AF558F2C7A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89954" y="1924539"/>
              <a:ext cx="8852698" cy="45424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35501">
                      <a:extLst>
                        <a:ext uri="{9D8B030D-6E8A-4147-A177-3AD203B41FA5}">
                          <a16:colId xmlns:a16="http://schemas.microsoft.com/office/drawing/2014/main" val="2163990103"/>
                        </a:ext>
                      </a:extLst>
                    </a:gridCol>
                    <a:gridCol w="2178086">
                      <a:extLst>
                        <a:ext uri="{9D8B030D-6E8A-4147-A177-3AD203B41FA5}">
                          <a16:colId xmlns:a16="http://schemas.microsoft.com/office/drawing/2014/main" val="317567972"/>
                        </a:ext>
                      </a:extLst>
                    </a:gridCol>
                    <a:gridCol w="2039111">
                      <a:extLst>
                        <a:ext uri="{9D8B030D-6E8A-4147-A177-3AD203B41FA5}">
                          <a16:colId xmlns:a16="http://schemas.microsoft.com/office/drawing/2014/main" val="3627205535"/>
                        </a:ext>
                      </a:extLst>
                    </a:gridCol>
                  </a:tblGrid>
                  <a:tr h="588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Injective?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Surjective?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5793513"/>
                      </a:ext>
                    </a:extLst>
                  </a:tr>
                  <a:tr h="1034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C00000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↦12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+31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2187778"/>
                      </a:ext>
                    </a:extLst>
                  </a:tr>
                  <a:tr h="7748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Boo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  <m:sup>
                                    <m:r>
                                      <a:rPr lang="en-US" sz="2400" b="0" i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Bool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000FF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↦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∧~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0342629"/>
                      </a:ext>
                    </a:extLst>
                  </a:tr>
                  <a:tr h="7748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SG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Boo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  <m:sup>
                                    <m:r>
                                      <a:rPr lang="en-US" sz="24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Boo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  <m:sup>
                                    <m:r>
                                      <a:rPr lang="en-US" sz="24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C00000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↦(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339377"/>
                      </a:ext>
                    </a:extLst>
                  </a:tr>
                  <a:tr h="7748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000FF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↦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         </m:t>
                                        </m:r>
                                        <m:r>
                                          <a:rPr lang="en-SG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if</m:t>
                                        </m:r>
                                        <m:r>
                                          <a:rPr lang="en-US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  <m:r>
                                          <a:rPr lang="en-US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−1,  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if</m:t>
                                        </m:r>
                                        <m:r>
                                          <a:rPr lang="en-SG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SG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odd</m:t>
                                        </m:r>
                                        <m:r>
                                          <a:rPr lang="en-US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SG" sz="24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3446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23A4F5C-7D9E-4A1D-BA83-AF558F2C7A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5647299"/>
                  </p:ext>
                </p:extLst>
              </p:nvPr>
            </p:nvGraphicFramePr>
            <p:xfrm>
              <a:off x="2089954" y="1924539"/>
              <a:ext cx="8852698" cy="45424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35501">
                      <a:extLst>
                        <a:ext uri="{9D8B030D-6E8A-4147-A177-3AD203B41FA5}">
                          <a16:colId xmlns:a16="http://schemas.microsoft.com/office/drawing/2014/main" val="2163990103"/>
                        </a:ext>
                      </a:extLst>
                    </a:gridCol>
                    <a:gridCol w="2178086">
                      <a:extLst>
                        <a:ext uri="{9D8B030D-6E8A-4147-A177-3AD203B41FA5}">
                          <a16:colId xmlns:a16="http://schemas.microsoft.com/office/drawing/2014/main" val="317567972"/>
                        </a:ext>
                      </a:extLst>
                    </a:gridCol>
                    <a:gridCol w="2039111">
                      <a:extLst>
                        <a:ext uri="{9D8B030D-6E8A-4147-A177-3AD203B41FA5}">
                          <a16:colId xmlns:a16="http://schemas.microsoft.com/office/drawing/2014/main" val="3627205535"/>
                        </a:ext>
                      </a:extLst>
                    </a:gridCol>
                  </a:tblGrid>
                  <a:tr h="588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Injective?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Surjective?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5793513"/>
                      </a:ext>
                    </a:extLst>
                  </a:tr>
                  <a:tr h="10348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" t="-62353" r="-91590" b="-28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218777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" t="-204444" r="-91590" b="-25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034262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" t="-304444" r="-91590" b="-15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339377"/>
                      </a:ext>
                    </a:extLst>
                  </a:tr>
                  <a:tr h="12730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" t="-261244" r="-91590" b="-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34467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BECD0A91-DE3F-43DF-82A1-BB5DCCEAB7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28" y="2694776"/>
            <a:ext cx="620003" cy="5903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5EE9AD-A16F-4CAA-BCD6-42AD520E4E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790" y="2705878"/>
            <a:ext cx="608344" cy="5792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7636A9-C0CF-487B-B871-C53BC8AE5B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80" y="3612246"/>
            <a:ext cx="590351" cy="5903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711D4F-0DEA-468B-A835-2C483463E8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790" y="3623348"/>
            <a:ext cx="608344" cy="5792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7CA50D-A05C-44DE-8E97-E5ADC85E0B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80" y="4471642"/>
            <a:ext cx="590351" cy="5903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B521A7C-B972-4121-BC70-DDDBDFEB89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83" y="4487018"/>
            <a:ext cx="590351" cy="5903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802F7F4-2ECF-4100-B2B1-57A5322178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27" y="5518236"/>
            <a:ext cx="620003" cy="5903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7D35E85-4050-4874-B108-3271EFD13F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83" y="5444393"/>
            <a:ext cx="590351" cy="59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2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Q5</a:t>
            </a:r>
            <a:r>
              <a:rPr lang="en-SG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9FA77-85FA-43F2-B8E8-C6EDB2E8A42C}"/>
              </a:ext>
            </a:extLst>
          </p:cNvPr>
          <p:cNvSpPr txBox="1"/>
          <p:nvPr/>
        </p:nvSpPr>
        <p:spPr>
          <a:xfrm>
            <a:off x="1460608" y="888775"/>
            <a:ext cx="7780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What does the previous table show?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E7066-6BBD-46BB-9A97-5F1219D0ECD7}"/>
              </a:ext>
            </a:extLst>
          </p:cNvPr>
          <p:cNvSpPr txBox="1"/>
          <p:nvPr/>
        </p:nvSpPr>
        <p:spPr>
          <a:xfrm>
            <a:off x="2492116" y="1521996"/>
            <a:ext cx="85263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A function can be</a:t>
            </a:r>
          </a:p>
          <a:p>
            <a:pPr marL="1171575" indent="-787400">
              <a:buAutoNum type="alphaLcParenBoth"/>
            </a:pPr>
            <a:r>
              <a:rPr lang="en-SG" sz="3200" dirty="0"/>
              <a:t>injective but not surjective;</a:t>
            </a:r>
          </a:p>
          <a:p>
            <a:pPr marL="1171575" indent="-787400">
              <a:buAutoNum type="alphaLcParenBoth"/>
            </a:pPr>
            <a:r>
              <a:rPr lang="en-SG" sz="3200" dirty="0"/>
              <a:t>surjective but not injective;</a:t>
            </a:r>
          </a:p>
          <a:p>
            <a:pPr marL="1171575" indent="-787400">
              <a:buAutoNum type="alphaLcParenBoth"/>
            </a:pPr>
            <a:r>
              <a:rPr lang="en-SG" sz="3200" dirty="0"/>
              <a:t>injective and surjective (i.e. bijective); or</a:t>
            </a:r>
          </a:p>
          <a:p>
            <a:pPr marL="1171575" indent="-787400">
              <a:buAutoNum type="alphaLcParenBoth"/>
            </a:pPr>
            <a:r>
              <a:rPr lang="en-SG" sz="3200" dirty="0"/>
              <a:t>neither injective nor surjective.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93D87-49A3-4AFB-89C2-4CCF4DF0D44A}"/>
              </a:ext>
            </a:extLst>
          </p:cNvPr>
          <p:cNvSpPr txBox="1"/>
          <p:nvPr/>
        </p:nvSpPr>
        <p:spPr>
          <a:xfrm>
            <a:off x="3465483" y="4293526"/>
            <a:ext cx="526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</a:rPr>
              <a:t>All four cases are possible!</a:t>
            </a:r>
          </a:p>
        </p:txBody>
      </p:sp>
    </p:spTree>
    <p:extLst>
      <p:ext uri="{BB962C8B-B14F-4D97-AF65-F5344CB8AC3E}">
        <p14:creationId xmlns:p14="http://schemas.microsoft.com/office/powerpoint/2010/main" val="401691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Q5a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40CA-4EDF-4DBD-BD97-F090554D3780}"/>
                  </a:ext>
                </a:extLst>
              </p:cNvPr>
              <p:cNvSpPr txBox="1"/>
              <p:nvPr/>
            </p:nvSpPr>
            <p:spPr>
              <a:xfrm>
                <a:off x="1633086" y="362094"/>
                <a:ext cx="292928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↦12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+31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40CA-4EDF-4DBD-BD97-F090554D3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086" y="362094"/>
                <a:ext cx="2929289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CD05548-A3BD-4BCA-9E68-6BF4CB645108}"/>
              </a:ext>
            </a:extLst>
          </p:cNvPr>
          <p:cNvSpPr txBox="1"/>
          <p:nvPr/>
        </p:nvSpPr>
        <p:spPr>
          <a:xfrm>
            <a:off x="5430531" y="455860"/>
            <a:ext cx="4398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Both Injective and Surjective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9DA15D-7780-47EB-928B-B6EC852F9F36}"/>
                  </a:ext>
                </a:extLst>
              </p:cNvPr>
              <p:cNvSpPr txBox="1"/>
              <p:nvPr/>
            </p:nvSpPr>
            <p:spPr>
              <a:xfrm>
                <a:off x="973874" y="1398962"/>
                <a:ext cx="7891768" cy="4137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5600" indent="-355600"/>
                <a:r>
                  <a:rPr lang="en-US" sz="2400" dirty="0"/>
                  <a:t>1. 	Note that for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r>
                  <a:rPr lang="es-ES" sz="2400" dirty="0"/>
                  <a:t>	</a:t>
                </a:r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 = 12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 + 31  ⟺  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2400" i="1" dirty="0">
                            <a:latin typeface="Cambria Math" panose="02040503050406030204" pitchFamily="18" charset="0"/>
                          </a:rPr>
                          <m:t> −31</m:t>
                        </m:r>
                      </m:num>
                      <m:den>
                        <m:r>
                          <a:rPr lang="es-ES" sz="2400" i="1" dirty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355600" indent="-355600">
                  <a:spcBef>
                    <a:spcPts val="600"/>
                  </a:spcBef>
                </a:pPr>
                <a:r>
                  <a:rPr lang="en-US" sz="2400" dirty="0"/>
                  <a:t>2. 	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400" dirty="0"/>
                  <a:t>  by setting,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b="0" dirty="0"/>
                  <a:t/>
                </a:r>
                <a:br>
                  <a:rPr lang="en-US" sz="2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b="0" dirty="0"/>
              </a:p>
              <a:p>
                <a:pPr marL="355600" indent="-355600">
                  <a:spcBef>
                    <a:spcPts val="600"/>
                  </a:spcBef>
                </a:pPr>
                <a:r>
                  <a:rPr lang="en-US" sz="2400" dirty="0"/>
                  <a:t>3. 	Then whenever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s-E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⟺  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E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55600" indent="-355600">
                  <a:spcBef>
                    <a:spcPts val="1800"/>
                  </a:spcBef>
                </a:pPr>
                <a:r>
                  <a:rPr lang="en-US" sz="2400" dirty="0"/>
                  <a:t>4. 	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is the inverse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inverse</a:t>
                </a:r>
                <a:r>
                  <a:rPr lang="en-US" sz="2400" dirty="0"/>
                  <a:t>.</a:t>
                </a:r>
              </a:p>
              <a:p>
                <a:pPr marL="355600" indent="-355600">
                  <a:spcBef>
                    <a:spcPts val="600"/>
                  </a:spcBef>
                </a:pPr>
                <a:r>
                  <a:rPr lang="en-US" sz="2400" dirty="0"/>
                  <a:t>5. 	Hence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both injective and surjective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Theorem 7.2.3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9DA15D-7780-47EB-928B-B6EC852F9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74" y="1398962"/>
                <a:ext cx="7891768" cy="4137671"/>
              </a:xfrm>
              <a:prstGeom prst="rect">
                <a:avLst/>
              </a:prstGeom>
              <a:blipFill>
                <a:blip r:embed="rId3"/>
                <a:stretch>
                  <a:fillRect l="-1236" t="-11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612B36-13C6-409A-B028-7B8098F9DFE7}"/>
                  </a:ext>
                </a:extLst>
              </p:cNvPr>
              <p:cNvSpPr txBox="1"/>
              <p:nvPr/>
            </p:nvSpPr>
            <p:spPr>
              <a:xfrm>
                <a:off x="7202905" y="1111436"/>
                <a:ext cx="4602892" cy="32932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200" dirty="0"/>
                  <a:t>Students to note: 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sz="2200" dirty="0"/>
                  <a:t>You see that for this solution, we didn’t show that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200" dirty="0"/>
                  <a:t> is injective and surjective separately, and then conclude that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200" dirty="0"/>
                  <a:t> is bijective (we could have done so).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sz="2200" dirty="0"/>
                  <a:t>Instead, we find the inverse of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200" dirty="0"/>
                  <a:t>, and since its inverse exists, it must be bijective (by Theorem 7.2.3.)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612B36-13C6-409A-B028-7B8098F9D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905" y="1111436"/>
                <a:ext cx="4602892" cy="3293209"/>
              </a:xfrm>
              <a:prstGeom prst="rect">
                <a:avLst/>
              </a:prstGeom>
              <a:blipFill>
                <a:blip r:embed="rId4"/>
                <a:stretch>
                  <a:fillRect l="-1585" t="-921" b="-25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820523-B176-4BF9-A509-E5346CDAB829}"/>
                  </a:ext>
                </a:extLst>
              </p:cNvPr>
              <p:cNvSpPr txBox="1"/>
              <p:nvPr/>
            </p:nvSpPr>
            <p:spPr>
              <a:xfrm>
                <a:off x="479540" y="5618154"/>
                <a:ext cx="6723365" cy="878510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99"/>
                    </a:solidFill>
                  </a:rPr>
                  <a:t>Inverse.</a:t>
                </a:r>
                <a:r>
                  <a:rPr lang="en-US" sz="2400" dirty="0">
                    <a:solidFill>
                      <a:srgbClr val="000099"/>
                    </a:solidFill>
                  </a:rPr>
                  <a:t> </a:t>
                </a: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.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is an </a:t>
                </a:r>
                <a:r>
                  <a:rPr lang="en-US" sz="2400" b="1" dirty="0"/>
                  <a:t>inverse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iff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⇔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820523-B176-4BF9-A509-E5346CDAB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40" y="5618154"/>
                <a:ext cx="6723365" cy="878510"/>
              </a:xfrm>
              <a:prstGeom prst="rect">
                <a:avLst/>
              </a:prstGeom>
              <a:blipFill>
                <a:blip r:embed="rId5"/>
                <a:stretch>
                  <a:fillRect l="-1357" t="-4795" b="-123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D5C68F-2A95-401A-A104-AF41B7BEE5D4}"/>
                  </a:ext>
                </a:extLst>
              </p:cNvPr>
              <p:cNvSpPr txBox="1"/>
              <p:nvPr/>
            </p:nvSpPr>
            <p:spPr>
              <a:xfrm>
                <a:off x="7731760" y="5618154"/>
                <a:ext cx="3786351" cy="830997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99"/>
                    </a:solidFill>
                  </a:rPr>
                  <a:t>Theorem 7.2.3.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SG" sz="2400" dirty="0"/>
                  <a:t> is bijective </a:t>
                </a:r>
                <a:r>
                  <a:rPr lang="en-SG" sz="2400" dirty="0" err="1"/>
                  <a:t>iff</a:t>
                </a:r>
                <a:r>
                  <a:rPr lang="en-SG" sz="2400" dirty="0"/>
                  <a:t>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400" dirty="0"/>
                  <a:t> has an inverse.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D5C68F-2A95-401A-A104-AF41B7BEE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760" y="5618154"/>
                <a:ext cx="3786351" cy="830997"/>
              </a:xfrm>
              <a:prstGeom prst="rect">
                <a:avLst/>
              </a:prstGeom>
              <a:blipFill>
                <a:blip r:embed="rId6"/>
                <a:stretch>
                  <a:fillRect l="-2247" t="-5072" r="-642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51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40CA-4EDF-4DBD-BD97-F090554D3780}"/>
                  </a:ext>
                </a:extLst>
              </p:cNvPr>
              <p:cNvSpPr txBox="1"/>
              <p:nvPr/>
            </p:nvSpPr>
            <p:spPr>
              <a:xfrm>
                <a:off x="1633086" y="403383"/>
                <a:ext cx="338809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Boo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Bool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∧~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40CA-4EDF-4DBD-BD97-F090554D3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086" y="403383"/>
                <a:ext cx="3388093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CD05548-A3BD-4BCA-9E68-6BF4CB645108}"/>
              </a:ext>
            </a:extLst>
          </p:cNvPr>
          <p:cNvSpPr txBox="1"/>
          <p:nvPr/>
        </p:nvSpPr>
        <p:spPr>
          <a:xfrm>
            <a:off x="5824486" y="599559"/>
            <a:ext cx="4210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Not Injective But Surjective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9DA15D-7780-47EB-928B-B6EC852F9F36}"/>
                  </a:ext>
                </a:extLst>
              </p:cNvPr>
              <p:cNvSpPr txBox="1"/>
              <p:nvPr/>
            </p:nvSpPr>
            <p:spPr>
              <a:xfrm>
                <a:off x="1633086" y="1706401"/>
                <a:ext cx="9705805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6100" indent="-546100">
                  <a:spcBef>
                    <a:spcPts val="1800"/>
                  </a:spcBef>
                  <a:tabLst>
                    <a:tab pos="546100" algn="l"/>
                  </a:tabLst>
                </a:pPr>
                <a:r>
                  <a:rPr lang="en-US" sz="2800" dirty="0"/>
                  <a:t>1. 	</a:t>
                </a:r>
                <a14:m>
                  <m:oMath xmlns:m="http://schemas.openxmlformats.org/officeDocument/2006/math"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800" b="1" i="0" dirty="0" smtClean="0">
                        <a:latin typeface="Cambria Math" panose="02040503050406030204" pitchFamily="18" charset="0"/>
                      </a:rPr>
                      <m:t>𝐟𝐚𝐥𝐬𝐞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800" b="1" i="0" dirty="0" smtClean="0">
                        <a:latin typeface="Cambria Math" panose="02040503050406030204" pitchFamily="18" charset="0"/>
                      </a:rPr>
                      <m:t>𝐭𝐫𝐮𝐞</m:t>
                    </m:r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da-DK" sz="2800" b="1" i="0" dirty="0" smtClean="0">
                        <a:latin typeface="Cambria Math" panose="02040503050406030204" pitchFamily="18" charset="0"/>
                      </a:rPr>
                      <m:t>𝐟𝐚𝐥𝐬𝐞</m:t>
                    </m:r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800" b="1" i="0" dirty="0" smtClean="0">
                        <a:latin typeface="Cambria Math" panose="02040503050406030204" pitchFamily="18" charset="0"/>
                      </a:rPr>
                      <m:t>𝐟𝐚𝐥𝐬𝐞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800" b="1" i="0" dirty="0" smtClean="0">
                        <a:latin typeface="Cambria Math" panose="02040503050406030204" pitchFamily="18" charset="0"/>
                      </a:rPr>
                      <m:t>𝐟𝐚𝐥𝐬𝐞</m:t>
                    </m:r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da-DK" sz="2800" dirty="0"/>
                  <a:t> </a:t>
                </a:r>
              </a:p>
              <a:p>
                <a:pPr marL="546100" indent="-546100">
                  <a:tabLst>
                    <a:tab pos="546100" algn="l"/>
                  </a:tabLst>
                </a:pPr>
                <a:r>
                  <a:rPr lang="da-DK" sz="2800" dirty="0"/>
                  <a:t>	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800" b="1" i="0" dirty="0" smtClean="0">
                            <a:latin typeface="Cambria Math" panose="02040503050406030204" pitchFamily="18" charset="0"/>
                          </a:rPr>
                          <m:t>𝐟𝐚𝐥𝐬𝐞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800" b="1" i="0" dirty="0" smtClean="0">
                            <a:latin typeface="Cambria Math" panose="02040503050406030204" pitchFamily="18" charset="0"/>
                          </a:rPr>
                          <m:t>𝐭𝐫𝐮𝐞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800" b="1" i="0" dirty="0" smtClean="0">
                        <a:latin typeface="Cambria Math" panose="02040503050406030204" pitchFamily="18" charset="0"/>
                      </a:rPr>
                      <m:t>𝐟𝐚𝐥𝐬𝐞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800" b="1" i="0" dirty="0" smtClean="0">
                        <a:latin typeface="Cambria Math" panose="02040503050406030204" pitchFamily="18" charset="0"/>
                      </a:rPr>
                      <m:t>𝐟𝐚𝐥𝐬𝐞</m:t>
                    </m:r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sz="2800" dirty="0"/>
                  <a:t>.</a:t>
                </a:r>
                <a:endParaRPr lang="en-US" sz="2800" dirty="0"/>
              </a:p>
              <a:p>
                <a:pPr marL="546100" indent="-546100">
                  <a:spcBef>
                    <a:spcPts val="1800"/>
                  </a:spcBef>
                  <a:tabLst>
                    <a:tab pos="546100" algn="l"/>
                  </a:tabLst>
                </a:pPr>
                <a:r>
                  <a:rPr lang="en-US" sz="2800" dirty="0"/>
                  <a:t>2. 	So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 is </a:t>
                </a:r>
                <a:r>
                  <a:rPr lang="en-US" sz="2800" dirty="0">
                    <a:solidFill>
                      <a:srgbClr val="0000FF"/>
                    </a:solidFill>
                  </a:rPr>
                  <a:t>not injective</a:t>
                </a:r>
                <a:r>
                  <a:rPr lang="en-US" sz="2800" dirty="0"/>
                  <a:t>.</a:t>
                </a:r>
              </a:p>
              <a:p>
                <a:pPr marL="546100" indent="-546100">
                  <a:spcBef>
                    <a:spcPts val="1800"/>
                  </a:spcBef>
                  <a:tabLst>
                    <a:tab pos="546100" algn="l"/>
                  </a:tabLst>
                </a:pPr>
                <a:r>
                  <a:rPr lang="en-US" sz="2800" dirty="0"/>
                  <a:t>3. 	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𝐭𝐫𝐮𝐞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𝐟𝐚𝐥𝐬𝐞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𝐭𝐫𝐮𝐞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546100" indent="-546100">
                  <a:spcBef>
                    <a:spcPts val="1800"/>
                  </a:spcBef>
                  <a:tabLst>
                    <a:tab pos="546100" algn="l"/>
                  </a:tabLst>
                </a:pPr>
                <a:r>
                  <a:rPr lang="en-US" sz="2800" dirty="0"/>
                  <a:t>4. 	So, every element of the codomain Bool is in the image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6600"/>
                    </a:solidFill>
                  </a:rPr>
                  <a:t>by lines 1 and 3.</a:t>
                </a:r>
                <a:endParaRPr lang="en-US" sz="2800" dirty="0"/>
              </a:p>
              <a:p>
                <a:pPr marL="546100" indent="-546100">
                  <a:spcBef>
                    <a:spcPts val="1800"/>
                  </a:spcBef>
                  <a:tabLst>
                    <a:tab pos="546100" algn="l"/>
                  </a:tabLst>
                </a:pPr>
                <a:r>
                  <a:rPr lang="en-US" sz="2800" dirty="0"/>
                  <a:t>5. 	Hence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</a:t>
                </a:r>
                <a:r>
                  <a:rPr lang="en-US" sz="2800" dirty="0">
                    <a:solidFill>
                      <a:srgbClr val="0000FF"/>
                    </a:solidFill>
                  </a:rPr>
                  <a:t>surjective</a:t>
                </a:r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9DA15D-7780-47EB-928B-B6EC852F9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086" y="1706401"/>
                <a:ext cx="9705805" cy="4031873"/>
              </a:xfrm>
              <a:prstGeom prst="rect">
                <a:avLst/>
              </a:prstGeom>
              <a:blipFill>
                <a:blip r:embed="rId3"/>
                <a:stretch>
                  <a:fillRect l="-1319" t="-1513" b="-34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FCBB4629-C8D6-4B67-A828-649B940A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3"/>
            <a:ext cx="1503978" cy="8928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Q5b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B6BA75-55B2-4257-AFB0-96C6D567B66E}"/>
                  </a:ext>
                </a:extLst>
              </p:cNvPr>
              <p:cNvSpPr txBox="1"/>
              <p:nvPr/>
            </p:nvSpPr>
            <p:spPr>
              <a:xfrm>
                <a:off x="9377680" y="1385487"/>
                <a:ext cx="2336800" cy="14764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968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Bool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Bool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Bool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𝐭𝐫𝐮𝐞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𝐭𝐫𝐮𝐞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1" dirty="0"/>
              </a:p>
              <a:p>
                <a:pPr>
                  <a:tabLst>
                    <a:tab pos="396875" algn="l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err="1" smtClean="0">
                        <a:latin typeface="Cambria Math" panose="02040503050406030204" pitchFamily="18" charset="0"/>
                      </a:rPr>
                      <m:t>𝐭𝐫𝐮𝐞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dirty="0" err="1" smtClean="0">
                        <a:latin typeface="Cambria Math" panose="02040503050406030204" pitchFamily="18" charset="0"/>
                      </a:rPr>
                      <m:t>𝐟𝐚𝐥𝐬𝐞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en-US" dirty="0"/>
              </a:p>
              <a:p>
                <a:pPr>
                  <a:tabLst>
                    <a:tab pos="396875" algn="l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err="1" smtClean="0">
                        <a:latin typeface="Cambria Math" panose="02040503050406030204" pitchFamily="18" charset="0"/>
                      </a:rPr>
                      <m:t>𝐟𝐚𝐥𝐬𝐞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dirty="0" err="1" smtClean="0">
                        <a:latin typeface="Cambria Math" panose="02040503050406030204" pitchFamily="18" charset="0"/>
                      </a:rPr>
                      <m:t>𝐭𝐫𝐮𝐞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en-US" dirty="0"/>
              </a:p>
              <a:p>
                <a:pPr>
                  <a:tabLst>
                    <a:tab pos="396875" algn="l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err="1" smtClean="0">
                        <a:latin typeface="Cambria Math" panose="02040503050406030204" pitchFamily="18" charset="0"/>
                      </a:rPr>
                      <m:t>𝐟𝐚𝐥𝐬𝐞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dirty="0" err="1" smtClean="0">
                        <a:latin typeface="Cambria Math" panose="02040503050406030204" pitchFamily="18" charset="0"/>
                      </a:rPr>
                      <m:t>𝐟𝐚𝐥𝐬𝐞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B6BA75-55B2-4257-AFB0-96C6D567B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680" y="1385487"/>
                <a:ext cx="2336800" cy="1476494"/>
              </a:xfrm>
              <a:prstGeom prst="rect">
                <a:avLst/>
              </a:prstGeom>
              <a:blipFill>
                <a:blip r:embed="rId4"/>
                <a:stretch>
                  <a:fillRect b="-53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47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40CA-4EDF-4DBD-BD97-F090554D3780}"/>
                  </a:ext>
                </a:extLst>
              </p:cNvPr>
              <p:cNvSpPr txBox="1"/>
              <p:nvPr/>
            </p:nvSpPr>
            <p:spPr>
              <a:xfrm>
                <a:off x="1605167" y="451509"/>
                <a:ext cx="434689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Boo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Boo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↦(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40CA-4EDF-4DBD-BD97-F090554D3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167" y="451509"/>
                <a:ext cx="4346896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CD05548-A3BD-4BCA-9E68-6BF4CB645108}"/>
              </a:ext>
            </a:extLst>
          </p:cNvPr>
          <p:cNvSpPr txBox="1"/>
          <p:nvPr/>
        </p:nvSpPr>
        <p:spPr>
          <a:xfrm>
            <a:off x="6239939" y="599559"/>
            <a:ext cx="4346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Not Injective, Not Surjective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9DA15D-7780-47EB-928B-B6EC852F9F36}"/>
                  </a:ext>
                </a:extLst>
              </p:cNvPr>
              <p:cNvSpPr txBox="1"/>
              <p:nvPr/>
            </p:nvSpPr>
            <p:spPr>
              <a:xfrm>
                <a:off x="2092756" y="1643096"/>
                <a:ext cx="7812523" cy="4493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49263" indent="-449263">
                  <a:spcBef>
                    <a:spcPts val="1200"/>
                  </a:spcBef>
                  <a:tabLst>
                    <a:tab pos="449263" algn="l"/>
                  </a:tabLst>
                </a:pPr>
                <a:r>
                  <a:rPr lang="en-US" sz="2400" dirty="0"/>
                  <a:t>1</a:t>
                </a:r>
                <a:r>
                  <a:rPr lang="da-DK" sz="2400" dirty="0"/>
                  <a:t>. 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𝐭𝐫𝐮𝐞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𝐟𝐚𝐥𝐬𝐞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𝐟𝐚𝐥𝐬𝐞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𝐭𝐫𝐮𝐞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𝐟𝐚𝐥𝐬𝐞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i="0" dirty="0" smtClean="0">
                            <a:latin typeface="Cambria Math" panose="02040503050406030204" pitchFamily="18" charset="0"/>
                          </a:rPr>
                          <m:t>true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G" sz="2400" b="0" i="1" dirty="0">
                  <a:latin typeface="Cambria Math" panose="02040503050406030204" pitchFamily="18" charset="0"/>
                </a:endParaRPr>
              </a:p>
              <a:p>
                <a:pPr marL="449263" indent="-449263">
                  <a:spcBef>
                    <a:spcPts val="1200"/>
                  </a:spcBef>
                  <a:tabLst>
                    <a:tab pos="44926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</a:rPr>
                            <m:t>𝐭𝐫𝐮𝐞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</a:rPr>
                            <m:t>𝐟𝐚𝐥𝐬𝐞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𝐟𝐚𝐥𝐬𝐞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𝐭𝐫𝐮𝐞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  <a:p>
                <a:pPr marL="449263" indent="-449263">
                  <a:spcBef>
                    <a:spcPts val="1200"/>
                  </a:spcBef>
                  <a:tabLst>
                    <a:tab pos="449263" algn="l"/>
                  </a:tabLst>
                </a:pPr>
                <a:r>
                  <a:rPr lang="en-US" sz="2400" dirty="0"/>
                  <a:t>2. 	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rgbClr val="0000FF"/>
                    </a:solidFill>
                  </a:rPr>
                  <a:t>not injective</a:t>
                </a:r>
                <a:r>
                  <a:rPr lang="en-US" sz="2400" dirty="0"/>
                  <a:t>.</a:t>
                </a:r>
              </a:p>
              <a:p>
                <a:pPr marL="449263" indent="-449263">
                  <a:spcBef>
                    <a:spcPts val="1200"/>
                  </a:spcBef>
                  <a:tabLst>
                    <a:tab pos="449263" algn="l"/>
                  </a:tabLst>
                </a:pPr>
                <a:r>
                  <a:rPr lang="en-US" sz="2400" dirty="0"/>
                  <a:t>3. 	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i="0" dirty="0" err="1" smtClean="0">
                        <a:latin typeface="Cambria Math" panose="02040503050406030204" pitchFamily="18" charset="0"/>
                      </a:rPr>
                      <m:t>Bool</m:t>
                    </m:r>
                    <m:r>
                      <a:rPr lang="en-US" sz="240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sz="2400" b="1" i="0" dirty="0" err="1" smtClean="0">
                        <a:latin typeface="Cambria Math" panose="02040503050406030204" pitchFamily="18" charset="0"/>
                      </a:rPr>
                      <m:t>𝐭𝐫𝐮𝐞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sz="2400" dirty="0"/>
                  <a:t> then </a:t>
                </a:r>
              </a:p>
              <a:p>
                <a:pPr marL="449263" indent="-449263">
                  <a:spcBef>
                    <a:spcPts val="1200"/>
                  </a:spcBef>
                  <a:tabLst>
                    <a:tab pos="449263" algn="l"/>
                    <a:tab pos="1171575" algn="l"/>
                    <a:tab pos="3770313" algn="l"/>
                  </a:tabLst>
                </a:pPr>
                <a:r>
                  <a:rPr lang="en-US" sz="2400" dirty="0"/>
                  <a:t>	3.1. 	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𝐭𝐫𝐮𝐞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 	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pPr marL="449263" indent="-449263">
                  <a:spcBef>
                    <a:spcPts val="1200"/>
                  </a:spcBef>
                  <a:tabLst>
                    <a:tab pos="449263" algn="l"/>
                    <a:tab pos="1171575" algn="l"/>
                    <a:tab pos="3770313" algn="l"/>
                  </a:tabLst>
                </a:pPr>
                <a:r>
                  <a:rPr lang="en-US" sz="2400" dirty="0"/>
                  <a:t>	3.2.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𝐭𝐫𝐮𝐞</m:t>
                    </m:r>
                  </m:oMath>
                </a14:m>
                <a:r>
                  <a:rPr lang="en-US" sz="2400" b="1" dirty="0"/>
                  <a:t>	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/>
                  <a:t>;</a:t>
                </a:r>
                <a:endParaRPr lang="en-US" sz="2400" b="1" dirty="0"/>
              </a:p>
              <a:p>
                <a:pPr marL="449263" indent="-449263">
                  <a:spcBef>
                    <a:spcPts val="1200"/>
                  </a:spcBef>
                  <a:tabLst>
                    <a:tab pos="449263" algn="l"/>
                    <a:tab pos="1171575" algn="l"/>
                    <a:tab pos="3770313" algn="l"/>
                  </a:tabLst>
                </a:pPr>
                <a:r>
                  <a:rPr lang="en-US" sz="2400" dirty="0"/>
                  <a:t>	3.3.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𝐭𝐫𝐮𝐞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49263" indent="-449263">
                  <a:spcBef>
                    <a:spcPts val="1200"/>
                  </a:spcBef>
                  <a:tabLst>
                    <a:tab pos="449263" algn="l"/>
                  </a:tabLst>
                </a:pPr>
                <a:r>
                  <a:rPr lang="en-US" sz="2400" dirty="0"/>
                  <a:t>4. 	So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dirty="0" err="1" smtClean="0">
                        <a:latin typeface="Cambria Math" panose="02040503050406030204" pitchFamily="18" charset="0"/>
                      </a:rPr>
                      <m:t>𝐭𝐫𝐮𝐞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dirty="0" err="1" smtClean="0">
                        <a:latin typeface="Cambria Math" panose="02040503050406030204" pitchFamily="18" charset="0"/>
                      </a:rPr>
                      <m:t>𝐟𝐚𝐥𝐬𝐞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in the codomain is not in the range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49263" indent="-449263">
                  <a:spcBef>
                    <a:spcPts val="1200"/>
                  </a:spcBef>
                  <a:tabLst>
                    <a:tab pos="449263" algn="l"/>
                  </a:tabLst>
                </a:pPr>
                <a:r>
                  <a:rPr lang="en-US" sz="2400" dirty="0"/>
                  <a:t>5. 	Hence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dirty="0">
                    <a:solidFill>
                      <a:srgbClr val="0000FF"/>
                    </a:solidFill>
                  </a:rPr>
                  <a:t>not surjective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9DA15D-7780-47EB-928B-B6EC852F9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756" y="1643096"/>
                <a:ext cx="7812523" cy="4493538"/>
              </a:xfrm>
              <a:prstGeom prst="rect">
                <a:avLst/>
              </a:prstGeom>
              <a:blipFill>
                <a:blip r:embed="rId3"/>
                <a:stretch>
                  <a:fillRect l="-1170" t="-1085" r="-234" b="-21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D2C44A31-35CB-4507-9269-A24F29E6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Q5c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787B71-A981-459A-BDA2-769A70D02CBC}"/>
                  </a:ext>
                </a:extLst>
              </p:cNvPr>
              <p:cNvSpPr txBox="1"/>
              <p:nvPr/>
            </p:nvSpPr>
            <p:spPr>
              <a:xfrm>
                <a:off x="9377680" y="1385487"/>
                <a:ext cx="2336800" cy="14764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968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Bool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Bool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Bool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𝐭𝐫𝐮𝐞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𝐭𝐫𝐮𝐞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1" dirty="0"/>
              </a:p>
              <a:p>
                <a:pPr>
                  <a:tabLst>
                    <a:tab pos="396875" algn="l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err="1" smtClean="0">
                        <a:latin typeface="Cambria Math" panose="02040503050406030204" pitchFamily="18" charset="0"/>
                      </a:rPr>
                      <m:t>𝐭𝐫𝐮𝐞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dirty="0" err="1" smtClean="0">
                        <a:latin typeface="Cambria Math" panose="02040503050406030204" pitchFamily="18" charset="0"/>
                      </a:rPr>
                      <m:t>𝐟𝐚𝐥𝐬𝐞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en-US" dirty="0"/>
              </a:p>
              <a:p>
                <a:pPr>
                  <a:tabLst>
                    <a:tab pos="396875" algn="l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err="1" smtClean="0">
                        <a:latin typeface="Cambria Math" panose="02040503050406030204" pitchFamily="18" charset="0"/>
                      </a:rPr>
                      <m:t>𝐟𝐚𝐥𝐬𝐞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dirty="0" err="1" smtClean="0">
                        <a:latin typeface="Cambria Math" panose="02040503050406030204" pitchFamily="18" charset="0"/>
                      </a:rPr>
                      <m:t>𝐭𝐫𝐮𝐞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en-US" dirty="0"/>
              </a:p>
              <a:p>
                <a:pPr>
                  <a:tabLst>
                    <a:tab pos="396875" algn="l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err="1" smtClean="0">
                        <a:latin typeface="Cambria Math" panose="02040503050406030204" pitchFamily="18" charset="0"/>
                      </a:rPr>
                      <m:t>𝐟𝐚𝐥𝐬𝐞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dirty="0" err="1" smtClean="0">
                        <a:latin typeface="Cambria Math" panose="02040503050406030204" pitchFamily="18" charset="0"/>
                      </a:rPr>
                      <m:t>𝐟𝐚𝐥𝐬𝐞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787B71-A981-459A-BDA2-769A70D0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680" y="1385487"/>
                <a:ext cx="2336800" cy="1476494"/>
              </a:xfrm>
              <a:prstGeom prst="rect">
                <a:avLst/>
              </a:prstGeom>
              <a:blipFill>
                <a:blip r:embed="rId4"/>
                <a:stretch>
                  <a:fillRect b="-53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83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40CA-4EDF-4DBD-BD97-F090554D3780}"/>
                  </a:ext>
                </a:extLst>
              </p:cNvPr>
              <p:cNvSpPr txBox="1"/>
              <p:nvPr/>
            </p:nvSpPr>
            <p:spPr>
              <a:xfrm>
                <a:off x="1729530" y="390639"/>
                <a:ext cx="4616970" cy="1285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even</m:t>
                              </m:r>
                              <m: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odd</m:t>
                              </m:r>
                              <m: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40CA-4EDF-4DBD-BD97-F090554D3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30" y="390639"/>
                <a:ext cx="4616970" cy="1285480"/>
              </a:xfrm>
              <a:prstGeom prst="rect">
                <a:avLst/>
              </a:prstGeom>
              <a:blipFill>
                <a:blip r:embed="rId2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E33AC7BF-3226-42CD-81EA-3D24F203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1" y="226852"/>
            <a:ext cx="139155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Q5d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EEDA55-9875-4264-86EB-2EDDC01A5762}"/>
              </a:ext>
            </a:extLst>
          </p:cNvPr>
          <p:cNvSpPr txBox="1"/>
          <p:nvPr/>
        </p:nvSpPr>
        <p:spPr>
          <a:xfrm>
            <a:off x="7434558" y="310863"/>
            <a:ext cx="423424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9"/>
                </a:solidFill>
              </a:rPr>
              <a:t>Assumption 1 (Lecture #1).</a:t>
            </a:r>
            <a:r>
              <a:rPr lang="en-US" dirty="0"/>
              <a:t>  </a:t>
            </a:r>
          </a:p>
          <a:p>
            <a:r>
              <a:rPr lang="en-US" dirty="0"/>
              <a:t>Every integer is even or odd, but not both.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26DF33-822A-4E0A-94D9-1080D2434271}"/>
              </a:ext>
            </a:extLst>
          </p:cNvPr>
          <p:cNvCxnSpPr>
            <a:cxnSpLocks/>
          </p:cNvCxnSpPr>
          <p:nvPr/>
        </p:nvCxnSpPr>
        <p:spPr>
          <a:xfrm flipV="1">
            <a:off x="2206487" y="3929387"/>
            <a:ext cx="7437046" cy="2638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8226ECA-DF6D-4B00-8C77-39B52C7D8C0A}"/>
                  </a:ext>
                </a:extLst>
              </p:cNvPr>
              <p:cNvSpPr txBox="1"/>
              <p:nvPr/>
            </p:nvSpPr>
            <p:spPr>
              <a:xfrm>
                <a:off x="5559506" y="2014756"/>
                <a:ext cx="509702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spcAft>
                    <a:spcPts val="2400"/>
                  </a:spcAft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GB" dirty="0"/>
                  <a:t> –</a:t>
                </a:r>
              </a:p>
              <a:p>
                <a:pPr algn="r">
                  <a:spcAft>
                    <a:spcPts val="2400"/>
                  </a:spcAft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 –</a:t>
                </a:r>
              </a:p>
              <a:p>
                <a:pPr algn="r">
                  <a:spcAft>
                    <a:spcPts val="2400"/>
                  </a:spcAft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dirty="0"/>
                  <a:t> –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8226ECA-DF6D-4B00-8C77-39B52C7D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506" y="2014756"/>
                <a:ext cx="509702" cy="1538883"/>
              </a:xfrm>
              <a:prstGeom prst="rect">
                <a:avLst/>
              </a:prstGeom>
              <a:blipFill>
                <a:blip r:embed="rId3"/>
                <a:stretch>
                  <a:fillRect t="-2381" r="-8333" b="-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103288-85E2-46D5-B466-8EF639B31C06}"/>
                  </a:ext>
                </a:extLst>
              </p:cNvPr>
              <p:cNvSpPr txBox="1"/>
              <p:nvPr/>
            </p:nvSpPr>
            <p:spPr>
              <a:xfrm>
                <a:off x="5890265" y="3753122"/>
                <a:ext cx="720080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:endParaRPr lang="en-GB" dirty="0"/>
              </a:p>
              <a:p>
                <a:pPr>
                  <a:spcAft>
                    <a:spcPts val="2400"/>
                  </a:spcAft>
                </a:pPr>
                <a:r>
                  <a:rPr lang="en-GB" dirty="0"/>
                  <a:t>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GB" dirty="0"/>
              </a:p>
              <a:p>
                <a:pPr>
                  <a:spcAft>
                    <a:spcPts val="2400"/>
                  </a:spcAft>
                </a:pPr>
                <a:r>
                  <a:rPr lang="en-GB" dirty="0"/>
                  <a:t>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endParaRPr lang="en-GB" dirty="0"/>
              </a:p>
              <a:p>
                <a:pPr>
                  <a:spcAft>
                    <a:spcPts val="2400"/>
                  </a:spcAft>
                </a:pPr>
                <a:r>
                  <a:rPr lang="en-GB" dirty="0"/>
                  <a:t>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103288-85E2-46D5-B466-8EF639B3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265" y="3753122"/>
                <a:ext cx="720080" cy="2123658"/>
              </a:xfrm>
              <a:prstGeom prst="rect">
                <a:avLst/>
              </a:prstGeom>
              <a:blipFill>
                <a:blip r:embed="rId4"/>
                <a:stretch>
                  <a:fillRect l="-6780" b="-37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56800FC5-7A15-4B61-8C1C-297CE62D56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1620366"/>
                  </p:ext>
                </p:extLst>
              </p:nvPr>
            </p:nvGraphicFramePr>
            <p:xfrm>
              <a:off x="2386230" y="3564188"/>
              <a:ext cx="4104948" cy="39624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026237">
                      <a:extLst>
                        <a:ext uri="{9D8B030D-6E8A-4147-A177-3AD203B41FA5}">
                          <a16:colId xmlns:a16="http://schemas.microsoft.com/office/drawing/2014/main" val="1534809998"/>
                        </a:ext>
                      </a:extLst>
                    </a:gridCol>
                    <a:gridCol w="1026237">
                      <a:extLst>
                        <a:ext uri="{9D8B030D-6E8A-4147-A177-3AD203B41FA5}">
                          <a16:colId xmlns:a16="http://schemas.microsoft.com/office/drawing/2014/main" val="3625621652"/>
                        </a:ext>
                      </a:extLst>
                    </a:gridCol>
                    <a:gridCol w="1026237">
                      <a:extLst>
                        <a:ext uri="{9D8B030D-6E8A-4147-A177-3AD203B41FA5}">
                          <a16:colId xmlns:a16="http://schemas.microsoft.com/office/drawing/2014/main" val="1077469332"/>
                        </a:ext>
                      </a:extLst>
                    </a:gridCol>
                    <a:gridCol w="1026237">
                      <a:extLst>
                        <a:ext uri="{9D8B030D-6E8A-4147-A177-3AD203B41FA5}">
                          <a16:colId xmlns:a16="http://schemas.microsoft.com/office/drawing/2014/main" val="2395312543"/>
                        </a:ext>
                      </a:extLst>
                    </a:gridCol>
                  </a:tblGrid>
                  <a:tr h="1346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937843064"/>
                      </a:ext>
                    </a:extLst>
                  </a:tr>
                  <a:tr h="10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|</a:t>
                          </a:r>
                          <a:endParaRPr lang="en-GB" sz="800" b="1" dirty="0"/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800" dirty="0"/>
                            <a:t>|</a:t>
                          </a:r>
                          <a:endParaRPr lang="en-GB" sz="800" b="1" dirty="0"/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800" dirty="0"/>
                            <a:t>|</a:t>
                          </a:r>
                          <a:endParaRPr lang="en-GB" sz="800" b="1" dirty="0"/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800" b="1" dirty="0"/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1536108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56800FC5-7A15-4B61-8C1C-297CE62D56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1620366"/>
                  </p:ext>
                </p:extLst>
              </p:nvPr>
            </p:nvGraphicFramePr>
            <p:xfrm>
              <a:off x="2386230" y="3564188"/>
              <a:ext cx="4104948" cy="39624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026237">
                      <a:extLst>
                        <a:ext uri="{9D8B030D-6E8A-4147-A177-3AD203B41FA5}">
                          <a16:colId xmlns:a16="http://schemas.microsoft.com/office/drawing/2014/main" val="1534809998"/>
                        </a:ext>
                      </a:extLst>
                    </a:gridCol>
                    <a:gridCol w="1026237">
                      <a:extLst>
                        <a:ext uri="{9D8B030D-6E8A-4147-A177-3AD203B41FA5}">
                          <a16:colId xmlns:a16="http://schemas.microsoft.com/office/drawing/2014/main" val="3625621652"/>
                        </a:ext>
                      </a:extLst>
                    </a:gridCol>
                    <a:gridCol w="1026237">
                      <a:extLst>
                        <a:ext uri="{9D8B030D-6E8A-4147-A177-3AD203B41FA5}">
                          <a16:colId xmlns:a16="http://schemas.microsoft.com/office/drawing/2014/main" val="1077469332"/>
                        </a:ext>
                      </a:extLst>
                    </a:gridCol>
                    <a:gridCol w="1026237">
                      <a:extLst>
                        <a:ext uri="{9D8B030D-6E8A-4147-A177-3AD203B41FA5}">
                          <a16:colId xmlns:a16="http://schemas.microsoft.com/office/drawing/2014/main" val="239531254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5"/>
                          <a:stretch>
                            <a:fillRect r="-298817" b="-6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5"/>
                          <a:stretch>
                            <a:fillRect l="-100595" r="-200595" b="-6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5"/>
                          <a:stretch>
                            <a:fillRect l="-199408" r="-99408" b="-6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937843064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|</a:t>
                          </a:r>
                          <a:endParaRPr lang="en-GB" sz="800" b="1" dirty="0"/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800" dirty="0"/>
                            <a:t>|</a:t>
                          </a:r>
                          <a:endParaRPr lang="en-GB" sz="800" b="1" dirty="0"/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800" dirty="0"/>
                            <a:t>|</a:t>
                          </a:r>
                          <a:endParaRPr lang="en-GB" sz="800" b="1" dirty="0"/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800" b="1" dirty="0"/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15361086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0B82C609-F9DE-46EA-AE85-5F99BFCE70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735792"/>
                  </p:ext>
                </p:extLst>
              </p:nvPr>
            </p:nvGraphicFramePr>
            <p:xfrm>
              <a:off x="5468483" y="3914568"/>
              <a:ext cx="4104000" cy="39624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026000">
                      <a:extLst>
                        <a:ext uri="{9D8B030D-6E8A-4147-A177-3AD203B41FA5}">
                          <a16:colId xmlns:a16="http://schemas.microsoft.com/office/drawing/2014/main" val="4023236664"/>
                        </a:ext>
                      </a:extLst>
                    </a:gridCol>
                    <a:gridCol w="1026000">
                      <a:extLst>
                        <a:ext uri="{9D8B030D-6E8A-4147-A177-3AD203B41FA5}">
                          <a16:colId xmlns:a16="http://schemas.microsoft.com/office/drawing/2014/main" val="1534809998"/>
                        </a:ext>
                      </a:extLst>
                    </a:gridCol>
                    <a:gridCol w="1026000">
                      <a:extLst>
                        <a:ext uri="{9D8B030D-6E8A-4147-A177-3AD203B41FA5}">
                          <a16:colId xmlns:a16="http://schemas.microsoft.com/office/drawing/2014/main" val="3625621652"/>
                        </a:ext>
                      </a:extLst>
                    </a:gridCol>
                    <a:gridCol w="1026000">
                      <a:extLst>
                        <a:ext uri="{9D8B030D-6E8A-4147-A177-3AD203B41FA5}">
                          <a16:colId xmlns:a16="http://schemas.microsoft.com/office/drawing/2014/main" val="1077469332"/>
                        </a:ext>
                      </a:extLst>
                    </a:gridCol>
                  </a:tblGrid>
                  <a:tr h="10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800" dirty="0"/>
                            <a:t>|</a:t>
                          </a:r>
                          <a:endParaRPr lang="en-GB" sz="800" b="1" dirty="0"/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|</a:t>
                          </a:r>
                          <a:endParaRPr lang="en-GB" sz="800" b="1" dirty="0"/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800" dirty="0"/>
                            <a:t>|</a:t>
                          </a:r>
                          <a:endParaRPr lang="en-GB" sz="800" b="1" dirty="0"/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800" dirty="0"/>
                            <a:t>|</a:t>
                          </a:r>
                          <a:endParaRPr lang="en-GB" sz="800" b="1" dirty="0"/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1536108689"/>
                      </a:ext>
                    </a:extLst>
                  </a:tr>
                  <a:tr h="10800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760438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0B82C609-F9DE-46EA-AE85-5F99BFCE70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735792"/>
                  </p:ext>
                </p:extLst>
              </p:nvPr>
            </p:nvGraphicFramePr>
            <p:xfrm>
              <a:off x="5468483" y="3914568"/>
              <a:ext cx="4104000" cy="39624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026000">
                      <a:extLst>
                        <a:ext uri="{9D8B030D-6E8A-4147-A177-3AD203B41FA5}">
                          <a16:colId xmlns:a16="http://schemas.microsoft.com/office/drawing/2014/main" val="4023236664"/>
                        </a:ext>
                      </a:extLst>
                    </a:gridCol>
                    <a:gridCol w="1026000">
                      <a:extLst>
                        <a:ext uri="{9D8B030D-6E8A-4147-A177-3AD203B41FA5}">
                          <a16:colId xmlns:a16="http://schemas.microsoft.com/office/drawing/2014/main" val="1534809998"/>
                        </a:ext>
                      </a:extLst>
                    </a:gridCol>
                    <a:gridCol w="1026000">
                      <a:extLst>
                        <a:ext uri="{9D8B030D-6E8A-4147-A177-3AD203B41FA5}">
                          <a16:colId xmlns:a16="http://schemas.microsoft.com/office/drawing/2014/main" val="3625621652"/>
                        </a:ext>
                      </a:extLst>
                    </a:gridCol>
                    <a:gridCol w="1026000">
                      <a:extLst>
                        <a:ext uri="{9D8B030D-6E8A-4147-A177-3AD203B41FA5}">
                          <a16:colId xmlns:a16="http://schemas.microsoft.com/office/drawing/2014/main" val="1077469332"/>
                        </a:ext>
                      </a:extLst>
                    </a:gridCol>
                  </a:tblGrid>
                  <a:tr h="12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800" dirty="0"/>
                            <a:t>|</a:t>
                          </a:r>
                          <a:endParaRPr lang="en-GB" sz="800" b="1" dirty="0"/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|</a:t>
                          </a:r>
                          <a:endParaRPr lang="en-GB" sz="800" b="1" dirty="0"/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800" dirty="0"/>
                            <a:t>|</a:t>
                          </a:r>
                          <a:endParaRPr lang="en-GB" sz="800" b="1" dirty="0"/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800" dirty="0"/>
                            <a:t>|</a:t>
                          </a:r>
                          <a:endParaRPr lang="en-GB" sz="800" b="1" dirty="0"/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153610868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6"/>
                          <a:stretch>
                            <a:fillRect l="-100595" t="-52174" r="-200595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6"/>
                          <a:stretch>
                            <a:fillRect l="-199408" t="-52174" r="-99408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6"/>
                          <a:stretch>
                            <a:fillRect l="-301190" t="-52174" b="-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043803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F86B8526-CA83-4E50-A082-E4ADE7B2FB99}"/>
              </a:ext>
            </a:extLst>
          </p:cNvPr>
          <p:cNvGrpSpPr/>
          <p:nvPr/>
        </p:nvGrpSpPr>
        <p:grpSpPr>
          <a:xfrm>
            <a:off x="2489200" y="1956611"/>
            <a:ext cx="7001933" cy="3962174"/>
            <a:chOff x="2489200" y="1956611"/>
            <a:chExt cx="7001933" cy="3962174"/>
          </a:xfrm>
        </p:grpSpPr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67E19746-E55F-4093-965F-A5D7A6B6653B}"/>
                </a:ext>
              </a:extLst>
            </p:cNvPr>
            <p:cNvSpPr/>
            <p:nvPr/>
          </p:nvSpPr>
          <p:spPr>
            <a:xfrm>
              <a:off x="6958540" y="3340101"/>
              <a:ext cx="72000" cy="7200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772D4BDD-CE97-41AB-9E93-C651F4797D3C}"/>
                </a:ext>
              </a:extLst>
            </p:cNvPr>
            <p:cNvSpPr/>
            <p:nvPr/>
          </p:nvSpPr>
          <p:spPr>
            <a:xfrm>
              <a:off x="5942540" y="3914776"/>
              <a:ext cx="72000" cy="7200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A0EF42E9-867A-4B6B-8BA0-BBE41F1411A3}"/>
                </a:ext>
              </a:extLst>
            </p:cNvPr>
            <p:cNvSpPr/>
            <p:nvPr/>
          </p:nvSpPr>
          <p:spPr>
            <a:xfrm>
              <a:off x="7993590" y="2762251"/>
              <a:ext cx="72000" cy="7200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3166744E-68A6-4C29-8D37-2F5325CC9F85}"/>
                </a:ext>
              </a:extLst>
            </p:cNvPr>
            <p:cNvSpPr/>
            <p:nvPr/>
          </p:nvSpPr>
          <p:spPr>
            <a:xfrm>
              <a:off x="9025465" y="2184401"/>
              <a:ext cx="72000" cy="7200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6A7532F8-E4B9-4AC0-A825-5B38E4AA2231}"/>
                </a:ext>
              </a:extLst>
            </p:cNvPr>
            <p:cNvSpPr/>
            <p:nvPr/>
          </p:nvSpPr>
          <p:spPr>
            <a:xfrm>
              <a:off x="4917015" y="4498976"/>
              <a:ext cx="72000" cy="7200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29D10620-2FD7-4995-AEE4-4B33E9CCEA06}"/>
                </a:ext>
              </a:extLst>
            </p:cNvPr>
            <p:cNvSpPr/>
            <p:nvPr/>
          </p:nvSpPr>
          <p:spPr>
            <a:xfrm>
              <a:off x="3891490" y="5076826"/>
              <a:ext cx="72000" cy="7200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4FFF8B0D-D78D-4ADB-AB8A-2CB17E0020B5}"/>
                </a:ext>
              </a:extLst>
            </p:cNvPr>
            <p:cNvSpPr/>
            <p:nvPr/>
          </p:nvSpPr>
          <p:spPr>
            <a:xfrm>
              <a:off x="2872315" y="5657851"/>
              <a:ext cx="72000" cy="7200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2383FB-977E-44D5-B126-8A11DF810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9200" y="1956611"/>
              <a:ext cx="7001933" cy="396217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66A4D0F-D7A1-414F-AEEB-C0701BD41815}"/>
              </a:ext>
            </a:extLst>
          </p:cNvPr>
          <p:cNvGrpSpPr/>
          <p:nvPr/>
        </p:nvGrpSpPr>
        <p:grpSpPr>
          <a:xfrm>
            <a:off x="4198411" y="1699891"/>
            <a:ext cx="3831179" cy="4743698"/>
            <a:chOff x="4198411" y="1699891"/>
            <a:chExt cx="3831179" cy="474369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A5785-0A8A-469B-85AC-378F2FA517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8411" y="1699891"/>
              <a:ext cx="3831179" cy="4743698"/>
            </a:xfrm>
            <a:prstGeom prst="line">
              <a:avLst/>
            </a:prstGeom>
            <a:ln w="28575" cap="flat" cmpd="sng" algn="ctr">
              <a:solidFill>
                <a:srgbClr val="0066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24C1EE8C-95E6-4907-BD7E-88753AB7E107}"/>
                </a:ext>
              </a:extLst>
            </p:cNvPr>
            <p:cNvSpPr/>
            <p:nvPr/>
          </p:nvSpPr>
          <p:spPr>
            <a:xfrm>
              <a:off x="6449524" y="3615391"/>
              <a:ext cx="72000" cy="72000"/>
            </a:xfrm>
            <a:prstGeom prst="flowChartConnector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DF2B55AA-3E9C-42E0-B302-4EE8174CE7F6}"/>
                </a:ext>
              </a:extLst>
            </p:cNvPr>
            <p:cNvSpPr/>
            <p:nvPr/>
          </p:nvSpPr>
          <p:spPr>
            <a:xfrm>
              <a:off x="7434558" y="2405315"/>
              <a:ext cx="72000" cy="72000"/>
            </a:xfrm>
            <a:prstGeom prst="flowChartConnector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3136D4D4-C82C-47E2-89D4-31C6C7909F09}"/>
                </a:ext>
              </a:extLst>
            </p:cNvPr>
            <p:cNvSpPr/>
            <p:nvPr/>
          </p:nvSpPr>
          <p:spPr>
            <a:xfrm>
              <a:off x="5419462" y="4829107"/>
              <a:ext cx="72000" cy="72000"/>
            </a:xfrm>
            <a:prstGeom prst="flowChartConnector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2F9204-99A2-4D56-A131-D33988C388A2}"/>
                  </a:ext>
                </a:extLst>
              </p:cNvPr>
              <p:cNvSpPr txBox="1"/>
              <p:nvPr/>
            </p:nvSpPr>
            <p:spPr>
              <a:xfrm>
                <a:off x="9491133" y="1920640"/>
                <a:ext cx="1208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even</a:t>
                </a:r>
                <a:endParaRPr lang="en-SG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2F9204-99A2-4D56-A131-D33988C38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133" y="1920640"/>
                <a:ext cx="1208695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7E64EBD-A335-47B4-B496-080F5B96A41F}"/>
                  </a:ext>
                </a:extLst>
              </p:cNvPr>
              <p:cNvSpPr txBox="1"/>
              <p:nvPr/>
            </p:nvSpPr>
            <p:spPr>
              <a:xfrm>
                <a:off x="6784895" y="1485835"/>
                <a:ext cx="1208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odd</a:t>
                </a:r>
                <a:endParaRPr lang="en-SG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7E64EBD-A335-47B4-B496-080F5B96A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895" y="1485835"/>
                <a:ext cx="1208695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CAD3467E-BC3C-465F-B678-437373B803C7}"/>
              </a:ext>
            </a:extLst>
          </p:cNvPr>
          <p:cNvSpPr txBox="1"/>
          <p:nvPr/>
        </p:nvSpPr>
        <p:spPr>
          <a:xfrm>
            <a:off x="6521524" y="972203"/>
            <a:ext cx="3708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Injective, Not Surjective</a:t>
            </a:r>
          </a:p>
        </p:txBody>
      </p:sp>
    </p:spTree>
    <p:extLst>
      <p:ext uri="{BB962C8B-B14F-4D97-AF65-F5344CB8AC3E}">
        <p14:creationId xmlns:p14="http://schemas.microsoft.com/office/powerpoint/2010/main" val="92571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7" grpId="0"/>
      <p:bldP spid="46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D05548-A3BD-4BCA-9E68-6BF4CB645108}"/>
              </a:ext>
            </a:extLst>
          </p:cNvPr>
          <p:cNvSpPr txBox="1"/>
          <p:nvPr/>
        </p:nvSpPr>
        <p:spPr>
          <a:xfrm>
            <a:off x="6624483" y="1068132"/>
            <a:ext cx="3708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Injective, Not Surjective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9DA15D-7780-47EB-928B-B6EC852F9F36}"/>
                  </a:ext>
                </a:extLst>
              </p:cNvPr>
              <p:cNvSpPr txBox="1"/>
              <p:nvPr/>
            </p:nvSpPr>
            <p:spPr>
              <a:xfrm>
                <a:off x="500317" y="1875007"/>
                <a:ext cx="5595684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2425" indent="-352425">
                  <a:tabLst>
                    <a:tab pos="352425" algn="l"/>
                  </a:tabLst>
                </a:pPr>
                <a:r>
                  <a:rPr lang="en-US" sz="2000" dirty="0"/>
                  <a:t>1. 	We first show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even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even.</a:t>
                </a:r>
              </a:p>
              <a:p>
                <a:pPr lvl="1"/>
                <a:r>
                  <a:rPr lang="en-US" sz="2000" dirty="0"/>
                  <a:t>1.1.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be an even integer.</a:t>
                </a:r>
              </a:p>
              <a:p>
                <a:pPr lvl="1"/>
                <a:r>
                  <a:rPr lang="en-US" sz="2000" dirty="0"/>
                  <a:t>1.2.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1.3. 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even.</a:t>
                </a:r>
              </a:p>
              <a:p>
                <a:pPr marL="352425" indent="-352425">
                  <a:tabLst>
                    <a:tab pos="352425" algn="l"/>
                  </a:tabLst>
                </a:pPr>
                <a:r>
                  <a:rPr lang="en-US" sz="2000" dirty="0"/>
                  <a:t>2. 	Next, we show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odd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odd.</a:t>
                </a:r>
              </a:p>
              <a:p>
                <a:pPr lvl="1"/>
                <a:r>
                  <a:rPr lang="en-US" sz="2000" dirty="0"/>
                  <a:t>2.1.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be an odd integer.</a:t>
                </a:r>
              </a:p>
              <a:p>
                <a:pPr marL="898525" lvl="1" indent="-441325"/>
                <a:r>
                  <a:rPr lang="en-US" sz="2000" dirty="0"/>
                  <a:t>2.2.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1=2(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1)+1,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2000" dirty="0"/>
                  <a:t>is an integer.</a:t>
                </a:r>
                <a:endParaRPr lang="en-US" sz="2000" dirty="0">
                  <a:solidFill>
                    <a:srgbClr val="006600"/>
                  </a:solidFill>
                </a:endParaRPr>
              </a:p>
              <a:p>
                <a:pPr lvl="1"/>
                <a:r>
                  <a:rPr lang="en-US" sz="2000" dirty="0"/>
                  <a:t>2.3. 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odd 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</a:t>
                </a:r>
                <a:r>
                  <a:rPr lang="en-US" sz="2000" dirty="0" err="1">
                    <a:solidFill>
                      <a:srgbClr val="006600"/>
                    </a:solidFill>
                  </a:rPr>
                  <a:t>defn</a:t>
                </a:r>
                <a:r>
                  <a:rPr lang="en-US" sz="2000" dirty="0">
                    <a:solidFill>
                      <a:srgbClr val="006600"/>
                    </a:solidFill>
                  </a:rPr>
                  <a:t> of odd numbers</a:t>
                </a:r>
                <a:r>
                  <a:rPr lang="en-US" sz="2000" dirty="0"/>
                  <a:t>.</a:t>
                </a:r>
              </a:p>
              <a:p>
                <a:pPr marL="352425" indent="-352425">
                  <a:tabLst>
                    <a:tab pos="352425" algn="l"/>
                  </a:tabLst>
                </a:pPr>
                <a:r>
                  <a:rPr lang="en-US" sz="2000" dirty="0"/>
                  <a:t>3. 	Since every integer is either even or odd but not both,</a:t>
                </a:r>
                <a:r>
                  <a:rPr lang="en-US" sz="2000" dirty="0">
                    <a:solidFill>
                      <a:srgbClr val="006600"/>
                    </a:solidFill>
                  </a:rPr>
                  <a:t> lines 1 and 2 </a:t>
                </a:r>
                <a:r>
                  <a:rPr lang="en-US" sz="2000" dirty="0"/>
                  <a:t>tell us that, for every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lvl="1"/>
                <a:r>
                  <a:rPr lang="en-US" sz="2000" dirty="0"/>
                  <a:t>3.1.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even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even; and</a:t>
                </a:r>
              </a:p>
              <a:p>
                <a:pPr lvl="1"/>
                <a:r>
                  <a:rPr lang="en-US" sz="2000" dirty="0"/>
                  <a:t>3.2.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odd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odd.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9DA15D-7780-47EB-928B-B6EC852F9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17" y="1875007"/>
                <a:ext cx="5595684" cy="4093428"/>
              </a:xfrm>
              <a:prstGeom prst="rect">
                <a:avLst/>
              </a:prstGeom>
              <a:blipFill>
                <a:blip r:embed="rId3"/>
                <a:stretch>
                  <a:fillRect l="-1089" t="-894" r="-871" b="-178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BD05D25E-BE4A-4055-854C-14E934432825}"/>
              </a:ext>
            </a:extLst>
          </p:cNvPr>
          <p:cNvSpPr/>
          <p:nvPr/>
        </p:nvSpPr>
        <p:spPr>
          <a:xfrm>
            <a:off x="9929531" y="6227968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Continued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00176-B507-437B-A7C6-EBB4CC6924B9}"/>
                  </a:ext>
                </a:extLst>
              </p:cNvPr>
              <p:cNvSpPr txBox="1"/>
              <p:nvPr/>
            </p:nvSpPr>
            <p:spPr>
              <a:xfrm>
                <a:off x="6281721" y="1721118"/>
                <a:ext cx="4831515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 </a:t>
                </a:r>
                <a:r>
                  <a:rPr lang="en-US" dirty="0">
                    <a:solidFill>
                      <a:srgbClr val="0000FF"/>
                    </a:solidFill>
                  </a:rPr>
                  <a:t>Now we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is injective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4.1.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4.2. Case 1: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is even.</a:t>
                </a:r>
              </a:p>
              <a:p>
                <a:pPr marL="1524000" lvl="2" indent="-609600"/>
                <a:r>
                  <a:rPr lang="en-US" dirty="0"/>
                  <a:t>4.2.1. 	Then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even </a:t>
                </a:r>
                <a:r>
                  <a:rPr lang="en-US" dirty="0">
                    <a:solidFill>
                      <a:srgbClr val="006600"/>
                    </a:solidFill>
                  </a:rPr>
                  <a:t>by line 3.1</a:t>
                </a:r>
                <a:r>
                  <a:rPr lang="en-US" dirty="0"/>
                  <a:t>.</a:t>
                </a:r>
              </a:p>
              <a:p>
                <a:pPr marL="1524000" lvl="2" indent="-609600"/>
                <a:r>
                  <a:rPr lang="en-US" dirty="0"/>
                  <a:t>4.2.2.	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by the definition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4.3. Case 2: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is odd.</a:t>
                </a:r>
              </a:p>
              <a:p>
                <a:pPr marL="1524000" lvl="2" indent="-609600"/>
                <a:r>
                  <a:rPr lang="en-US" dirty="0"/>
                  <a:t>4.3.1. 	Then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odd </a:t>
                </a:r>
                <a:r>
                  <a:rPr lang="en-US" dirty="0">
                    <a:solidFill>
                      <a:srgbClr val="006600"/>
                    </a:solidFill>
                  </a:rPr>
                  <a:t>by line 3.2</a:t>
                </a:r>
                <a:r>
                  <a:rPr lang="en-US" dirty="0"/>
                  <a:t>.</a:t>
                </a:r>
              </a:p>
              <a:p>
                <a:pPr marL="1524000" lvl="2" indent="-609600">
                  <a:tabLst>
                    <a:tab pos="1524000" algn="l"/>
                  </a:tabLst>
                </a:pPr>
                <a:r>
                  <a:rPr lang="en-US" dirty="0"/>
                  <a:t>4.3.2. 	So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)=2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by the definition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>
                  <a:tabLst>
                    <a:tab pos="1524000" algn="l"/>
                  </a:tabLst>
                </a:pPr>
                <a:r>
                  <a:rPr lang="en-US" dirty="0"/>
                  <a:t>4.3.3. 	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895350" lvl="1" indent="-438150"/>
                <a:r>
                  <a:rPr lang="en-US" dirty="0"/>
                  <a:t>4.4. 	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either even or odd, we conclude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any case.</a:t>
                </a:r>
              </a:p>
              <a:p>
                <a:pPr marL="895350" lvl="1" indent="-438150"/>
                <a:r>
                  <a:rPr lang="en-US" dirty="0"/>
                  <a:t>4.5	Therefore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injective.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00176-B507-437B-A7C6-EBB4CC692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721" y="1721118"/>
                <a:ext cx="4831515" cy="4524315"/>
              </a:xfrm>
              <a:prstGeom prst="rect">
                <a:avLst/>
              </a:prstGeom>
              <a:blipFill>
                <a:blip r:embed="rId4"/>
                <a:stretch>
                  <a:fillRect l="-1009" t="-673" r="-378" b="-107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itle 1">
            <a:extLst>
              <a:ext uri="{FF2B5EF4-FFF2-40B4-BE49-F238E27FC236}">
                <a16:creationId xmlns:a16="http://schemas.microsoft.com/office/drawing/2014/main" id="{E39182FD-AE6E-4DDE-9309-EBD42E2A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1" y="226852"/>
            <a:ext cx="139155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Q5d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C748DF-E88B-439E-83B2-70B70DE3A170}"/>
                  </a:ext>
                </a:extLst>
              </p:cNvPr>
              <p:cNvSpPr txBox="1"/>
              <p:nvPr/>
            </p:nvSpPr>
            <p:spPr>
              <a:xfrm>
                <a:off x="1729530" y="390639"/>
                <a:ext cx="4616970" cy="1285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even</m:t>
                              </m:r>
                              <m: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odd</m:t>
                              </m:r>
                              <m: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C748DF-E88B-439E-83B2-70B70DE3A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30" y="390639"/>
                <a:ext cx="4616970" cy="1285480"/>
              </a:xfrm>
              <a:prstGeom prst="rect">
                <a:avLst/>
              </a:prstGeom>
              <a:blipFill>
                <a:blip r:embed="rId5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D4C8B41-A7A3-4BBB-8776-9698F01430F5}"/>
              </a:ext>
            </a:extLst>
          </p:cNvPr>
          <p:cNvSpPr txBox="1"/>
          <p:nvPr/>
        </p:nvSpPr>
        <p:spPr>
          <a:xfrm>
            <a:off x="7434558" y="310863"/>
            <a:ext cx="423424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9"/>
                </a:solidFill>
              </a:rPr>
              <a:t>Assumption 1 (Lecture #1).</a:t>
            </a:r>
            <a:r>
              <a:rPr lang="en-US" dirty="0"/>
              <a:t>  </a:t>
            </a:r>
          </a:p>
          <a:p>
            <a:r>
              <a:rPr lang="en-US" dirty="0"/>
              <a:t>Every integer is even or odd, but not both.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963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00176-B507-437B-A7C6-EBB4CC6924B9}"/>
                  </a:ext>
                </a:extLst>
              </p:cNvPr>
              <p:cNvSpPr txBox="1"/>
              <p:nvPr/>
            </p:nvSpPr>
            <p:spPr>
              <a:xfrm>
                <a:off x="6281721" y="1721118"/>
                <a:ext cx="4831515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 </a:t>
                </a:r>
                <a:r>
                  <a:rPr lang="en-US" dirty="0">
                    <a:solidFill>
                      <a:srgbClr val="0000FF"/>
                    </a:solidFill>
                  </a:rPr>
                  <a:t>Now we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is injective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4.1.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4.2. Case 1: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is even.</a:t>
                </a:r>
              </a:p>
              <a:p>
                <a:pPr marL="1524000" lvl="2" indent="-609600"/>
                <a:r>
                  <a:rPr lang="en-US" dirty="0"/>
                  <a:t>4.2.1. 	Then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even </a:t>
                </a:r>
                <a:r>
                  <a:rPr lang="en-US" dirty="0">
                    <a:solidFill>
                      <a:srgbClr val="006600"/>
                    </a:solidFill>
                  </a:rPr>
                  <a:t>by line 3.1</a:t>
                </a:r>
                <a:r>
                  <a:rPr lang="en-US" dirty="0"/>
                  <a:t>.</a:t>
                </a:r>
              </a:p>
              <a:p>
                <a:pPr marL="1524000" lvl="2" indent="-609600"/>
                <a:r>
                  <a:rPr lang="en-US" dirty="0"/>
                  <a:t>4.2.2.	So</a:t>
                </a:r>
                <a14:m>
                  <m:oMath xmlns:m="http://schemas.openxmlformats.org/officeDocument/2006/math">
                    <m:r>
                      <a:rPr lang="en-SG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by the definition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4.3. Case 2: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is odd.</a:t>
                </a:r>
              </a:p>
              <a:p>
                <a:pPr marL="1524000" lvl="2" indent="-609600"/>
                <a:r>
                  <a:rPr lang="en-US" dirty="0"/>
                  <a:t>4.3.1. 	Then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odd </a:t>
                </a:r>
                <a:r>
                  <a:rPr lang="en-US" dirty="0">
                    <a:solidFill>
                      <a:srgbClr val="006600"/>
                    </a:solidFill>
                  </a:rPr>
                  <a:t>by line 3.2</a:t>
                </a:r>
                <a:r>
                  <a:rPr lang="en-US" dirty="0"/>
                  <a:t>.</a:t>
                </a:r>
              </a:p>
              <a:p>
                <a:pPr marL="1524000" lvl="2" indent="-609600">
                  <a:tabLst>
                    <a:tab pos="1524000" algn="l"/>
                  </a:tabLst>
                </a:pPr>
                <a:r>
                  <a:rPr lang="en-US" dirty="0"/>
                  <a:t>4.3.2. 	So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)=2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by the definition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>
                  <a:tabLst>
                    <a:tab pos="1524000" algn="l"/>
                  </a:tabLst>
                </a:pPr>
                <a:r>
                  <a:rPr lang="en-US" dirty="0"/>
                  <a:t>4.3.3. 	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895350" lvl="1" indent="-438150"/>
                <a:r>
                  <a:rPr lang="en-US" dirty="0"/>
                  <a:t>4.4. 	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either even or odd, we conclude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any case.</a:t>
                </a:r>
              </a:p>
              <a:p>
                <a:pPr marL="895350" lvl="1" indent="-438150"/>
                <a:r>
                  <a:rPr lang="en-US" dirty="0"/>
                  <a:t>4.5	Therefore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injective.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00176-B507-437B-A7C6-EBB4CC692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721" y="1721118"/>
                <a:ext cx="4831515" cy="4524315"/>
              </a:xfrm>
              <a:prstGeom prst="rect">
                <a:avLst/>
              </a:prstGeom>
              <a:blipFill>
                <a:blip r:embed="rId2"/>
                <a:stretch>
                  <a:fillRect l="-1009" t="-673" r="-378" b="-107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C2AA8C-CE85-4CD1-A581-2836F2C6411F}"/>
                  </a:ext>
                </a:extLst>
              </p:cNvPr>
              <p:cNvSpPr txBox="1"/>
              <p:nvPr/>
            </p:nvSpPr>
            <p:spPr>
              <a:xfrm>
                <a:off x="794327" y="1751910"/>
                <a:ext cx="5115953" cy="380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2563" indent="-182563"/>
                <a:r>
                  <a:rPr lang="en-US" dirty="0"/>
                  <a:t>5. </a:t>
                </a:r>
                <a:r>
                  <a:rPr lang="en-US" dirty="0">
                    <a:solidFill>
                      <a:srgbClr val="0000FF"/>
                    </a:solidFill>
                  </a:rPr>
                  <a:t>Finally, we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is not surjective</a:t>
                </a:r>
                <a:r>
                  <a:rPr lang="en-US" dirty="0"/>
                  <a:t> (by contradiction)</a:t>
                </a:r>
              </a:p>
              <a:p>
                <a:pPr marL="893763" lvl="1" indent="-436563"/>
                <a:r>
                  <a:rPr lang="en-US" dirty="0"/>
                  <a:t>5.1.	Suppose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surjective.</a:t>
                </a:r>
              </a:p>
              <a:p>
                <a:pPr marL="893763" lvl="1" indent="-436563"/>
                <a:r>
                  <a:rPr lang="en-US" dirty="0"/>
                  <a:t>5.2.	Note that 3 is in the codomain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893763" lvl="1" indent="-436563"/>
                <a:r>
                  <a:rPr lang="en-US" dirty="0"/>
                  <a:t>5.3.	Use </a:t>
                </a:r>
                <a:r>
                  <a:rPr lang="en-US" dirty="0">
                    <a:solidFill>
                      <a:srgbClr val="006600"/>
                    </a:solidFill>
                  </a:rPr>
                  <a:t>the </a:t>
                </a:r>
                <a:r>
                  <a:rPr lang="en-US" dirty="0" err="1">
                    <a:solidFill>
                      <a:srgbClr val="006600"/>
                    </a:solidFill>
                  </a:rPr>
                  <a:t>surjectivity</a:t>
                </a:r>
                <a:r>
                  <a:rPr lang="en-US" dirty="0">
                    <a:solidFill>
                      <a:srgbClr val="0066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</a:t>
                </a:r>
                <a:r>
                  <a:rPr lang="en-US" dirty="0"/>
                  <a:t>to find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)=3</m:t>
                    </m:r>
                  </m:oMath>
                </a14:m>
                <a:endParaRPr lang="en-US" dirty="0"/>
              </a:p>
              <a:p>
                <a:pPr marL="893763" lvl="1" indent="-436563"/>
                <a:r>
                  <a:rPr lang="en-US" dirty="0"/>
                  <a:t>5.4.	</a:t>
                </a:r>
                <a:r>
                  <a:rPr lang="nl-NL" dirty="0"/>
                  <a:t>Note that </a:t>
                </a:r>
                <a14:m>
                  <m:oMath xmlns:m="http://schemas.openxmlformats.org/officeDocument/2006/math">
                    <m:r>
                      <a:rPr lang="nl-NL" i="1" dirty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nl-NL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NL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nl-NL" dirty="0"/>
                  <a:t> is odd and so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nl-NL" dirty="0"/>
                  <a:t> is odd </a:t>
                </a:r>
                <a:r>
                  <a:rPr lang="nl-NL" dirty="0">
                    <a:solidFill>
                      <a:srgbClr val="006600"/>
                    </a:solidFill>
                  </a:rPr>
                  <a:t>by line 3.2</a:t>
                </a:r>
                <a:r>
                  <a:rPr lang="nl-NL" dirty="0"/>
                  <a:t>.</a:t>
                </a:r>
              </a:p>
              <a:p>
                <a:pPr marL="893763" lvl="1" indent="-436563"/>
                <a:r>
                  <a:rPr lang="nl-NL" dirty="0"/>
                  <a:t>5.5.	</a:t>
                </a:r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3=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6600"/>
                    </a:solidFill>
                  </a:rPr>
                  <a:t>by the choice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and the definition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893763" lvl="1" indent="-436563"/>
                <a:r>
                  <a:rPr lang="en-US" dirty="0"/>
                  <a:t>5.6.	 Solving gives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3+1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which is even.</a:t>
                </a:r>
              </a:p>
              <a:p>
                <a:pPr marL="893763" lvl="1" indent="-436563"/>
                <a:r>
                  <a:rPr lang="en-US" dirty="0"/>
                  <a:t>5.7.	This contradicts </a:t>
                </a:r>
                <a:r>
                  <a:rPr lang="en-US" dirty="0">
                    <a:solidFill>
                      <a:srgbClr val="006600"/>
                    </a:solidFill>
                  </a:rPr>
                  <a:t>line 5.4  </a:t>
                </a:r>
                <a:r>
                  <a:rPr lang="en-US" dirty="0"/>
                  <a:t>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odd.</a:t>
                </a:r>
              </a:p>
              <a:p>
                <a:pPr marL="893763" lvl="1" indent="-436563"/>
                <a:r>
                  <a:rPr lang="en-US" dirty="0"/>
                  <a:t>5.8. Therefore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not surjective.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C2AA8C-CE85-4CD1-A581-2836F2C64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27" y="1751910"/>
                <a:ext cx="5115953" cy="3808030"/>
              </a:xfrm>
              <a:prstGeom prst="rect">
                <a:avLst/>
              </a:prstGeom>
              <a:blipFill>
                <a:blip r:embed="rId3"/>
                <a:stretch>
                  <a:fillRect l="-952" t="-800" r="-238" b="-16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CF18587-F41D-4A4F-8044-BEE53B3CBBFD}"/>
              </a:ext>
            </a:extLst>
          </p:cNvPr>
          <p:cNvSpPr txBox="1"/>
          <p:nvPr/>
        </p:nvSpPr>
        <p:spPr>
          <a:xfrm>
            <a:off x="6624483" y="1068132"/>
            <a:ext cx="3708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Injective, Not Surjective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99ED5F9-E183-45AB-AA6D-0C80E7D0B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1" y="226852"/>
            <a:ext cx="139155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Q5d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E069C0-2C32-4F3B-AF95-D7226000D400}"/>
                  </a:ext>
                </a:extLst>
              </p:cNvPr>
              <p:cNvSpPr txBox="1"/>
              <p:nvPr/>
            </p:nvSpPr>
            <p:spPr>
              <a:xfrm>
                <a:off x="1729530" y="390639"/>
                <a:ext cx="4616970" cy="1285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even</m:t>
                              </m:r>
                              <m: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odd</m:t>
                              </m:r>
                              <m: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E069C0-2C32-4F3B-AF95-D7226000D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30" y="390639"/>
                <a:ext cx="4616970" cy="1285480"/>
              </a:xfrm>
              <a:prstGeom prst="rect">
                <a:avLst/>
              </a:prstGeom>
              <a:blipFill>
                <a:blip r:embed="rId4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DEDE5A5-FEED-45B8-9548-3D818F23B71F}"/>
              </a:ext>
            </a:extLst>
          </p:cNvPr>
          <p:cNvSpPr txBox="1"/>
          <p:nvPr/>
        </p:nvSpPr>
        <p:spPr>
          <a:xfrm>
            <a:off x="7434558" y="310863"/>
            <a:ext cx="423424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9"/>
                </a:solidFill>
              </a:rPr>
              <a:t>Assumption 1 (Lecture #1).</a:t>
            </a:r>
            <a:r>
              <a:rPr lang="en-US" dirty="0"/>
              <a:t>  </a:t>
            </a:r>
          </a:p>
          <a:p>
            <a:r>
              <a:rPr lang="en-US" dirty="0"/>
              <a:t>Every integer is even or odd, but not both.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53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2E3227-F5A9-472D-ACBB-D0FEC9D34094}"/>
                  </a:ext>
                </a:extLst>
              </p:cNvPr>
              <p:cNvSpPr/>
              <p:nvPr/>
            </p:nvSpPr>
            <p:spPr>
              <a:xfrm>
                <a:off x="952901" y="1097677"/>
                <a:ext cx="9875520" cy="1077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tabLst>
                    <a:tab pos="801688" algn="l"/>
                  </a:tabLst>
                </a:pPr>
                <a:r>
                  <a:rPr lang="en-US" sz="3200" dirty="0">
                    <a:solidFill>
                      <a:schemeClr val="tx1"/>
                    </a:solidFill>
                  </a:rPr>
                  <a:t>Suppose we have a function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with domain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injective. </a:t>
                </a:r>
                <a:r>
                  <a:rPr lang="en-US" sz="3200" dirty="0">
                    <a:solidFill>
                      <a:srgbClr val="C00000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is injective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2E3227-F5A9-472D-ACBB-D0FEC9D340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01" y="1097677"/>
                <a:ext cx="9875520" cy="1077218"/>
              </a:xfrm>
              <a:prstGeom prst="rect">
                <a:avLst/>
              </a:prstGeom>
              <a:blipFill>
                <a:blip r:embed="rId2"/>
                <a:stretch>
                  <a:fillRect l="-1543" t="-6780" b="-1807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3A1C2A-1069-45DF-A920-EF5E6A345B97}"/>
                  </a:ext>
                </a:extLst>
              </p:cNvPr>
              <p:cNvSpPr/>
              <p:nvPr/>
            </p:nvSpPr>
            <p:spPr>
              <a:xfrm>
                <a:off x="707858" y="2303269"/>
                <a:ext cx="6938210" cy="3340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46100" indent="-546100">
                  <a:spcAft>
                    <a:spcPts val="1200"/>
                  </a:spcAft>
                  <a:tabLst>
                    <a:tab pos="54610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 	Suppose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is a function such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injective.</a:t>
                </a:r>
              </a:p>
              <a:p>
                <a:pPr marL="546100" indent="-546100">
                  <a:spcAft>
                    <a:spcPts val="1200"/>
                  </a:spcAft>
                  <a:tabLst>
                    <a:tab pos="546100" algn="l"/>
                  </a:tabLst>
                </a:pPr>
                <a:r>
                  <a:rPr lang="en-US" sz="2400" dirty="0"/>
                  <a:t>2. 	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546100" indent="-546100">
                  <a:spcAft>
                    <a:spcPts val="1200"/>
                  </a:spcAft>
                  <a:tabLst>
                    <a:tab pos="546100" algn="l"/>
                  </a:tabLst>
                </a:pPr>
                <a:r>
                  <a:rPr lang="en-US" sz="2400" dirty="0"/>
                  <a:t>3. 	Then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by definition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546100" indent="-546100">
                  <a:spcAft>
                    <a:spcPts val="1200"/>
                  </a:spcAft>
                  <a:tabLst>
                    <a:tab pos="546100" algn="l"/>
                  </a:tabLst>
                </a:pPr>
                <a:r>
                  <a:rPr lang="en-US" sz="2400" dirty="0"/>
                  <a:t>4.  	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is injective by the choice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546100" indent="-546100">
                  <a:spcAft>
                    <a:spcPts val="1200"/>
                  </a:spcAft>
                  <a:tabLst>
                    <a:tab pos="546100" algn="l"/>
                  </a:tabLst>
                </a:pPr>
                <a:r>
                  <a:rPr lang="en-US" sz="2400" dirty="0"/>
                  <a:t>5.	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injective.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3A1C2A-1069-45DF-A920-EF5E6A345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58" y="2303269"/>
                <a:ext cx="6938210" cy="3340723"/>
              </a:xfrm>
              <a:prstGeom prst="rect">
                <a:avLst/>
              </a:prstGeom>
              <a:blipFill>
                <a:blip r:embed="rId3"/>
                <a:stretch>
                  <a:fillRect l="-1318" t="-1460" r="-791" b="-32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B5AAE389-C744-4EBF-928C-3D482C69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25" y="268799"/>
            <a:ext cx="1366551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Q6</a:t>
            </a:r>
            <a:r>
              <a:rPr lang="en-SG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6BBAE30-991B-42F6-A6FE-6C711874CF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261" y="480821"/>
                <a:ext cx="2289718" cy="6168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SG" sz="32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6BBAE30-991B-42F6-A6FE-6C711874C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261" y="480821"/>
                <a:ext cx="2289718" cy="616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1630BC06-7D4E-4592-B4FC-FF8846A7876C}"/>
              </a:ext>
            </a:extLst>
          </p:cNvPr>
          <p:cNvGrpSpPr/>
          <p:nvPr/>
        </p:nvGrpSpPr>
        <p:grpSpPr>
          <a:xfrm>
            <a:off x="7838573" y="2597486"/>
            <a:ext cx="3645569" cy="3471623"/>
            <a:chOff x="7838573" y="2597486"/>
            <a:chExt cx="3645569" cy="347162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CEB28C8-F8A0-42A2-8F7E-749BA13ED849}"/>
                </a:ext>
              </a:extLst>
            </p:cNvPr>
            <p:cNvGrpSpPr/>
            <p:nvPr/>
          </p:nvGrpSpPr>
          <p:grpSpPr>
            <a:xfrm>
              <a:off x="7838573" y="2597486"/>
              <a:ext cx="802105" cy="2571779"/>
              <a:chOff x="7838573" y="2597486"/>
              <a:chExt cx="802105" cy="2571779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6F6384D-97A8-4D82-B990-BFC2EC254327}"/>
                  </a:ext>
                </a:extLst>
              </p:cNvPr>
              <p:cNvSpPr/>
              <p:nvPr/>
            </p:nvSpPr>
            <p:spPr>
              <a:xfrm>
                <a:off x="7838573" y="3035665"/>
                <a:ext cx="802105" cy="21336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F12F8EC-3144-4D1B-A3C0-0F0701FF3121}"/>
                      </a:ext>
                    </a:extLst>
                  </p:cNvPr>
                  <p:cNvSpPr txBox="1"/>
                  <p:nvPr/>
                </p:nvSpPr>
                <p:spPr>
                  <a:xfrm>
                    <a:off x="7926805" y="25974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F12F8EC-3144-4D1B-A3C0-0F0701FF31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6805" y="2597486"/>
                    <a:ext cx="43313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634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EADDACD-7503-48E2-A735-873E9C288E50}"/>
                </a:ext>
              </a:extLst>
            </p:cNvPr>
            <p:cNvGrpSpPr/>
            <p:nvPr/>
          </p:nvGrpSpPr>
          <p:grpSpPr>
            <a:xfrm>
              <a:off x="9322468" y="2597486"/>
              <a:ext cx="802105" cy="2571779"/>
              <a:chOff x="9322468" y="2597486"/>
              <a:chExt cx="802105" cy="2571779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158706A-A486-4841-9F4A-25FB219E82C0}"/>
                  </a:ext>
                </a:extLst>
              </p:cNvPr>
              <p:cNvSpPr/>
              <p:nvPr/>
            </p:nvSpPr>
            <p:spPr>
              <a:xfrm>
                <a:off x="9322468" y="3035665"/>
                <a:ext cx="802105" cy="21336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614EE68-3C80-477E-9814-9081A20B50B6}"/>
                      </a:ext>
                    </a:extLst>
                  </p:cNvPr>
                  <p:cNvSpPr txBox="1"/>
                  <p:nvPr/>
                </p:nvSpPr>
                <p:spPr>
                  <a:xfrm>
                    <a:off x="9410700" y="25974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614EE68-3C80-477E-9814-9081A20B50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0700" y="2597486"/>
                    <a:ext cx="433136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634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A8FD34F-38EE-46C8-BD12-CB1A24DF289E}"/>
                </a:ext>
              </a:extLst>
            </p:cNvPr>
            <p:cNvGrpSpPr/>
            <p:nvPr/>
          </p:nvGrpSpPr>
          <p:grpSpPr>
            <a:xfrm>
              <a:off x="10682037" y="2597486"/>
              <a:ext cx="802105" cy="2571779"/>
              <a:chOff x="10682037" y="2597486"/>
              <a:chExt cx="802105" cy="2571779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830521C-A3B0-459A-AF70-AE8AC449615C}"/>
                  </a:ext>
                </a:extLst>
              </p:cNvPr>
              <p:cNvSpPr/>
              <p:nvPr/>
            </p:nvSpPr>
            <p:spPr>
              <a:xfrm>
                <a:off x="10682037" y="3035665"/>
                <a:ext cx="802105" cy="21336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A2C66A4-4653-4746-A586-71ADC63D3693}"/>
                      </a:ext>
                    </a:extLst>
                  </p:cNvPr>
                  <p:cNvSpPr txBox="1"/>
                  <p:nvPr/>
                </p:nvSpPr>
                <p:spPr>
                  <a:xfrm>
                    <a:off x="10770269" y="25974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A2C66A4-4653-4746-A586-71ADC63D36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70269" y="2597486"/>
                    <a:ext cx="433136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45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306D886-317F-495D-8942-A424AACBC9B5}"/>
                </a:ext>
              </a:extLst>
            </p:cNvPr>
            <p:cNvGrpSpPr/>
            <p:nvPr/>
          </p:nvGrpSpPr>
          <p:grpSpPr>
            <a:xfrm>
              <a:off x="8751736" y="2749886"/>
              <a:ext cx="472928" cy="884644"/>
              <a:chOff x="8751736" y="2749886"/>
              <a:chExt cx="472928" cy="8846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A9F99D2-5B6D-4170-BE6C-51CF3691C43F}"/>
                      </a:ext>
                    </a:extLst>
                  </p:cNvPr>
                  <p:cNvSpPr txBox="1"/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A9F99D2-5B6D-4170-BE6C-51CF3691C4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722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0E33542A-2A98-4E3F-A58B-B95BDC6E1C31}"/>
                  </a:ext>
                </a:extLst>
              </p:cNvPr>
              <p:cNvSpPr/>
              <p:nvPr/>
            </p:nvSpPr>
            <p:spPr>
              <a:xfrm rot="19081639">
                <a:off x="8751736" y="3190800"/>
                <a:ext cx="472928" cy="443730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4A48F5-299B-4F8B-AA4C-FC8AAFCE311C}"/>
                </a:ext>
              </a:extLst>
            </p:cNvPr>
            <p:cNvGrpSpPr/>
            <p:nvPr/>
          </p:nvGrpSpPr>
          <p:grpSpPr>
            <a:xfrm>
              <a:off x="10122725" y="2747173"/>
              <a:ext cx="472928" cy="884644"/>
              <a:chOff x="8751736" y="2749886"/>
              <a:chExt cx="472928" cy="8846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846053D-6812-410B-AD66-ABD558DE2CC4}"/>
                      </a:ext>
                    </a:extLst>
                  </p:cNvPr>
                  <p:cNvSpPr txBox="1"/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846053D-6812-410B-AD66-ABD558DE2C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817" b="-10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C729C3DB-1E17-4367-B8AF-29B42281890C}"/>
                  </a:ext>
                </a:extLst>
              </p:cNvPr>
              <p:cNvSpPr/>
              <p:nvPr/>
            </p:nvSpPr>
            <p:spPr>
              <a:xfrm rot="19081639">
                <a:off x="8751736" y="3190800"/>
                <a:ext cx="472928" cy="443730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A6AA67-4F34-4996-830D-AA90F9CE1740}"/>
                </a:ext>
              </a:extLst>
            </p:cNvPr>
            <p:cNvGrpSpPr/>
            <p:nvPr/>
          </p:nvGrpSpPr>
          <p:grpSpPr>
            <a:xfrm>
              <a:off x="8560496" y="3540515"/>
              <a:ext cx="2248949" cy="2528594"/>
              <a:chOff x="8560496" y="3540515"/>
              <a:chExt cx="2248949" cy="25285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4598909-6146-464E-8804-E489B182FD65}"/>
                      </a:ext>
                    </a:extLst>
                  </p:cNvPr>
                  <p:cNvSpPr txBox="1"/>
                  <p:nvPr/>
                </p:nvSpPr>
                <p:spPr>
                  <a:xfrm>
                    <a:off x="9347202" y="5607444"/>
                    <a:ext cx="94092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SG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r>
                            <a:rPr lang="en-SG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4598909-6146-464E-8804-E489B182FD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7202" y="5607444"/>
                    <a:ext cx="94092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59F5E693-DE2F-43EE-A053-3C0A88781F7F}"/>
                  </a:ext>
                </a:extLst>
              </p:cNvPr>
              <p:cNvSpPr/>
              <p:nvPr/>
            </p:nvSpPr>
            <p:spPr>
              <a:xfrm rot="2518361" flipV="1">
                <a:off x="8560496" y="3540515"/>
                <a:ext cx="2248949" cy="2110101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D6BC47F-9F51-4986-BEE4-173C0882C56D}"/>
                  </a:ext>
                </a:extLst>
              </p:cNvPr>
              <p:cNvSpPr txBox="1"/>
              <p:nvPr/>
            </p:nvSpPr>
            <p:spPr>
              <a:xfrm>
                <a:off x="530984" y="5799634"/>
                <a:ext cx="5046856" cy="7078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0099"/>
                    </a:solidFill>
                  </a:rPr>
                  <a:t>Injection.</a:t>
                </a:r>
                <a:r>
                  <a:rPr lang="en-US" sz="2000" dirty="0"/>
                  <a:t> A function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SG" sz="2000" dirty="0"/>
                  <a:t>is </a:t>
                </a:r>
                <a:r>
                  <a:rPr lang="en-SG" sz="2000" b="1" dirty="0"/>
                  <a:t>injective</a:t>
                </a:r>
                <a:r>
                  <a:rPr lang="en-SG" sz="2000" dirty="0"/>
                  <a:t>  </a:t>
                </a:r>
              </a:p>
              <a:p>
                <a:r>
                  <a:rPr lang="en-SG" sz="2000" dirty="0" err="1"/>
                  <a:t>iff</a:t>
                </a:r>
                <a:r>
                  <a:rPr lang="en-SG" sz="2000" dirty="0"/>
                  <a:t>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SG" sz="2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SG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SG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D6BC47F-9F51-4986-BEE4-173C0882C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84" y="5799634"/>
                <a:ext cx="5046856" cy="707886"/>
              </a:xfrm>
              <a:prstGeom prst="rect">
                <a:avLst/>
              </a:prstGeom>
              <a:blipFill>
                <a:blip r:embed="rId11"/>
                <a:stretch>
                  <a:fillRect l="-1084" t="-3361" b="-12605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10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6359F1-5FFC-4F03-8070-0B9286EA0D83}"/>
                  </a:ext>
                </a:extLst>
              </p:cNvPr>
              <p:cNvSpPr/>
              <p:nvPr/>
            </p:nvSpPr>
            <p:spPr>
              <a:xfrm>
                <a:off x="952901" y="1094211"/>
                <a:ext cx="9875520" cy="1077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Suppose we have a function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with codomain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surjective. </a:t>
                </a:r>
                <a:r>
                  <a:rPr lang="en-US" sz="3200" dirty="0">
                    <a:solidFill>
                      <a:srgbClr val="C00000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is surjective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6359F1-5FFC-4F03-8070-0B9286EA0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01" y="1094211"/>
                <a:ext cx="9875520" cy="1077218"/>
              </a:xfrm>
              <a:prstGeom prst="rect">
                <a:avLst/>
              </a:prstGeom>
              <a:blipFill>
                <a:blip r:embed="rId2"/>
                <a:stretch>
                  <a:fillRect l="-1543" t="-6780" r="-741" b="-1807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>
            <a:extLst>
              <a:ext uri="{FF2B5EF4-FFF2-40B4-BE49-F238E27FC236}">
                <a16:creationId xmlns:a16="http://schemas.microsoft.com/office/drawing/2014/main" id="{B3BFF0B2-159A-4CBB-9542-8F096C0A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25" y="268799"/>
            <a:ext cx="1366551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Q7</a:t>
            </a:r>
            <a:r>
              <a:rPr lang="en-SG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87C882-86E3-41A3-BCF4-A74D571357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261" y="480821"/>
                <a:ext cx="2289718" cy="6168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SG" sz="32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87C882-86E3-41A3-BCF4-A74D57135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261" y="480821"/>
                <a:ext cx="2289718" cy="616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1F839431-1D68-49D2-997F-8142E49CAED4}"/>
              </a:ext>
            </a:extLst>
          </p:cNvPr>
          <p:cNvGrpSpPr/>
          <p:nvPr/>
        </p:nvGrpSpPr>
        <p:grpSpPr>
          <a:xfrm>
            <a:off x="7838573" y="2194561"/>
            <a:ext cx="3645569" cy="3471623"/>
            <a:chOff x="7838573" y="2597486"/>
            <a:chExt cx="3645569" cy="347162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88966F3-1B6D-42D2-BD53-1DEC4C4CC30E}"/>
                </a:ext>
              </a:extLst>
            </p:cNvPr>
            <p:cNvGrpSpPr/>
            <p:nvPr/>
          </p:nvGrpSpPr>
          <p:grpSpPr>
            <a:xfrm>
              <a:off x="7838573" y="2597486"/>
              <a:ext cx="802105" cy="2571779"/>
              <a:chOff x="7838573" y="2597486"/>
              <a:chExt cx="802105" cy="2571779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4B5E8EB-7CAE-4286-ADF9-FA2472E3E4D9}"/>
                  </a:ext>
                </a:extLst>
              </p:cNvPr>
              <p:cNvSpPr/>
              <p:nvPr/>
            </p:nvSpPr>
            <p:spPr>
              <a:xfrm>
                <a:off x="7838573" y="3035665"/>
                <a:ext cx="802105" cy="21336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BDA6DBF-BC79-40D0-A0D5-44FDDBBEF860}"/>
                      </a:ext>
                    </a:extLst>
                  </p:cNvPr>
                  <p:cNvSpPr txBox="1"/>
                  <p:nvPr/>
                </p:nvSpPr>
                <p:spPr>
                  <a:xfrm>
                    <a:off x="7926805" y="25974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BDA6DBF-BC79-40D0-A0D5-44FDDBBEF8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6805" y="2597486"/>
                    <a:ext cx="433136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225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2CC921B-654D-455F-B7B0-DD11C152A00E}"/>
                </a:ext>
              </a:extLst>
            </p:cNvPr>
            <p:cNvGrpSpPr/>
            <p:nvPr/>
          </p:nvGrpSpPr>
          <p:grpSpPr>
            <a:xfrm>
              <a:off x="9322468" y="2597486"/>
              <a:ext cx="802105" cy="2571779"/>
              <a:chOff x="9322468" y="2597486"/>
              <a:chExt cx="802105" cy="2571779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CC1EFE4-2F24-4673-9613-19CA00C0586A}"/>
                  </a:ext>
                </a:extLst>
              </p:cNvPr>
              <p:cNvSpPr/>
              <p:nvPr/>
            </p:nvSpPr>
            <p:spPr>
              <a:xfrm>
                <a:off x="9322468" y="3035665"/>
                <a:ext cx="802105" cy="21336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658D7B4-740A-45E1-816E-F4B097C6A4A3}"/>
                      </a:ext>
                    </a:extLst>
                  </p:cNvPr>
                  <p:cNvSpPr txBox="1"/>
                  <p:nvPr/>
                </p:nvSpPr>
                <p:spPr>
                  <a:xfrm>
                    <a:off x="9410700" y="25974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658D7B4-740A-45E1-816E-F4B097C6A4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0700" y="2597486"/>
                    <a:ext cx="43313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042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CB10081-D941-4FF8-9277-BFD8F009CB2F}"/>
                </a:ext>
              </a:extLst>
            </p:cNvPr>
            <p:cNvGrpSpPr/>
            <p:nvPr/>
          </p:nvGrpSpPr>
          <p:grpSpPr>
            <a:xfrm>
              <a:off x="10682037" y="2597486"/>
              <a:ext cx="802105" cy="2571779"/>
              <a:chOff x="10682037" y="2597486"/>
              <a:chExt cx="802105" cy="2571779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2E30BDD-CD14-4187-AB05-55D4E0A7541A}"/>
                  </a:ext>
                </a:extLst>
              </p:cNvPr>
              <p:cNvSpPr/>
              <p:nvPr/>
            </p:nvSpPr>
            <p:spPr>
              <a:xfrm>
                <a:off x="10682037" y="3035665"/>
                <a:ext cx="802105" cy="21336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D3D89605-47F0-4423-B15F-430B8DCDD859}"/>
                      </a:ext>
                    </a:extLst>
                  </p:cNvPr>
                  <p:cNvSpPr txBox="1"/>
                  <p:nvPr/>
                </p:nvSpPr>
                <p:spPr>
                  <a:xfrm>
                    <a:off x="10770269" y="25974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D3D89605-47F0-4423-B15F-430B8DCDD8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70269" y="2597486"/>
                    <a:ext cx="433136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634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BAA14BF-F62C-4542-84FA-2162216E1641}"/>
                </a:ext>
              </a:extLst>
            </p:cNvPr>
            <p:cNvGrpSpPr/>
            <p:nvPr/>
          </p:nvGrpSpPr>
          <p:grpSpPr>
            <a:xfrm>
              <a:off x="8751736" y="2749886"/>
              <a:ext cx="472928" cy="884644"/>
              <a:chOff x="8751736" y="2749886"/>
              <a:chExt cx="472928" cy="8846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8AC2E8B3-8EEE-4F2F-9BE6-FD673996D3C4}"/>
                      </a:ext>
                    </a:extLst>
                  </p:cNvPr>
                  <p:cNvSpPr txBox="1"/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8AC2E8B3-8EEE-4F2F-9BE6-FD673996D3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DA13B81E-D605-4461-ACDA-FA60B8C8E9B6}"/>
                  </a:ext>
                </a:extLst>
              </p:cNvPr>
              <p:cNvSpPr/>
              <p:nvPr/>
            </p:nvSpPr>
            <p:spPr>
              <a:xfrm rot="19081639">
                <a:off x="8751736" y="3190800"/>
                <a:ext cx="472928" cy="443730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D6F5A2B-443F-4737-AC73-685608D7E6B3}"/>
                </a:ext>
              </a:extLst>
            </p:cNvPr>
            <p:cNvGrpSpPr/>
            <p:nvPr/>
          </p:nvGrpSpPr>
          <p:grpSpPr>
            <a:xfrm>
              <a:off x="10122725" y="2747173"/>
              <a:ext cx="472928" cy="884644"/>
              <a:chOff x="8751736" y="2749886"/>
              <a:chExt cx="472928" cy="8846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BC6646E-9F21-4E50-836A-AA9784DA91A2}"/>
                      </a:ext>
                    </a:extLst>
                  </p:cNvPr>
                  <p:cNvSpPr txBox="1"/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BC6646E-9F21-4E50-836A-AA9784DA91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859" b="-18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27CC5C05-EB18-4F51-BDE1-6B076890F353}"/>
                  </a:ext>
                </a:extLst>
              </p:cNvPr>
              <p:cNvSpPr/>
              <p:nvPr/>
            </p:nvSpPr>
            <p:spPr>
              <a:xfrm rot="19081639">
                <a:off x="8751736" y="3190800"/>
                <a:ext cx="472928" cy="443730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4432B55-06BA-4795-8EE6-55CF92F27996}"/>
                </a:ext>
              </a:extLst>
            </p:cNvPr>
            <p:cNvGrpSpPr/>
            <p:nvPr/>
          </p:nvGrpSpPr>
          <p:grpSpPr>
            <a:xfrm>
              <a:off x="8560496" y="3540515"/>
              <a:ext cx="2248949" cy="2528594"/>
              <a:chOff x="8560496" y="3540515"/>
              <a:chExt cx="2248949" cy="25285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011C05D-0B65-4764-B695-F59DC35E37AC}"/>
                      </a:ext>
                    </a:extLst>
                  </p:cNvPr>
                  <p:cNvSpPr txBox="1"/>
                  <p:nvPr/>
                </p:nvSpPr>
                <p:spPr>
                  <a:xfrm>
                    <a:off x="9347202" y="5607444"/>
                    <a:ext cx="94092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SG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011C05D-0B65-4764-B695-F59DC35E37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7202" y="5607444"/>
                    <a:ext cx="940923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645" b="-18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EC2CAAE1-8F89-4D2B-A97A-E864DDFB88BA}"/>
                  </a:ext>
                </a:extLst>
              </p:cNvPr>
              <p:cNvSpPr/>
              <p:nvPr/>
            </p:nvSpPr>
            <p:spPr>
              <a:xfrm rot="2518361" flipV="1">
                <a:off x="8560496" y="3540515"/>
                <a:ext cx="2248949" cy="2110101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9D03751-E4FA-4489-B7C5-1EE3487F0AFE}"/>
                  </a:ext>
                </a:extLst>
              </p:cNvPr>
              <p:cNvSpPr/>
              <p:nvPr/>
            </p:nvSpPr>
            <p:spPr>
              <a:xfrm>
                <a:off x="600837" y="2305670"/>
                <a:ext cx="6555946" cy="3801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52425" indent="-352425"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 	Suppose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a function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surjective.</a:t>
                </a:r>
              </a:p>
              <a:p>
                <a:pPr marL="352425" indent="-352425"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US" sz="2400" dirty="0"/>
                  <a:t>2. 	Take any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352425" indent="-352425"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US" sz="2400" dirty="0"/>
                  <a:t>3. 	</a:t>
                </a:r>
                <a:r>
                  <a:rPr lang="en-US" sz="2400" dirty="0">
                    <a:solidFill>
                      <a:srgbClr val="006600"/>
                    </a:solidFill>
                  </a:rPr>
                  <a:t>Apply the </a:t>
                </a:r>
                <a:r>
                  <a:rPr lang="en-US" sz="2400" dirty="0" err="1">
                    <a:solidFill>
                      <a:srgbClr val="006600"/>
                    </a:solidFill>
                  </a:rPr>
                  <a:t>surjectivity</a:t>
                </a:r>
                <a:r>
                  <a:rPr lang="en-US" sz="2400" dirty="0">
                    <a:solidFill>
                      <a:srgbClr val="0066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</a:t>
                </a:r>
                <a:r>
                  <a:rPr lang="en-US" sz="2400" dirty="0"/>
                  <a:t>to find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352425" indent="-352425"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US" sz="2400" dirty="0"/>
                  <a:t>4. 	Let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52425" indent="-352425"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US" sz="2400" dirty="0"/>
                  <a:t>5. 	Then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))=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52425" indent="-352425"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US" sz="2400" dirty="0"/>
                  <a:t>6.	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surjective.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9D03751-E4FA-4489-B7C5-1EE3487F0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37" y="2305670"/>
                <a:ext cx="6555946" cy="3801041"/>
              </a:xfrm>
              <a:prstGeom prst="rect">
                <a:avLst/>
              </a:prstGeom>
              <a:blipFill>
                <a:blip r:embed="rId10"/>
                <a:stretch>
                  <a:fillRect l="-1488" t="-1282" r="-2233" b="-256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E397D4E-A1F0-4D0B-9B8A-6C052FB36B11}"/>
                  </a:ext>
                </a:extLst>
              </p:cNvPr>
              <p:cNvSpPr txBox="1"/>
              <p:nvPr/>
            </p:nvSpPr>
            <p:spPr>
              <a:xfrm>
                <a:off x="6207760" y="5760008"/>
                <a:ext cx="5046856" cy="74751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0099"/>
                    </a:solidFill>
                  </a:rPr>
                  <a:t>Surjection.</a:t>
                </a:r>
                <a:r>
                  <a:rPr lang="en-US" sz="2000" dirty="0"/>
                  <a:t> A function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SG" sz="2000" dirty="0"/>
                  <a:t>is </a:t>
                </a:r>
                <a:r>
                  <a:rPr lang="en-SG" sz="2000" b="1" dirty="0"/>
                  <a:t>surjective</a:t>
                </a:r>
                <a:r>
                  <a:rPr lang="en-SG" sz="2000" dirty="0"/>
                  <a:t> </a:t>
                </a:r>
                <a:r>
                  <a:rPr lang="en-SG" sz="2000" dirty="0" err="1"/>
                  <a:t>iff</a:t>
                </a:r>
                <a:r>
                  <a:rPr lang="en-SG" sz="2000" dirty="0"/>
                  <a:t>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E397D4E-A1F0-4D0B-9B8A-6C052FB36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760" y="5760008"/>
                <a:ext cx="5046856" cy="747512"/>
              </a:xfrm>
              <a:prstGeom prst="rect">
                <a:avLst/>
              </a:prstGeom>
              <a:blipFill>
                <a:blip r:embed="rId11"/>
                <a:stretch>
                  <a:fillRect l="-1084" t="-4000" b="-10400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37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of this tutorial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8801"/>
            <a:ext cx="9906000" cy="407469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Functions</a:t>
            </a:r>
          </a:p>
          <a:p>
            <a:pPr marL="346075" indent="-300038">
              <a:spcBef>
                <a:spcPts val="600"/>
              </a:spcBef>
              <a:buClrTx/>
            </a:pPr>
            <a:r>
              <a:rPr lang="en-US" sz="3200" dirty="0">
                <a:solidFill>
                  <a:schemeClr val="tx1"/>
                </a:solidFill>
              </a:rPr>
              <a:t>ranges of functions</a:t>
            </a:r>
          </a:p>
          <a:p>
            <a:pPr marL="346075" indent="-300038">
              <a:spcBef>
                <a:spcPts val="600"/>
              </a:spcBef>
              <a:buClrTx/>
            </a:pPr>
            <a:r>
              <a:rPr lang="en-US" sz="3200" dirty="0">
                <a:solidFill>
                  <a:schemeClr val="tx1"/>
                </a:solidFill>
              </a:rPr>
              <a:t>equality of functions</a:t>
            </a:r>
          </a:p>
          <a:p>
            <a:pPr marL="346075" indent="-300038">
              <a:spcBef>
                <a:spcPts val="600"/>
              </a:spcBef>
              <a:buClrTx/>
            </a:pPr>
            <a:r>
              <a:rPr lang="en-US" sz="3200" dirty="0">
                <a:solidFill>
                  <a:schemeClr val="tx1"/>
                </a:solidFill>
              </a:rPr>
              <a:t>composition of functions</a:t>
            </a:r>
          </a:p>
          <a:p>
            <a:pPr marL="346075" indent="-300038">
              <a:spcBef>
                <a:spcPts val="600"/>
              </a:spcBef>
              <a:buClrTx/>
            </a:pPr>
            <a:r>
              <a:rPr lang="en-US" sz="3200" dirty="0" err="1">
                <a:solidFill>
                  <a:schemeClr val="tx1"/>
                </a:solidFill>
              </a:rPr>
              <a:t>surjectivity</a:t>
            </a:r>
            <a:r>
              <a:rPr lang="en-US" sz="3200" dirty="0">
                <a:solidFill>
                  <a:schemeClr val="tx1"/>
                </a:solidFill>
              </a:rPr>
              <a:t>, injectivity and bijectivity</a:t>
            </a:r>
          </a:p>
          <a:p>
            <a:pPr marL="346075" indent="-300038">
              <a:spcBef>
                <a:spcPts val="600"/>
              </a:spcBef>
              <a:buClrTx/>
            </a:pPr>
            <a:r>
              <a:rPr lang="en-US" sz="3200" dirty="0">
                <a:solidFill>
                  <a:schemeClr val="tx1"/>
                </a:solidFill>
              </a:rPr>
              <a:t>inverse functions</a:t>
            </a:r>
          </a:p>
          <a:p>
            <a:pPr marL="346075" indent="-300038">
              <a:spcBef>
                <a:spcPts val="600"/>
              </a:spcBef>
              <a:buClrTx/>
            </a:pPr>
            <a:r>
              <a:rPr lang="en-US" sz="3200" dirty="0" err="1">
                <a:solidFill>
                  <a:schemeClr val="tx1"/>
                </a:solidFill>
              </a:rPr>
              <a:t>setwise</a:t>
            </a:r>
            <a:r>
              <a:rPr lang="en-US" sz="3200" dirty="0">
                <a:solidFill>
                  <a:schemeClr val="tx1"/>
                </a:solidFill>
              </a:rPr>
              <a:t> images and </a:t>
            </a:r>
            <a:r>
              <a:rPr lang="en-US" sz="3200" dirty="0" err="1">
                <a:solidFill>
                  <a:schemeClr val="tx1"/>
                </a:solidFill>
              </a:rPr>
              <a:t>setwise</a:t>
            </a:r>
            <a:r>
              <a:rPr lang="en-US" sz="3200" dirty="0">
                <a:solidFill>
                  <a:schemeClr val="tx1"/>
                </a:solidFill>
              </a:rPr>
              <a:t> preimages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81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70" y="275891"/>
            <a:ext cx="1526972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Q8</a:t>
            </a:r>
            <a:r>
              <a:rPr lang="en-SG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20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A80A4-B29F-4984-99B6-73034E45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15" y="378691"/>
            <a:ext cx="8328824" cy="3003607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16F2BE75-E622-4E47-9499-DB62F8EFF716}"/>
              </a:ext>
            </a:extLst>
          </p:cNvPr>
          <p:cNvGrpSpPr/>
          <p:nvPr/>
        </p:nvGrpSpPr>
        <p:grpSpPr>
          <a:xfrm>
            <a:off x="1276013" y="3583282"/>
            <a:ext cx="1619260" cy="1933354"/>
            <a:chOff x="5322226" y="3564693"/>
            <a:chExt cx="1619260" cy="193335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7C7A29C-7A0D-45D7-860D-60C3BDB89C9A}"/>
                </a:ext>
              </a:extLst>
            </p:cNvPr>
            <p:cNvGrpSpPr/>
            <p:nvPr/>
          </p:nvGrpSpPr>
          <p:grpSpPr>
            <a:xfrm>
              <a:off x="5322226" y="3564693"/>
              <a:ext cx="1619260" cy="1933354"/>
              <a:chOff x="9322468" y="2597486"/>
              <a:chExt cx="2153967" cy="2571779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157EA9C-90C8-4C06-8E8D-43CD19B7DA92}"/>
                  </a:ext>
                </a:extLst>
              </p:cNvPr>
              <p:cNvGrpSpPr/>
              <p:nvPr/>
            </p:nvGrpSpPr>
            <p:grpSpPr>
              <a:xfrm>
                <a:off x="9322468" y="2597486"/>
                <a:ext cx="802105" cy="2571779"/>
                <a:chOff x="9322468" y="2597486"/>
                <a:chExt cx="802105" cy="2571779"/>
              </a:xfrm>
            </p:grpSpPr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B6707F03-5A21-405D-8EB0-FF4AB5B2EDCA}"/>
                    </a:ext>
                  </a:extLst>
                </p:cNvPr>
                <p:cNvSpPr/>
                <p:nvPr/>
              </p:nvSpPr>
              <p:spPr>
                <a:xfrm>
                  <a:off x="9322468" y="3035665"/>
                  <a:ext cx="802105" cy="21336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4FFAE253-9871-4AC9-8752-CE1BA226F3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10700" y="2597486"/>
                      <a:ext cx="433136" cy="532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SG" sz="2000" i="1" dirty="0"/>
                    </a:p>
                  </p:txBody>
                </p:sp>
              </mc:Choice>
              <mc:Fallback xmlns="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4FFAE253-9871-4AC9-8752-CE1BA226F3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10700" y="2597486"/>
                      <a:ext cx="433136" cy="532233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92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795435-9A7C-486B-BEB5-B67420C440C9}"/>
                  </a:ext>
                </a:extLst>
              </p:cNvPr>
              <p:cNvGrpSpPr/>
              <p:nvPr/>
            </p:nvGrpSpPr>
            <p:grpSpPr>
              <a:xfrm>
                <a:off x="10674330" y="2597486"/>
                <a:ext cx="802105" cy="2571779"/>
                <a:chOff x="10674330" y="2597486"/>
                <a:chExt cx="802105" cy="2571779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43F9EB87-1FC3-4414-8130-614D25B913CC}"/>
                    </a:ext>
                  </a:extLst>
                </p:cNvPr>
                <p:cNvSpPr/>
                <p:nvPr/>
              </p:nvSpPr>
              <p:spPr>
                <a:xfrm>
                  <a:off x="10674330" y="3035665"/>
                  <a:ext cx="802105" cy="21336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1577F54E-634F-4D08-A650-D79A070D7D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62562" y="2597486"/>
                      <a:ext cx="433136" cy="532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SG" sz="2000" i="1" dirty="0"/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1577F54E-634F-4D08-A650-D79A070D7D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62562" y="2597486"/>
                      <a:ext cx="433136" cy="532233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943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592AC9A-5903-4BDD-B955-466C289734DE}"/>
                  </a:ext>
                </a:extLst>
              </p:cNvPr>
              <p:cNvGrpSpPr/>
              <p:nvPr/>
            </p:nvGrpSpPr>
            <p:grpSpPr>
              <a:xfrm>
                <a:off x="10122725" y="2707385"/>
                <a:ext cx="479860" cy="924432"/>
                <a:chOff x="8751736" y="2710098"/>
                <a:chExt cx="479860" cy="9244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A0E49C9C-22F0-4FA7-AE5D-39D75A75F0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98460" y="2710098"/>
                      <a:ext cx="433136" cy="532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oMath>
                        </m:oMathPara>
                      </a14:m>
                      <a:endParaRPr lang="en-SG" sz="2000" i="1" dirty="0"/>
                    </a:p>
                  </p:txBody>
                </p:sp>
              </mc:Choice>
              <mc:Fallback xmlns="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A0E49C9C-22F0-4FA7-AE5D-39D75A75F01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98460" y="2710098"/>
                      <a:ext cx="433136" cy="53223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1321" b="-75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6" name="Arc 75">
                  <a:extLst>
                    <a:ext uri="{FF2B5EF4-FFF2-40B4-BE49-F238E27FC236}">
                      <a16:creationId xmlns:a16="http://schemas.microsoft.com/office/drawing/2014/main" id="{ADE81FAA-DB51-4A75-8C7B-5B80A343FC4D}"/>
                    </a:ext>
                  </a:extLst>
                </p:cNvPr>
                <p:cNvSpPr/>
                <p:nvPr/>
              </p:nvSpPr>
              <p:spPr>
                <a:xfrm rot="19081639">
                  <a:off x="8751736" y="3190800"/>
                  <a:ext cx="472928" cy="443730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AB6FABC-5031-4022-9AF9-D4257B6ADFBB}"/>
                </a:ext>
              </a:extLst>
            </p:cNvPr>
            <p:cNvSpPr txBox="1"/>
            <p:nvPr/>
          </p:nvSpPr>
          <p:spPr>
            <a:xfrm>
              <a:off x="5443564" y="4047420"/>
              <a:ext cx="325613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  <a:p>
              <a:pPr algn="ctr">
                <a:spcAft>
                  <a:spcPts val="1200"/>
                </a:spcAft>
              </a:pPr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  <a:p>
              <a:pPr algn="ctr">
                <a:spcAft>
                  <a:spcPts val="1200"/>
                </a:spcAft>
              </a:pPr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CE18C18-5B04-4391-97F7-4ABB80BB70C8}"/>
                </a:ext>
              </a:extLst>
            </p:cNvPr>
            <p:cNvSpPr txBox="1"/>
            <p:nvPr/>
          </p:nvSpPr>
          <p:spPr>
            <a:xfrm>
              <a:off x="6472390" y="4047420"/>
              <a:ext cx="325613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  <a:p>
              <a:pPr algn="ctr">
                <a:spcAft>
                  <a:spcPts val="1200"/>
                </a:spcAft>
              </a:pPr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  <a:p>
              <a:pPr algn="ctr">
                <a:spcAft>
                  <a:spcPts val="1200"/>
                </a:spcAft>
              </a:pPr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D60723-B9FF-4AE7-BCE4-80A18E125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4169" y="4229246"/>
              <a:ext cx="823990" cy="411651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56843E8-F9A8-4811-80E0-073122454513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5727928" y="4222064"/>
              <a:ext cx="744462" cy="44090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515B48F-4D61-4044-B5B8-421A3414F7E6}"/>
                </a:ext>
              </a:extLst>
            </p:cNvPr>
            <p:cNvCxnSpPr>
              <a:cxnSpLocks/>
            </p:cNvCxnSpPr>
            <p:nvPr/>
          </p:nvCxnSpPr>
          <p:spPr>
            <a:xfrm>
              <a:off x="5702313" y="5087213"/>
              <a:ext cx="823990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438B28D-063E-4CA5-A795-02214B4D3EB6}"/>
              </a:ext>
            </a:extLst>
          </p:cNvPr>
          <p:cNvGrpSpPr/>
          <p:nvPr/>
        </p:nvGrpSpPr>
        <p:grpSpPr>
          <a:xfrm>
            <a:off x="6651985" y="3583282"/>
            <a:ext cx="1643648" cy="1933354"/>
            <a:chOff x="5686396" y="3751444"/>
            <a:chExt cx="1643648" cy="193335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1CCC49-F38F-4887-9E94-E72681E3F2FA}"/>
                </a:ext>
              </a:extLst>
            </p:cNvPr>
            <p:cNvGrpSpPr/>
            <p:nvPr/>
          </p:nvGrpSpPr>
          <p:grpSpPr>
            <a:xfrm>
              <a:off x="5686396" y="3751444"/>
              <a:ext cx="1643648" cy="1933354"/>
              <a:chOff x="5686396" y="3751444"/>
              <a:chExt cx="1643648" cy="1933354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A08C5C4-989C-416F-84D7-4276C2028B8C}"/>
                  </a:ext>
                </a:extLst>
              </p:cNvPr>
              <p:cNvGrpSpPr/>
              <p:nvPr/>
            </p:nvGrpSpPr>
            <p:grpSpPr>
              <a:xfrm>
                <a:off x="5686396" y="3751444"/>
                <a:ext cx="1643648" cy="1933354"/>
                <a:chOff x="7938165" y="2597486"/>
                <a:chExt cx="2186408" cy="2571779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B7930B0C-C0FF-4B32-9BEF-0A04FB1AFA80}"/>
                    </a:ext>
                  </a:extLst>
                </p:cNvPr>
                <p:cNvGrpSpPr/>
                <p:nvPr/>
              </p:nvGrpSpPr>
              <p:grpSpPr>
                <a:xfrm>
                  <a:off x="7938165" y="2597486"/>
                  <a:ext cx="802105" cy="2571779"/>
                  <a:chOff x="7938165" y="2597486"/>
                  <a:chExt cx="802105" cy="2571779"/>
                </a:xfrm>
              </p:grpSpPr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7CA6E3E3-09CD-48E6-AA0A-B52F8BDD3009}"/>
                      </a:ext>
                    </a:extLst>
                  </p:cNvPr>
                  <p:cNvSpPr/>
                  <p:nvPr/>
                </p:nvSpPr>
                <p:spPr>
                  <a:xfrm>
                    <a:off x="7938165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>
                        <a:extLst>
                          <a:ext uri="{FF2B5EF4-FFF2-40B4-BE49-F238E27FC236}">
                            <a16:creationId xmlns:a16="http://schemas.microsoft.com/office/drawing/2014/main" id="{560F46D9-509A-4B37-B68B-D1020582EB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26397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15" name="TextBox 114">
                        <a:extLst>
                          <a:ext uri="{FF2B5EF4-FFF2-40B4-BE49-F238E27FC236}">
                            <a16:creationId xmlns:a16="http://schemas.microsoft.com/office/drawing/2014/main" id="{560F46D9-509A-4B37-B68B-D1020582EB4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26397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943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0172EB05-0874-4F45-99B8-11C3652527CA}"/>
                    </a:ext>
                  </a:extLst>
                </p:cNvPr>
                <p:cNvGrpSpPr/>
                <p:nvPr/>
              </p:nvGrpSpPr>
              <p:grpSpPr>
                <a:xfrm>
                  <a:off x="9322468" y="2597486"/>
                  <a:ext cx="802105" cy="2571779"/>
                  <a:chOff x="9322468" y="2597486"/>
                  <a:chExt cx="802105" cy="2571779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F88F54EA-39B9-43C4-B149-546D64117828}"/>
                      </a:ext>
                    </a:extLst>
                  </p:cNvPr>
                  <p:cNvSpPr/>
                  <p:nvPr/>
                </p:nvSpPr>
                <p:spPr>
                  <a:xfrm>
                    <a:off x="9322468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A31EA0E9-230A-4E38-A9DD-B57E5BA4FD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A31EA0E9-230A-4E38-A9DD-B57E5BA4FD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113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D961886-2574-4363-A8B3-23A76137C5BB}"/>
                    </a:ext>
                  </a:extLst>
                </p:cNvPr>
                <p:cNvGrpSpPr/>
                <p:nvPr/>
              </p:nvGrpSpPr>
              <p:grpSpPr>
                <a:xfrm>
                  <a:off x="8751736" y="2707384"/>
                  <a:ext cx="483833" cy="927146"/>
                  <a:chOff x="8751736" y="2707384"/>
                  <a:chExt cx="483833" cy="92714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" name="TextBox 107">
                        <a:extLst>
                          <a:ext uri="{FF2B5EF4-FFF2-40B4-BE49-F238E27FC236}">
                            <a16:creationId xmlns:a16="http://schemas.microsoft.com/office/drawing/2014/main" id="{3F8AC9B9-BC89-4B95-A0E7-C03DAA5873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02433" y="2707384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08" name="TextBox 107">
                        <a:extLst>
                          <a:ext uri="{FF2B5EF4-FFF2-40B4-BE49-F238E27FC236}">
                            <a16:creationId xmlns:a16="http://schemas.microsoft.com/office/drawing/2014/main" id="{3F8AC9B9-BC89-4B95-A0E7-C03DAA58738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02433" y="2707384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943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9" name="Arc 108">
                    <a:extLst>
                      <a:ext uri="{FF2B5EF4-FFF2-40B4-BE49-F238E27FC236}">
                        <a16:creationId xmlns:a16="http://schemas.microsoft.com/office/drawing/2014/main" id="{9120BC6F-301D-42DB-AD2C-273C24CAB9BA}"/>
                      </a:ext>
                    </a:extLst>
                  </p:cNvPr>
                  <p:cNvSpPr/>
                  <p:nvPr/>
                </p:nvSpPr>
                <p:spPr>
                  <a:xfrm rot="19081639">
                    <a:off x="8751736" y="3190800"/>
                    <a:ext cx="472928" cy="443730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44D1E89-D612-422E-BDB2-5154DD8AF306}"/>
                  </a:ext>
                </a:extLst>
              </p:cNvPr>
              <p:cNvSpPr txBox="1"/>
              <p:nvPr/>
            </p:nvSpPr>
            <p:spPr>
              <a:xfrm>
                <a:off x="5806069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70CA66A-DCAA-4034-AC11-93C8DE2E252C}"/>
                  </a:ext>
                </a:extLst>
              </p:cNvPr>
              <p:cNvSpPr txBox="1"/>
              <p:nvPr/>
            </p:nvSpPr>
            <p:spPr>
              <a:xfrm>
                <a:off x="6848393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66D0E78-6291-4CBA-A762-4057FBD12CFF}"/>
                </a:ext>
              </a:extLst>
            </p:cNvPr>
            <p:cNvCxnSpPr>
              <a:endCxn id="96" idx="1"/>
            </p:cNvCxnSpPr>
            <p:nvPr/>
          </p:nvCxnSpPr>
          <p:spPr>
            <a:xfrm flipV="1">
              <a:off x="6078338" y="4849724"/>
              <a:ext cx="770055" cy="4242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0F9A862-98E0-4722-9EC6-42BA0DB3E1E6}"/>
                </a:ext>
              </a:extLst>
            </p:cNvPr>
            <p:cNvCxnSpPr>
              <a:cxnSpLocks/>
              <a:stCxn id="95" idx="3"/>
            </p:cNvCxnSpPr>
            <p:nvPr/>
          </p:nvCxnSpPr>
          <p:spPr>
            <a:xfrm>
              <a:off x="6131682" y="4849724"/>
              <a:ext cx="770646" cy="45559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B4CD81B-877D-454E-B668-BCDE1C89B92D}"/>
                </a:ext>
              </a:extLst>
            </p:cNvPr>
            <p:cNvCxnSpPr>
              <a:cxnSpLocks/>
            </p:cNvCxnSpPr>
            <p:nvPr/>
          </p:nvCxnSpPr>
          <p:spPr>
            <a:xfrm>
              <a:off x="6078338" y="4415997"/>
              <a:ext cx="82399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8E0216E-A7B9-414D-9C0C-00745934DD12}"/>
              </a:ext>
            </a:extLst>
          </p:cNvPr>
          <p:cNvGrpSpPr/>
          <p:nvPr/>
        </p:nvGrpSpPr>
        <p:grpSpPr>
          <a:xfrm>
            <a:off x="2691810" y="3583282"/>
            <a:ext cx="1239172" cy="1933354"/>
            <a:chOff x="5702313" y="3564693"/>
            <a:chExt cx="1239172" cy="1933354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31E3C944-E670-4ACA-929B-BA389E64AD0D}"/>
                </a:ext>
              </a:extLst>
            </p:cNvPr>
            <p:cNvGrpSpPr/>
            <p:nvPr/>
          </p:nvGrpSpPr>
          <p:grpSpPr>
            <a:xfrm>
              <a:off x="5923824" y="3564693"/>
              <a:ext cx="1017661" cy="1933354"/>
              <a:chOff x="10122725" y="2597486"/>
              <a:chExt cx="1353710" cy="2571779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E66A533B-26B8-4C56-9A9E-126076C080C7}"/>
                  </a:ext>
                </a:extLst>
              </p:cNvPr>
              <p:cNvGrpSpPr/>
              <p:nvPr/>
            </p:nvGrpSpPr>
            <p:grpSpPr>
              <a:xfrm>
                <a:off x="10674330" y="2597486"/>
                <a:ext cx="802105" cy="2571779"/>
                <a:chOff x="10674330" y="2597486"/>
                <a:chExt cx="802105" cy="2571779"/>
              </a:xfrm>
            </p:grpSpPr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05685246-202A-45F9-9319-50233080F7A4}"/>
                    </a:ext>
                  </a:extLst>
                </p:cNvPr>
                <p:cNvSpPr/>
                <p:nvPr/>
              </p:nvSpPr>
              <p:spPr>
                <a:xfrm>
                  <a:off x="10674330" y="3035665"/>
                  <a:ext cx="802105" cy="21336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51A2786B-96F5-48F5-A969-DC53B25E4A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62562" y="2597486"/>
                      <a:ext cx="433136" cy="532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SG" sz="2000" i="1" dirty="0"/>
                    </a:p>
                  </p:txBody>
                </p:sp>
              </mc:Choice>
              <mc:Fallback xmlns="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51A2786B-96F5-48F5-A969-DC53B25E4A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62562" y="2597486"/>
                      <a:ext cx="433136" cy="532233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13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655F760E-F573-48FE-87F4-9F5A0F655D7B}"/>
                  </a:ext>
                </a:extLst>
              </p:cNvPr>
              <p:cNvGrpSpPr/>
              <p:nvPr/>
            </p:nvGrpSpPr>
            <p:grpSpPr>
              <a:xfrm>
                <a:off x="10122725" y="2707385"/>
                <a:ext cx="479860" cy="924432"/>
                <a:chOff x="8751736" y="2710098"/>
                <a:chExt cx="479860" cy="9244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5725B4DB-A6A6-440C-8CDA-B93E0DE423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98460" y="2710098"/>
                      <a:ext cx="433136" cy="532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oMath>
                        </m:oMathPara>
                      </a14:m>
                      <a:endParaRPr lang="en-SG" sz="2000" i="1" dirty="0"/>
                    </a:p>
                  </p:txBody>
                </p:sp>
              </mc:Choice>
              <mc:Fallback xmlns="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5725B4DB-A6A6-440C-8CDA-B93E0DE423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98460" y="2710098"/>
                      <a:ext cx="433136" cy="532233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1321" b="-75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7" name="Arc 126">
                  <a:extLst>
                    <a:ext uri="{FF2B5EF4-FFF2-40B4-BE49-F238E27FC236}">
                      <a16:creationId xmlns:a16="http://schemas.microsoft.com/office/drawing/2014/main" id="{8B218872-B20B-4D5B-85B7-8179D371BBE8}"/>
                    </a:ext>
                  </a:extLst>
                </p:cNvPr>
                <p:cNvSpPr/>
                <p:nvPr/>
              </p:nvSpPr>
              <p:spPr>
                <a:xfrm rot="19081639">
                  <a:off x="8751736" y="3190800"/>
                  <a:ext cx="472928" cy="443730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E0C6B62-0E1B-47ED-9147-DD2361CA22C0}"/>
                </a:ext>
              </a:extLst>
            </p:cNvPr>
            <p:cNvSpPr txBox="1"/>
            <p:nvPr/>
          </p:nvSpPr>
          <p:spPr>
            <a:xfrm>
              <a:off x="6472390" y="4047420"/>
              <a:ext cx="325613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  <a:p>
              <a:pPr algn="ctr">
                <a:spcAft>
                  <a:spcPts val="1200"/>
                </a:spcAft>
              </a:pPr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  <a:p>
              <a:pPr algn="ctr">
                <a:spcAft>
                  <a:spcPts val="1200"/>
                </a:spcAft>
              </a:pPr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D99BFE9-C805-4659-8D6C-D78C88A621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4169" y="4229246"/>
              <a:ext cx="823990" cy="411651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84E48260-5309-4B4A-BE64-70DFFF0150B3}"/>
                </a:ext>
              </a:extLst>
            </p:cNvPr>
            <p:cNvCxnSpPr>
              <a:cxnSpLocks/>
              <a:endCxn id="119" idx="1"/>
            </p:cNvCxnSpPr>
            <p:nvPr/>
          </p:nvCxnSpPr>
          <p:spPr>
            <a:xfrm>
              <a:off x="5727928" y="4222064"/>
              <a:ext cx="744462" cy="44090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5A47731-EADD-4F05-B40C-04B80485656C}"/>
                </a:ext>
              </a:extLst>
            </p:cNvPr>
            <p:cNvCxnSpPr>
              <a:cxnSpLocks/>
            </p:cNvCxnSpPr>
            <p:nvPr/>
          </p:nvCxnSpPr>
          <p:spPr>
            <a:xfrm>
              <a:off x="5702313" y="5087213"/>
              <a:ext cx="823990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0F37F62-F961-4C23-9254-C5E5DB8A94FC}"/>
              </a:ext>
            </a:extLst>
          </p:cNvPr>
          <p:cNvGrpSpPr/>
          <p:nvPr/>
        </p:nvGrpSpPr>
        <p:grpSpPr>
          <a:xfrm>
            <a:off x="8137628" y="3583282"/>
            <a:ext cx="1251705" cy="1933354"/>
            <a:chOff x="6078338" y="3751444"/>
            <a:chExt cx="1251705" cy="1933354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953D8EA-E5D4-4DE6-9BDC-6B13D6519EC0}"/>
                </a:ext>
              </a:extLst>
            </p:cNvPr>
            <p:cNvGrpSpPr/>
            <p:nvPr/>
          </p:nvGrpSpPr>
          <p:grpSpPr>
            <a:xfrm>
              <a:off x="6298003" y="3751444"/>
              <a:ext cx="1032040" cy="1933354"/>
              <a:chOff x="6298003" y="3751444"/>
              <a:chExt cx="1032040" cy="1933354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6FD58C76-6CFD-459B-BFBA-6E3ACCEFEB42}"/>
                  </a:ext>
                </a:extLst>
              </p:cNvPr>
              <p:cNvGrpSpPr/>
              <p:nvPr/>
            </p:nvGrpSpPr>
            <p:grpSpPr>
              <a:xfrm>
                <a:off x="6298003" y="3751444"/>
                <a:ext cx="1032040" cy="1933354"/>
                <a:chOff x="8751736" y="2597486"/>
                <a:chExt cx="1372837" cy="2571779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22DCFFCD-6B0F-4470-950B-A0E159A11A9C}"/>
                    </a:ext>
                  </a:extLst>
                </p:cNvPr>
                <p:cNvGrpSpPr/>
                <p:nvPr/>
              </p:nvGrpSpPr>
              <p:grpSpPr>
                <a:xfrm>
                  <a:off x="9322468" y="2597486"/>
                  <a:ext cx="802105" cy="2571779"/>
                  <a:chOff x="9322468" y="2597486"/>
                  <a:chExt cx="802105" cy="2571779"/>
                </a:xfrm>
              </p:grpSpPr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6E138C27-3255-4A96-8C7C-7EFC578B3E11}"/>
                      </a:ext>
                    </a:extLst>
                  </p:cNvPr>
                  <p:cNvSpPr/>
                  <p:nvPr/>
                </p:nvSpPr>
                <p:spPr>
                  <a:xfrm>
                    <a:off x="9322468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6" name="TextBox 145">
                        <a:extLst>
                          <a:ext uri="{FF2B5EF4-FFF2-40B4-BE49-F238E27FC236}">
                            <a16:creationId xmlns:a16="http://schemas.microsoft.com/office/drawing/2014/main" id="{F86F6115-0A56-4F4A-8925-C715221462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46" name="TextBox 145">
                        <a:extLst>
                          <a:ext uri="{FF2B5EF4-FFF2-40B4-BE49-F238E27FC236}">
                            <a16:creationId xmlns:a16="http://schemas.microsoft.com/office/drawing/2014/main" id="{F86F6115-0A56-4F4A-8925-C7152214624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92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B403F644-408B-4328-B1EB-B588A8F99358}"/>
                    </a:ext>
                  </a:extLst>
                </p:cNvPr>
                <p:cNvGrpSpPr/>
                <p:nvPr/>
              </p:nvGrpSpPr>
              <p:grpSpPr>
                <a:xfrm>
                  <a:off x="8751736" y="2707384"/>
                  <a:ext cx="483833" cy="927146"/>
                  <a:chOff x="8751736" y="2707384"/>
                  <a:chExt cx="483833" cy="92714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3" name="TextBox 142">
                        <a:extLst>
                          <a:ext uri="{FF2B5EF4-FFF2-40B4-BE49-F238E27FC236}">
                            <a16:creationId xmlns:a16="http://schemas.microsoft.com/office/drawing/2014/main" id="{EDE9E300-99DE-451D-9FE9-1175C63643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02433" y="2707384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43" name="TextBox 142">
                        <a:extLst>
                          <a:ext uri="{FF2B5EF4-FFF2-40B4-BE49-F238E27FC236}">
                            <a16:creationId xmlns:a16="http://schemas.microsoft.com/office/drawing/2014/main" id="{EDE9E300-99DE-451D-9FE9-1175C636439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02433" y="2707384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740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44" name="Arc 143">
                    <a:extLst>
                      <a:ext uri="{FF2B5EF4-FFF2-40B4-BE49-F238E27FC236}">
                        <a16:creationId xmlns:a16="http://schemas.microsoft.com/office/drawing/2014/main" id="{3E646EB2-14BB-40FB-8877-84226C934D2E}"/>
                      </a:ext>
                    </a:extLst>
                  </p:cNvPr>
                  <p:cNvSpPr/>
                  <p:nvPr/>
                </p:nvSpPr>
                <p:spPr>
                  <a:xfrm rot="19081639">
                    <a:off x="8751736" y="3190800"/>
                    <a:ext cx="472928" cy="443730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0977324-4493-4999-88AB-734AA6D66787}"/>
                  </a:ext>
                </a:extLst>
              </p:cNvPr>
              <p:cNvSpPr txBox="1"/>
              <p:nvPr/>
            </p:nvSpPr>
            <p:spPr>
              <a:xfrm>
                <a:off x="6848393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4CAD007F-95BE-4973-8AF0-7EB9884FC89C}"/>
                </a:ext>
              </a:extLst>
            </p:cNvPr>
            <p:cNvCxnSpPr>
              <a:endCxn id="139" idx="1"/>
            </p:cNvCxnSpPr>
            <p:nvPr/>
          </p:nvCxnSpPr>
          <p:spPr>
            <a:xfrm flipV="1">
              <a:off x="6078338" y="4849724"/>
              <a:ext cx="770055" cy="4242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EBA75286-A2E5-4E70-A744-5907ABE60791}"/>
                </a:ext>
              </a:extLst>
            </p:cNvPr>
            <p:cNvCxnSpPr>
              <a:cxnSpLocks/>
            </p:cNvCxnSpPr>
            <p:nvPr/>
          </p:nvCxnSpPr>
          <p:spPr>
            <a:xfrm>
              <a:off x="6131682" y="4849724"/>
              <a:ext cx="770646" cy="45559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0408E01A-AC70-473D-ADFB-E4B881BBF782}"/>
                </a:ext>
              </a:extLst>
            </p:cNvPr>
            <p:cNvCxnSpPr>
              <a:cxnSpLocks/>
            </p:cNvCxnSpPr>
            <p:nvPr/>
          </p:nvCxnSpPr>
          <p:spPr>
            <a:xfrm>
              <a:off x="6078338" y="4415997"/>
              <a:ext cx="82399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766D41-5D31-4C9A-88D4-4C4A1F9FB1CB}"/>
                  </a:ext>
                </a:extLst>
              </p:cNvPr>
              <p:cNvSpPr txBox="1"/>
              <p:nvPr/>
            </p:nvSpPr>
            <p:spPr>
              <a:xfrm>
                <a:off x="4119140" y="3976683"/>
                <a:ext cx="162709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766D41-5D31-4C9A-88D4-4C4A1F9FB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140" y="3976683"/>
                <a:ext cx="1627090" cy="923330"/>
              </a:xfrm>
              <a:prstGeom prst="rect">
                <a:avLst/>
              </a:prstGeom>
              <a:blipFill>
                <a:blip r:embed="rId19"/>
                <a:stretch>
                  <a:fillRect b="-19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2BAEEE8-AA18-4C5C-849F-7E757FDE09A1}"/>
                  </a:ext>
                </a:extLst>
              </p:cNvPr>
              <p:cNvSpPr txBox="1"/>
              <p:nvPr/>
            </p:nvSpPr>
            <p:spPr>
              <a:xfrm>
                <a:off x="4148183" y="4939747"/>
                <a:ext cx="1809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b="0" dirty="0"/>
                  <a:t> order of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SG" b="0" dirty="0">
                    <a:ea typeface="Cambria Math" panose="02040503050406030204" pitchFamily="18" charset="0"/>
                  </a:rPr>
                  <a:t> = 2</a:t>
                </a: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2BAEEE8-AA18-4C5C-849F-7E757FDE0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183" y="4939747"/>
                <a:ext cx="1809619" cy="369332"/>
              </a:xfrm>
              <a:prstGeom prst="rect">
                <a:avLst/>
              </a:prstGeom>
              <a:blipFill>
                <a:blip r:embed="rId2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FD57C91-A273-45E1-8400-08462CE748F0}"/>
                  </a:ext>
                </a:extLst>
              </p:cNvPr>
              <p:cNvSpPr txBox="1"/>
              <p:nvPr/>
            </p:nvSpPr>
            <p:spPr>
              <a:xfrm>
                <a:off x="9510235" y="3976683"/>
                <a:ext cx="162709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FD57C91-A273-45E1-8400-08462CE74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235" y="3976683"/>
                <a:ext cx="1627090" cy="92333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B511D44-ED95-4E64-A823-893652B96CA7}"/>
                  </a:ext>
                </a:extLst>
              </p:cNvPr>
              <p:cNvSpPr txBox="1"/>
              <p:nvPr/>
            </p:nvSpPr>
            <p:spPr>
              <a:xfrm>
                <a:off x="9539278" y="4939747"/>
                <a:ext cx="1809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b="0" dirty="0"/>
                  <a:t> order of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SG" b="0" dirty="0">
                    <a:ea typeface="Cambria Math" panose="02040503050406030204" pitchFamily="18" charset="0"/>
                  </a:rPr>
                  <a:t> = 2</a:t>
                </a: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B511D44-ED95-4E64-A823-893652B96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278" y="4939747"/>
                <a:ext cx="1809619" cy="369332"/>
              </a:xfrm>
              <a:prstGeom prst="rect">
                <a:avLst/>
              </a:prstGeom>
              <a:blipFill>
                <a:blip r:embed="rId2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03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51" grpId="0"/>
      <p:bldP spid="152" grpId="0"/>
      <p:bldP spid="1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70" y="275891"/>
            <a:ext cx="1526972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Q8</a:t>
            </a:r>
            <a:r>
              <a:rPr lang="en-SG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21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A80A4-B29F-4984-99B6-73034E45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15" y="378691"/>
            <a:ext cx="8328824" cy="3003607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1BC58436-C243-4213-BE02-FC0E31AAA334}"/>
              </a:ext>
            </a:extLst>
          </p:cNvPr>
          <p:cNvGrpSpPr/>
          <p:nvPr/>
        </p:nvGrpSpPr>
        <p:grpSpPr>
          <a:xfrm>
            <a:off x="1193606" y="3588126"/>
            <a:ext cx="2659920" cy="2517516"/>
            <a:chOff x="5686396" y="3751444"/>
            <a:chExt cx="2659920" cy="251751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DA11DB-2A92-4E47-92C0-B5CEF9A99670}"/>
                </a:ext>
              </a:extLst>
            </p:cNvPr>
            <p:cNvGrpSpPr/>
            <p:nvPr/>
          </p:nvGrpSpPr>
          <p:grpSpPr>
            <a:xfrm>
              <a:off x="5686396" y="3751444"/>
              <a:ext cx="2659920" cy="2517516"/>
              <a:chOff x="5686396" y="3751444"/>
              <a:chExt cx="2659920" cy="251751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2A65C01-EA43-4B62-B1E1-907A715B941C}"/>
                  </a:ext>
                </a:extLst>
              </p:cNvPr>
              <p:cNvGrpSpPr/>
              <p:nvPr/>
            </p:nvGrpSpPr>
            <p:grpSpPr>
              <a:xfrm>
                <a:off x="5686396" y="3751444"/>
                <a:ext cx="2659920" cy="2517516"/>
                <a:chOff x="7938165" y="2597486"/>
                <a:chExt cx="3538270" cy="3348841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9E3DFB2A-E004-4DC5-824A-C257A4E5AE02}"/>
                    </a:ext>
                  </a:extLst>
                </p:cNvPr>
                <p:cNvGrpSpPr/>
                <p:nvPr/>
              </p:nvGrpSpPr>
              <p:grpSpPr>
                <a:xfrm>
                  <a:off x="7938165" y="2597486"/>
                  <a:ext cx="802105" cy="2571779"/>
                  <a:chOff x="7938165" y="2597486"/>
                  <a:chExt cx="802105" cy="2571779"/>
                </a:xfrm>
              </p:grpSpPr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DA8B2F99-7A7C-48E4-9DBD-2CD44B157109}"/>
                      </a:ext>
                    </a:extLst>
                  </p:cNvPr>
                  <p:cNvSpPr/>
                  <p:nvPr/>
                </p:nvSpPr>
                <p:spPr>
                  <a:xfrm>
                    <a:off x="7938165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2749F089-537A-4DD5-9CC4-94408A3EAD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26397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2749F089-537A-4DD5-9CC4-94408A3EAD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26397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13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47F587B-F3BC-48FE-BC09-0039B6E925EB}"/>
                    </a:ext>
                  </a:extLst>
                </p:cNvPr>
                <p:cNvGrpSpPr/>
                <p:nvPr/>
              </p:nvGrpSpPr>
              <p:grpSpPr>
                <a:xfrm>
                  <a:off x="9322468" y="2597486"/>
                  <a:ext cx="802105" cy="2571779"/>
                  <a:chOff x="9322468" y="2597486"/>
                  <a:chExt cx="802105" cy="2571779"/>
                </a:xfrm>
              </p:grpSpPr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61CB6161-5986-43E2-A995-F9B21B29E157}"/>
                      </a:ext>
                    </a:extLst>
                  </p:cNvPr>
                  <p:cNvSpPr/>
                  <p:nvPr/>
                </p:nvSpPr>
                <p:spPr>
                  <a:xfrm>
                    <a:off x="9322468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0D9B0E6C-2A70-4047-B64F-33E7198EFB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0D9B0E6C-2A70-4047-B64F-33E7198EFB1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92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4EA7198B-402F-479E-B463-323561F07C98}"/>
                    </a:ext>
                  </a:extLst>
                </p:cNvPr>
                <p:cNvGrpSpPr/>
                <p:nvPr/>
              </p:nvGrpSpPr>
              <p:grpSpPr>
                <a:xfrm>
                  <a:off x="10674330" y="2597486"/>
                  <a:ext cx="802105" cy="2571779"/>
                  <a:chOff x="10674330" y="2597486"/>
                  <a:chExt cx="802105" cy="2571779"/>
                </a:xfrm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1AA5AD87-5373-4E6F-9AA3-BE46935F8E1E}"/>
                      </a:ext>
                    </a:extLst>
                  </p:cNvPr>
                  <p:cNvSpPr/>
                  <p:nvPr/>
                </p:nvSpPr>
                <p:spPr>
                  <a:xfrm>
                    <a:off x="10674330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5457496A-645A-4769-832E-34185BA437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762562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5457496A-645A-4769-832E-34185BA4377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762562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92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4BB7B6C2-852E-4C04-BBAB-E8D98D8D8E46}"/>
                    </a:ext>
                  </a:extLst>
                </p:cNvPr>
                <p:cNvGrpSpPr/>
                <p:nvPr/>
              </p:nvGrpSpPr>
              <p:grpSpPr>
                <a:xfrm>
                  <a:off x="8751736" y="2707384"/>
                  <a:ext cx="483833" cy="927146"/>
                  <a:chOff x="8751736" y="2707384"/>
                  <a:chExt cx="483833" cy="92714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7A0C4183-5937-40C8-9FBB-4EA3C3CE4F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02433" y="2707384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7A0C4183-5937-40C8-9FBB-4EA3C3CE4F0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02433" y="2707384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740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4" name="Arc 33">
                    <a:extLst>
                      <a:ext uri="{FF2B5EF4-FFF2-40B4-BE49-F238E27FC236}">
                        <a16:creationId xmlns:a16="http://schemas.microsoft.com/office/drawing/2014/main" id="{6DA168C5-CA12-49EC-9983-9E75E53D8B6D}"/>
                      </a:ext>
                    </a:extLst>
                  </p:cNvPr>
                  <p:cNvSpPr/>
                  <p:nvPr/>
                </p:nvSpPr>
                <p:spPr>
                  <a:xfrm rot="19081639">
                    <a:off x="8751736" y="3190800"/>
                    <a:ext cx="472928" cy="443730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5F64F678-6CC2-4F3F-81B9-95EE744B0D55}"/>
                    </a:ext>
                  </a:extLst>
                </p:cNvPr>
                <p:cNvGrpSpPr/>
                <p:nvPr/>
              </p:nvGrpSpPr>
              <p:grpSpPr>
                <a:xfrm>
                  <a:off x="10122725" y="2707385"/>
                  <a:ext cx="479860" cy="924432"/>
                  <a:chOff x="8751736" y="2710098"/>
                  <a:chExt cx="479860" cy="92443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6E09E4AE-CF4C-4728-9DAC-6F1F6AEEAC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98460" y="2710098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6E09E4AE-CF4C-4728-9DAC-6F1F6AEEAC2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98460" y="2710098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1321" b="-757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2" name="Arc 31">
                    <a:extLst>
                      <a:ext uri="{FF2B5EF4-FFF2-40B4-BE49-F238E27FC236}">
                        <a16:creationId xmlns:a16="http://schemas.microsoft.com/office/drawing/2014/main" id="{D2238F9F-E6C3-4CC6-AA1D-3F70DF7124EA}"/>
                      </a:ext>
                    </a:extLst>
                  </p:cNvPr>
                  <p:cNvSpPr/>
                  <p:nvPr/>
                </p:nvSpPr>
                <p:spPr>
                  <a:xfrm rot="19081639">
                    <a:off x="8751736" y="3190800"/>
                    <a:ext cx="472928" cy="443730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CB1C8959-8A2B-4A47-ACF1-C15FBA4E0AAA}"/>
                    </a:ext>
                  </a:extLst>
                </p:cNvPr>
                <p:cNvGrpSpPr/>
                <p:nvPr/>
              </p:nvGrpSpPr>
              <p:grpSpPr>
                <a:xfrm>
                  <a:off x="8560496" y="3347165"/>
                  <a:ext cx="2248949" cy="2599162"/>
                  <a:chOff x="8560496" y="3347165"/>
                  <a:chExt cx="2248949" cy="259916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D0B716A4-9070-4E3F-AB83-F4FE085FBA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08166" y="5414094"/>
                        <a:ext cx="1079959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SG" sz="2400" i="1" dirty="0"/>
                      </a:p>
                    </p:txBody>
                  </p:sp>
                </mc:Choice>
                <mc:Fallback xmlns="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D0B716A4-9070-4E3F-AB83-F4FE085FBA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08166" y="5414094"/>
                        <a:ext cx="1079959" cy="53223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60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0" name="Arc 29">
                    <a:extLst>
                      <a:ext uri="{FF2B5EF4-FFF2-40B4-BE49-F238E27FC236}">
                        <a16:creationId xmlns:a16="http://schemas.microsoft.com/office/drawing/2014/main" id="{432C93C6-02BB-4647-98BB-57F4226F7203}"/>
                      </a:ext>
                    </a:extLst>
                  </p:cNvPr>
                  <p:cNvSpPr/>
                  <p:nvPr/>
                </p:nvSpPr>
                <p:spPr>
                  <a:xfrm rot="2518361" flipV="1">
                    <a:off x="8560496" y="3347165"/>
                    <a:ext cx="2248949" cy="2110101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B0CD78-8337-43B9-AB13-A1D177EB5C27}"/>
                  </a:ext>
                </a:extLst>
              </p:cNvPr>
              <p:cNvSpPr txBox="1"/>
              <p:nvPr/>
            </p:nvSpPr>
            <p:spPr>
              <a:xfrm>
                <a:off x="5806069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EE0FFB-53EF-4D1E-A4A1-4186120A721D}"/>
                  </a:ext>
                </a:extLst>
              </p:cNvPr>
              <p:cNvSpPr txBox="1"/>
              <p:nvPr/>
            </p:nvSpPr>
            <p:spPr>
              <a:xfrm>
                <a:off x="6848393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DF6452-9B33-43D9-A9A0-C92B3116A65B}"/>
                  </a:ext>
                </a:extLst>
              </p:cNvPr>
              <p:cNvSpPr txBox="1"/>
              <p:nvPr/>
            </p:nvSpPr>
            <p:spPr>
              <a:xfrm>
                <a:off x="7877219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BEB471-1667-4C8E-BCC9-342B6972CD27}"/>
                </a:ext>
              </a:extLst>
            </p:cNvPr>
            <p:cNvCxnSpPr>
              <a:endCxn id="4" idx="1"/>
            </p:cNvCxnSpPr>
            <p:nvPr/>
          </p:nvCxnSpPr>
          <p:spPr>
            <a:xfrm flipV="1">
              <a:off x="6078338" y="4849724"/>
              <a:ext cx="770055" cy="4242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B6E6A62-B9D2-4AA3-BD21-DF64DA18A37E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6131682" y="4849724"/>
              <a:ext cx="770646" cy="45559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02C5975-30D5-4682-9E5A-08B867A6A171}"/>
                </a:ext>
              </a:extLst>
            </p:cNvPr>
            <p:cNvCxnSpPr>
              <a:cxnSpLocks/>
            </p:cNvCxnSpPr>
            <p:nvPr/>
          </p:nvCxnSpPr>
          <p:spPr>
            <a:xfrm>
              <a:off x="6078338" y="4415997"/>
              <a:ext cx="82399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34B0BFD-F443-46E1-B641-BF6E497DC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8998" y="4415997"/>
              <a:ext cx="823990" cy="411651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1F74D39-F093-4175-BA47-D7D273C649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7132757" y="4408815"/>
              <a:ext cx="744462" cy="44090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E88142A-51D4-4169-BE65-1D3F06C1C654}"/>
                </a:ext>
              </a:extLst>
            </p:cNvPr>
            <p:cNvCxnSpPr>
              <a:cxnSpLocks/>
            </p:cNvCxnSpPr>
            <p:nvPr/>
          </p:nvCxnSpPr>
          <p:spPr>
            <a:xfrm>
              <a:off x="7107142" y="5273964"/>
              <a:ext cx="823990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7A0924-C614-44C0-AEAA-7C4FE141F7B0}"/>
                  </a:ext>
                </a:extLst>
              </p:cNvPr>
              <p:cNvSpPr txBox="1"/>
              <p:nvPr/>
            </p:nvSpPr>
            <p:spPr>
              <a:xfrm>
                <a:off x="3957701" y="4375306"/>
                <a:ext cx="5213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7A0924-C614-44C0-AEAA-7C4FE141F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701" y="4375306"/>
                <a:ext cx="52133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F20BEEF6-09A3-4F86-8DEA-444865262991}"/>
              </a:ext>
            </a:extLst>
          </p:cNvPr>
          <p:cNvGrpSpPr/>
          <p:nvPr/>
        </p:nvGrpSpPr>
        <p:grpSpPr>
          <a:xfrm>
            <a:off x="4554994" y="3591379"/>
            <a:ext cx="1643648" cy="2514264"/>
            <a:chOff x="5686396" y="3751444"/>
            <a:chExt cx="1643648" cy="2514264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3E4B5AD-E5F9-410C-8FE9-C3B3ACA5D4A6}"/>
                </a:ext>
              </a:extLst>
            </p:cNvPr>
            <p:cNvGrpSpPr/>
            <p:nvPr/>
          </p:nvGrpSpPr>
          <p:grpSpPr>
            <a:xfrm>
              <a:off x="5686396" y="3751444"/>
              <a:ext cx="1643648" cy="2514264"/>
              <a:chOff x="5686396" y="3751444"/>
              <a:chExt cx="1643648" cy="2514264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C8781982-BA4E-4D55-B151-5112B2399E78}"/>
                  </a:ext>
                </a:extLst>
              </p:cNvPr>
              <p:cNvGrpSpPr/>
              <p:nvPr/>
            </p:nvGrpSpPr>
            <p:grpSpPr>
              <a:xfrm>
                <a:off x="5686396" y="3751444"/>
                <a:ext cx="1643648" cy="2514264"/>
                <a:chOff x="7938165" y="2597486"/>
                <a:chExt cx="2186408" cy="3344515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201A9BA9-0CCB-4896-A541-8422BD452D97}"/>
                    </a:ext>
                  </a:extLst>
                </p:cNvPr>
                <p:cNvGrpSpPr/>
                <p:nvPr/>
              </p:nvGrpSpPr>
              <p:grpSpPr>
                <a:xfrm>
                  <a:off x="7938165" y="2597486"/>
                  <a:ext cx="802105" cy="2571779"/>
                  <a:chOff x="7938165" y="2597486"/>
                  <a:chExt cx="802105" cy="2571779"/>
                </a:xfrm>
              </p:grpSpPr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192B6B06-9759-45B8-A1FB-A5D733EF6225}"/>
                      </a:ext>
                    </a:extLst>
                  </p:cNvPr>
                  <p:cNvSpPr/>
                  <p:nvPr/>
                </p:nvSpPr>
                <p:spPr>
                  <a:xfrm>
                    <a:off x="7938165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5" name="TextBox 164">
                        <a:extLst>
                          <a:ext uri="{FF2B5EF4-FFF2-40B4-BE49-F238E27FC236}">
                            <a16:creationId xmlns:a16="http://schemas.microsoft.com/office/drawing/2014/main" id="{014D6F18-2F20-4447-A102-B35FF00506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26397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65" name="TextBox 164">
                        <a:extLst>
                          <a:ext uri="{FF2B5EF4-FFF2-40B4-BE49-F238E27FC236}">
                            <a16:creationId xmlns:a16="http://schemas.microsoft.com/office/drawing/2014/main" id="{014D6F18-2F20-4447-A102-B35FF00506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26397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92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3536535F-C3A9-4805-9F3F-B216EF0AE7DD}"/>
                    </a:ext>
                  </a:extLst>
                </p:cNvPr>
                <p:cNvGrpSpPr/>
                <p:nvPr/>
              </p:nvGrpSpPr>
              <p:grpSpPr>
                <a:xfrm>
                  <a:off x="9322468" y="2597486"/>
                  <a:ext cx="802105" cy="2571779"/>
                  <a:chOff x="9322468" y="2597486"/>
                  <a:chExt cx="802105" cy="2571779"/>
                </a:xfrm>
              </p:grpSpPr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B914238A-6EF1-4D37-BFB2-052A31DF49B0}"/>
                      </a:ext>
                    </a:extLst>
                  </p:cNvPr>
                  <p:cNvSpPr/>
                  <p:nvPr/>
                </p:nvSpPr>
                <p:spPr>
                  <a:xfrm>
                    <a:off x="9322468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3" name="TextBox 162">
                        <a:extLst>
                          <a:ext uri="{FF2B5EF4-FFF2-40B4-BE49-F238E27FC236}">
                            <a16:creationId xmlns:a16="http://schemas.microsoft.com/office/drawing/2014/main" id="{D7D28ED7-9B35-4F2E-BC46-6D8015E434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63" name="TextBox 162">
                        <a:extLst>
                          <a:ext uri="{FF2B5EF4-FFF2-40B4-BE49-F238E27FC236}">
                            <a16:creationId xmlns:a16="http://schemas.microsoft.com/office/drawing/2014/main" id="{D7D28ED7-9B35-4F2E-BC46-6D8015E4349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113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E94DA7F0-6769-4543-BBFA-70BF5C40AC2A}"/>
                    </a:ext>
                  </a:extLst>
                </p:cNvPr>
                <p:cNvGrpSpPr/>
                <p:nvPr/>
              </p:nvGrpSpPr>
              <p:grpSpPr>
                <a:xfrm>
                  <a:off x="8340759" y="4194109"/>
                  <a:ext cx="1322300" cy="1747892"/>
                  <a:chOff x="8340759" y="4194109"/>
                  <a:chExt cx="1322300" cy="174789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4" name="TextBox 153">
                        <a:extLst>
                          <a:ext uri="{FF2B5EF4-FFF2-40B4-BE49-F238E27FC236}">
                            <a16:creationId xmlns:a16="http://schemas.microsoft.com/office/drawing/2014/main" id="{5DC4C2D7-6836-4D22-882E-BCEC3B1A72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SG" sz="2400" i="1" dirty="0"/>
                      </a:p>
                    </p:txBody>
                  </p:sp>
                </mc:Choice>
                <mc:Fallback xmlns="">
                  <p:sp>
                    <p:nvSpPr>
                      <p:cNvPr id="154" name="TextBox 153">
                        <a:extLst>
                          <a:ext uri="{FF2B5EF4-FFF2-40B4-BE49-F238E27FC236}">
                            <a16:creationId xmlns:a16="http://schemas.microsoft.com/office/drawing/2014/main" id="{5DC4C2D7-6836-4D22-882E-BCEC3B1A726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60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5" name="Arc 154">
                    <a:extLst>
                      <a:ext uri="{FF2B5EF4-FFF2-40B4-BE49-F238E27FC236}">
                        <a16:creationId xmlns:a16="http://schemas.microsoft.com/office/drawing/2014/main" id="{7BA71891-6349-4BE7-9965-550B4360F1A9}"/>
                      </a:ext>
                    </a:extLst>
                  </p:cNvPr>
                  <p:cNvSpPr/>
                  <p:nvPr/>
                </p:nvSpPr>
                <p:spPr>
                  <a:xfrm rot="2518361" flipV="1">
                    <a:off x="8340759" y="4194109"/>
                    <a:ext cx="1322300" cy="1240662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B061F80-5CF4-4E80-B11B-8E77D2CC98C8}"/>
                  </a:ext>
                </a:extLst>
              </p:cNvPr>
              <p:cNvSpPr txBox="1"/>
              <p:nvPr/>
            </p:nvSpPr>
            <p:spPr>
              <a:xfrm>
                <a:off x="5806069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714BF5E-5A2B-4FBA-9977-B75254285C83}"/>
                  </a:ext>
                </a:extLst>
              </p:cNvPr>
              <p:cNvSpPr txBox="1"/>
              <p:nvPr/>
            </p:nvSpPr>
            <p:spPr>
              <a:xfrm>
                <a:off x="6848393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C59CAFA-7051-4147-861F-8FA475F51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8338" y="4436369"/>
              <a:ext cx="885320" cy="837595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D8124CD-AC97-4D1B-98EE-AEA6240AFF6D}"/>
                </a:ext>
              </a:extLst>
            </p:cNvPr>
            <p:cNvCxnSpPr>
              <a:cxnSpLocks/>
              <a:stCxn id="118" idx="3"/>
            </p:cNvCxnSpPr>
            <p:nvPr/>
          </p:nvCxnSpPr>
          <p:spPr>
            <a:xfrm>
              <a:off x="6131682" y="4849724"/>
              <a:ext cx="770646" cy="455593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58A78CFA-0265-4015-BF82-B8C606A9871A}"/>
                </a:ext>
              </a:extLst>
            </p:cNvPr>
            <p:cNvCxnSpPr>
              <a:cxnSpLocks/>
              <a:endCxn id="123" idx="1"/>
            </p:cNvCxnSpPr>
            <p:nvPr/>
          </p:nvCxnSpPr>
          <p:spPr>
            <a:xfrm>
              <a:off x="6078338" y="4415997"/>
              <a:ext cx="770055" cy="433727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B1057B9-8626-4BDB-9EF4-C7A77A7E30C1}"/>
              </a:ext>
            </a:extLst>
          </p:cNvPr>
          <p:cNvGrpSpPr/>
          <p:nvPr/>
        </p:nvGrpSpPr>
        <p:grpSpPr>
          <a:xfrm>
            <a:off x="5925779" y="3591379"/>
            <a:ext cx="1340995" cy="2514264"/>
            <a:chOff x="5989049" y="3751444"/>
            <a:chExt cx="1340995" cy="2514264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8CF147A9-1F41-4E63-8800-1C2FAA868035}"/>
                </a:ext>
              </a:extLst>
            </p:cNvPr>
            <p:cNvGrpSpPr/>
            <p:nvPr/>
          </p:nvGrpSpPr>
          <p:grpSpPr>
            <a:xfrm>
              <a:off x="5989049" y="3751444"/>
              <a:ext cx="1340995" cy="2514264"/>
              <a:chOff x="5989049" y="3751444"/>
              <a:chExt cx="1340995" cy="2514264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836E81E2-238F-4296-A2CB-933B8A90ABFD}"/>
                  </a:ext>
                </a:extLst>
              </p:cNvPr>
              <p:cNvGrpSpPr/>
              <p:nvPr/>
            </p:nvGrpSpPr>
            <p:grpSpPr>
              <a:xfrm>
                <a:off x="5989049" y="3751444"/>
                <a:ext cx="1340995" cy="2514264"/>
                <a:chOff x="8340759" y="2597486"/>
                <a:chExt cx="1783814" cy="3344515"/>
              </a:xfrm>
            </p:grpSpPr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77FFD030-E7A2-4DCC-926D-9625C7BA241C}"/>
                    </a:ext>
                  </a:extLst>
                </p:cNvPr>
                <p:cNvGrpSpPr/>
                <p:nvPr/>
              </p:nvGrpSpPr>
              <p:grpSpPr>
                <a:xfrm>
                  <a:off x="9322468" y="2597486"/>
                  <a:ext cx="802105" cy="2571779"/>
                  <a:chOff x="9322468" y="2597486"/>
                  <a:chExt cx="802105" cy="2571779"/>
                </a:xfrm>
              </p:grpSpPr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097D96CC-9618-4864-90FF-0535583F6CF8}"/>
                      </a:ext>
                    </a:extLst>
                  </p:cNvPr>
                  <p:cNvSpPr/>
                  <p:nvPr/>
                </p:nvSpPr>
                <p:spPr>
                  <a:xfrm>
                    <a:off x="9322468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0" name="TextBox 179">
                        <a:extLst>
                          <a:ext uri="{FF2B5EF4-FFF2-40B4-BE49-F238E27FC236}">
                            <a16:creationId xmlns:a16="http://schemas.microsoft.com/office/drawing/2014/main" id="{210CC21C-C02B-4406-80BA-9583D72317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80" name="TextBox 179">
                        <a:extLst>
                          <a:ext uri="{FF2B5EF4-FFF2-40B4-BE49-F238E27FC236}">
                            <a16:creationId xmlns:a16="http://schemas.microsoft.com/office/drawing/2014/main" id="{210CC21C-C02B-4406-80BA-9583D723175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943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6BEF9839-B47D-4B57-911F-5263324A86BF}"/>
                    </a:ext>
                  </a:extLst>
                </p:cNvPr>
                <p:cNvGrpSpPr/>
                <p:nvPr/>
              </p:nvGrpSpPr>
              <p:grpSpPr>
                <a:xfrm>
                  <a:off x="8340759" y="4194109"/>
                  <a:ext cx="1322300" cy="1747892"/>
                  <a:chOff x="8340759" y="4194109"/>
                  <a:chExt cx="1322300" cy="174789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7" name="TextBox 176">
                        <a:extLst>
                          <a:ext uri="{FF2B5EF4-FFF2-40B4-BE49-F238E27FC236}">
                            <a16:creationId xmlns:a16="http://schemas.microsoft.com/office/drawing/2014/main" id="{5F429A3A-1534-4C1B-9B41-4A0F7DEFDA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SG" sz="2400" i="1" dirty="0"/>
                      </a:p>
                    </p:txBody>
                  </p:sp>
                </mc:Choice>
                <mc:Fallback xmlns="">
                  <p:sp>
                    <p:nvSpPr>
                      <p:cNvPr id="177" name="TextBox 176">
                        <a:extLst>
                          <a:ext uri="{FF2B5EF4-FFF2-40B4-BE49-F238E27FC236}">
                            <a16:creationId xmlns:a16="http://schemas.microsoft.com/office/drawing/2014/main" id="{5F429A3A-1534-4C1B-9B41-4A0F7DEFDA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b="-60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78" name="Arc 177">
                    <a:extLst>
                      <a:ext uri="{FF2B5EF4-FFF2-40B4-BE49-F238E27FC236}">
                        <a16:creationId xmlns:a16="http://schemas.microsoft.com/office/drawing/2014/main" id="{4C49BFDC-1C06-4D43-BF87-878F2085C416}"/>
                      </a:ext>
                    </a:extLst>
                  </p:cNvPr>
                  <p:cNvSpPr/>
                  <p:nvPr/>
                </p:nvSpPr>
                <p:spPr>
                  <a:xfrm rot="2518361" flipV="1">
                    <a:off x="8340759" y="4194109"/>
                    <a:ext cx="1322300" cy="1240662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0D6B1196-BA47-4219-A8B8-C405EE232D7D}"/>
                  </a:ext>
                </a:extLst>
              </p:cNvPr>
              <p:cNvSpPr txBox="1"/>
              <p:nvPr/>
            </p:nvSpPr>
            <p:spPr>
              <a:xfrm>
                <a:off x="6848393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7ACFD608-0BE8-4C97-9EFB-42A5EDCD35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8338" y="4436369"/>
              <a:ext cx="885320" cy="837595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477D11F4-E5C7-400E-ACBC-E9655FB2E5BA}"/>
                </a:ext>
              </a:extLst>
            </p:cNvPr>
            <p:cNvCxnSpPr>
              <a:cxnSpLocks/>
            </p:cNvCxnSpPr>
            <p:nvPr/>
          </p:nvCxnSpPr>
          <p:spPr>
            <a:xfrm>
              <a:off x="6131682" y="4849724"/>
              <a:ext cx="770646" cy="455593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40437ACF-08D9-445E-A88C-37B286865EC8}"/>
                </a:ext>
              </a:extLst>
            </p:cNvPr>
            <p:cNvCxnSpPr>
              <a:cxnSpLocks/>
              <a:endCxn id="173" idx="1"/>
            </p:cNvCxnSpPr>
            <p:nvPr/>
          </p:nvCxnSpPr>
          <p:spPr>
            <a:xfrm>
              <a:off x="6078338" y="4415997"/>
              <a:ext cx="770055" cy="433727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ED1385-0BC1-482C-8ACF-664CAF68B5A5}"/>
                  </a:ext>
                </a:extLst>
              </p:cNvPr>
              <p:cNvSpPr txBox="1"/>
              <p:nvPr/>
            </p:nvSpPr>
            <p:spPr>
              <a:xfrm>
                <a:off x="8947407" y="2505735"/>
                <a:ext cx="2727922" cy="369332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SG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SG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SG" dirty="0"/>
                  <a:t>?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ED1385-0BC1-482C-8ACF-664CAF68B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407" y="2505735"/>
                <a:ext cx="2727922" cy="369332"/>
              </a:xfrm>
              <a:prstGeom prst="rect">
                <a:avLst/>
              </a:prstGeom>
              <a:blipFill>
                <a:blip r:embed="rId1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041F98B-07EA-44EA-B300-145CB0D0C316}"/>
              </a:ext>
            </a:extLst>
          </p:cNvPr>
          <p:cNvGrpSpPr/>
          <p:nvPr/>
        </p:nvGrpSpPr>
        <p:grpSpPr>
          <a:xfrm>
            <a:off x="6987010" y="3591379"/>
            <a:ext cx="1340995" cy="2514264"/>
            <a:chOff x="5989049" y="3751444"/>
            <a:chExt cx="1340995" cy="251426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06A5527A-778F-40FF-A97B-58BD4B15F4A3}"/>
                </a:ext>
              </a:extLst>
            </p:cNvPr>
            <p:cNvGrpSpPr/>
            <p:nvPr/>
          </p:nvGrpSpPr>
          <p:grpSpPr>
            <a:xfrm>
              <a:off x="5989049" y="3751444"/>
              <a:ext cx="1340995" cy="2514264"/>
              <a:chOff x="5989049" y="3751444"/>
              <a:chExt cx="1340995" cy="2514264"/>
            </a:xfrm>
          </p:grpSpPr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EEC59344-FCEA-4BDF-8E6F-3A37FAD1E9FD}"/>
                  </a:ext>
                </a:extLst>
              </p:cNvPr>
              <p:cNvGrpSpPr/>
              <p:nvPr/>
            </p:nvGrpSpPr>
            <p:grpSpPr>
              <a:xfrm>
                <a:off x="5989049" y="3751444"/>
                <a:ext cx="1340995" cy="2514264"/>
                <a:chOff x="8340759" y="2597486"/>
                <a:chExt cx="1783814" cy="3344515"/>
              </a:xfrm>
            </p:grpSpPr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5693FC7E-B9FF-40A7-92A5-8FADF9ADA4F7}"/>
                    </a:ext>
                  </a:extLst>
                </p:cNvPr>
                <p:cNvGrpSpPr/>
                <p:nvPr/>
              </p:nvGrpSpPr>
              <p:grpSpPr>
                <a:xfrm>
                  <a:off x="9322468" y="2597486"/>
                  <a:ext cx="802105" cy="2571779"/>
                  <a:chOff x="9322468" y="2597486"/>
                  <a:chExt cx="802105" cy="2571779"/>
                </a:xfrm>
              </p:grpSpPr>
              <p:sp>
                <p:nvSpPr>
                  <p:cNvPr id="194" name="Oval 193">
                    <a:extLst>
                      <a:ext uri="{FF2B5EF4-FFF2-40B4-BE49-F238E27FC236}">
                        <a16:creationId xmlns:a16="http://schemas.microsoft.com/office/drawing/2014/main" id="{F9533541-8DBC-4DAE-991A-967F3B03AC53}"/>
                      </a:ext>
                    </a:extLst>
                  </p:cNvPr>
                  <p:cNvSpPr/>
                  <p:nvPr/>
                </p:nvSpPr>
                <p:spPr>
                  <a:xfrm>
                    <a:off x="9322468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5" name="TextBox 194">
                        <a:extLst>
                          <a:ext uri="{FF2B5EF4-FFF2-40B4-BE49-F238E27FC236}">
                            <a16:creationId xmlns:a16="http://schemas.microsoft.com/office/drawing/2014/main" id="{B794415C-19AD-4BA1-9C47-D17A89600B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95" name="TextBox 194">
                        <a:extLst>
                          <a:ext uri="{FF2B5EF4-FFF2-40B4-BE49-F238E27FC236}">
                            <a16:creationId xmlns:a16="http://schemas.microsoft.com/office/drawing/2014/main" id="{B794415C-19AD-4BA1-9C47-D17A89600B1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92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09D0EE3B-B684-4E76-BCB6-13C3F51B4783}"/>
                    </a:ext>
                  </a:extLst>
                </p:cNvPr>
                <p:cNvGrpSpPr/>
                <p:nvPr/>
              </p:nvGrpSpPr>
              <p:grpSpPr>
                <a:xfrm>
                  <a:off x="8340759" y="4194109"/>
                  <a:ext cx="1322300" cy="1747892"/>
                  <a:chOff x="8340759" y="4194109"/>
                  <a:chExt cx="1322300" cy="174789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2" name="TextBox 191">
                        <a:extLst>
                          <a:ext uri="{FF2B5EF4-FFF2-40B4-BE49-F238E27FC236}">
                            <a16:creationId xmlns:a16="http://schemas.microsoft.com/office/drawing/2014/main" id="{C0576123-CB5C-4911-A127-C4774AC55B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SG" sz="2400" i="1" dirty="0"/>
                      </a:p>
                    </p:txBody>
                  </p:sp>
                </mc:Choice>
                <mc:Fallback xmlns="">
                  <p:sp>
                    <p:nvSpPr>
                      <p:cNvPr id="192" name="TextBox 191">
                        <a:extLst>
                          <a:ext uri="{FF2B5EF4-FFF2-40B4-BE49-F238E27FC236}">
                            <a16:creationId xmlns:a16="http://schemas.microsoft.com/office/drawing/2014/main" id="{C0576123-CB5C-4911-A127-C4774AC55BD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60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93" name="Arc 192">
                    <a:extLst>
                      <a:ext uri="{FF2B5EF4-FFF2-40B4-BE49-F238E27FC236}">
                        <a16:creationId xmlns:a16="http://schemas.microsoft.com/office/drawing/2014/main" id="{652BF063-6554-4C3C-BC0A-68F947C999F6}"/>
                      </a:ext>
                    </a:extLst>
                  </p:cNvPr>
                  <p:cNvSpPr/>
                  <p:nvPr/>
                </p:nvSpPr>
                <p:spPr>
                  <a:xfrm rot="2518361" flipV="1">
                    <a:off x="8340759" y="4194109"/>
                    <a:ext cx="1322300" cy="1240662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F33696EB-4768-4F9A-B091-D139C16B27E9}"/>
                  </a:ext>
                </a:extLst>
              </p:cNvPr>
              <p:cNvSpPr txBox="1"/>
              <p:nvPr/>
            </p:nvSpPr>
            <p:spPr>
              <a:xfrm>
                <a:off x="6848393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255554DD-9937-41D9-877F-0D985A42BD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8338" y="4436369"/>
              <a:ext cx="885320" cy="837595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7F474F01-D766-4AAE-9BA1-482985ACC1F4}"/>
                </a:ext>
              </a:extLst>
            </p:cNvPr>
            <p:cNvCxnSpPr>
              <a:cxnSpLocks/>
            </p:cNvCxnSpPr>
            <p:nvPr/>
          </p:nvCxnSpPr>
          <p:spPr>
            <a:xfrm>
              <a:off x="6131682" y="4849724"/>
              <a:ext cx="770646" cy="455593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59105854-627A-4D6A-95FF-3EAB3FF4A0C9}"/>
                </a:ext>
              </a:extLst>
            </p:cNvPr>
            <p:cNvCxnSpPr>
              <a:cxnSpLocks/>
              <a:endCxn id="189" idx="1"/>
            </p:cNvCxnSpPr>
            <p:nvPr/>
          </p:nvCxnSpPr>
          <p:spPr>
            <a:xfrm>
              <a:off x="6078338" y="4415997"/>
              <a:ext cx="770055" cy="433727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9EC9BFA5-ADC3-4E1C-9AB6-A3091606F024}"/>
                  </a:ext>
                </a:extLst>
              </p:cNvPr>
              <p:cNvSpPr txBox="1"/>
              <p:nvPr/>
            </p:nvSpPr>
            <p:spPr>
              <a:xfrm>
                <a:off x="7202800" y="3033717"/>
                <a:ext cx="3580023" cy="369332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SG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SG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SG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SG" dirty="0"/>
                  <a:t>?</a:t>
                </a: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9EC9BFA5-ADC3-4E1C-9AB6-A3091606F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800" y="3033717"/>
                <a:ext cx="3580023" cy="369332"/>
              </a:xfrm>
              <a:prstGeom prst="rect">
                <a:avLst/>
              </a:prstGeom>
              <a:blipFill>
                <a:blip r:embed="rId18"/>
                <a:stretch>
                  <a:fillRect l="-341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47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9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70" y="275891"/>
            <a:ext cx="1526972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Q8</a:t>
            </a:r>
            <a:r>
              <a:rPr lang="en-SG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22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A80A4-B29F-4984-99B6-73034E45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15" y="378691"/>
            <a:ext cx="8328824" cy="3003607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1BC58436-C243-4213-BE02-FC0E31AAA334}"/>
              </a:ext>
            </a:extLst>
          </p:cNvPr>
          <p:cNvGrpSpPr/>
          <p:nvPr/>
        </p:nvGrpSpPr>
        <p:grpSpPr>
          <a:xfrm>
            <a:off x="1193606" y="3588126"/>
            <a:ext cx="2659920" cy="2517516"/>
            <a:chOff x="5686396" y="3751444"/>
            <a:chExt cx="2659920" cy="251751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DA11DB-2A92-4E47-92C0-B5CEF9A99670}"/>
                </a:ext>
              </a:extLst>
            </p:cNvPr>
            <p:cNvGrpSpPr/>
            <p:nvPr/>
          </p:nvGrpSpPr>
          <p:grpSpPr>
            <a:xfrm>
              <a:off x="5686396" y="3751444"/>
              <a:ext cx="2659920" cy="2517516"/>
              <a:chOff x="5686396" y="3751444"/>
              <a:chExt cx="2659920" cy="251751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2A65C01-EA43-4B62-B1E1-907A715B941C}"/>
                  </a:ext>
                </a:extLst>
              </p:cNvPr>
              <p:cNvGrpSpPr/>
              <p:nvPr/>
            </p:nvGrpSpPr>
            <p:grpSpPr>
              <a:xfrm>
                <a:off x="5686396" y="3751444"/>
                <a:ext cx="2659920" cy="2517516"/>
                <a:chOff x="7938165" y="2597486"/>
                <a:chExt cx="3538270" cy="3348841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9E3DFB2A-E004-4DC5-824A-C257A4E5AE02}"/>
                    </a:ext>
                  </a:extLst>
                </p:cNvPr>
                <p:cNvGrpSpPr/>
                <p:nvPr/>
              </p:nvGrpSpPr>
              <p:grpSpPr>
                <a:xfrm>
                  <a:off x="7938165" y="2597486"/>
                  <a:ext cx="802105" cy="2571779"/>
                  <a:chOff x="7938165" y="2597486"/>
                  <a:chExt cx="802105" cy="2571779"/>
                </a:xfrm>
              </p:grpSpPr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DA8B2F99-7A7C-48E4-9DBD-2CD44B157109}"/>
                      </a:ext>
                    </a:extLst>
                  </p:cNvPr>
                  <p:cNvSpPr/>
                  <p:nvPr/>
                </p:nvSpPr>
                <p:spPr>
                  <a:xfrm>
                    <a:off x="7938165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2749F089-537A-4DD5-9CC4-94408A3EAD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26397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2749F089-537A-4DD5-9CC4-94408A3EAD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26397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13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47F587B-F3BC-48FE-BC09-0039B6E925EB}"/>
                    </a:ext>
                  </a:extLst>
                </p:cNvPr>
                <p:cNvGrpSpPr/>
                <p:nvPr/>
              </p:nvGrpSpPr>
              <p:grpSpPr>
                <a:xfrm>
                  <a:off x="9322468" y="2597486"/>
                  <a:ext cx="802105" cy="2571779"/>
                  <a:chOff x="9322468" y="2597486"/>
                  <a:chExt cx="802105" cy="2571779"/>
                </a:xfrm>
              </p:grpSpPr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61CB6161-5986-43E2-A995-F9B21B29E157}"/>
                      </a:ext>
                    </a:extLst>
                  </p:cNvPr>
                  <p:cNvSpPr/>
                  <p:nvPr/>
                </p:nvSpPr>
                <p:spPr>
                  <a:xfrm>
                    <a:off x="9322468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0D9B0E6C-2A70-4047-B64F-33E7198EFB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0D9B0E6C-2A70-4047-B64F-33E7198EFB1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92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4EA7198B-402F-479E-B463-323561F07C98}"/>
                    </a:ext>
                  </a:extLst>
                </p:cNvPr>
                <p:cNvGrpSpPr/>
                <p:nvPr/>
              </p:nvGrpSpPr>
              <p:grpSpPr>
                <a:xfrm>
                  <a:off x="10674330" y="2597486"/>
                  <a:ext cx="802105" cy="2571779"/>
                  <a:chOff x="10674330" y="2597486"/>
                  <a:chExt cx="802105" cy="2571779"/>
                </a:xfrm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1AA5AD87-5373-4E6F-9AA3-BE46935F8E1E}"/>
                      </a:ext>
                    </a:extLst>
                  </p:cNvPr>
                  <p:cNvSpPr/>
                  <p:nvPr/>
                </p:nvSpPr>
                <p:spPr>
                  <a:xfrm>
                    <a:off x="10674330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5457496A-645A-4769-832E-34185BA437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762562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5457496A-645A-4769-832E-34185BA4377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762562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92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4BB7B6C2-852E-4C04-BBAB-E8D98D8D8E46}"/>
                    </a:ext>
                  </a:extLst>
                </p:cNvPr>
                <p:cNvGrpSpPr/>
                <p:nvPr/>
              </p:nvGrpSpPr>
              <p:grpSpPr>
                <a:xfrm>
                  <a:off x="8751736" y="2707384"/>
                  <a:ext cx="483833" cy="927146"/>
                  <a:chOff x="8751736" y="2707384"/>
                  <a:chExt cx="483833" cy="92714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7A0C4183-5937-40C8-9FBB-4EA3C3CE4F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02433" y="2707384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7A0C4183-5937-40C8-9FBB-4EA3C3CE4F0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02433" y="2707384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9259" b="-757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4" name="Arc 33">
                    <a:extLst>
                      <a:ext uri="{FF2B5EF4-FFF2-40B4-BE49-F238E27FC236}">
                        <a16:creationId xmlns:a16="http://schemas.microsoft.com/office/drawing/2014/main" id="{6DA168C5-CA12-49EC-9983-9E75E53D8B6D}"/>
                      </a:ext>
                    </a:extLst>
                  </p:cNvPr>
                  <p:cNvSpPr/>
                  <p:nvPr/>
                </p:nvSpPr>
                <p:spPr>
                  <a:xfrm rot="19081639">
                    <a:off x="8751736" y="3190800"/>
                    <a:ext cx="472928" cy="443730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5F64F678-6CC2-4F3F-81B9-95EE744B0D55}"/>
                    </a:ext>
                  </a:extLst>
                </p:cNvPr>
                <p:cNvGrpSpPr/>
                <p:nvPr/>
              </p:nvGrpSpPr>
              <p:grpSpPr>
                <a:xfrm>
                  <a:off x="10122725" y="2707385"/>
                  <a:ext cx="479860" cy="924432"/>
                  <a:chOff x="8751736" y="2710098"/>
                  <a:chExt cx="479860" cy="92443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6E09E4AE-CF4C-4728-9DAC-6F1F6AEEAC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98460" y="2710098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6E09E4AE-CF4C-4728-9DAC-6F1F6AEEAC2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98460" y="2710098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754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2" name="Arc 31">
                    <a:extLst>
                      <a:ext uri="{FF2B5EF4-FFF2-40B4-BE49-F238E27FC236}">
                        <a16:creationId xmlns:a16="http://schemas.microsoft.com/office/drawing/2014/main" id="{D2238F9F-E6C3-4CC6-AA1D-3F70DF7124EA}"/>
                      </a:ext>
                    </a:extLst>
                  </p:cNvPr>
                  <p:cNvSpPr/>
                  <p:nvPr/>
                </p:nvSpPr>
                <p:spPr>
                  <a:xfrm rot="19081639">
                    <a:off x="8751736" y="3190800"/>
                    <a:ext cx="472928" cy="443730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CB1C8959-8A2B-4A47-ACF1-C15FBA4E0AAA}"/>
                    </a:ext>
                  </a:extLst>
                </p:cNvPr>
                <p:cNvGrpSpPr/>
                <p:nvPr/>
              </p:nvGrpSpPr>
              <p:grpSpPr>
                <a:xfrm>
                  <a:off x="8560496" y="3347165"/>
                  <a:ext cx="2248949" cy="2599162"/>
                  <a:chOff x="8560496" y="3347165"/>
                  <a:chExt cx="2248949" cy="259916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D0B716A4-9070-4E3F-AB83-F4FE085FBA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08166" y="5414094"/>
                        <a:ext cx="1079959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oMath>
                          </m:oMathPara>
                        </a14:m>
                        <a:endParaRPr lang="en-SG" sz="2400" i="1" dirty="0"/>
                      </a:p>
                    </p:txBody>
                  </p:sp>
                </mc:Choice>
                <mc:Fallback xmlns="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D0B716A4-9070-4E3F-AB83-F4FE085FBA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08166" y="5414094"/>
                        <a:ext cx="1079959" cy="53223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60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0" name="Arc 29">
                    <a:extLst>
                      <a:ext uri="{FF2B5EF4-FFF2-40B4-BE49-F238E27FC236}">
                        <a16:creationId xmlns:a16="http://schemas.microsoft.com/office/drawing/2014/main" id="{432C93C6-02BB-4647-98BB-57F4226F7203}"/>
                      </a:ext>
                    </a:extLst>
                  </p:cNvPr>
                  <p:cNvSpPr/>
                  <p:nvPr/>
                </p:nvSpPr>
                <p:spPr>
                  <a:xfrm rot="2518361" flipV="1">
                    <a:off x="8560496" y="3347165"/>
                    <a:ext cx="2248949" cy="2110101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B0CD78-8337-43B9-AB13-A1D177EB5C27}"/>
                  </a:ext>
                </a:extLst>
              </p:cNvPr>
              <p:cNvSpPr txBox="1"/>
              <p:nvPr/>
            </p:nvSpPr>
            <p:spPr>
              <a:xfrm>
                <a:off x="5806069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EE0FFB-53EF-4D1E-A4A1-4186120A721D}"/>
                  </a:ext>
                </a:extLst>
              </p:cNvPr>
              <p:cNvSpPr txBox="1"/>
              <p:nvPr/>
            </p:nvSpPr>
            <p:spPr>
              <a:xfrm>
                <a:off x="6848393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DF6452-9B33-43D9-A9A0-C92B3116A65B}"/>
                  </a:ext>
                </a:extLst>
              </p:cNvPr>
              <p:cNvSpPr txBox="1"/>
              <p:nvPr/>
            </p:nvSpPr>
            <p:spPr>
              <a:xfrm>
                <a:off x="7877219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BEB471-1667-4C8E-BCC9-342B6972C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3031" y="4849724"/>
              <a:ext cx="770055" cy="4242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B6E6A62-B9D2-4AA3-BD21-DF64DA18A37E}"/>
                </a:ext>
              </a:extLst>
            </p:cNvPr>
            <p:cNvCxnSpPr>
              <a:cxnSpLocks/>
            </p:cNvCxnSpPr>
            <p:nvPr/>
          </p:nvCxnSpPr>
          <p:spPr>
            <a:xfrm>
              <a:off x="7156905" y="4849724"/>
              <a:ext cx="770646" cy="45559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02C5975-30D5-4682-9E5A-08B867A6A171}"/>
                </a:ext>
              </a:extLst>
            </p:cNvPr>
            <p:cNvCxnSpPr>
              <a:cxnSpLocks/>
            </p:cNvCxnSpPr>
            <p:nvPr/>
          </p:nvCxnSpPr>
          <p:spPr>
            <a:xfrm>
              <a:off x="7132757" y="4415997"/>
              <a:ext cx="82399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34B0BFD-F443-46E1-B641-BF6E497DC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4247" y="4415997"/>
              <a:ext cx="823990" cy="411651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1F74D39-F093-4175-BA47-D7D273C649AA}"/>
                </a:ext>
              </a:extLst>
            </p:cNvPr>
            <p:cNvCxnSpPr>
              <a:cxnSpLocks/>
            </p:cNvCxnSpPr>
            <p:nvPr/>
          </p:nvCxnSpPr>
          <p:spPr>
            <a:xfrm>
              <a:off x="6125950" y="4408815"/>
              <a:ext cx="744462" cy="44090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E88142A-51D4-4169-BE65-1D3F06C1C654}"/>
                </a:ext>
              </a:extLst>
            </p:cNvPr>
            <p:cNvCxnSpPr>
              <a:cxnSpLocks/>
            </p:cNvCxnSpPr>
            <p:nvPr/>
          </p:nvCxnSpPr>
          <p:spPr>
            <a:xfrm>
              <a:off x="6105881" y="5273964"/>
              <a:ext cx="823990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7A0924-C614-44C0-AEAA-7C4FE141F7B0}"/>
                  </a:ext>
                </a:extLst>
              </p:cNvPr>
              <p:cNvSpPr txBox="1"/>
              <p:nvPr/>
            </p:nvSpPr>
            <p:spPr>
              <a:xfrm>
                <a:off x="3957701" y="4375306"/>
                <a:ext cx="5213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7A0924-C614-44C0-AEAA-7C4FE141F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701" y="4375306"/>
                <a:ext cx="52133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F20BEEF6-09A3-4F86-8DEA-444865262991}"/>
              </a:ext>
            </a:extLst>
          </p:cNvPr>
          <p:cNvGrpSpPr/>
          <p:nvPr/>
        </p:nvGrpSpPr>
        <p:grpSpPr>
          <a:xfrm>
            <a:off x="4554994" y="3591379"/>
            <a:ext cx="1643648" cy="2514264"/>
            <a:chOff x="5686396" y="3751444"/>
            <a:chExt cx="1643648" cy="2514264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3E4B5AD-E5F9-410C-8FE9-C3B3ACA5D4A6}"/>
                </a:ext>
              </a:extLst>
            </p:cNvPr>
            <p:cNvGrpSpPr/>
            <p:nvPr/>
          </p:nvGrpSpPr>
          <p:grpSpPr>
            <a:xfrm>
              <a:off x="5686396" y="3751444"/>
              <a:ext cx="1643648" cy="2514264"/>
              <a:chOff x="5686396" y="3751444"/>
              <a:chExt cx="1643648" cy="2514264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C8781982-BA4E-4D55-B151-5112B2399E78}"/>
                  </a:ext>
                </a:extLst>
              </p:cNvPr>
              <p:cNvGrpSpPr/>
              <p:nvPr/>
            </p:nvGrpSpPr>
            <p:grpSpPr>
              <a:xfrm>
                <a:off x="5686396" y="3751444"/>
                <a:ext cx="1643648" cy="2514264"/>
                <a:chOff x="7938165" y="2597486"/>
                <a:chExt cx="2186408" cy="3344515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201A9BA9-0CCB-4896-A541-8422BD452D97}"/>
                    </a:ext>
                  </a:extLst>
                </p:cNvPr>
                <p:cNvGrpSpPr/>
                <p:nvPr/>
              </p:nvGrpSpPr>
              <p:grpSpPr>
                <a:xfrm>
                  <a:off x="7938165" y="2597486"/>
                  <a:ext cx="802105" cy="2571779"/>
                  <a:chOff x="7938165" y="2597486"/>
                  <a:chExt cx="802105" cy="2571779"/>
                </a:xfrm>
              </p:grpSpPr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192B6B06-9759-45B8-A1FB-A5D733EF6225}"/>
                      </a:ext>
                    </a:extLst>
                  </p:cNvPr>
                  <p:cNvSpPr/>
                  <p:nvPr/>
                </p:nvSpPr>
                <p:spPr>
                  <a:xfrm>
                    <a:off x="7938165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5" name="TextBox 164">
                        <a:extLst>
                          <a:ext uri="{FF2B5EF4-FFF2-40B4-BE49-F238E27FC236}">
                            <a16:creationId xmlns:a16="http://schemas.microsoft.com/office/drawing/2014/main" id="{014D6F18-2F20-4447-A102-B35FF00506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26397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65" name="TextBox 164">
                        <a:extLst>
                          <a:ext uri="{FF2B5EF4-FFF2-40B4-BE49-F238E27FC236}">
                            <a16:creationId xmlns:a16="http://schemas.microsoft.com/office/drawing/2014/main" id="{014D6F18-2F20-4447-A102-B35FF00506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26397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92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3536535F-C3A9-4805-9F3F-B216EF0AE7DD}"/>
                    </a:ext>
                  </a:extLst>
                </p:cNvPr>
                <p:cNvGrpSpPr/>
                <p:nvPr/>
              </p:nvGrpSpPr>
              <p:grpSpPr>
                <a:xfrm>
                  <a:off x="9322468" y="2597486"/>
                  <a:ext cx="802105" cy="2571779"/>
                  <a:chOff x="9322468" y="2597486"/>
                  <a:chExt cx="802105" cy="2571779"/>
                </a:xfrm>
              </p:grpSpPr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B914238A-6EF1-4D37-BFB2-052A31DF49B0}"/>
                      </a:ext>
                    </a:extLst>
                  </p:cNvPr>
                  <p:cNvSpPr/>
                  <p:nvPr/>
                </p:nvSpPr>
                <p:spPr>
                  <a:xfrm>
                    <a:off x="9322468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3" name="TextBox 162">
                        <a:extLst>
                          <a:ext uri="{FF2B5EF4-FFF2-40B4-BE49-F238E27FC236}">
                            <a16:creationId xmlns:a16="http://schemas.microsoft.com/office/drawing/2014/main" id="{D7D28ED7-9B35-4F2E-BC46-6D8015E434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63" name="TextBox 162">
                        <a:extLst>
                          <a:ext uri="{FF2B5EF4-FFF2-40B4-BE49-F238E27FC236}">
                            <a16:creationId xmlns:a16="http://schemas.microsoft.com/office/drawing/2014/main" id="{D7D28ED7-9B35-4F2E-BC46-6D8015E4349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113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E94DA7F0-6769-4543-BBFA-70BF5C40AC2A}"/>
                    </a:ext>
                  </a:extLst>
                </p:cNvPr>
                <p:cNvGrpSpPr/>
                <p:nvPr/>
              </p:nvGrpSpPr>
              <p:grpSpPr>
                <a:xfrm>
                  <a:off x="8340759" y="4194109"/>
                  <a:ext cx="1322300" cy="1747892"/>
                  <a:chOff x="8340759" y="4194109"/>
                  <a:chExt cx="1322300" cy="174789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4" name="TextBox 153">
                        <a:extLst>
                          <a:ext uri="{FF2B5EF4-FFF2-40B4-BE49-F238E27FC236}">
                            <a16:creationId xmlns:a16="http://schemas.microsoft.com/office/drawing/2014/main" id="{5DC4C2D7-6836-4D22-882E-BCEC3B1A72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oMath>
                          </m:oMathPara>
                        </a14:m>
                        <a:endParaRPr lang="en-SG" sz="2400" i="1" dirty="0"/>
                      </a:p>
                    </p:txBody>
                  </p:sp>
                </mc:Choice>
                <mc:Fallback xmlns="">
                  <p:sp>
                    <p:nvSpPr>
                      <p:cNvPr id="154" name="TextBox 153">
                        <a:extLst>
                          <a:ext uri="{FF2B5EF4-FFF2-40B4-BE49-F238E27FC236}">
                            <a16:creationId xmlns:a16="http://schemas.microsoft.com/office/drawing/2014/main" id="{5DC4C2D7-6836-4D22-882E-BCEC3B1A726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60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5" name="Arc 154">
                    <a:extLst>
                      <a:ext uri="{FF2B5EF4-FFF2-40B4-BE49-F238E27FC236}">
                        <a16:creationId xmlns:a16="http://schemas.microsoft.com/office/drawing/2014/main" id="{7BA71891-6349-4BE7-9965-550B4360F1A9}"/>
                      </a:ext>
                    </a:extLst>
                  </p:cNvPr>
                  <p:cNvSpPr/>
                  <p:nvPr/>
                </p:nvSpPr>
                <p:spPr>
                  <a:xfrm rot="2518361" flipV="1">
                    <a:off x="8340759" y="4194109"/>
                    <a:ext cx="1322300" cy="1240662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B061F80-5CF4-4E80-B11B-8E77D2CC98C8}"/>
                  </a:ext>
                </a:extLst>
              </p:cNvPr>
              <p:cNvSpPr txBox="1"/>
              <p:nvPr/>
            </p:nvSpPr>
            <p:spPr>
              <a:xfrm>
                <a:off x="5806069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714BF5E-5A2B-4FBA-9977-B75254285C83}"/>
                  </a:ext>
                </a:extLst>
              </p:cNvPr>
              <p:cNvSpPr txBox="1"/>
              <p:nvPr/>
            </p:nvSpPr>
            <p:spPr>
              <a:xfrm>
                <a:off x="6848393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C59CAFA-7051-4147-861F-8FA475F51AA5}"/>
                </a:ext>
              </a:extLst>
            </p:cNvPr>
            <p:cNvCxnSpPr>
              <a:cxnSpLocks/>
              <a:endCxn id="123" idx="1"/>
            </p:cNvCxnSpPr>
            <p:nvPr/>
          </p:nvCxnSpPr>
          <p:spPr>
            <a:xfrm flipV="1">
              <a:off x="6078338" y="4849724"/>
              <a:ext cx="770055" cy="42424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D8124CD-AC97-4D1B-98EE-AEA6240AFF6D}"/>
                </a:ext>
              </a:extLst>
            </p:cNvPr>
            <p:cNvCxnSpPr>
              <a:cxnSpLocks/>
              <a:stCxn id="118" idx="3"/>
            </p:cNvCxnSpPr>
            <p:nvPr/>
          </p:nvCxnSpPr>
          <p:spPr>
            <a:xfrm flipV="1">
              <a:off x="6131682" y="4436369"/>
              <a:ext cx="831976" cy="413355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58A78CFA-0265-4015-BF82-B8C606A9871A}"/>
                </a:ext>
              </a:extLst>
            </p:cNvPr>
            <p:cNvCxnSpPr>
              <a:cxnSpLocks/>
            </p:cNvCxnSpPr>
            <p:nvPr/>
          </p:nvCxnSpPr>
          <p:spPr>
            <a:xfrm>
              <a:off x="6078338" y="4415997"/>
              <a:ext cx="794471" cy="85796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ED1385-0BC1-482C-8ACF-664CAF68B5A5}"/>
                  </a:ext>
                </a:extLst>
              </p:cNvPr>
              <p:cNvSpPr txBox="1"/>
              <p:nvPr/>
            </p:nvSpPr>
            <p:spPr>
              <a:xfrm>
                <a:off x="8947407" y="2505735"/>
                <a:ext cx="2727922" cy="369332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SG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SG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SG" dirty="0"/>
                  <a:t>?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ED1385-0BC1-482C-8ACF-664CAF68B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407" y="2505735"/>
                <a:ext cx="2727922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9EC9BFA5-ADC3-4E1C-9AB6-A3091606F024}"/>
                  </a:ext>
                </a:extLst>
              </p:cNvPr>
              <p:cNvSpPr txBox="1"/>
              <p:nvPr/>
            </p:nvSpPr>
            <p:spPr>
              <a:xfrm>
                <a:off x="7202800" y="3033717"/>
                <a:ext cx="3580023" cy="369332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SG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SG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SG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SG" dirty="0"/>
                  <a:t>?</a:t>
                </a: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9EC9BFA5-ADC3-4E1C-9AB6-A3091606F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800" y="3033717"/>
                <a:ext cx="3580023" cy="369332"/>
              </a:xfrm>
              <a:prstGeom prst="rect">
                <a:avLst/>
              </a:prstGeom>
              <a:blipFill>
                <a:blip r:embed="rId14"/>
                <a:stretch>
                  <a:fillRect l="-341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872EECEB-AED5-452C-84E9-4BB799A84E5D}"/>
              </a:ext>
            </a:extLst>
          </p:cNvPr>
          <p:cNvGrpSpPr/>
          <p:nvPr/>
        </p:nvGrpSpPr>
        <p:grpSpPr>
          <a:xfrm>
            <a:off x="5902570" y="3591379"/>
            <a:ext cx="1340995" cy="2514264"/>
            <a:chOff x="5989049" y="3751444"/>
            <a:chExt cx="1340995" cy="251426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3F2E5D2-2A78-41C2-BB08-A88DA138AF22}"/>
                </a:ext>
              </a:extLst>
            </p:cNvPr>
            <p:cNvGrpSpPr/>
            <p:nvPr/>
          </p:nvGrpSpPr>
          <p:grpSpPr>
            <a:xfrm>
              <a:off x="5989049" y="3751444"/>
              <a:ext cx="1340995" cy="2514264"/>
              <a:chOff x="5989049" y="3751444"/>
              <a:chExt cx="1340995" cy="2514264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CC66CED8-0AAD-4D81-BE2A-61C563459CD2}"/>
                  </a:ext>
                </a:extLst>
              </p:cNvPr>
              <p:cNvGrpSpPr/>
              <p:nvPr/>
            </p:nvGrpSpPr>
            <p:grpSpPr>
              <a:xfrm>
                <a:off x="5989049" y="3751444"/>
                <a:ext cx="1340995" cy="2514264"/>
                <a:chOff x="8340759" y="2597486"/>
                <a:chExt cx="1783814" cy="3344515"/>
              </a:xfrm>
            </p:grpSpPr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59141FF5-B976-483B-B28D-C4695A273AE1}"/>
                    </a:ext>
                  </a:extLst>
                </p:cNvPr>
                <p:cNvGrpSpPr/>
                <p:nvPr/>
              </p:nvGrpSpPr>
              <p:grpSpPr>
                <a:xfrm>
                  <a:off x="9322468" y="2597486"/>
                  <a:ext cx="802105" cy="2571779"/>
                  <a:chOff x="9322468" y="2597486"/>
                  <a:chExt cx="802105" cy="2571779"/>
                </a:xfrm>
              </p:grpSpPr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8086CB8F-A720-426B-80EC-F34CF86D163D}"/>
                      </a:ext>
                    </a:extLst>
                  </p:cNvPr>
                  <p:cNvSpPr/>
                  <p:nvPr/>
                </p:nvSpPr>
                <p:spPr>
                  <a:xfrm>
                    <a:off x="9322468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TextBox 97">
                        <a:extLst>
                          <a:ext uri="{FF2B5EF4-FFF2-40B4-BE49-F238E27FC236}">
                            <a16:creationId xmlns:a16="http://schemas.microsoft.com/office/drawing/2014/main" id="{B870C322-1B2D-417F-8AC4-248B3E484A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98" name="TextBox 97">
                        <a:extLst>
                          <a:ext uri="{FF2B5EF4-FFF2-40B4-BE49-F238E27FC236}">
                            <a16:creationId xmlns:a16="http://schemas.microsoft.com/office/drawing/2014/main" id="{B870C322-1B2D-417F-8AC4-248B3E484A2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92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3D1C8301-E1DC-41EE-9161-440BC5F26343}"/>
                    </a:ext>
                  </a:extLst>
                </p:cNvPr>
                <p:cNvGrpSpPr/>
                <p:nvPr/>
              </p:nvGrpSpPr>
              <p:grpSpPr>
                <a:xfrm>
                  <a:off x="8340759" y="4194109"/>
                  <a:ext cx="1322300" cy="1747892"/>
                  <a:chOff x="8340759" y="4194109"/>
                  <a:chExt cx="1322300" cy="174789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TextBox 94">
                        <a:extLst>
                          <a:ext uri="{FF2B5EF4-FFF2-40B4-BE49-F238E27FC236}">
                            <a16:creationId xmlns:a16="http://schemas.microsoft.com/office/drawing/2014/main" id="{F1F903B8-4113-4642-99AE-BE62280262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oMath>
                          </m:oMathPara>
                        </a14:m>
                        <a:endParaRPr lang="en-SG" sz="2400" i="1" dirty="0"/>
                      </a:p>
                    </p:txBody>
                  </p:sp>
                </mc:Choice>
                <mc:Fallback xmlns="">
                  <p:sp>
                    <p:nvSpPr>
                      <p:cNvPr id="95" name="TextBox 94">
                        <a:extLst>
                          <a:ext uri="{FF2B5EF4-FFF2-40B4-BE49-F238E27FC236}">
                            <a16:creationId xmlns:a16="http://schemas.microsoft.com/office/drawing/2014/main" id="{F1F903B8-4113-4642-99AE-BE622802623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b="-60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96" name="Arc 95">
                    <a:extLst>
                      <a:ext uri="{FF2B5EF4-FFF2-40B4-BE49-F238E27FC236}">
                        <a16:creationId xmlns:a16="http://schemas.microsoft.com/office/drawing/2014/main" id="{ED93B90A-C8CA-4668-9857-91BBF8029B11}"/>
                      </a:ext>
                    </a:extLst>
                  </p:cNvPr>
                  <p:cNvSpPr/>
                  <p:nvPr/>
                </p:nvSpPr>
                <p:spPr>
                  <a:xfrm rot="2518361" flipV="1">
                    <a:off x="8340759" y="4194109"/>
                    <a:ext cx="1322300" cy="1240662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9038A33-E1DB-4139-B411-CEA79A7FD5D7}"/>
                  </a:ext>
                </a:extLst>
              </p:cNvPr>
              <p:cNvSpPr txBox="1"/>
              <p:nvPr/>
            </p:nvSpPr>
            <p:spPr>
              <a:xfrm>
                <a:off x="6848393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9C8720E-E63A-4854-8672-1251A9F49764}"/>
                </a:ext>
              </a:extLst>
            </p:cNvPr>
            <p:cNvCxnSpPr>
              <a:cxnSpLocks/>
              <a:endCxn id="91" idx="1"/>
            </p:cNvCxnSpPr>
            <p:nvPr/>
          </p:nvCxnSpPr>
          <p:spPr>
            <a:xfrm flipV="1">
              <a:off x="6078338" y="4849724"/>
              <a:ext cx="770055" cy="42424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CFBA76D-58C1-43DE-ACB0-295BBC59CF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1682" y="4436369"/>
              <a:ext cx="831976" cy="413355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8081B94-E9A1-48D9-8DB2-C138DC1077DD}"/>
                </a:ext>
              </a:extLst>
            </p:cNvPr>
            <p:cNvCxnSpPr>
              <a:cxnSpLocks/>
            </p:cNvCxnSpPr>
            <p:nvPr/>
          </p:nvCxnSpPr>
          <p:spPr>
            <a:xfrm>
              <a:off x="6078338" y="4415997"/>
              <a:ext cx="794471" cy="85796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8DB6810-A94C-4B43-BB78-95622FA61E39}"/>
              </a:ext>
            </a:extLst>
          </p:cNvPr>
          <p:cNvGrpSpPr/>
          <p:nvPr/>
        </p:nvGrpSpPr>
        <p:grpSpPr>
          <a:xfrm>
            <a:off x="6942071" y="3591379"/>
            <a:ext cx="1340995" cy="2514264"/>
            <a:chOff x="5989049" y="3751444"/>
            <a:chExt cx="1340995" cy="2514264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F1FF36A-12FA-49E1-AB62-7B9438031042}"/>
                </a:ext>
              </a:extLst>
            </p:cNvPr>
            <p:cNvGrpSpPr/>
            <p:nvPr/>
          </p:nvGrpSpPr>
          <p:grpSpPr>
            <a:xfrm>
              <a:off x="5989049" y="3751444"/>
              <a:ext cx="1340995" cy="2514264"/>
              <a:chOff x="5989049" y="3751444"/>
              <a:chExt cx="1340995" cy="2514264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46578C27-ED46-40CE-AA01-E3D617ACC9A9}"/>
                  </a:ext>
                </a:extLst>
              </p:cNvPr>
              <p:cNvGrpSpPr/>
              <p:nvPr/>
            </p:nvGrpSpPr>
            <p:grpSpPr>
              <a:xfrm>
                <a:off x="5989049" y="3751444"/>
                <a:ext cx="1340995" cy="2514264"/>
                <a:chOff x="8340759" y="2597486"/>
                <a:chExt cx="1783814" cy="3344515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B82203C5-F7EF-4490-9A8C-E0A802B351D7}"/>
                    </a:ext>
                  </a:extLst>
                </p:cNvPr>
                <p:cNvGrpSpPr/>
                <p:nvPr/>
              </p:nvGrpSpPr>
              <p:grpSpPr>
                <a:xfrm>
                  <a:off x="9322468" y="2597486"/>
                  <a:ext cx="802105" cy="2571779"/>
                  <a:chOff x="9322468" y="2597486"/>
                  <a:chExt cx="802105" cy="2571779"/>
                </a:xfrm>
              </p:grpSpPr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F61D7D42-7B9F-48A5-AE61-D4FCF800462F}"/>
                      </a:ext>
                    </a:extLst>
                  </p:cNvPr>
                  <p:cNvSpPr/>
                  <p:nvPr/>
                </p:nvSpPr>
                <p:spPr>
                  <a:xfrm>
                    <a:off x="9322468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TextBox 119">
                        <a:extLst>
                          <a:ext uri="{FF2B5EF4-FFF2-40B4-BE49-F238E27FC236}">
                            <a16:creationId xmlns:a16="http://schemas.microsoft.com/office/drawing/2014/main" id="{84397F54-E7D7-4EC4-B19D-9A23066D2E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20" name="TextBox 119">
                        <a:extLst>
                          <a:ext uri="{FF2B5EF4-FFF2-40B4-BE49-F238E27FC236}">
                            <a16:creationId xmlns:a16="http://schemas.microsoft.com/office/drawing/2014/main" id="{84397F54-E7D7-4EC4-B19D-9A23066D2EC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113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65B0A18C-DA2F-4FA3-8200-E6680A797402}"/>
                    </a:ext>
                  </a:extLst>
                </p:cNvPr>
                <p:cNvGrpSpPr/>
                <p:nvPr/>
              </p:nvGrpSpPr>
              <p:grpSpPr>
                <a:xfrm>
                  <a:off x="8340759" y="4194109"/>
                  <a:ext cx="1322300" cy="1747892"/>
                  <a:chOff x="8340759" y="4194109"/>
                  <a:chExt cx="1322300" cy="174789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AF02D40C-6D54-4B32-B085-DE4A465BAF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oMath>
                          </m:oMathPara>
                        </a14:m>
                        <a:endParaRPr lang="en-SG" sz="2400" i="1" dirty="0"/>
                      </a:p>
                    </p:txBody>
                  </p:sp>
                </mc:Choice>
                <mc:Fallback xmlns="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AF02D40C-6D54-4B32-B085-DE4A465BAF8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b="-60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7" name="Arc 116">
                    <a:extLst>
                      <a:ext uri="{FF2B5EF4-FFF2-40B4-BE49-F238E27FC236}">
                        <a16:creationId xmlns:a16="http://schemas.microsoft.com/office/drawing/2014/main" id="{C0F100A1-9ACD-46F4-A6A1-FC3AC8308C9E}"/>
                      </a:ext>
                    </a:extLst>
                  </p:cNvPr>
                  <p:cNvSpPr/>
                  <p:nvPr/>
                </p:nvSpPr>
                <p:spPr>
                  <a:xfrm rot="2518361" flipV="1">
                    <a:off x="8340759" y="4194109"/>
                    <a:ext cx="1322300" cy="1240662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D98D0C2-3438-4933-961A-3D0184F0E39A}"/>
                  </a:ext>
                </a:extLst>
              </p:cNvPr>
              <p:cNvSpPr txBox="1"/>
              <p:nvPr/>
            </p:nvSpPr>
            <p:spPr>
              <a:xfrm>
                <a:off x="6848393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F671CE5-0E54-4A6A-BE20-B3B9F8193F93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 flipV="1">
              <a:off x="6078338" y="4849724"/>
              <a:ext cx="770055" cy="42424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86313799-B38D-4461-A88A-74B844ED6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1682" y="4436369"/>
              <a:ext cx="831976" cy="413355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F255906-7053-4951-82C4-8940A9346BE6}"/>
                </a:ext>
              </a:extLst>
            </p:cNvPr>
            <p:cNvCxnSpPr>
              <a:cxnSpLocks/>
            </p:cNvCxnSpPr>
            <p:nvPr/>
          </p:nvCxnSpPr>
          <p:spPr>
            <a:xfrm>
              <a:off x="6078338" y="4415997"/>
              <a:ext cx="794471" cy="85796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922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9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3E00-B586-45EF-B1B9-C24BA4CF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51" y="254114"/>
            <a:ext cx="1154437" cy="949693"/>
          </a:xfrm>
        </p:spPr>
        <p:txBody>
          <a:bodyPr>
            <a:normAutofit/>
          </a:bodyPr>
          <a:lstStyle/>
          <a:p>
            <a:r>
              <a:rPr lang="en-US" dirty="0" err="1" smtClean="0"/>
              <a:t>Q9</a:t>
            </a:r>
            <a:r>
              <a:rPr lang="en-US" dirty="0" smtClean="0"/>
              <a:t>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99169D7-15E6-4A93-9E6B-DAC5DB6FDF58}"/>
                  </a:ext>
                </a:extLst>
              </p:cNvPr>
              <p:cNvSpPr/>
              <p:nvPr/>
            </p:nvSpPr>
            <p:spPr>
              <a:xfrm>
                <a:off x="1440788" y="325979"/>
                <a:ext cx="74858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be a function. 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99169D7-15E6-4A93-9E6B-DAC5DB6FD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88" y="325979"/>
                <a:ext cx="7485832" cy="523220"/>
              </a:xfrm>
              <a:prstGeom prst="rect">
                <a:avLst/>
              </a:prstGeom>
              <a:blipFill>
                <a:blip r:embed="rId2"/>
                <a:stretch>
                  <a:fillRect l="-1629" t="-10465" r="-651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88454E1-49CD-494D-A6D3-54D7BBF239D6}"/>
                  </a:ext>
                </a:extLst>
              </p:cNvPr>
              <p:cNvSpPr/>
              <p:nvPr/>
            </p:nvSpPr>
            <p:spPr>
              <a:xfrm>
                <a:off x="1424747" y="790604"/>
                <a:ext cx="6258380" cy="9541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US" sz="2800" dirty="0">
                    <a:solidFill>
                      <a:srgbClr val="000099"/>
                    </a:solidFill>
                  </a:rPr>
                  <a:t>(a)	Compare the sets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>
                    <a:solidFill>
                      <a:schemeClr val="accent3"/>
                    </a:solidFill>
                  </a:rPr>
                  <a:t> </a:t>
                </a:r>
                <a:r>
                  <a:rPr lang="en-US" sz="2800" dirty="0">
                    <a:solidFill>
                      <a:srgbClr val="000099"/>
                    </a:solidFill>
                  </a:rPr>
                  <a:t>and</a:t>
                </a:r>
                <a:r>
                  <a:rPr lang="en-US" sz="2800" dirty="0">
                    <a:solidFill>
                      <a:schemeClr val="accent3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. </a:t>
                </a:r>
              </a:p>
              <a:p>
                <a:pPr marL="546100" indent="-546100">
                  <a:tabLst>
                    <a:tab pos="546100" algn="l"/>
                  </a:tabLst>
                </a:pPr>
                <a:r>
                  <a:rPr lang="en-US" sz="2800" dirty="0">
                    <a:solidFill>
                      <a:srgbClr val="000099"/>
                    </a:solidFill>
                  </a:rPr>
                  <a:t>	Is one always a subset of the other?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88454E1-49CD-494D-A6D3-54D7BBF23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747" y="790604"/>
                <a:ext cx="6258380" cy="954107"/>
              </a:xfrm>
              <a:prstGeom prst="rect">
                <a:avLst/>
              </a:prstGeom>
              <a:blipFill>
                <a:blip r:embed="rId3"/>
                <a:stretch>
                  <a:fillRect l="-2047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39D77-2100-4E5E-AADF-A9C1FA272C02}"/>
                  </a:ext>
                </a:extLst>
              </p:cNvPr>
              <p:cNvSpPr txBox="1"/>
              <p:nvPr/>
            </p:nvSpPr>
            <p:spPr>
              <a:xfrm>
                <a:off x="676568" y="1776555"/>
                <a:ext cx="49073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always true?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39D77-2100-4E5E-AADF-A9C1FA272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68" y="1776555"/>
                <a:ext cx="4907336" cy="523220"/>
              </a:xfrm>
              <a:prstGeom prst="rect">
                <a:avLst/>
              </a:prstGeom>
              <a:blipFill>
                <a:blip r:embed="rId4"/>
                <a:stretch>
                  <a:fillRect l="-2609"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C94BB4-399E-46A6-94F9-006C4E052F2E}"/>
                  </a:ext>
                </a:extLst>
              </p:cNvPr>
              <p:cNvSpPr txBox="1"/>
              <p:nvPr/>
            </p:nvSpPr>
            <p:spPr>
              <a:xfrm>
                <a:off x="986778" y="2249816"/>
                <a:ext cx="73306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 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b="0" dirty="0">
                  <a:solidFill>
                    <a:schemeClr val="tx1"/>
                  </a:solidFill>
                </a:endParaRPr>
              </a:p>
              <a:p>
                <a:pPr>
                  <a:tabLst>
                    <a:tab pos="457200" algn="l"/>
                  </a:tabLst>
                </a:pPr>
                <a:r>
                  <a:rPr lang="en-US" sz="2400" dirty="0"/>
                  <a:t>2. 	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006600"/>
                  </a:solidFill>
                </a:endParaRPr>
              </a:p>
              <a:p>
                <a:pPr>
                  <a:tabLst>
                    <a:tab pos="457200" algn="l"/>
                  </a:tabLst>
                </a:pPr>
                <a:r>
                  <a:rPr lang="en-US" sz="2400" dirty="0"/>
                  <a:t>3. 	So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.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C94BB4-399E-46A6-94F9-006C4E052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78" y="2249816"/>
                <a:ext cx="7330642" cy="1200329"/>
              </a:xfrm>
              <a:prstGeom prst="rect">
                <a:avLst/>
              </a:prstGeom>
              <a:blipFill>
                <a:blip r:embed="rId5"/>
                <a:stretch>
                  <a:fillRect l="-1331" t="-4061" b="-106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886564B-AD42-45DB-B5EA-6D5A9D94DD36}"/>
                  </a:ext>
                </a:extLst>
              </p:cNvPr>
              <p:cNvSpPr txBox="1"/>
              <p:nvPr/>
            </p:nvSpPr>
            <p:spPr>
              <a:xfrm>
                <a:off x="676568" y="3490726"/>
                <a:ext cx="5067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</a:rPr>
                  <a:t>Is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))⊆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always true?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886564B-AD42-45DB-B5EA-6D5A9D94D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68" y="3490726"/>
                <a:ext cx="5067531" cy="523220"/>
              </a:xfrm>
              <a:prstGeom prst="rect">
                <a:avLst/>
              </a:prstGeom>
              <a:blipFill>
                <a:blip r:embed="rId6"/>
                <a:stretch>
                  <a:fillRect l="-2527" t="-11765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451A27-C36E-4E3F-94F2-16385CD6A420}"/>
                  </a:ext>
                </a:extLst>
              </p:cNvPr>
              <p:cNvSpPr txBox="1"/>
              <p:nvPr/>
            </p:nvSpPr>
            <p:spPr>
              <a:xfrm>
                <a:off x="986778" y="3971177"/>
                <a:ext cx="9114953" cy="1664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6088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 	Consider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−1, 1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→{0}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(−1)=0=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={1}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tabLst>
                    <a:tab pos="446088" algn="l"/>
                  </a:tabLst>
                </a:pPr>
                <a:r>
                  <a:rPr lang="en-US" sz="2400" dirty="0"/>
                  <a:t>2. 	Note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>
                  <a:tabLst>
                    <a:tab pos="446088" algn="l"/>
                  </a:tabLst>
                </a:pPr>
                <a:r>
                  <a:rPr lang="en-US" sz="2400" dirty="0"/>
                  <a:t>3.	Since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sz="2400" dirty="0"/>
                  <a:t> we know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−1∈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tabLst>
                    <a:tab pos="446088" algn="l"/>
                  </a:tabLst>
                </a:pPr>
                <a:r>
                  <a:rPr lang="en-US" sz="2400" dirty="0"/>
                  <a:t>4. 	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we deduce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451A27-C36E-4E3F-94F2-16385CD6A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78" y="3971177"/>
                <a:ext cx="9114953" cy="1664686"/>
              </a:xfrm>
              <a:prstGeom prst="rect">
                <a:avLst/>
              </a:prstGeom>
              <a:blipFill>
                <a:blip r:embed="rId7"/>
                <a:stretch>
                  <a:fillRect l="-1070" t="-2920" b="-62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4CF649CB-7AE9-4D3D-B451-6BE22F9C5A88}"/>
              </a:ext>
            </a:extLst>
          </p:cNvPr>
          <p:cNvGrpSpPr/>
          <p:nvPr/>
        </p:nvGrpSpPr>
        <p:grpSpPr>
          <a:xfrm>
            <a:off x="9882342" y="963771"/>
            <a:ext cx="360738" cy="711969"/>
            <a:chOff x="9806886" y="866865"/>
            <a:chExt cx="360738" cy="7119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8C5014D-0EF0-4486-A9BA-01C62080FABD}"/>
                    </a:ext>
                  </a:extLst>
                </p:cNvPr>
                <p:cNvSpPr txBox="1"/>
                <p:nvPr/>
              </p:nvSpPr>
              <p:spPr>
                <a:xfrm>
                  <a:off x="9842011" y="866865"/>
                  <a:ext cx="32561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SG" sz="2000" i="1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F62FEA8-B5D5-4C91-84A7-1BC295607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2011" y="866865"/>
                  <a:ext cx="325613" cy="400110"/>
                </a:xfrm>
                <a:prstGeom prst="rect">
                  <a:avLst/>
                </a:prstGeom>
                <a:blipFill>
                  <a:blip r:embed="rId8"/>
                  <a:stretch>
                    <a:fillRect l="-16981" b="-1363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BDD3A6D6-8898-4BD3-B769-5C47723D05CE}"/>
                </a:ext>
              </a:extLst>
            </p:cNvPr>
            <p:cNvSpPr/>
            <p:nvPr/>
          </p:nvSpPr>
          <p:spPr>
            <a:xfrm rot="19081639">
              <a:off x="9806886" y="1245256"/>
              <a:ext cx="355527" cy="333578"/>
            </a:xfrm>
            <a:prstGeom prst="arc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B0E122E-9C81-442B-AFC7-63D29F6085AF}"/>
              </a:ext>
            </a:extLst>
          </p:cNvPr>
          <p:cNvGrpSpPr/>
          <p:nvPr/>
        </p:nvGrpSpPr>
        <p:grpSpPr>
          <a:xfrm>
            <a:off x="8970737" y="2048833"/>
            <a:ext cx="864213" cy="859208"/>
            <a:chOff x="8903691" y="2070993"/>
            <a:chExt cx="864213" cy="859208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BE6E39E-C525-48BC-A99E-A0BB731310ED}"/>
                </a:ext>
              </a:extLst>
            </p:cNvPr>
            <p:cNvSpPr/>
            <p:nvPr/>
          </p:nvSpPr>
          <p:spPr>
            <a:xfrm>
              <a:off x="9141163" y="2070993"/>
              <a:ext cx="626741" cy="859208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89FB233-7B2F-4E48-BFD2-1206C93CD7F4}"/>
                    </a:ext>
                  </a:extLst>
                </p:cNvPr>
                <p:cNvSpPr txBox="1"/>
                <p:nvPr/>
              </p:nvSpPr>
              <p:spPr>
                <a:xfrm>
                  <a:off x="8903691" y="2271648"/>
                  <a:ext cx="32561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SG" sz="1600" i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89FB233-7B2F-4E48-BFD2-1206C93CD7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3691" y="2271648"/>
                  <a:ext cx="325613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26A6717-B66F-47EF-B909-78F7DAF2BC17}"/>
              </a:ext>
            </a:extLst>
          </p:cNvPr>
          <p:cNvGrpSpPr/>
          <p:nvPr/>
        </p:nvGrpSpPr>
        <p:grpSpPr>
          <a:xfrm>
            <a:off x="10572978" y="1765856"/>
            <a:ext cx="857986" cy="1243436"/>
            <a:chOff x="10641450" y="2037581"/>
            <a:chExt cx="857986" cy="124343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A012615-9283-4A5F-B247-966A1CEF4F42}"/>
                </a:ext>
              </a:extLst>
            </p:cNvPr>
            <p:cNvSpPr/>
            <p:nvPr/>
          </p:nvSpPr>
          <p:spPr>
            <a:xfrm>
              <a:off x="10641450" y="2251396"/>
              <a:ext cx="493299" cy="1029621"/>
            </a:xfrm>
            <a:prstGeom prst="ellipse">
              <a:avLst/>
            </a:prstGeom>
            <a:noFill/>
            <a:ln w="28575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799BE35-7896-4E7C-8C5C-862DDD0503D9}"/>
                    </a:ext>
                  </a:extLst>
                </p:cNvPr>
                <p:cNvSpPr txBox="1"/>
                <p:nvPr/>
              </p:nvSpPr>
              <p:spPr>
                <a:xfrm>
                  <a:off x="11006137" y="2037581"/>
                  <a:ext cx="4932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16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SG" sz="16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sz="16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SG" sz="16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sz="1600" i="1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799BE35-7896-4E7C-8C5C-862DDD050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6137" y="2037581"/>
                  <a:ext cx="493299" cy="338554"/>
                </a:xfrm>
                <a:prstGeom prst="rect">
                  <a:avLst/>
                </a:prstGeom>
                <a:blipFill>
                  <a:blip r:embed="rId15"/>
                  <a:stretch>
                    <a:fillRect l="-16049" r="-7407" b="-1090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E07FC2F-439A-4739-B552-BCE5A700AA48}"/>
              </a:ext>
            </a:extLst>
          </p:cNvPr>
          <p:cNvGrpSpPr/>
          <p:nvPr/>
        </p:nvGrpSpPr>
        <p:grpSpPr>
          <a:xfrm>
            <a:off x="8821344" y="1049898"/>
            <a:ext cx="2627761" cy="2501289"/>
            <a:chOff x="8821344" y="1049898"/>
            <a:chExt cx="2627761" cy="250128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A13DB04-C43E-4D73-B356-9804586E9F70}"/>
                </a:ext>
              </a:extLst>
            </p:cNvPr>
            <p:cNvGrpSpPr/>
            <p:nvPr/>
          </p:nvGrpSpPr>
          <p:grpSpPr>
            <a:xfrm>
              <a:off x="8821344" y="1049898"/>
              <a:ext cx="1096124" cy="2501289"/>
              <a:chOff x="7673739" y="2597486"/>
              <a:chExt cx="1458083" cy="3327256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8C556CC1-C7CC-4A53-870D-D35787475C72}"/>
                  </a:ext>
                </a:extLst>
              </p:cNvPr>
              <p:cNvSpPr/>
              <p:nvPr/>
            </p:nvSpPr>
            <p:spPr>
              <a:xfrm>
                <a:off x="7673739" y="3035663"/>
                <a:ext cx="1458083" cy="288907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1BDE9288-C102-4891-A5EF-466E7D8AF229}"/>
                      </a:ext>
                    </a:extLst>
                  </p:cNvPr>
                  <p:cNvSpPr txBox="1"/>
                  <p:nvPr/>
                </p:nvSpPr>
                <p:spPr>
                  <a:xfrm>
                    <a:off x="8026397" y="2597486"/>
                    <a:ext cx="433136" cy="5322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0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SG" sz="2000" i="1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AF35C352-8275-4DDE-918C-767851026F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6397" y="2597486"/>
                    <a:ext cx="433136" cy="53223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132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0B8B7DD-AD07-4467-8489-9662E7531150}"/>
                </a:ext>
              </a:extLst>
            </p:cNvPr>
            <p:cNvGrpSpPr/>
            <p:nvPr/>
          </p:nvGrpSpPr>
          <p:grpSpPr>
            <a:xfrm>
              <a:off x="10348031" y="1049898"/>
              <a:ext cx="1101074" cy="2501289"/>
              <a:chOff x="7828156" y="2597486"/>
              <a:chExt cx="1464668" cy="3327256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1A0AF398-7867-4326-807E-FAD6D87F10B8}"/>
                  </a:ext>
                </a:extLst>
              </p:cNvPr>
              <p:cNvSpPr/>
              <p:nvPr/>
            </p:nvSpPr>
            <p:spPr>
              <a:xfrm>
                <a:off x="7828156" y="3035663"/>
                <a:ext cx="1464668" cy="288907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7F51562F-1098-4C74-8EE6-D66F7F056EBC}"/>
                      </a:ext>
                    </a:extLst>
                  </p:cNvPr>
                  <p:cNvSpPr txBox="1"/>
                  <p:nvPr/>
                </p:nvSpPr>
                <p:spPr>
                  <a:xfrm>
                    <a:off x="8026397" y="2597486"/>
                    <a:ext cx="433136" cy="5322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SG" sz="2000" i="1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F6B031C-8E95-42B5-8EE0-647296C1D7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6397" y="2597486"/>
                    <a:ext cx="433136" cy="53223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132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1776C3B-E470-46A0-94A3-7D8C228C81D4}"/>
                </a:ext>
              </a:extLst>
            </p:cNvPr>
            <p:cNvSpPr/>
            <p:nvPr/>
          </p:nvSpPr>
          <p:spPr>
            <a:xfrm>
              <a:off x="9369811" y="1625657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B85295C-7AEF-4825-B1E2-4EEE81EB3B2B}"/>
                </a:ext>
              </a:extLst>
            </p:cNvPr>
            <p:cNvSpPr/>
            <p:nvPr/>
          </p:nvSpPr>
          <p:spPr>
            <a:xfrm>
              <a:off x="9579044" y="1802606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8D893BC-F2A4-4618-A9A0-3E2BFD24BAF9}"/>
                </a:ext>
              </a:extLst>
            </p:cNvPr>
            <p:cNvSpPr/>
            <p:nvPr/>
          </p:nvSpPr>
          <p:spPr>
            <a:xfrm>
              <a:off x="10822675" y="1535864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950054A-98D5-43C5-A83E-FD25EFCB5273}"/>
                </a:ext>
              </a:extLst>
            </p:cNvPr>
            <p:cNvSpPr/>
            <p:nvPr/>
          </p:nvSpPr>
          <p:spPr>
            <a:xfrm>
              <a:off x="9319709" y="2346850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A0982DD-EAD0-41E5-9B11-0312D6539AAD}"/>
                </a:ext>
              </a:extLst>
            </p:cNvPr>
            <p:cNvSpPr/>
            <p:nvPr/>
          </p:nvSpPr>
          <p:spPr>
            <a:xfrm>
              <a:off x="9384491" y="2557692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4DA767B-4115-40DE-B782-4D3F2A9EEDC2}"/>
                </a:ext>
              </a:extLst>
            </p:cNvPr>
            <p:cNvSpPr/>
            <p:nvPr/>
          </p:nvSpPr>
          <p:spPr>
            <a:xfrm>
              <a:off x="9459559" y="2760751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5AA1003-CB20-4E70-B42A-1A389D1261EA}"/>
                </a:ext>
              </a:extLst>
            </p:cNvPr>
            <p:cNvSpPr/>
            <p:nvPr/>
          </p:nvSpPr>
          <p:spPr>
            <a:xfrm>
              <a:off x="9655930" y="3149110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3E0E0DC-1CAD-4AC2-A669-86A0D3BB2917}"/>
                </a:ext>
              </a:extLst>
            </p:cNvPr>
            <p:cNvSpPr/>
            <p:nvPr/>
          </p:nvSpPr>
          <p:spPr>
            <a:xfrm>
              <a:off x="9295092" y="3093349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CF3EED0-CE49-40DD-AAF0-C5EC5EFC6626}"/>
                </a:ext>
              </a:extLst>
            </p:cNvPr>
            <p:cNvSpPr/>
            <p:nvPr/>
          </p:nvSpPr>
          <p:spPr>
            <a:xfrm>
              <a:off x="10696509" y="1756551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704CDE6-997B-4557-A531-0E553389C906}"/>
                </a:ext>
              </a:extLst>
            </p:cNvPr>
            <p:cNvSpPr/>
            <p:nvPr/>
          </p:nvSpPr>
          <p:spPr>
            <a:xfrm>
              <a:off x="10855391" y="3161383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B16E4B1-3806-4DCF-8108-8CA1B3D3355C}"/>
                </a:ext>
              </a:extLst>
            </p:cNvPr>
            <p:cNvSpPr/>
            <p:nvPr/>
          </p:nvSpPr>
          <p:spPr>
            <a:xfrm>
              <a:off x="10849552" y="2419525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3C8F5FD-5753-4FA6-9B55-521C80DA1ECB}"/>
                </a:ext>
              </a:extLst>
            </p:cNvPr>
            <p:cNvSpPr/>
            <p:nvPr/>
          </p:nvSpPr>
          <p:spPr>
            <a:xfrm>
              <a:off x="10904270" y="2733347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3A29DE1E-9CB7-4869-BBF3-E6C74698CD98}"/>
                </a:ext>
              </a:extLst>
            </p:cNvPr>
            <p:cNvSpPr/>
            <p:nvPr/>
          </p:nvSpPr>
          <p:spPr>
            <a:xfrm>
              <a:off x="10803371" y="2166290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B731978-1170-4698-AF2E-B878CEF8B50E}"/>
                </a:ext>
              </a:extLst>
            </p:cNvPr>
            <p:cNvSpPr/>
            <p:nvPr/>
          </p:nvSpPr>
          <p:spPr>
            <a:xfrm>
              <a:off x="9555953" y="2192092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D9DC5D5-53BC-4926-A191-506B4172372D}"/>
              </a:ext>
            </a:extLst>
          </p:cNvPr>
          <p:cNvGrpSpPr/>
          <p:nvPr/>
        </p:nvGrpSpPr>
        <p:grpSpPr>
          <a:xfrm>
            <a:off x="9352848" y="1593318"/>
            <a:ext cx="1548724" cy="1580927"/>
            <a:chOff x="9701559" y="1386486"/>
            <a:chExt cx="1548724" cy="158092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6843B60-53BA-4806-973B-9FB4D20AC637}"/>
                </a:ext>
              </a:extLst>
            </p:cNvPr>
            <p:cNvGrpSpPr/>
            <p:nvPr/>
          </p:nvGrpSpPr>
          <p:grpSpPr>
            <a:xfrm>
              <a:off x="9738914" y="1630140"/>
              <a:ext cx="1511369" cy="968645"/>
              <a:chOff x="9738914" y="1630140"/>
              <a:chExt cx="1511369" cy="968645"/>
            </a:xfrm>
          </p:grpSpPr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30558C7F-AD58-436F-ADA7-B1DA5C0ECB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3408" y="2381210"/>
                <a:ext cx="1381461" cy="149081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4B3F3707-F202-4242-8FB8-3084F05FCB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05834" y="2593109"/>
                <a:ext cx="1344449" cy="5676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B99BEACC-3B03-46DA-8783-422BE202C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8914" y="2180742"/>
                <a:ext cx="1429774" cy="7673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AD8C5F65-1F2C-4E3A-90DA-CC6193C6BB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71238" y="2010335"/>
                <a:ext cx="1152230" cy="22173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8AA02132-A451-4791-B38D-054EE1476B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1943" y="1630140"/>
                <a:ext cx="1121525" cy="331300"/>
              </a:xfrm>
              <a:prstGeom prst="straightConnector1">
                <a:avLst/>
              </a:prstGeom>
              <a:ln w="19050">
                <a:solidFill>
                  <a:srgbClr val="6699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C0CA025-CD7C-46A7-BB05-E88481542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6486" y="1386486"/>
              <a:ext cx="490130" cy="3104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30D94F3F-0339-4204-805C-B847A4B64E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76377" y="2785391"/>
              <a:ext cx="298343" cy="18202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32B2604-773F-41F1-8922-D0B0E2DBAD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1559" y="2676852"/>
              <a:ext cx="658888" cy="22571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FD6DB02-6B7D-4785-A8DE-8DED94DD7836}"/>
              </a:ext>
            </a:extLst>
          </p:cNvPr>
          <p:cNvGrpSpPr/>
          <p:nvPr/>
        </p:nvGrpSpPr>
        <p:grpSpPr>
          <a:xfrm>
            <a:off x="8344195" y="1546690"/>
            <a:ext cx="1484523" cy="1428552"/>
            <a:chOff x="8698702" y="1387790"/>
            <a:chExt cx="1484523" cy="1428552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86C995E-8A2B-4CA9-9D07-86364CDF076C}"/>
                </a:ext>
              </a:extLst>
            </p:cNvPr>
            <p:cNvSpPr/>
            <p:nvPr/>
          </p:nvSpPr>
          <p:spPr>
            <a:xfrm>
              <a:off x="9609346" y="1558337"/>
              <a:ext cx="573879" cy="1258005"/>
            </a:xfrm>
            <a:prstGeom prst="ellipse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06EF4694-FA2D-4B58-95F1-DF427D466B19}"/>
                    </a:ext>
                  </a:extLst>
                </p:cNvPr>
                <p:cNvSpPr txBox="1"/>
                <p:nvPr/>
              </p:nvSpPr>
              <p:spPr>
                <a:xfrm>
                  <a:off x="8698702" y="1387790"/>
                  <a:ext cx="1101075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16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16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SG" sz="16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SG" sz="16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16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6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16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SG" sz="1600" i="1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803EC57-E411-4F5E-8008-076EA815C8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8702" y="1387790"/>
                  <a:ext cx="1101075" cy="370294"/>
                </a:xfrm>
                <a:prstGeom prst="rect">
                  <a:avLst/>
                </a:prstGeom>
                <a:blipFill>
                  <a:blip r:embed="rId11"/>
                  <a:stretch>
                    <a:fillRect l="-2762" b="-655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5547792" y="1767681"/>
            <a:ext cx="75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Yes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06418" y="3499572"/>
            <a:ext cx="75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No</a:t>
            </a:r>
            <a:endParaRPr lang="en-SG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81424" y="5677619"/>
                <a:ext cx="5002480" cy="92333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/>
                  <a:t>Setwise</a:t>
                </a:r>
                <a:r>
                  <a:rPr lang="en-US" b="1" dirty="0"/>
                  <a:t> image and preimage.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(1)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then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(2) 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then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4" y="5677619"/>
                <a:ext cx="5002480" cy="923330"/>
              </a:xfrm>
              <a:prstGeom prst="rect">
                <a:avLst/>
              </a:prstGeom>
              <a:blipFill>
                <a:blip r:embed="rId18"/>
                <a:stretch>
                  <a:fillRect l="-851" t="-2597" b="-8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Slide Number Placeholder 1"/>
          <p:cNvSpPr txBox="1">
            <a:spLocks/>
          </p:cNvSpPr>
          <p:nvPr/>
        </p:nvSpPr>
        <p:spPr>
          <a:xfrm>
            <a:off x="10485783" y="6492875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pPr/>
              <a:t>23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03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51" grpId="0"/>
      <p:bldP spid="53" grpId="0" build="p"/>
      <p:bldP spid="3" grpId="0"/>
      <p:bldP spid="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3E00-B586-45EF-B1B9-C24BA4CF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51" y="254114"/>
            <a:ext cx="1154437" cy="949693"/>
          </a:xfrm>
        </p:spPr>
        <p:txBody>
          <a:bodyPr>
            <a:normAutofit/>
          </a:bodyPr>
          <a:lstStyle/>
          <a:p>
            <a:r>
              <a:rPr lang="en-US" dirty="0" err="1"/>
              <a:t>Q9</a:t>
            </a:r>
            <a:r>
              <a:rPr lang="en-US" dirty="0"/>
              <a:t>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99169D7-15E6-4A93-9E6B-DAC5DB6FDF58}"/>
                  </a:ext>
                </a:extLst>
              </p:cNvPr>
              <p:cNvSpPr/>
              <p:nvPr/>
            </p:nvSpPr>
            <p:spPr>
              <a:xfrm>
                <a:off x="1440788" y="292342"/>
                <a:ext cx="74858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be a function. 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99169D7-15E6-4A93-9E6B-DAC5DB6FD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88" y="292342"/>
                <a:ext cx="7485832" cy="523220"/>
              </a:xfrm>
              <a:prstGeom prst="rect">
                <a:avLst/>
              </a:prstGeom>
              <a:blipFill>
                <a:blip r:embed="rId2"/>
                <a:stretch>
                  <a:fillRect l="-1629" t="-11628" r="-651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88454E1-49CD-494D-A6D3-54D7BBF239D6}"/>
                  </a:ext>
                </a:extLst>
              </p:cNvPr>
              <p:cNvSpPr/>
              <p:nvPr/>
            </p:nvSpPr>
            <p:spPr>
              <a:xfrm>
                <a:off x="1424747" y="783563"/>
                <a:ext cx="6258380" cy="9541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US" sz="2800" dirty="0">
                    <a:solidFill>
                      <a:srgbClr val="000099"/>
                    </a:solidFill>
                  </a:rPr>
                  <a:t>(b)	Compare the sets 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accent3"/>
                    </a:solidFill>
                  </a:rPr>
                  <a:t> </a:t>
                </a:r>
                <a:r>
                  <a:rPr lang="en-US" sz="2800" dirty="0">
                    <a:solidFill>
                      <a:srgbClr val="000099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. </a:t>
                </a:r>
              </a:p>
              <a:p>
                <a:pPr marL="546100" indent="-546100">
                  <a:tabLst>
                    <a:tab pos="546100" algn="l"/>
                  </a:tabLst>
                </a:pPr>
                <a:r>
                  <a:rPr lang="en-US" sz="2800" dirty="0">
                    <a:solidFill>
                      <a:srgbClr val="000099"/>
                    </a:solidFill>
                  </a:rPr>
                  <a:t>	Is one always a subset of the other?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88454E1-49CD-494D-A6D3-54D7BBF23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747" y="783563"/>
                <a:ext cx="6258380" cy="954107"/>
              </a:xfrm>
              <a:prstGeom prst="rect">
                <a:avLst/>
              </a:prstGeom>
              <a:blipFill>
                <a:blip r:embed="rId3"/>
                <a:stretch>
                  <a:fillRect l="-2047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39D77-2100-4E5E-AADF-A9C1FA272C02}"/>
                  </a:ext>
                </a:extLst>
              </p:cNvPr>
              <p:cNvSpPr txBox="1"/>
              <p:nvPr/>
            </p:nvSpPr>
            <p:spPr>
              <a:xfrm>
                <a:off x="636757" y="1696126"/>
                <a:ext cx="49073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))⊆</m:t>
                    </m:r>
                    <m:r>
                      <a:rPr lang="en-SG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always true?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39D77-2100-4E5E-AADF-A9C1FA272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57" y="1696126"/>
                <a:ext cx="4907336" cy="523220"/>
              </a:xfrm>
              <a:prstGeom prst="rect">
                <a:avLst/>
              </a:prstGeom>
              <a:blipFill>
                <a:blip r:embed="rId4"/>
                <a:stretch>
                  <a:fillRect l="-2484"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C94BB4-399E-46A6-94F9-006C4E052F2E}"/>
                  </a:ext>
                </a:extLst>
              </p:cNvPr>
              <p:cNvSpPr txBox="1"/>
              <p:nvPr/>
            </p:nvSpPr>
            <p:spPr>
              <a:xfrm>
                <a:off x="684897" y="2226797"/>
                <a:ext cx="846522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  <a:tabLst>
                    <a:tab pos="457200" algn="l"/>
                  </a:tabLst>
                </a:pPr>
                <a:r>
                  <a:rPr lang="en-US" sz="2400" dirty="0"/>
                  <a:t>Take any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en-US" sz="2400" dirty="0"/>
              </a:p>
              <a:p>
                <a:pPr>
                  <a:tabLst>
                    <a:tab pos="457200" algn="l"/>
                  </a:tabLst>
                </a:pPr>
                <a:r>
                  <a:rPr lang="en-US" sz="2400" dirty="0"/>
                  <a:t>2. 	There is some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 </a:t>
                </a:r>
                <a:r>
                  <a:rPr lang="en-US" dirty="0">
                    <a:solidFill>
                      <a:srgbClr val="006600"/>
                    </a:solidFill>
                  </a:rPr>
                  <a:t>by the </a:t>
                </a:r>
                <a:r>
                  <a:rPr lang="en-US" dirty="0" err="1">
                    <a:solidFill>
                      <a:srgbClr val="006600"/>
                    </a:solidFill>
                  </a:rPr>
                  <a:t>def</a:t>
                </a:r>
                <a:r>
                  <a:rPr lang="en-US" baseline="30000" dirty="0" err="1">
                    <a:solidFill>
                      <a:srgbClr val="006600"/>
                    </a:solidFill>
                  </a:rPr>
                  <a:t>n</a:t>
                </a:r>
                <a:r>
                  <a:rPr lang="en-US" dirty="0">
                    <a:solidFill>
                      <a:srgbClr val="0066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.</a:t>
                </a:r>
              </a:p>
              <a:p>
                <a:pPr>
                  <a:tabLst>
                    <a:tab pos="457200" algn="l"/>
                  </a:tabLst>
                </a:pPr>
                <a:r>
                  <a:rPr lang="en-US" sz="2400" dirty="0"/>
                  <a:t>3. 	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we get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′∈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which makes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tabLst>
                    <a:tab pos="457200" algn="l"/>
                  </a:tabLst>
                </a:pPr>
                <a:r>
                  <a:rPr lang="en-US" sz="2400" dirty="0"/>
                  <a:t>4.</a:t>
                </a:r>
                <a:r>
                  <a:rPr lang="en-US" sz="2800" dirty="0"/>
                  <a:t>	</a:t>
                </a:r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a function,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C94BB4-399E-46A6-94F9-006C4E052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97" y="2226797"/>
                <a:ext cx="8465223" cy="1631216"/>
              </a:xfrm>
              <a:prstGeom prst="rect">
                <a:avLst/>
              </a:prstGeom>
              <a:blipFill>
                <a:blip r:embed="rId5"/>
                <a:stretch>
                  <a:fillRect l="-1152" t="-3358" b="-67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886564B-AD42-45DB-B5EA-6D5A9D94DD36}"/>
                  </a:ext>
                </a:extLst>
              </p:cNvPr>
              <p:cNvSpPr txBox="1"/>
              <p:nvPr/>
            </p:nvSpPr>
            <p:spPr>
              <a:xfrm>
                <a:off x="636757" y="3844890"/>
                <a:ext cx="49789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always true?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886564B-AD42-45DB-B5EA-6D5A9D94D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57" y="3844890"/>
                <a:ext cx="4978952" cy="523220"/>
              </a:xfrm>
              <a:prstGeom prst="rect">
                <a:avLst/>
              </a:prstGeom>
              <a:blipFill>
                <a:blip r:embed="rId6"/>
                <a:stretch>
                  <a:fillRect l="-2448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451A27-C36E-4E3F-94F2-16385CD6A420}"/>
                  </a:ext>
                </a:extLst>
              </p:cNvPr>
              <p:cNvSpPr txBox="1"/>
              <p:nvPr/>
            </p:nvSpPr>
            <p:spPr>
              <a:xfrm>
                <a:off x="737195" y="4280610"/>
                <a:ext cx="8084149" cy="19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6088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 </a:t>
                </a:r>
                <a:r>
                  <a:rPr lang="en-US" sz="2400" dirty="0"/>
                  <a:t> 	Consider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:{0}→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−1, 1</m:t>
                        </m:r>
                      </m:e>
                    </m:d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={−1}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tabLst>
                    <a:tab pos="446088" algn="l"/>
                  </a:tabLst>
                </a:pPr>
                <a:r>
                  <a:rPr lang="en-US" sz="2400" dirty="0"/>
                  <a:t>2. 	Note that no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/>
                  <a:t> makes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=−1.</m:t>
                    </m:r>
                  </m:oMath>
                </a14:m>
                <a:endParaRPr lang="en-US" sz="2400" dirty="0"/>
              </a:p>
              <a:p>
                <a:pPr>
                  <a:tabLst>
                    <a:tab pos="446088" algn="l"/>
                  </a:tabLst>
                </a:pPr>
                <a:r>
                  <a:rPr lang="en-US" sz="2400" dirty="0"/>
                  <a:t>3.	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tabLst>
                    <a:tab pos="446088" algn="l"/>
                  </a:tabLst>
                </a:pPr>
                <a:r>
                  <a:rPr lang="en-US" sz="2400" dirty="0"/>
                  <a:t>4. 	This entails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=∅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⊉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451A27-C36E-4E3F-94F2-16385CD6A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95" y="4280610"/>
                <a:ext cx="8084149" cy="1986506"/>
              </a:xfrm>
              <a:prstGeom prst="rect">
                <a:avLst/>
              </a:prstGeom>
              <a:blipFill>
                <a:blip r:embed="rId7"/>
                <a:stretch>
                  <a:fillRect l="-1207" t="-2454" b="-61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A04F26A7-3146-4BAF-AE17-91440930136C}"/>
              </a:ext>
            </a:extLst>
          </p:cNvPr>
          <p:cNvGrpSpPr/>
          <p:nvPr/>
        </p:nvGrpSpPr>
        <p:grpSpPr>
          <a:xfrm>
            <a:off x="9882342" y="963771"/>
            <a:ext cx="360738" cy="711969"/>
            <a:chOff x="9806886" y="866865"/>
            <a:chExt cx="360738" cy="7119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107A369-93F9-46A2-ABB1-38B1459E3FFC}"/>
                    </a:ext>
                  </a:extLst>
                </p:cNvPr>
                <p:cNvSpPr txBox="1"/>
                <p:nvPr/>
              </p:nvSpPr>
              <p:spPr>
                <a:xfrm>
                  <a:off x="9842011" y="866865"/>
                  <a:ext cx="32561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SG" sz="2000" i="1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F62FEA8-B5D5-4C91-84A7-1BC295607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2011" y="866865"/>
                  <a:ext cx="325613" cy="400110"/>
                </a:xfrm>
                <a:prstGeom prst="rect">
                  <a:avLst/>
                </a:prstGeom>
                <a:blipFill>
                  <a:blip r:embed="rId8"/>
                  <a:stretch>
                    <a:fillRect l="-16981" b="-1363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723D200C-A157-4103-890E-95D1FB9361B8}"/>
                </a:ext>
              </a:extLst>
            </p:cNvPr>
            <p:cNvSpPr/>
            <p:nvPr/>
          </p:nvSpPr>
          <p:spPr>
            <a:xfrm rot="19081639">
              <a:off x="9806886" y="1245256"/>
              <a:ext cx="355527" cy="333578"/>
            </a:xfrm>
            <a:prstGeom prst="arc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E63560D-3E30-40EA-BC25-BAE229907DD0}"/>
              </a:ext>
            </a:extLst>
          </p:cNvPr>
          <p:cNvGrpSpPr/>
          <p:nvPr/>
        </p:nvGrpSpPr>
        <p:grpSpPr>
          <a:xfrm>
            <a:off x="8719939" y="1919725"/>
            <a:ext cx="981883" cy="1043614"/>
            <a:chOff x="8847641" y="1801393"/>
            <a:chExt cx="981883" cy="1043614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8EF0714-ECD7-444F-92C0-597B7CD5D88B}"/>
                </a:ext>
              </a:extLst>
            </p:cNvPr>
            <p:cNvSpPr/>
            <p:nvPr/>
          </p:nvSpPr>
          <p:spPr>
            <a:xfrm>
              <a:off x="9217006" y="2098835"/>
              <a:ext cx="612518" cy="74617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1912622-37A6-480F-BFAC-B3BA4E10F825}"/>
                    </a:ext>
                  </a:extLst>
                </p:cNvPr>
                <p:cNvSpPr txBox="1"/>
                <p:nvPr/>
              </p:nvSpPr>
              <p:spPr>
                <a:xfrm>
                  <a:off x="8847641" y="1801393"/>
                  <a:ext cx="88047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1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a14:m>
                  <a:r>
                    <a:rPr lang="en-SG" sz="1600" i="1" dirty="0">
                      <a:solidFill>
                        <a:srgbClr val="C0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1912622-37A6-480F-BFAC-B3BA4E10F8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7641" y="1801393"/>
                  <a:ext cx="880478" cy="338554"/>
                </a:xfrm>
                <a:prstGeom prst="rect">
                  <a:avLst/>
                </a:prstGeom>
                <a:blipFill>
                  <a:blip r:embed="rId9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0602F81-B74C-4139-8111-8E23D70D23C0}"/>
              </a:ext>
            </a:extLst>
          </p:cNvPr>
          <p:cNvGrpSpPr/>
          <p:nvPr/>
        </p:nvGrpSpPr>
        <p:grpSpPr>
          <a:xfrm>
            <a:off x="10543240" y="2281382"/>
            <a:ext cx="905865" cy="1014419"/>
            <a:chOff x="10641450" y="2200428"/>
            <a:chExt cx="831333" cy="101441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F7659BF-7970-49AD-9A54-32B2629154E4}"/>
                </a:ext>
              </a:extLst>
            </p:cNvPr>
            <p:cNvSpPr/>
            <p:nvPr/>
          </p:nvSpPr>
          <p:spPr>
            <a:xfrm>
              <a:off x="10641450" y="2200428"/>
              <a:ext cx="530519" cy="1014419"/>
            </a:xfrm>
            <a:prstGeom prst="ellipse">
              <a:avLst/>
            </a:prstGeom>
            <a:noFill/>
            <a:ln w="28575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55C0D5E-521A-4F4F-ADC7-BC2C9D76C4EC}"/>
                    </a:ext>
                  </a:extLst>
                </p:cNvPr>
                <p:cNvSpPr txBox="1"/>
                <p:nvPr/>
              </p:nvSpPr>
              <p:spPr>
                <a:xfrm>
                  <a:off x="11111209" y="2633453"/>
                  <a:ext cx="36157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16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SG" sz="1600" i="1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55C0D5E-521A-4F4F-ADC7-BC2C9D76C4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1209" y="2633453"/>
                  <a:ext cx="361574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961293-6321-4F3C-AA95-BD35C2F77018}"/>
              </a:ext>
            </a:extLst>
          </p:cNvPr>
          <p:cNvGrpSpPr/>
          <p:nvPr/>
        </p:nvGrpSpPr>
        <p:grpSpPr>
          <a:xfrm>
            <a:off x="8821344" y="1049898"/>
            <a:ext cx="2627761" cy="2501289"/>
            <a:chOff x="8821344" y="1049898"/>
            <a:chExt cx="2627761" cy="250128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DBA567D-2989-42B8-A55C-D3BA0CD347AD}"/>
                </a:ext>
              </a:extLst>
            </p:cNvPr>
            <p:cNvGrpSpPr/>
            <p:nvPr/>
          </p:nvGrpSpPr>
          <p:grpSpPr>
            <a:xfrm>
              <a:off x="8821344" y="1049898"/>
              <a:ext cx="1096124" cy="2501289"/>
              <a:chOff x="7673739" y="2597486"/>
              <a:chExt cx="1458083" cy="3327256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11525125-5B08-4CEC-A74D-8391579BD965}"/>
                  </a:ext>
                </a:extLst>
              </p:cNvPr>
              <p:cNvSpPr/>
              <p:nvPr/>
            </p:nvSpPr>
            <p:spPr>
              <a:xfrm>
                <a:off x="7673739" y="3035663"/>
                <a:ext cx="1458083" cy="288907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0AE46229-1131-453F-8EB0-111474C88AC9}"/>
                      </a:ext>
                    </a:extLst>
                  </p:cNvPr>
                  <p:cNvSpPr txBox="1"/>
                  <p:nvPr/>
                </p:nvSpPr>
                <p:spPr>
                  <a:xfrm>
                    <a:off x="8026397" y="2597486"/>
                    <a:ext cx="433136" cy="5322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0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SG" sz="2000" i="1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AF35C352-8275-4DDE-918C-767851026F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6397" y="2597486"/>
                    <a:ext cx="433136" cy="53223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132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A9E094B-DE78-4EC1-9C62-1DEDB23691A1}"/>
                </a:ext>
              </a:extLst>
            </p:cNvPr>
            <p:cNvGrpSpPr/>
            <p:nvPr/>
          </p:nvGrpSpPr>
          <p:grpSpPr>
            <a:xfrm>
              <a:off x="10348031" y="1049898"/>
              <a:ext cx="1101074" cy="2501289"/>
              <a:chOff x="7828156" y="2597486"/>
              <a:chExt cx="1464668" cy="3327256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8EEEE8C-4021-4F75-B5BA-5DC1F6EC34CD}"/>
                  </a:ext>
                </a:extLst>
              </p:cNvPr>
              <p:cNvSpPr/>
              <p:nvPr/>
            </p:nvSpPr>
            <p:spPr>
              <a:xfrm>
                <a:off x="7828156" y="3035663"/>
                <a:ext cx="1464668" cy="288907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4A5EDC4E-BE0A-4BE9-840D-0BF68ABA2866}"/>
                      </a:ext>
                    </a:extLst>
                  </p:cNvPr>
                  <p:cNvSpPr txBox="1"/>
                  <p:nvPr/>
                </p:nvSpPr>
                <p:spPr>
                  <a:xfrm>
                    <a:off x="8026397" y="2597486"/>
                    <a:ext cx="433136" cy="5322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SG" sz="2000" i="1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F6B031C-8E95-42B5-8EE0-647296C1D7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6397" y="2597486"/>
                    <a:ext cx="433136" cy="53223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132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EF8B529-2080-4FFB-A1D9-E14CFF5E6FC9}"/>
                </a:ext>
              </a:extLst>
            </p:cNvPr>
            <p:cNvSpPr/>
            <p:nvPr/>
          </p:nvSpPr>
          <p:spPr>
            <a:xfrm>
              <a:off x="9369811" y="1625657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FBD4CFC-61BC-40AE-9265-81E044E9AE71}"/>
                </a:ext>
              </a:extLst>
            </p:cNvPr>
            <p:cNvSpPr/>
            <p:nvPr/>
          </p:nvSpPr>
          <p:spPr>
            <a:xfrm>
              <a:off x="9579044" y="1802606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0E9391D-39E2-418D-B5B6-5BB3DF13FFB6}"/>
                </a:ext>
              </a:extLst>
            </p:cNvPr>
            <p:cNvSpPr/>
            <p:nvPr/>
          </p:nvSpPr>
          <p:spPr>
            <a:xfrm>
              <a:off x="10822675" y="1535864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615FB9-78C2-45DC-819C-675A99E4B3C3}"/>
                </a:ext>
              </a:extLst>
            </p:cNvPr>
            <p:cNvSpPr/>
            <p:nvPr/>
          </p:nvSpPr>
          <p:spPr>
            <a:xfrm>
              <a:off x="9319709" y="2346850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81DB881-F7BA-46EC-BA33-161A670B019D}"/>
                </a:ext>
              </a:extLst>
            </p:cNvPr>
            <p:cNvSpPr/>
            <p:nvPr/>
          </p:nvSpPr>
          <p:spPr>
            <a:xfrm>
              <a:off x="9384491" y="2557692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76DF32B-19CA-4B99-87B5-FD93CEDD72E6}"/>
                </a:ext>
              </a:extLst>
            </p:cNvPr>
            <p:cNvSpPr/>
            <p:nvPr/>
          </p:nvSpPr>
          <p:spPr>
            <a:xfrm>
              <a:off x="9459559" y="2760751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F151155-CB71-4658-8759-D6BE512AB0C5}"/>
                </a:ext>
              </a:extLst>
            </p:cNvPr>
            <p:cNvSpPr/>
            <p:nvPr/>
          </p:nvSpPr>
          <p:spPr>
            <a:xfrm>
              <a:off x="9655930" y="3149110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26A1FA1-6D8D-42BD-B1FD-5622D56B7D56}"/>
                </a:ext>
              </a:extLst>
            </p:cNvPr>
            <p:cNvSpPr/>
            <p:nvPr/>
          </p:nvSpPr>
          <p:spPr>
            <a:xfrm>
              <a:off x="9295092" y="3093349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4747603-57CD-462A-ACEA-ADEFFD045DDC}"/>
                </a:ext>
              </a:extLst>
            </p:cNvPr>
            <p:cNvSpPr/>
            <p:nvPr/>
          </p:nvSpPr>
          <p:spPr>
            <a:xfrm>
              <a:off x="10696509" y="1756551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E5B857F-A110-482E-993D-240DF8EDBCE2}"/>
                </a:ext>
              </a:extLst>
            </p:cNvPr>
            <p:cNvSpPr/>
            <p:nvPr/>
          </p:nvSpPr>
          <p:spPr>
            <a:xfrm>
              <a:off x="10855391" y="3161383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81D8718-5AFA-4058-835C-A1235D532A23}"/>
                </a:ext>
              </a:extLst>
            </p:cNvPr>
            <p:cNvSpPr/>
            <p:nvPr/>
          </p:nvSpPr>
          <p:spPr>
            <a:xfrm>
              <a:off x="10849552" y="2419525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0AA003B-8199-45B9-9C00-9B741A435272}"/>
                </a:ext>
              </a:extLst>
            </p:cNvPr>
            <p:cNvSpPr/>
            <p:nvPr/>
          </p:nvSpPr>
          <p:spPr>
            <a:xfrm>
              <a:off x="10904270" y="2733347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0100EDF-BDF0-4125-9E67-AE0411B72C4C}"/>
                </a:ext>
              </a:extLst>
            </p:cNvPr>
            <p:cNvSpPr/>
            <p:nvPr/>
          </p:nvSpPr>
          <p:spPr>
            <a:xfrm>
              <a:off x="10803371" y="2166290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0D69AE5-C5A7-42B6-AD86-509EFB358A99}"/>
                </a:ext>
              </a:extLst>
            </p:cNvPr>
            <p:cNvSpPr/>
            <p:nvPr/>
          </p:nvSpPr>
          <p:spPr>
            <a:xfrm>
              <a:off x="9555953" y="2192092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D1429B0-D533-4B6D-AFE1-28B380C450B7}"/>
              </a:ext>
            </a:extLst>
          </p:cNvPr>
          <p:cNvGrpSpPr/>
          <p:nvPr/>
        </p:nvGrpSpPr>
        <p:grpSpPr>
          <a:xfrm>
            <a:off x="9352848" y="1593318"/>
            <a:ext cx="1548724" cy="1580927"/>
            <a:chOff x="9701559" y="1386486"/>
            <a:chExt cx="1548724" cy="158092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B0E05DE-A49C-497E-9521-168F6A8F7B95}"/>
                </a:ext>
              </a:extLst>
            </p:cNvPr>
            <p:cNvGrpSpPr/>
            <p:nvPr/>
          </p:nvGrpSpPr>
          <p:grpSpPr>
            <a:xfrm>
              <a:off x="9738914" y="1630140"/>
              <a:ext cx="1511369" cy="968645"/>
              <a:chOff x="9738914" y="1630140"/>
              <a:chExt cx="1511369" cy="968645"/>
            </a:xfrm>
          </p:grpSpPr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D408CB7B-8189-4416-9444-EEE1345365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3408" y="2381210"/>
                <a:ext cx="1381461" cy="149081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5803E49E-83CB-40A2-9450-56121C0DD0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05834" y="2593109"/>
                <a:ext cx="1344449" cy="5676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67605A29-BA1B-42E0-A663-CE3506CC78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8914" y="2180742"/>
                <a:ext cx="1429774" cy="7673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D9D48FFD-33DF-4230-984A-79E86146FC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71238" y="2010335"/>
                <a:ext cx="1152230" cy="22173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4A8C92B4-04B5-4FA8-814E-56E7FAFB10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1943" y="1630140"/>
                <a:ext cx="1121525" cy="331300"/>
              </a:xfrm>
              <a:prstGeom prst="straightConnector1">
                <a:avLst/>
              </a:prstGeom>
              <a:ln w="19050">
                <a:solidFill>
                  <a:srgbClr val="6699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5220E60-0732-4410-9924-83065090AA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6486" y="1386486"/>
              <a:ext cx="490130" cy="3104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3856492B-C10B-4F8F-AB8B-BD129A257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76377" y="2785391"/>
              <a:ext cx="298343" cy="18202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0D7E8F51-99D3-4AF3-9E1B-A52F290FD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1559" y="2676852"/>
              <a:ext cx="658888" cy="22571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E711CED-0B77-415E-8785-899D1FCFA6CB}"/>
              </a:ext>
            </a:extLst>
          </p:cNvPr>
          <p:cNvGrpSpPr/>
          <p:nvPr/>
        </p:nvGrpSpPr>
        <p:grpSpPr>
          <a:xfrm>
            <a:off x="10688024" y="1968201"/>
            <a:ext cx="1239512" cy="961360"/>
            <a:chOff x="9609346" y="1223446"/>
            <a:chExt cx="1239512" cy="961360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84CEAA5-FA1B-43F7-8642-3C2F02183863}"/>
                </a:ext>
              </a:extLst>
            </p:cNvPr>
            <p:cNvSpPr/>
            <p:nvPr/>
          </p:nvSpPr>
          <p:spPr>
            <a:xfrm>
              <a:off x="9609346" y="1580363"/>
              <a:ext cx="347723" cy="604443"/>
            </a:xfrm>
            <a:prstGeom prst="ellipse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AEEB674-97E5-4085-A10C-57E9AC396C8F}"/>
                    </a:ext>
                  </a:extLst>
                </p:cNvPr>
                <p:cNvSpPr txBox="1"/>
                <p:nvPr/>
              </p:nvSpPr>
              <p:spPr>
                <a:xfrm>
                  <a:off x="9747783" y="1223446"/>
                  <a:ext cx="1101075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6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16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SG" sz="16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sz="16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SG" sz="16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SG" sz="16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16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SG" sz="1600" i="1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AEEB674-97E5-4085-A10C-57E9AC396C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7783" y="1223446"/>
                  <a:ext cx="1101075" cy="370294"/>
                </a:xfrm>
                <a:prstGeom prst="rect">
                  <a:avLst/>
                </a:prstGeom>
                <a:blipFill>
                  <a:blip r:embed="rId13"/>
                  <a:stretch>
                    <a:fillRect l="-2210" b="-655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TextBox 53"/>
          <p:cNvSpPr txBox="1"/>
          <p:nvPr/>
        </p:nvSpPr>
        <p:spPr>
          <a:xfrm>
            <a:off x="5359260" y="1703577"/>
            <a:ext cx="75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Yes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77579" y="3828320"/>
            <a:ext cx="75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No</a:t>
            </a:r>
            <a:endParaRPr lang="en-SG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10AB52F-BB27-4E60-95B9-BA028796EAC2}"/>
                  </a:ext>
                </a:extLst>
              </p:cNvPr>
              <p:cNvSpPr txBox="1"/>
              <p:nvPr/>
            </p:nvSpPr>
            <p:spPr>
              <a:xfrm>
                <a:off x="6851608" y="5218318"/>
                <a:ext cx="5002480" cy="92333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/>
                  <a:t>Setwise</a:t>
                </a:r>
                <a:r>
                  <a:rPr lang="en-US" b="1" dirty="0"/>
                  <a:t> image and preimage.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(1)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then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(2) 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then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10AB52F-BB27-4E60-95B9-BA028796E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608" y="5218318"/>
                <a:ext cx="5002480" cy="923330"/>
              </a:xfrm>
              <a:prstGeom prst="rect">
                <a:avLst/>
              </a:prstGeom>
              <a:blipFill>
                <a:blip r:embed="rId14"/>
                <a:stretch>
                  <a:fillRect l="-972" t="-2614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Slide Number Placeholder 1"/>
          <p:cNvSpPr txBox="1">
            <a:spLocks/>
          </p:cNvSpPr>
          <p:nvPr/>
        </p:nvSpPr>
        <p:spPr>
          <a:xfrm>
            <a:off x="10485783" y="6492875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pPr/>
              <a:t>24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7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51" grpId="0"/>
      <p:bldP spid="53" grpId="0" build="p"/>
      <p:bldP spid="54" grpId="0"/>
      <p:bldP spid="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A5C0D4-C851-4D67-9F80-7E7E13A6DF39}"/>
                  </a:ext>
                </a:extLst>
              </p:cNvPr>
              <p:cNvSpPr txBox="1"/>
              <p:nvPr/>
            </p:nvSpPr>
            <p:spPr>
              <a:xfrm>
                <a:off x="253703" y="2338939"/>
                <a:ext cx="11643122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sz="2400" dirty="0"/>
                  <a:t> well defined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GB" sz="2400" dirty="0"/>
                  <a:t>?</a:t>
                </a:r>
              </a:p>
              <a:p>
                <a:r>
                  <a:rPr lang="en-US" sz="2400" dirty="0"/>
                  <a:t>I</a:t>
                </a:r>
                <a:r>
                  <a:rPr lang="en-GB" sz="2400" dirty="0"/>
                  <a:t>n other words, is it true that, according to this definition, for all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GB" sz="2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⇒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A5C0D4-C851-4D67-9F80-7E7E13A6D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3" y="2338939"/>
                <a:ext cx="11643122" cy="1200329"/>
              </a:xfrm>
              <a:prstGeom prst="rect">
                <a:avLst/>
              </a:prstGeom>
              <a:blipFill>
                <a:blip r:embed="rId3"/>
                <a:stretch>
                  <a:fillRect l="-838" t="-4061" r="-105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B20249-BADE-43C0-89FF-B82C73874DC9}"/>
                  </a:ext>
                </a:extLst>
              </p:cNvPr>
              <p:cNvSpPr txBox="1"/>
              <p:nvPr/>
            </p:nvSpPr>
            <p:spPr>
              <a:xfrm>
                <a:off x="253703" y="3624184"/>
                <a:ext cx="11643122" cy="641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9875" algn="l"/>
                  </a:tabLst>
                </a:pPr>
                <a:r>
                  <a:rPr lang="en-US" sz="2400" dirty="0"/>
                  <a:t>Consider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…,−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17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B20249-BADE-43C0-89FF-B82C73874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3" y="3624184"/>
                <a:ext cx="11643122" cy="641779"/>
              </a:xfrm>
              <a:prstGeom prst="rect">
                <a:avLst/>
              </a:prstGeom>
              <a:blipFill>
                <a:blip r:embed="rId4"/>
                <a:stretch>
                  <a:fillRect l="-838"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0C633E-3870-421B-ACF3-B8844D73074E}"/>
                  </a:ext>
                </a:extLst>
              </p:cNvPr>
              <p:cNvSpPr txBox="1"/>
              <p:nvPr/>
            </p:nvSpPr>
            <p:spPr>
              <a:xfrm>
                <a:off x="253704" y="4264899"/>
                <a:ext cx="4414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9875" algn="l"/>
                  </a:tabLst>
                </a:pPr>
                <a:r>
                  <a:rPr lang="en-US" sz="2400" dirty="0"/>
                  <a:t>Note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GB" sz="2400" dirty="0"/>
                  <a:t>. 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2400" dirty="0"/>
                  <a:t>?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0C633E-3870-421B-ACF3-B8844D730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4" y="4264899"/>
                <a:ext cx="4414550" cy="461665"/>
              </a:xfrm>
              <a:prstGeom prst="rect">
                <a:avLst/>
              </a:prstGeom>
              <a:blipFill>
                <a:blip r:embed="rId5"/>
                <a:stretch>
                  <a:fillRect l="-2210" t="-10667" r="-124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F14EC6-5075-4810-8D46-25DCE1C82FE0}"/>
                  </a:ext>
                </a:extLst>
              </p:cNvPr>
              <p:cNvSpPr txBox="1"/>
              <p:nvPr/>
            </p:nvSpPr>
            <p:spPr>
              <a:xfrm>
                <a:off x="253704" y="4724924"/>
                <a:ext cx="11566121" cy="642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9875" algn="l"/>
                  </a:tabLst>
                </a:pPr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400" dirty="0"/>
                  <a:t>, the definition above tells us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F14EC6-5075-4810-8D46-25DCE1C82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4" y="4724924"/>
                <a:ext cx="11566121" cy="642355"/>
              </a:xfrm>
              <a:prstGeom prst="rect">
                <a:avLst/>
              </a:prstGeom>
              <a:blipFill>
                <a:blip r:embed="rId6"/>
                <a:stretch>
                  <a:fillRect l="-843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A16D37-AC9D-42B7-A791-BADABDD8C1DB}"/>
                  </a:ext>
                </a:extLst>
              </p:cNvPr>
              <p:cNvSpPr txBox="1"/>
              <p:nvPr/>
            </p:nvSpPr>
            <p:spPr>
              <a:xfrm>
                <a:off x="253704" y="5707477"/>
                <a:ext cx="11566121" cy="642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9875" algn="l"/>
                  </a:tabLst>
                </a:pPr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400" dirty="0"/>
                  <a:t>, the definition above tells us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A16D37-AC9D-42B7-A791-BADABDD8C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4" y="5707477"/>
                <a:ext cx="11566121" cy="642355"/>
              </a:xfrm>
              <a:prstGeom prst="rect">
                <a:avLst/>
              </a:prstGeom>
              <a:blipFill>
                <a:blip r:embed="rId7"/>
                <a:stretch>
                  <a:fillRect l="-843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712D0E-3238-42E3-B2A1-C5FCE8F24353}"/>
                  </a:ext>
                </a:extLst>
              </p:cNvPr>
              <p:cNvSpPr txBox="1"/>
              <p:nvPr/>
            </p:nvSpPr>
            <p:spPr>
              <a:xfrm>
                <a:off x="11069421" y="5363988"/>
                <a:ext cx="553998" cy="34678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>
                  <a:tabLst>
                    <a:tab pos="2698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712D0E-3238-42E3-B2A1-C5FCE8F24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421" y="5363988"/>
                <a:ext cx="553998" cy="3467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1607258-BF61-4CAE-905B-0CC2CBEA32D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668254" y="4495732"/>
            <a:ext cx="6678166" cy="229192"/>
          </a:xfrm>
          <a:prstGeom prst="bentConnector3">
            <a:avLst>
              <a:gd name="adj1" fmla="val 100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2008471" y="437204"/>
                <a:ext cx="8626886" cy="181588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Consider the equivalence relation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800" dirty="0"/>
                  <a:t>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defined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ℚ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(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⇔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).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Define addition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by setting, for all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471" y="437204"/>
                <a:ext cx="8626886" cy="1815882"/>
              </a:xfrm>
              <a:prstGeom prst="rect">
                <a:avLst/>
              </a:prstGeom>
              <a:blipFill>
                <a:blip r:embed="rId9"/>
                <a:stretch>
                  <a:fillRect l="-1340" t="-3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 txBox="1">
            <a:spLocks/>
          </p:cNvSpPr>
          <p:nvPr/>
        </p:nvSpPr>
        <p:spPr>
          <a:xfrm>
            <a:off x="253703" y="281629"/>
            <a:ext cx="1629878" cy="89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SG" smtClean="0">
                <a:solidFill>
                  <a:schemeClr val="bg2">
                    <a:lumMod val="50000"/>
                  </a:schemeClr>
                </a:solidFill>
              </a:rPr>
              <a:t>Q10(+)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10485783" y="6492875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pPr/>
              <a:t>25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10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13" grpId="0"/>
      <p:bldP spid="15" grpId="0"/>
      <p:bldP spid="16" grpId="0"/>
      <p:bldP spid="18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1629878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Q10</a:t>
            </a:r>
            <a:r>
              <a:rPr lang="en-SG" dirty="0" smtClean="0">
                <a:solidFill>
                  <a:schemeClr val="bg2">
                    <a:lumMod val="50000"/>
                  </a:schemeClr>
                </a:solidFill>
              </a:rPr>
              <a:t>(+)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A5C0D4-C851-4D67-9F80-7E7E13A6DF39}"/>
                  </a:ext>
                </a:extLst>
              </p:cNvPr>
              <p:cNvSpPr txBox="1"/>
              <p:nvPr/>
            </p:nvSpPr>
            <p:spPr>
              <a:xfrm>
                <a:off x="253703" y="2338939"/>
                <a:ext cx="11643122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sz="2400" dirty="0"/>
                  <a:t> well defined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GB" sz="2400" dirty="0"/>
                  <a:t>?</a:t>
                </a:r>
              </a:p>
              <a:p>
                <a:r>
                  <a:rPr lang="en-US" sz="2400" dirty="0"/>
                  <a:t>I</a:t>
                </a:r>
                <a:r>
                  <a:rPr lang="en-GB" sz="2400" dirty="0"/>
                  <a:t>n other words, is it true that, according to this definition, for all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GB" sz="2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⇒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A5C0D4-C851-4D67-9F80-7E7E13A6D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3" y="2338939"/>
                <a:ext cx="11643122" cy="1200329"/>
              </a:xfrm>
              <a:prstGeom prst="rect">
                <a:avLst/>
              </a:prstGeom>
              <a:blipFill>
                <a:blip r:embed="rId3"/>
                <a:stretch>
                  <a:fillRect l="-838" t="-4061" r="-105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D51E2AD-EFCF-40ED-9F5A-16B2C2AD3DE6}"/>
              </a:ext>
            </a:extLst>
          </p:cNvPr>
          <p:cNvSpPr txBox="1"/>
          <p:nvPr/>
        </p:nvSpPr>
        <p:spPr>
          <a:xfrm>
            <a:off x="10760247" y="2046551"/>
            <a:ext cx="924026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Yes!</a:t>
            </a:r>
            <a:endParaRPr lang="en-GB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B20249-BADE-43C0-89FF-B82C73874DC9}"/>
                  </a:ext>
                </a:extLst>
              </p:cNvPr>
              <p:cNvSpPr txBox="1"/>
              <p:nvPr/>
            </p:nvSpPr>
            <p:spPr>
              <a:xfrm>
                <a:off x="253703" y="3624184"/>
                <a:ext cx="1164312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9875" algn="l"/>
                  </a:tabLst>
                </a:pPr>
                <a:r>
                  <a:rPr lang="en-US" sz="2400" dirty="0"/>
                  <a:t>1.	Let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GB" sz="24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400" dirty="0"/>
                  <a:t>.</a:t>
                </a:r>
              </a:p>
              <a:p>
                <a:pPr>
                  <a:tabLst>
                    <a:tab pos="269875" algn="l"/>
                  </a:tabLst>
                </a:pPr>
                <a:r>
                  <a:rPr lang="en-US" sz="2400" dirty="0"/>
                  <a:t>2</a:t>
                </a:r>
                <a:r>
                  <a:rPr lang="en-GB" sz="2400" dirty="0"/>
                  <a:t>.	</a:t>
                </a:r>
                <a:r>
                  <a:rPr lang="en-GB" sz="2400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 smtClean="0"/>
                  <a:t> b</a:t>
                </a:r>
                <a:r>
                  <a:rPr lang="en-GB" sz="2400" dirty="0" smtClean="0">
                    <a:solidFill>
                      <a:srgbClr val="006600"/>
                    </a:solidFill>
                  </a:rPr>
                  <a:t>y Lemma </a:t>
                </a:r>
                <a:r>
                  <a:rPr lang="en-GB" sz="2400" dirty="0" err="1" smtClean="0">
                    <a:solidFill>
                      <a:srgbClr val="006600"/>
                    </a:solidFill>
                  </a:rPr>
                  <a:t>Rel.1</a:t>
                </a:r>
                <a:r>
                  <a:rPr lang="en-GB" sz="2400" dirty="0" smtClean="0"/>
                  <a:t>.</a:t>
                </a:r>
                <a:endParaRPr lang="en-GB" sz="2400" dirty="0"/>
              </a:p>
              <a:p>
                <a:pPr>
                  <a:tabLst>
                    <a:tab pos="269875" algn="l"/>
                  </a:tabLst>
                </a:pPr>
                <a:r>
                  <a:rPr lang="en-US" sz="2400" dirty="0"/>
                  <a:t>3</a:t>
                </a:r>
                <a:r>
                  <a:rPr lang="en-GB" sz="2400" dirty="0"/>
                  <a:t>.	</a:t>
                </a:r>
                <a:r>
                  <a:rPr lang="en-GB" sz="2400" dirty="0">
                    <a:solidFill>
                      <a:srgbClr val="006600"/>
                    </a:solidFill>
                  </a:rPr>
                  <a:t>Use the definition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GB" sz="2400" dirty="0">
                    <a:solidFill>
                      <a:srgbClr val="006600"/>
                    </a:solidFill>
                  </a:rPr>
                  <a:t> to</a:t>
                </a:r>
                <a:r>
                  <a:rPr lang="en-GB" sz="2400" dirty="0"/>
                  <a:t>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,ℓ∈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24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=ℓ</m:t>
                    </m:r>
                  </m:oMath>
                </a14:m>
                <a:r>
                  <a:rPr lang="en-GB" sz="2400" dirty="0"/>
                  <a:t>.</a:t>
                </a:r>
              </a:p>
              <a:p>
                <a:pPr>
                  <a:tabLst>
                    <a:tab pos="269875" algn="l"/>
                  </a:tabLst>
                </a:pPr>
                <a:r>
                  <a:rPr lang="en-US" sz="2400" dirty="0"/>
                  <a:t>4</a:t>
                </a:r>
                <a:r>
                  <a:rPr lang="en-GB" sz="2400" dirty="0"/>
                  <a:t>.	Note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+ℓ∈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2400" dirty="0"/>
                  <a:t> </a:t>
                </a:r>
                <a:r>
                  <a:rPr lang="en-GB" sz="240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2400" dirty="0">
                    <a:solidFill>
                      <a:srgbClr val="006600"/>
                    </a:solidFill>
                  </a:rPr>
                  <a:t> is closed under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sz="2400" dirty="0"/>
                  <a:t>.</a:t>
                </a:r>
              </a:p>
              <a:p>
                <a:pPr>
                  <a:tabLst>
                    <a:tab pos="269875" algn="l"/>
                  </a:tabLst>
                </a:pPr>
                <a:r>
                  <a:rPr lang="en-US" sz="2400" dirty="0"/>
                  <a:t>5</a:t>
                </a:r>
                <a:r>
                  <a:rPr lang="en-GB" sz="2400" dirty="0"/>
                  <a:t>.	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 smtClean="0"/>
                  <a:t> </a:t>
                </a:r>
                <a:r>
                  <a:rPr lang="en-GB" sz="2400" dirty="0" smtClean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GB" sz="2400" dirty="0" smtClean="0">
                    <a:solidFill>
                      <a:srgbClr val="006600"/>
                    </a:solidFill>
                  </a:rPr>
                  <a:t>.</a:t>
                </a:r>
                <a:endParaRPr lang="en-GB" sz="2400" dirty="0"/>
              </a:p>
              <a:p>
                <a:pPr>
                  <a:tabLst>
                    <a:tab pos="269875" algn="l"/>
                  </a:tabLst>
                </a:pPr>
                <a:r>
                  <a:rPr lang="en-US" sz="2400" dirty="0"/>
                  <a:t>6.	Hence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400" dirty="0"/>
                  <a:t> </a:t>
                </a:r>
                <a:r>
                  <a:rPr lang="en-GB" sz="2400" dirty="0">
                    <a:solidFill>
                      <a:srgbClr val="006600"/>
                    </a:solidFill>
                  </a:rPr>
                  <a:t>by Lemma </a:t>
                </a:r>
                <a:r>
                  <a:rPr lang="en-GB" sz="2400" dirty="0" err="1" smtClean="0">
                    <a:solidFill>
                      <a:srgbClr val="006600"/>
                    </a:solidFill>
                  </a:rPr>
                  <a:t>Rel.1</a:t>
                </a:r>
                <a:r>
                  <a:rPr lang="en-GB" sz="2400" dirty="0" smtClean="0"/>
                  <a:t>.</a:t>
                </a:r>
                <a:endParaRPr lang="en-GB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B20249-BADE-43C0-89FF-B82C73874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3" y="3624184"/>
                <a:ext cx="11643122" cy="2308324"/>
              </a:xfrm>
              <a:prstGeom prst="rect">
                <a:avLst/>
              </a:prstGeom>
              <a:blipFill>
                <a:blip r:embed="rId4"/>
                <a:stretch>
                  <a:fillRect l="-838" t="-2116" r="-471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0FED57-9F4E-4BBD-97F0-EA64E7B09E91}"/>
                  </a:ext>
                </a:extLst>
              </p:cNvPr>
              <p:cNvSpPr txBox="1"/>
              <p:nvPr/>
            </p:nvSpPr>
            <p:spPr>
              <a:xfrm>
                <a:off x="253703" y="6108427"/>
                <a:ext cx="11271188" cy="461665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800"/>
                </a:lvl1pPr>
              </a:lstStyle>
              <a:p>
                <a:r>
                  <a:rPr lang="en-GB" sz="2400" b="1" dirty="0">
                    <a:solidFill>
                      <a:srgbClr val="000099"/>
                    </a:solidFill>
                  </a:rPr>
                  <a:t>Lemma </a:t>
                </a:r>
                <a:r>
                  <a:rPr lang="en-GB" sz="2400" b="1" dirty="0" err="1" smtClean="0">
                    <a:solidFill>
                      <a:srgbClr val="000099"/>
                    </a:solidFill>
                  </a:rPr>
                  <a:t>Rel.1</a:t>
                </a:r>
                <a:r>
                  <a:rPr lang="en-GB" sz="2400" b="1" dirty="0" smtClean="0">
                    <a:solidFill>
                      <a:srgbClr val="000099"/>
                    </a:solidFill>
                  </a:rPr>
                  <a:t>.</a:t>
                </a:r>
                <a:r>
                  <a:rPr lang="en-GB" sz="2400" dirty="0" smtClean="0"/>
                  <a:t>  </a:t>
                </a:r>
                <a:r>
                  <a:rPr lang="en-GB" sz="2400" dirty="0"/>
                  <a:t>The following are equivalent:  (</a:t>
                </a:r>
                <a:r>
                  <a:rPr lang="en-GB" sz="2400" dirty="0" err="1"/>
                  <a:t>i</a:t>
                </a:r>
                <a:r>
                  <a:rPr lang="en-GB" sz="2400" dirty="0"/>
                  <a:t>)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/>
                  <a:t>;   (ii)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sz="2400" dirty="0"/>
                  <a:t>;   (iii)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0FED57-9F4E-4BBD-97F0-EA64E7B09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3" y="6108427"/>
                <a:ext cx="11271188" cy="461665"/>
              </a:xfrm>
              <a:prstGeom prst="rect">
                <a:avLst/>
              </a:prstGeom>
              <a:blipFill>
                <a:blip r:embed="rId5"/>
                <a:stretch>
                  <a:fillRect l="-810" t="-8974" r="-378" b="-2692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2008471" y="437204"/>
                <a:ext cx="8626886" cy="181588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Consider the equivalence relation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800" dirty="0"/>
                  <a:t>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defined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ℚ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(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⇔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).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Define addition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by setting, for all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471" y="437204"/>
                <a:ext cx="8626886" cy="1815882"/>
              </a:xfrm>
              <a:prstGeom prst="rect">
                <a:avLst/>
              </a:prstGeom>
              <a:blipFill>
                <a:blip r:embed="rId4"/>
                <a:stretch>
                  <a:fillRect l="-1340" t="-3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"/>
          <p:cNvSpPr txBox="1">
            <a:spLocks/>
          </p:cNvSpPr>
          <p:nvPr/>
        </p:nvSpPr>
        <p:spPr>
          <a:xfrm>
            <a:off x="10485783" y="6492875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pPr/>
              <a:t>26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6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uiExpand="1" build="allAtOnce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1629878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Q10</a:t>
            </a:r>
            <a:r>
              <a:rPr lang="en-SG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⋅)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A5C0D4-C851-4D67-9F80-7E7E13A6DF39}"/>
                  </a:ext>
                </a:extLst>
              </p:cNvPr>
              <p:cNvSpPr txBox="1"/>
              <p:nvPr/>
            </p:nvSpPr>
            <p:spPr>
              <a:xfrm>
                <a:off x="253703" y="2338939"/>
                <a:ext cx="11643122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</a:t>
                </a:r>
                <a:r>
                  <a:rPr lang="en-GB" sz="2400" dirty="0"/>
                  <a:t>well defined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GB" sz="2400" dirty="0"/>
                  <a:t>?</a:t>
                </a:r>
              </a:p>
              <a:p>
                <a:r>
                  <a:rPr lang="en-US" sz="2400" dirty="0"/>
                  <a:t>I</a:t>
                </a:r>
                <a:r>
                  <a:rPr lang="en-GB" sz="2400" dirty="0"/>
                  <a:t>n other words, is it true that, according to this definition, for all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GB" sz="2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⇒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A5C0D4-C851-4D67-9F80-7E7E13A6D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3" y="2338939"/>
                <a:ext cx="11643122" cy="1200329"/>
              </a:xfrm>
              <a:prstGeom prst="rect">
                <a:avLst/>
              </a:prstGeom>
              <a:blipFill>
                <a:blip r:embed="rId3"/>
                <a:stretch>
                  <a:fillRect l="-838" t="-4061" r="-105" b="-30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D51E2AD-EFCF-40ED-9F5A-16B2C2AD3DE6}"/>
              </a:ext>
            </a:extLst>
          </p:cNvPr>
          <p:cNvSpPr txBox="1"/>
          <p:nvPr/>
        </p:nvSpPr>
        <p:spPr>
          <a:xfrm>
            <a:off x="10760247" y="2046551"/>
            <a:ext cx="818840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No!</a:t>
            </a:r>
            <a:endParaRPr lang="en-GB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B20249-BADE-43C0-89FF-B82C73874DC9}"/>
                  </a:ext>
                </a:extLst>
              </p:cNvPr>
              <p:cNvSpPr txBox="1"/>
              <p:nvPr/>
            </p:nvSpPr>
            <p:spPr>
              <a:xfrm>
                <a:off x="253703" y="3624184"/>
                <a:ext cx="11643122" cy="2383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9875" algn="l"/>
                  </a:tabLst>
                </a:pPr>
                <a:r>
                  <a:rPr lang="en-US" sz="2400" dirty="0"/>
                  <a:t>1.	Note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2400" dirty="0"/>
                  <a:t>.</a:t>
                </a:r>
                <a:r>
                  <a:rPr lang="en-GB" sz="2400" dirty="0">
                    <a:solidFill>
                      <a:schemeClr val="bg1"/>
                    </a:solidFill>
                  </a:rPr>
                  <a:t>	This implies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2400" dirty="0">
                    <a:solidFill>
                      <a:schemeClr val="bg1"/>
                    </a:solidFill>
                  </a:rPr>
                  <a:t>.	So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400" dirty="0">
                    <a:solidFill>
                      <a:schemeClr val="bg1"/>
                    </a:solidFill>
                  </a:rPr>
                  <a:t> by Lemma 6.3.4.</a:t>
                </a:r>
              </a:p>
              <a:p>
                <a:pPr>
                  <a:tabLst>
                    <a:tab pos="269875" algn="l"/>
                  </a:tabLst>
                </a:pPr>
                <a:r>
                  <a:rPr lang="en-GB" sz="2400" dirty="0"/>
                  <a:t>2.	Note also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2400" dirty="0"/>
                  <a:t>.</a:t>
                </a:r>
                <a:r>
                  <a:rPr lang="en-GB" sz="2400" dirty="0">
                    <a:solidFill>
                      <a:schemeClr val="bg1"/>
                    </a:solidFill>
                  </a:rPr>
                  <a:t>	This implies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≁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2400" dirty="0">
                    <a:solidFill>
                      <a:schemeClr val="bg1"/>
                    </a:solidFill>
                  </a:rPr>
                  <a:t>.	So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400" dirty="0">
                    <a:solidFill>
                      <a:schemeClr val="bg1"/>
                    </a:solidFill>
                  </a:rPr>
                  <a:t> by Lemma 6.3.4.</a:t>
                </a:r>
              </a:p>
              <a:p>
                <a:pPr>
                  <a:tabLst>
                    <a:tab pos="269875" algn="l"/>
                  </a:tabLst>
                </a:pPr>
                <a:r>
                  <a:rPr lang="en-US" sz="2400" dirty="0"/>
                  <a:t>3</a:t>
                </a:r>
                <a:r>
                  <a:rPr lang="en-GB" sz="2400" dirty="0"/>
                  <a:t>.	Therefore, according to the definition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GB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GB" sz="2400" dirty="0"/>
                  <a:t> above,</a:t>
                </a:r>
              </a:p>
              <a:p>
                <a:pPr>
                  <a:tabLst>
                    <a:tab pos="2698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B20249-BADE-43C0-89FF-B82C73874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3" y="3624184"/>
                <a:ext cx="11643122" cy="2383601"/>
              </a:xfrm>
              <a:prstGeom prst="rect">
                <a:avLst/>
              </a:prstGeom>
              <a:blipFill>
                <a:blip r:embed="rId4"/>
                <a:stretch>
                  <a:fillRect l="-8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0FED57-9F4E-4BBD-97F0-EA64E7B09E91}"/>
                  </a:ext>
                </a:extLst>
              </p:cNvPr>
              <p:cNvSpPr txBox="1"/>
              <p:nvPr/>
            </p:nvSpPr>
            <p:spPr>
              <a:xfrm>
                <a:off x="253703" y="6108427"/>
                <a:ext cx="11325384" cy="461665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800"/>
                </a:lvl1pPr>
              </a:lstStyle>
              <a:p>
                <a:r>
                  <a:rPr lang="en-GB" sz="2400" b="1" dirty="0">
                    <a:solidFill>
                      <a:srgbClr val="000099"/>
                    </a:solidFill>
                  </a:rPr>
                  <a:t>Lemma </a:t>
                </a:r>
                <a:r>
                  <a:rPr lang="en-GB" sz="2400" b="1" dirty="0" err="1">
                    <a:solidFill>
                      <a:srgbClr val="000099"/>
                    </a:solidFill>
                  </a:rPr>
                  <a:t>Rel.1</a:t>
                </a:r>
                <a:r>
                  <a:rPr lang="en-GB" sz="2400" b="1" dirty="0">
                    <a:solidFill>
                      <a:srgbClr val="000099"/>
                    </a:solidFill>
                  </a:rPr>
                  <a:t>.</a:t>
                </a:r>
                <a:r>
                  <a:rPr lang="en-GB" sz="2400" dirty="0" smtClean="0"/>
                  <a:t>  </a:t>
                </a:r>
                <a:r>
                  <a:rPr lang="en-GB" sz="2400" dirty="0"/>
                  <a:t>The following are equivalent:  (</a:t>
                </a:r>
                <a:r>
                  <a:rPr lang="en-GB" sz="2400" dirty="0" err="1"/>
                  <a:t>i</a:t>
                </a:r>
                <a:r>
                  <a:rPr lang="en-GB" sz="2400" dirty="0"/>
                  <a:t>)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/>
                  <a:t>;   (ii)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sz="2400" dirty="0"/>
                  <a:t>;   (iii)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0FED57-9F4E-4BBD-97F0-EA64E7B09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3" y="6108427"/>
                <a:ext cx="11325384" cy="461665"/>
              </a:xfrm>
              <a:prstGeom prst="rect">
                <a:avLst/>
              </a:prstGeom>
              <a:blipFill>
                <a:blip r:embed="rId5"/>
                <a:stretch>
                  <a:fillRect l="-807" t="-8974" b="-2692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956D97-CCCC-4D63-B0EC-EDC657FAEC33}"/>
                  </a:ext>
                </a:extLst>
              </p:cNvPr>
              <p:cNvSpPr txBox="1"/>
              <p:nvPr/>
            </p:nvSpPr>
            <p:spPr>
              <a:xfrm>
                <a:off x="3913660" y="3624674"/>
                <a:ext cx="3091660" cy="1192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9875" algn="l"/>
                  </a:tabLst>
                </a:pPr>
                <a:r>
                  <a:rPr lang="en-GB" sz="2400" dirty="0"/>
                  <a:t>This implies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2400" dirty="0"/>
                  <a:t>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GB" sz="2400" dirty="0"/>
              </a:p>
              <a:p>
                <a:pPr>
                  <a:tabLst>
                    <a:tab pos="269875" algn="l"/>
                  </a:tabLst>
                </a:pPr>
                <a:r>
                  <a:rPr lang="en-GB" sz="2400" dirty="0"/>
                  <a:t>This implies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≁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2400" dirty="0"/>
                  <a:t>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956D97-CCCC-4D63-B0EC-EDC657FAE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660" y="3624674"/>
                <a:ext cx="3091660" cy="1192378"/>
              </a:xfrm>
              <a:prstGeom prst="rect">
                <a:avLst/>
              </a:prstGeom>
              <a:blipFill>
                <a:blip r:embed="rId6"/>
                <a:stretch>
                  <a:fillRect l="-2959" b="-4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CD89D6-D03C-43A5-8C0D-17A4DA9CDA92}"/>
                  </a:ext>
                </a:extLst>
              </p:cNvPr>
              <p:cNvSpPr txBox="1"/>
              <p:nvPr/>
            </p:nvSpPr>
            <p:spPr>
              <a:xfrm>
                <a:off x="6651434" y="3623606"/>
                <a:ext cx="4013843" cy="1192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9875" algn="l"/>
                  </a:tabLst>
                </a:pPr>
                <a:r>
                  <a:rPr lang="en-GB" sz="2400" dirty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400" dirty="0"/>
                  <a:t> </a:t>
                </a:r>
                <a:r>
                  <a:rPr lang="en-GB" sz="2400" dirty="0">
                    <a:solidFill>
                      <a:srgbClr val="006600"/>
                    </a:solidFill>
                  </a:rPr>
                  <a:t>by Lemma </a:t>
                </a:r>
                <a:r>
                  <a:rPr lang="en-GB" sz="2400" dirty="0" err="1" smtClean="0">
                    <a:solidFill>
                      <a:srgbClr val="006600"/>
                    </a:solidFill>
                  </a:rPr>
                  <a:t>Rel.1</a:t>
                </a:r>
                <a:r>
                  <a:rPr lang="en-GB" sz="2400" dirty="0" smtClean="0"/>
                  <a:t>.</a:t>
                </a:r>
                <a:endParaRPr lang="en-GB" sz="2400" dirty="0"/>
              </a:p>
              <a:p>
                <a:pPr>
                  <a:tabLst>
                    <a:tab pos="269875" algn="l"/>
                  </a:tabLst>
                </a:pPr>
                <a:r>
                  <a:rPr lang="en-GB" sz="2400" dirty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400" dirty="0"/>
                  <a:t> </a:t>
                </a:r>
                <a:r>
                  <a:rPr lang="en-GB" sz="2400" dirty="0">
                    <a:solidFill>
                      <a:srgbClr val="006600"/>
                    </a:solidFill>
                  </a:rPr>
                  <a:t>by Lemma </a:t>
                </a:r>
                <a:r>
                  <a:rPr lang="en-GB" sz="2400" dirty="0" err="1" smtClean="0">
                    <a:solidFill>
                      <a:srgbClr val="006600"/>
                    </a:solidFill>
                  </a:rPr>
                  <a:t>Rel.1</a:t>
                </a:r>
                <a:r>
                  <a:rPr lang="en-GB" sz="2400" dirty="0" smtClean="0"/>
                  <a:t>.</a:t>
                </a:r>
                <a:endParaRPr lang="en-GB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CD89D6-D03C-43A5-8C0D-17A4DA9CD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434" y="3623606"/>
                <a:ext cx="4013843" cy="1192378"/>
              </a:xfrm>
              <a:prstGeom prst="rect">
                <a:avLst/>
              </a:prstGeom>
              <a:blipFill>
                <a:blip r:embed="rId7"/>
                <a:stretch>
                  <a:fillRect l="-2276" r="-1669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3015AE-E306-4BD2-BC71-8585EFC963F3}"/>
                  </a:ext>
                </a:extLst>
              </p:cNvPr>
              <p:cNvSpPr txBox="1"/>
              <p:nvPr/>
            </p:nvSpPr>
            <p:spPr>
              <a:xfrm>
                <a:off x="3754893" y="5077685"/>
                <a:ext cx="1057838" cy="914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98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3015AE-E306-4BD2-BC71-8585EFC96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893" y="5077685"/>
                <a:ext cx="1057838" cy="9142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949AD7-CB9D-4711-896E-BDA615006ABA}"/>
                  </a:ext>
                </a:extLst>
              </p:cNvPr>
              <p:cNvSpPr txBox="1"/>
              <p:nvPr/>
            </p:nvSpPr>
            <p:spPr>
              <a:xfrm>
                <a:off x="4593093" y="5077685"/>
                <a:ext cx="1057838" cy="914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98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949AD7-CB9D-4711-896E-BDA615006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93" y="5077685"/>
                <a:ext cx="1057838" cy="9142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C3A5B1-ECF7-4519-A38B-45C667FCADE6}"/>
                  </a:ext>
                </a:extLst>
              </p:cNvPr>
              <p:cNvSpPr txBox="1"/>
              <p:nvPr/>
            </p:nvSpPr>
            <p:spPr>
              <a:xfrm>
                <a:off x="5780543" y="5078545"/>
                <a:ext cx="1134608" cy="914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98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C3A5B1-ECF7-4519-A38B-45C667FCA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543" y="5078545"/>
                <a:ext cx="1134608" cy="9142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744911-9650-4460-ABCF-CFFD59BFE962}"/>
                  </a:ext>
                </a:extLst>
              </p:cNvPr>
              <p:cNvSpPr txBox="1"/>
              <p:nvPr/>
            </p:nvSpPr>
            <p:spPr>
              <a:xfrm>
                <a:off x="6806068" y="5080860"/>
                <a:ext cx="1210807" cy="914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98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744911-9650-4460-ABCF-CFFD59BFE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068" y="5080860"/>
                <a:ext cx="1210807" cy="9142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9AEEFF-05BE-482B-8F53-466D4E938E45}"/>
                  </a:ext>
                </a:extLst>
              </p:cNvPr>
              <p:cNvSpPr txBox="1"/>
              <p:nvPr/>
            </p:nvSpPr>
            <p:spPr>
              <a:xfrm>
                <a:off x="5472190" y="5310314"/>
                <a:ext cx="401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98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9AEEFF-05BE-482B-8F53-466D4E938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90" y="5310314"/>
                <a:ext cx="401182" cy="461665"/>
              </a:xfrm>
              <a:prstGeom prst="rect">
                <a:avLst/>
              </a:prstGeom>
              <a:blipFill>
                <a:blip r:embed="rId12"/>
                <a:stretch>
                  <a:fillRect l="-1538" r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2008471" y="437204"/>
                <a:ext cx="8626886" cy="181588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Consider the equivalence relation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800" dirty="0"/>
                  <a:t>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defined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ℚ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(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⇔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).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Define addition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by setting, for all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471" y="437204"/>
                <a:ext cx="8626886" cy="1815882"/>
              </a:xfrm>
              <a:prstGeom prst="rect">
                <a:avLst/>
              </a:prstGeom>
              <a:blipFill>
                <a:blip r:embed="rId13"/>
                <a:stretch>
                  <a:fillRect l="-1340" t="-3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1"/>
          <p:cNvSpPr txBox="1">
            <a:spLocks/>
          </p:cNvSpPr>
          <p:nvPr/>
        </p:nvSpPr>
        <p:spPr>
          <a:xfrm>
            <a:off x="10485783" y="6492875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pPr/>
              <a:t>27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06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uiExpand="1" build="p"/>
      <p:bldP spid="10" grpId="0" uiExpand="1" build="p"/>
      <p:bldP spid="11" grpId="0" uiExpand="1" build="p"/>
      <p:bldP spid="12" grpId="0"/>
      <p:bldP spid="15" grpId="0"/>
      <p:bldP spid="16" grpId="0"/>
      <p:bldP spid="17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54096" y="2258568"/>
            <a:ext cx="7013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379475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7C2A9C-C8F2-439D-B939-444A86BEAC8B}"/>
              </a:ext>
            </a:extLst>
          </p:cNvPr>
          <p:cNvSpPr txBox="1"/>
          <p:nvPr/>
        </p:nvSpPr>
        <p:spPr>
          <a:xfrm>
            <a:off x="304800" y="241212"/>
            <a:ext cx="698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Recap: Definitions</a:t>
            </a:r>
            <a:endParaRPr lang="en-US" sz="32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A29CDD-9B7C-4ED4-9411-72AA9D39221D}"/>
                  </a:ext>
                </a:extLst>
              </p:cNvPr>
              <p:cNvSpPr txBox="1"/>
              <p:nvPr/>
            </p:nvSpPr>
            <p:spPr>
              <a:xfrm>
                <a:off x="2913350" y="825987"/>
                <a:ext cx="6358421" cy="14026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 function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is:</a:t>
                </a:r>
              </a:p>
              <a:p>
                <a:pPr marL="457200" indent="-2794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injective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SG" sz="2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SG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SG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;</a:t>
                </a:r>
              </a:p>
              <a:p>
                <a:pPr marL="457200" indent="-2794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surjective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457200" indent="-2794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bijective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∃!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A29CDD-9B7C-4ED4-9411-72AA9D39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350" y="825987"/>
                <a:ext cx="6358421" cy="1402692"/>
              </a:xfrm>
              <a:prstGeom prst="rect">
                <a:avLst/>
              </a:prstGeom>
              <a:blipFill>
                <a:blip r:embed="rId2"/>
                <a:stretch>
                  <a:fillRect l="-957" t="-1717" b="-5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343421" y="3619436"/>
            <a:ext cx="6252610" cy="1428159"/>
            <a:chOff x="3343421" y="3619436"/>
            <a:chExt cx="6252610" cy="142815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07B12B4-BD1E-4988-8DD7-CDC250F665B5}"/>
                </a:ext>
              </a:extLst>
            </p:cNvPr>
            <p:cNvGrpSpPr/>
            <p:nvPr/>
          </p:nvGrpSpPr>
          <p:grpSpPr>
            <a:xfrm>
              <a:off x="3343421" y="3619436"/>
              <a:ext cx="1556674" cy="1428159"/>
              <a:chOff x="937644" y="4300326"/>
              <a:chExt cx="1556674" cy="142815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5A2546A0-BBFB-40ED-A426-4B398EAE2C6C}"/>
                  </a:ext>
                </a:extLst>
              </p:cNvPr>
              <p:cNvGrpSpPr/>
              <p:nvPr/>
            </p:nvGrpSpPr>
            <p:grpSpPr>
              <a:xfrm>
                <a:off x="937644" y="4300326"/>
                <a:ext cx="1556674" cy="1428159"/>
                <a:chOff x="811148" y="4411748"/>
                <a:chExt cx="1556674" cy="1428159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857D2B4C-8CE6-4A27-BC64-6183049CB25B}"/>
                    </a:ext>
                  </a:extLst>
                </p:cNvPr>
                <p:cNvGrpSpPr/>
                <p:nvPr/>
              </p:nvGrpSpPr>
              <p:grpSpPr>
                <a:xfrm>
                  <a:off x="811148" y="4411748"/>
                  <a:ext cx="1556674" cy="1428159"/>
                  <a:chOff x="1515148" y="1915724"/>
                  <a:chExt cx="2216458" cy="1648256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B427C054-5FAB-4927-881D-F548A5823C04}"/>
                      </a:ext>
                    </a:extLst>
                  </p:cNvPr>
                  <p:cNvGrpSpPr/>
                  <p:nvPr/>
                </p:nvGrpSpPr>
                <p:grpSpPr>
                  <a:xfrm>
                    <a:off x="1596326" y="1915724"/>
                    <a:ext cx="2095921" cy="1648256"/>
                    <a:chOff x="583074" y="1914124"/>
                    <a:chExt cx="2095921" cy="1648256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ACEED81E-FFAE-41B6-96B7-5811EC9007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074" y="1914124"/>
                      <a:ext cx="2095921" cy="1648256"/>
                      <a:chOff x="583074" y="1914124"/>
                      <a:chExt cx="2095921" cy="1648256"/>
                    </a:xfrm>
                  </p:grpSpPr>
                  <p:grpSp>
                    <p:nvGrpSpPr>
                      <p:cNvPr id="35" name="Group 34">
                        <a:extLst>
                          <a:ext uri="{FF2B5EF4-FFF2-40B4-BE49-F238E27FC236}">
                            <a16:creationId xmlns:a16="http://schemas.microsoft.com/office/drawing/2014/main" id="{FD965D64-C6F4-44B9-9625-BA4805F02A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3074" y="2238027"/>
                        <a:ext cx="796604" cy="1324353"/>
                        <a:chOff x="934984" y="2259106"/>
                        <a:chExt cx="796604" cy="1324353"/>
                      </a:xfrm>
                    </p:grpSpPr>
                    <p:sp>
                      <p:nvSpPr>
                        <p:cNvPr id="44" name="Oval 43">
                          <a:extLst>
                            <a:ext uri="{FF2B5EF4-FFF2-40B4-BE49-F238E27FC236}">
                              <a16:creationId xmlns:a16="http://schemas.microsoft.com/office/drawing/2014/main" id="{820520F7-D3D1-4341-81AB-04983898AA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34984" y="2259106"/>
                          <a:ext cx="796604" cy="1324353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5" name="Oval 44">
                          <a:extLst>
                            <a:ext uri="{FF2B5EF4-FFF2-40B4-BE49-F238E27FC236}">
                              <a16:creationId xmlns:a16="http://schemas.microsoft.com/office/drawing/2014/main" id="{2C52883D-9D63-41CF-BA00-2804206B8D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0928" y="2512466"/>
                          <a:ext cx="84717" cy="84717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6" name="Oval 45">
                          <a:extLst>
                            <a:ext uri="{FF2B5EF4-FFF2-40B4-BE49-F238E27FC236}">
                              <a16:creationId xmlns:a16="http://schemas.microsoft.com/office/drawing/2014/main" id="{095EF940-2606-48A8-8D61-5951869804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0928" y="2758679"/>
                          <a:ext cx="84717" cy="84717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7" name="Oval 46">
                          <a:extLst>
                            <a:ext uri="{FF2B5EF4-FFF2-40B4-BE49-F238E27FC236}">
                              <a16:creationId xmlns:a16="http://schemas.microsoft.com/office/drawing/2014/main" id="{D0ADF7A2-D14E-4E80-88DC-538FCFDD9A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0928" y="3243325"/>
                          <a:ext cx="84717" cy="84717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8" name="Oval 47">
                          <a:extLst>
                            <a:ext uri="{FF2B5EF4-FFF2-40B4-BE49-F238E27FC236}">
                              <a16:creationId xmlns:a16="http://schemas.microsoft.com/office/drawing/2014/main" id="{2FA0A8D3-E250-4D36-99A8-0703BD5665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0928" y="3000588"/>
                          <a:ext cx="84717" cy="84717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6" name="Group 35">
                        <a:extLst>
                          <a:ext uri="{FF2B5EF4-FFF2-40B4-BE49-F238E27FC236}">
                            <a16:creationId xmlns:a16="http://schemas.microsoft.com/office/drawing/2014/main" id="{D782458B-1FD4-4B38-8D2D-3EDD71E30F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882391" y="2238027"/>
                        <a:ext cx="796604" cy="1324353"/>
                        <a:chOff x="1882391" y="2238027"/>
                        <a:chExt cx="796604" cy="1324353"/>
                      </a:xfrm>
                    </p:grpSpPr>
                    <p:sp>
                      <p:nvSpPr>
                        <p:cNvPr id="38" name="Oval 37">
                          <a:extLst>
                            <a:ext uri="{FF2B5EF4-FFF2-40B4-BE49-F238E27FC236}">
                              <a16:creationId xmlns:a16="http://schemas.microsoft.com/office/drawing/2014/main" id="{635CC9A0-85EB-45DE-85A5-E09539EB64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82391" y="2238027"/>
                          <a:ext cx="796604" cy="1324353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9" name="Oval 38">
                          <a:extLst>
                            <a:ext uri="{FF2B5EF4-FFF2-40B4-BE49-F238E27FC236}">
                              <a16:creationId xmlns:a16="http://schemas.microsoft.com/office/drawing/2014/main" id="{512CF1B5-1A56-47CC-9A24-C62454F1ED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38335" y="2471083"/>
                          <a:ext cx="84717" cy="84717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0" name="Oval 39">
                          <a:extLst>
                            <a:ext uri="{FF2B5EF4-FFF2-40B4-BE49-F238E27FC236}">
                              <a16:creationId xmlns:a16="http://schemas.microsoft.com/office/drawing/2014/main" id="{57EBD350-80B8-438E-9F52-B336905B72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38335" y="2672444"/>
                          <a:ext cx="84717" cy="84717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1" name="Oval 40">
                          <a:extLst>
                            <a:ext uri="{FF2B5EF4-FFF2-40B4-BE49-F238E27FC236}">
                              <a16:creationId xmlns:a16="http://schemas.microsoft.com/office/drawing/2014/main" id="{D998B514-FAD3-4859-BBA1-C9F643FDF7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38335" y="3089812"/>
                          <a:ext cx="84717" cy="84717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42" name="Oval 41">
                          <a:extLst>
                            <a:ext uri="{FF2B5EF4-FFF2-40B4-BE49-F238E27FC236}">
                              <a16:creationId xmlns:a16="http://schemas.microsoft.com/office/drawing/2014/main" id="{67E939A9-ADAB-492C-BC05-9EBA19C922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38335" y="2875980"/>
                          <a:ext cx="84717" cy="84717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3" name="Oval 42">
                          <a:extLst>
                            <a:ext uri="{FF2B5EF4-FFF2-40B4-BE49-F238E27FC236}">
                              <a16:creationId xmlns:a16="http://schemas.microsoft.com/office/drawing/2014/main" id="{2E88DC51-8A15-4572-A04B-BABF398B4C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38335" y="3285684"/>
                          <a:ext cx="84717" cy="84717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7" name="TextBox 36">
                            <a:extLst>
                              <a:ext uri="{FF2B5EF4-FFF2-40B4-BE49-F238E27FC236}">
                                <a16:creationId xmlns:a16="http://schemas.microsoft.com/office/drawing/2014/main" id="{1FD022A5-34C6-4976-A676-0A9068FCE13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373728" y="1914124"/>
                            <a:ext cx="594911" cy="39072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52" name="TextBox 251">
                            <a:extLst>
                              <a:ext uri="{FF2B5EF4-FFF2-40B4-BE49-F238E27FC236}">
                                <a16:creationId xmlns:a16="http://schemas.microsoft.com/office/drawing/2014/main" id="{972C846B-C146-4484-814C-F18E1285D26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373728" y="1914124"/>
                            <a:ext cx="594911" cy="390729"/>
                          </a:xfrm>
                          <a:prstGeom prst="rect">
                            <a:avLst/>
                          </a:prstGeom>
                          <a:blipFill>
                            <a:blip r:embed="rId1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SG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32" name="Straight Arrow Connector 31">
                      <a:extLst>
                        <a:ext uri="{FF2B5EF4-FFF2-40B4-BE49-F238E27FC236}">
                          <a16:creationId xmlns:a16="http://schemas.microsoft.com/office/drawing/2014/main" id="{20733938-3D30-4E5E-B195-00155D50C313}"/>
                        </a:ext>
                      </a:extLst>
                    </p:cNvPr>
                    <p:cNvCxnSpPr>
                      <a:cxnSpLocks/>
                      <a:stCxn id="45" idx="6"/>
                    </p:cNvCxnSpPr>
                    <p:nvPr/>
                  </p:nvCxnSpPr>
                  <p:spPr>
                    <a:xfrm flipV="1">
                      <a:off x="1023735" y="2513850"/>
                      <a:ext cx="1179757" cy="1989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>
                      <a:extLst>
                        <a:ext uri="{FF2B5EF4-FFF2-40B4-BE49-F238E27FC236}">
                          <a16:creationId xmlns:a16="http://schemas.microsoft.com/office/drawing/2014/main" id="{FB72BF99-C302-46DE-9E5F-DA75DD4E214E}"/>
                        </a:ext>
                      </a:extLst>
                    </p:cNvPr>
                    <p:cNvCxnSpPr>
                      <a:cxnSpLocks/>
                      <a:stCxn id="48" idx="6"/>
                    </p:cNvCxnSpPr>
                    <p:nvPr/>
                  </p:nvCxnSpPr>
                  <p:spPr>
                    <a:xfrm>
                      <a:off x="1023735" y="3021868"/>
                      <a:ext cx="1166735" cy="9954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>
                      <a:extLst>
                        <a:ext uri="{FF2B5EF4-FFF2-40B4-BE49-F238E27FC236}">
                          <a16:creationId xmlns:a16="http://schemas.microsoft.com/office/drawing/2014/main" id="{4AE29F67-6280-4082-8450-51AB70BC5D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3735" y="3255263"/>
                      <a:ext cx="1175776" cy="6768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1E64A690-620E-40A0-8D06-7382964D187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15148" y="1994159"/>
                        <a:ext cx="343555" cy="3907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244" name="TextBox 243">
                        <a:extLst>
                          <a:ext uri="{FF2B5EF4-FFF2-40B4-BE49-F238E27FC236}">
                            <a16:creationId xmlns:a16="http://schemas.microsoft.com/office/drawing/2014/main" id="{049E15C9-6465-46A1-92FF-E061D24C4AE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15148" y="1994159"/>
                        <a:ext cx="343555" cy="39072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r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C19AD682-F75F-446A-80D7-59647ADB23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88051" y="1994159"/>
                        <a:ext cx="343555" cy="3907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5" name="TextBox 244">
                        <a:extLst>
                          <a:ext uri="{FF2B5EF4-FFF2-40B4-BE49-F238E27FC236}">
                            <a16:creationId xmlns:a16="http://schemas.microsoft.com/office/drawing/2014/main" id="{4178DCE5-0500-4499-A092-16BF7003A0C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8051" y="1994159"/>
                        <a:ext cx="343555" cy="390729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r="-1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C3083E17-2FEF-480C-9AE7-14A9A8379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61118" y="5113361"/>
                  <a:ext cx="836004" cy="518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575782EF-20D0-460C-A752-CA4BF339B4FB}"/>
                  </a:ext>
                </a:extLst>
              </p:cNvPr>
              <p:cNvSpPr/>
              <p:nvPr/>
            </p:nvSpPr>
            <p:spPr>
              <a:xfrm rot="19081639">
                <a:off x="1526175" y="4641784"/>
                <a:ext cx="385929" cy="385929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705407A-800E-4BB2-AD13-467E7CC7E31F}"/>
                </a:ext>
              </a:extLst>
            </p:cNvPr>
            <p:cNvGrpSpPr/>
            <p:nvPr/>
          </p:nvGrpSpPr>
          <p:grpSpPr>
            <a:xfrm>
              <a:off x="5645433" y="3619436"/>
              <a:ext cx="1556674" cy="1428159"/>
              <a:chOff x="3239656" y="4300326"/>
              <a:chExt cx="1556674" cy="1428159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51A2E7F-066D-4625-827B-7FFC339C22B7}"/>
                  </a:ext>
                </a:extLst>
              </p:cNvPr>
              <p:cNvGrpSpPr/>
              <p:nvPr/>
            </p:nvGrpSpPr>
            <p:grpSpPr>
              <a:xfrm>
                <a:off x="3239656" y="4300326"/>
                <a:ext cx="1556674" cy="1428159"/>
                <a:chOff x="811148" y="4411748"/>
                <a:chExt cx="1556674" cy="1428159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68D099C-B6C0-4E09-8C9A-02285DA34351}"/>
                    </a:ext>
                  </a:extLst>
                </p:cNvPr>
                <p:cNvGrpSpPr/>
                <p:nvPr/>
              </p:nvGrpSpPr>
              <p:grpSpPr>
                <a:xfrm>
                  <a:off x="811148" y="4411748"/>
                  <a:ext cx="1556674" cy="1428159"/>
                  <a:chOff x="1515148" y="1915724"/>
                  <a:chExt cx="2216458" cy="1648256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E5D1DD6E-29BD-4E37-AD61-5AC9FF9426C4}"/>
                      </a:ext>
                    </a:extLst>
                  </p:cNvPr>
                  <p:cNvGrpSpPr/>
                  <p:nvPr/>
                </p:nvGrpSpPr>
                <p:grpSpPr>
                  <a:xfrm>
                    <a:off x="1596326" y="1915724"/>
                    <a:ext cx="2095921" cy="1648256"/>
                    <a:chOff x="583074" y="1914124"/>
                    <a:chExt cx="2095921" cy="1648256"/>
                  </a:xfrm>
                </p:grpSpPr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F8503539-FD75-4B1B-BA57-00EC669352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074" y="1914124"/>
                      <a:ext cx="2095921" cy="1648256"/>
                      <a:chOff x="583074" y="1914124"/>
                      <a:chExt cx="2095921" cy="1648256"/>
                    </a:xfrm>
                  </p:grpSpPr>
                  <p:grpSp>
                    <p:nvGrpSpPr>
                      <p:cNvPr id="61" name="Group 60">
                        <a:extLst>
                          <a:ext uri="{FF2B5EF4-FFF2-40B4-BE49-F238E27FC236}">
                            <a16:creationId xmlns:a16="http://schemas.microsoft.com/office/drawing/2014/main" id="{2DF0C48B-AE90-4F64-A60A-7CEBE57EC5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3074" y="2238027"/>
                        <a:ext cx="796604" cy="1324353"/>
                        <a:chOff x="934984" y="2259106"/>
                        <a:chExt cx="796604" cy="1324353"/>
                      </a:xfrm>
                    </p:grpSpPr>
                    <p:sp>
                      <p:nvSpPr>
                        <p:cNvPr id="67" name="Oval 66">
                          <a:extLst>
                            <a:ext uri="{FF2B5EF4-FFF2-40B4-BE49-F238E27FC236}">
                              <a16:creationId xmlns:a16="http://schemas.microsoft.com/office/drawing/2014/main" id="{1A237FED-BA0F-41D3-AAA8-92C1463F75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34984" y="2259106"/>
                          <a:ext cx="796604" cy="1324353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8" name="Oval 67">
                          <a:extLst>
                            <a:ext uri="{FF2B5EF4-FFF2-40B4-BE49-F238E27FC236}">
                              <a16:creationId xmlns:a16="http://schemas.microsoft.com/office/drawing/2014/main" id="{E58A14F4-DF51-4AE7-AEA9-AA5CE0EED4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0928" y="2512466"/>
                          <a:ext cx="84717" cy="84717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" name="Oval 68">
                          <a:extLst>
                            <a:ext uri="{FF2B5EF4-FFF2-40B4-BE49-F238E27FC236}">
                              <a16:creationId xmlns:a16="http://schemas.microsoft.com/office/drawing/2014/main" id="{41529386-01DB-41A4-8DA0-E1B3EC8D16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0928" y="2758679"/>
                          <a:ext cx="84717" cy="84717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0" name="Oval 69">
                          <a:extLst>
                            <a:ext uri="{FF2B5EF4-FFF2-40B4-BE49-F238E27FC236}">
                              <a16:creationId xmlns:a16="http://schemas.microsoft.com/office/drawing/2014/main" id="{5D1EC33A-5972-4A1A-A8E0-F3C3B1081D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0928" y="3243325"/>
                          <a:ext cx="84717" cy="84717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1" name="Oval 70">
                          <a:extLst>
                            <a:ext uri="{FF2B5EF4-FFF2-40B4-BE49-F238E27FC236}">
                              <a16:creationId xmlns:a16="http://schemas.microsoft.com/office/drawing/2014/main" id="{AE906685-9DA9-4C4C-9968-3208A9DC90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0928" y="3000588"/>
                          <a:ext cx="84717" cy="84717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62" name="Group 61">
                        <a:extLst>
                          <a:ext uri="{FF2B5EF4-FFF2-40B4-BE49-F238E27FC236}">
                            <a16:creationId xmlns:a16="http://schemas.microsoft.com/office/drawing/2014/main" id="{77724286-20D9-42C9-A13E-15B27BF14A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882391" y="2238027"/>
                        <a:ext cx="796604" cy="1324353"/>
                        <a:chOff x="1882391" y="2238027"/>
                        <a:chExt cx="796604" cy="1324353"/>
                      </a:xfrm>
                    </p:grpSpPr>
                    <p:sp>
                      <p:nvSpPr>
                        <p:cNvPr id="64" name="Oval 63">
                          <a:extLst>
                            <a:ext uri="{FF2B5EF4-FFF2-40B4-BE49-F238E27FC236}">
                              <a16:creationId xmlns:a16="http://schemas.microsoft.com/office/drawing/2014/main" id="{C4B2F3A4-2A91-4FED-B93A-499A78C732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82391" y="2238027"/>
                          <a:ext cx="796604" cy="1324353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5" name="Oval 64">
                          <a:extLst>
                            <a:ext uri="{FF2B5EF4-FFF2-40B4-BE49-F238E27FC236}">
                              <a16:creationId xmlns:a16="http://schemas.microsoft.com/office/drawing/2014/main" id="{411DEC7B-3BAE-41D5-BC22-05E3490565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38335" y="2672444"/>
                          <a:ext cx="84717" cy="84717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6" name="Oval 65">
                          <a:extLst>
                            <a:ext uri="{FF2B5EF4-FFF2-40B4-BE49-F238E27FC236}">
                              <a16:creationId xmlns:a16="http://schemas.microsoft.com/office/drawing/2014/main" id="{F579FFD6-39B3-4CE2-88A7-2686878601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38335" y="3089812"/>
                          <a:ext cx="84717" cy="84717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3" name="TextBox 62">
                            <a:extLst>
                              <a:ext uri="{FF2B5EF4-FFF2-40B4-BE49-F238E27FC236}">
                                <a16:creationId xmlns:a16="http://schemas.microsoft.com/office/drawing/2014/main" id="{D3A2531D-DEA5-425A-8CF7-B505796C425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373728" y="1914124"/>
                            <a:ext cx="594911" cy="39072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78" name="TextBox 277">
                            <a:extLst>
                              <a:ext uri="{FF2B5EF4-FFF2-40B4-BE49-F238E27FC236}">
                                <a16:creationId xmlns:a16="http://schemas.microsoft.com/office/drawing/2014/main" id="{36748920-C38D-4E76-A06B-4F44DB79DD1F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373728" y="1914124"/>
                            <a:ext cx="594911" cy="390729"/>
                          </a:xfrm>
                          <a:prstGeom prst="rect">
                            <a:avLst/>
                          </a:prstGeom>
                          <a:blipFill>
                            <a:blip r:embed="rId1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SG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58" name="Straight Arrow Connector 57">
                      <a:extLst>
                        <a:ext uri="{FF2B5EF4-FFF2-40B4-BE49-F238E27FC236}">
                          <a16:creationId xmlns:a16="http://schemas.microsoft.com/office/drawing/2014/main" id="{73095946-E355-4AB7-9C02-E909C9D9CC64}"/>
                        </a:ext>
                      </a:extLst>
                    </p:cNvPr>
                    <p:cNvCxnSpPr>
                      <a:cxnSpLocks/>
                      <a:stCxn id="68" idx="6"/>
                    </p:cNvCxnSpPr>
                    <p:nvPr/>
                  </p:nvCxnSpPr>
                  <p:spPr>
                    <a:xfrm>
                      <a:off x="1023735" y="2533745"/>
                      <a:ext cx="1176492" cy="118981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Arrow Connector 58">
                      <a:extLst>
                        <a:ext uri="{FF2B5EF4-FFF2-40B4-BE49-F238E27FC236}">
                          <a16:creationId xmlns:a16="http://schemas.microsoft.com/office/drawing/2014/main" id="{FF223138-8B5A-4E6F-93D5-8F17D788EA77}"/>
                        </a:ext>
                      </a:extLst>
                    </p:cNvPr>
                    <p:cNvCxnSpPr>
                      <a:cxnSpLocks/>
                      <a:stCxn id="71" idx="6"/>
                    </p:cNvCxnSpPr>
                    <p:nvPr/>
                  </p:nvCxnSpPr>
                  <p:spPr>
                    <a:xfrm flipV="1">
                      <a:off x="1023735" y="2780977"/>
                      <a:ext cx="1190054" cy="240891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EBFC7288-5503-4D91-80BE-59E8EAC2865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23735" y="3140079"/>
                      <a:ext cx="1171971" cy="11518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5380C12B-3916-4B9A-BD89-434B9FAB50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15148" y="1994159"/>
                        <a:ext cx="343555" cy="3907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270" name="TextBox 269">
                        <a:extLst>
                          <a:ext uri="{FF2B5EF4-FFF2-40B4-BE49-F238E27FC236}">
                            <a16:creationId xmlns:a16="http://schemas.microsoft.com/office/drawing/2014/main" id="{80C3F613-102A-4E23-93FC-E2285DF268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15148" y="1994159"/>
                        <a:ext cx="343555" cy="390729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r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900264EB-5A63-488B-807E-E0E97B0E81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88051" y="1994159"/>
                        <a:ext cx="343555" cy="3907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1" name="TextBox 270">
                        <a:extLst>
                          <a:ext uri="{FF2B5EF4-FFF2-40B4-BE49-F238E27FC236}">
                            <a16:creationId xmlns:a16="http://schemas.microsoft.com/office/drawing/2014/main" id="{87FBD897-5512-473B-A375-E225B6A4555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8051" y="1994159"/>
                        <a:ext cx="343555" cy="390729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r="-1794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77A33E85-2206-4989-9861-7A9A5AD496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61118" y="5102522"/>
                  <a:ext cx="836460" cy="6266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6B5CDAF1-D54B-454D-9D38-3472ABD51CC1}"/>
                  </a:ext>
                </a:extLst>
              </p:cNvPr>
              <p:cNvSpPr/>
              <p:nvPr/>
            </p:nvSpPr>
            <p:spPr>
              <a:xfrm rot="19081639">
                <a:off x="3823455" y="4641784"/>
                <a:ext cx="385929" cy="385929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C9E3557-7FD0-4914-BEC4-BFED705E2B6B}"/>
                </a:ext>
              </a:extLst>
            </p:cNvPr>
            <p:cNvGrpSpPr/>
            <p:nvPr/>
          </p:nvGrpSpPr>
          <p:grpSpPr>
            <a:xfrm>
              <a:off x="8039357" y="3619436"/>
              <a:ext cx="1556674" cy="1428159"/>
              <a:chOff x="5633580" y="4300326"/>
              <a:chExt cx="1556674" cy="1428159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45BB6F44-D76A-4EA6-807C-6AB19BBCEF29}"/>
                  </a:ext>
                </a:extLst>
              </p:cNvPr>
              <p:cNvCxnSpPr>
                <a:cxnSpLocks/>
                <a:stCxn id="95" idx="6"/>
              </p:cNvCxnSpPr>
              <p:nvPr/>
            </p:nvCxnSpPr>
            <p:spPr>
              <a:xfrm flipV="1">
                <a:off x="6000080" y="5463251"/>
                <a:ext cx="834771" cy="72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97A20D5B-4264-4950-9228-670EBF24681F}"/>
                  </a:ext>
                </a:extLst>
              </p:cNvPr>
              <p:cNvGrpSpPr/>
              <p:nvPr/>
            </p:nvGrpSpPr>
            <p:grpSpPr>
              <a:xfrm>
                <a:off x="5633580" y="4300326"/>
                <a:ext cx="1556674" cy="1428159"/>
                <a:chOff x="5633580" y="4300326"/>
                <a:chExt cx="1556674" cy="1428159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B743C9CD-023E-4B6E-B864-FE42BBA0485A}"/>
                    </a:ext>
                  </a:extLst>
                </p:cNvPr>
                <p:cNvGrpSpPr/>
                <p:nvPr/>
              </p:nvGrpSpPr>
              <p:grpSpPr>
                <a:xfrm>
                  <a:off x="5633580" y="4300326"/>
                  <a:ext cx="1556674" cy="1428159"/>
                  <a:chOff x="5064088" y="4353426"/>
                  <a:chExt cx="1556674" cy="1428159"/>
                </a:xfrm>
              </p:grpSpPr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1179B5A5-49DE-4985-A5BB-F563D987EB9E}"/>
                      </a:ext>
                    </a:extLst>
                  </p:cNvPr>
                  <p:cNvGrpSpPr/>
                  <p:nvPr/>
                </p:nvGrpSpPr>
                <p:grpSpPr>
                  <a:xfrm>
                    <a:off x="5064088" y="4353426"/>
                    <a:ext cx="1556674" cy="1428159"/>
                    <a:chOff x="1515148" y="1915724"/>
                    <a:chExt cx="2216458" cy="1648256"/>
                  </a:xfrm>
                </p:grpSpPr>
                <p:grpSp>
                  <p:nvGrpSpPr>
                    <p:cNvPr id="82" name="Group 81">
                      <a:extLst>
                        <a:ext uri="{FF2B5EF4-FFF2-40B4-BE49-F238E27FC236}">
                          <a16:creationId xmlns:a16="http://schemas.microsoft.com/office/drawing/2014/main" id="{2E3BD6B4-BAD9-4841-A528-E49F80ED82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96326" y="1915724"/>
                      <a:ext cx="2095921" cy="1648256"/>
                      <a:chOff x="583074" y="1914124"/>
                      <a:chExt cx="2095921" cy="1648256"/>
                    </a:xfrm>
                  </p:grpSpPr>
                  <p:grpSp>
                    <p:nvGrpSpPr>
                      <p:cNvPr id="85" name="Group 84">
                        <a:extLst>
                          <a:ext uri="{FF2B5EF4-FFF2-40B4-BE49-F238E27FC236}">
                            <a16:creationId xmlns:a16="http://schemas.microsoft.com/office/drawing/2014/main" id="{CB267722-2424-4A53-8010-CFE9678109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3074" y="1914124"/>
                        <a:ext cx="2095921" cy="1648256"/>
                        <a:chOff x="583074" y="1914124"/>
                        <a:chExt cx="2095921" cy="1648256"/>
                      </a:xfrm>
                    </p:grpSpPr>
                    <p:grpSp>
                      <p:nvGrpSpPr>
                        <p:cNvPr id="89" name="Group 88">
                          <a:extLst>
                            <a:ext uri="{FF2B5EF4-FFF2-40B4-BE49-F238E27FC236}">
                              <a16:creationId xmlns:a16="http://schemas.microsoft.com/office/drawing/2014/main" id="{ADFDF2AC-B958-42CA-87A8-6B6C4B64BEE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3074" y="2238027"/>
                          <a:ext cx="796604" cy="1324353"/>
                          <a:chOff x="934984" y="2259106"/>
                          <a:chExt cx="796604" cy="1324353"/>
                        </a:xfrm>
                      </p:grpSpPr>
                      <p:sp>
                        <p:nvSpPr>
                          <p:cNvPr id="92" name="Oval 91">
                            <a:extLst>
                              <a:ext uri="{FF2B5EF4-FFF2-40B4-BE49-F238E27FC236}">
                                <a16:creationId xmlns:a16="http://schemas.microsoft.com/office/drawing/2014/main" id="{AE433CBD-A402-4FBC-A092-8ED4FCD888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34984" y="2259106"/>
                            <a:ext cx="796604" cy="1324353"/>
                          </a:xfrm>
                          <a:prstGeom prst="ellipse">
                            <a:avLst/>
                          </a:pr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3" name="Oval 92">
                            <a:extLst>
                              <a:ext uri="{FF2B5EF4-FFF2-40B4-BE49-F238E27FC236}">
                                <a16:creationId xmlns:a16="http://schemas.microsoft.com/office/drawing/2014/main" id="{85AEF469-56B4-48B8-BB37-36A5BA73F9C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90928" y="2512466"/>
                            <a:ext cx="84717" cy="84717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4" name="Oval 93">
                            <a:extLst>
                              <a:ext uri="{FF2B5EF4-FFF2-40B4-BE49-F238E27FC236}">
                                <a16:creationId xmlns:a16="http://schemas.microsoft.com/office/drawing/2014/main" id="{36446170-7FF1-48B6-A516-0253D77F656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90928" y="2758679"/>
                            <a:ext cx="84717" cy="84717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5" name="Oval 94">
                            <a:extLst>
                              <a:ext uri="{FF2B5EF4-FFF2-40B4-BE49-F238E27FC236}">
                                <a16:creationId xmlns:a16="http://schemas.microsoft.com/office/drawing/2014/main" id="{DC927982-686A-4EB6-98AD-F7A1B1549BB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90928" y="3243325"/>
                            <a:ext cx="84717" cy="84717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6" name="Oval 95">
                            <a:extLst>
                              <a:ext uri="{FF2B5EF4-FFF2-40B4-BE49-F238E27FC236}">
                                <a16:creationId xmlns:a16="http://schemas.microsoft.com/office/drawing/2014/main" id="{C53E877D-DC2F-46ED-BEAD-A00A645FDDB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90928" y="3000588"/>
                            <a:ext cx="84717" cy="84717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90" name="Oval 89">
                          <a:extLst>
                            <a:ext uri="{FF2B5EF4-FFF2-40B4-BE49-F238E27FC236}">
                              <a16:creationId xmlns:a16="http://schemas.microsoft.com/office/drawing/2014/main" id="{0F755EC4-57B7-4E54-B4B1-6A77D0A03C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82391" y="2238027"/>
                          <a:ext cx="796604" cy="1324353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91" name="TextBox 90">
                              <a:extLst>
                                <a:ext uri="{FF2B5EF4-FFF2-40B4-BE49-F238E27FC236}">
                                  <a16:creationId xmlns:a16="http://schemas.microsoft.com/office/drawing/2014/main" id="{6A83DA19-77E3-44C7-8C5D-16919704F1C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73728" y="1914124"/>
                              <a:ext cx="594911" cy="39072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sz="16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84" name="TextBox 283">
                              <a:extLst>
                                <a:ext uri="{FF2B5EF4-FFF2-40B4-BE49-F238E27FC236}">
                                  <a16:creationId xmlns:a16="http://schemas.microsoft.com/office/drawing/2014/main" id="{019F103E-79CE-4A12-A0CF-47EA7CB9E1E9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373728" y="1914124"/>
                              <a:ext cx="594911" cy="390729"/>
                            </a:xfrm>
                            <a:prstGeom prst="rect">
                              <a:avLst/>
                            </a:prstGeom>
                            <a:blipFill>
                              <a:blip r:embed="rId20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SG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cxnSp>
                    <p:nvCxnSpPr>
                      <p:cNvPr id="86" name="Straight Arrow Connector 85">
                        <a:extLst>
                          <a:ext uri="{FF2B5EF4-FFF2-40B4-BE49-F238E27FC236}">
                            <a16:creationId xmlns:a16="http://schemas.microsoft.com/office/drawing/2014/main" id="{87C9C298-CF04-4E93-AFCC-CB30C41807AE}"/>
                          </a:ext>
                        </a:extLst>
                      </p:cNvPr>
                      <p:cNvCxnSpPr>
                        <a:cxnSpLocks/>
                        <a:stCxn id="93" idx="6"/>
                      </p:cNvCxnSpPr>
                      <p:nvPr/>
                    </p:nvCxnSpPr>
                    <p:spPr>
                      <a:xfrm>
                        <a:off x="1023735" y="2533745"/>
                        <a:ext cx="1183002" cy="13569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 w="med" len="sm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Straight Arrow Connector 86">
                        <a:extLst>
                          <a:ext uri="{FF2B5EF4-FFF2-40B4-BE49-F238E27FC236}">
                            <a16:creationId xmlns:a16="http://schemas.microsoft.com/office/drawing/2014/main" id="{681910C4-9C12-4A10-BB20-20D8826F878C}"/>
                          </a:ext>
                        </a:extLst>
                      </p:cNvPr>
                      <p:cNvCxnSpPr>
                        <a:cxnSpLocks/>
                        <a:stCxn id="96" idx="6"/>
                      </p:cNvCxnSpPr>
                      <p:nvPr/>
                    </p:nvCxnSpPr>
                    <p:spPr>
                      <a:xfrm>
                        <a:off x="1023735" y="3021868"/>
                        <a:ext cx="1179521" cy="10781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 w="med" len="sm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8" name="Straight Arrow Connector 87">
                        <a:extLst>
                          <a:ext uri="{FF2B5EF4-FFF2-40B4-BE49-F238E27FC236}">
                            <a16:creationId xmlns:a16="http://schemas.microsoft.com/office/drawing/2014/main" id="{7B7AF8F1-4FAC-4837-A160-58D74294AA63}"/>
                          </a:ext>
                        </a:extLst>
                      </p:cNvPr>
                      <p:cNvCxnSpPr>
                        <a:cxnSpLocks/>
                        <a:stCxn id="94" idx="6"/>
                      </p:cNvCxnSpPr>
                      <p:nvPr/>
                    </p:nvCxnSpPr>
                    <p:spPr>
                      <a:xfrm>
                        <a:off x="1023735" y="2779958"/>
                        <a:ext cx="1186482" cy="15667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 w="med" len="sm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3" name="TextBox 82">
                          <a:extLst>
                            <a:ext uri="{FF2B5EF4-FFF2-40B4-BE49-F238E27FC236}">
                              <a16:creationId xmlns:a16="http://schemas.microsoft.com/office/drawing/2014/main" id="{F3B00B6A-D5AE-49C9-AAA5-6179FE506C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15148" y="1994159"/>
                          <a:ext cx="343555" cy="3907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6" name="TextBox 275">
                          <a:extLst>
                            <a:ext uri="{FF2B5EF4-FFF2-40B4-BE49-F238E27FC236}">
                              <a16:creationId xmlns:a16="http://schemas.microsoft.com/office/drawing/2014/main" id="{25E9AE9F-41D1-48E8-BF35-6B575A539DA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15148" y="1994159"/>
                          <a:ext cx="343555" cy="390729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 r="-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SG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4" name="TextBox 83">
                          <a:extLst>
                            <a:ext uri="{FF2B5EF4-FFF2-40B4-BE49-F238E27FC236}">
                              <a16:creationId xmlns:a16="http://schemas.microsoft.com/office/drawing/2014/main" id="{CF9C81DA-1DD9-4C17-833A-6B8404F4156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88051" y="1994159"/>
                          <a:ext cx="343555" cy="3907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77" name="TextBox 276">
                          <a:extLst>
                            <a:ext uri="{FF2B5EF4-FFF2-40B4-BE49-F238E27FC236}">
                              <a16:creationId xmlns:a16="http://schemas.microsoft.com/office/drawing/2014/main" id="{E7D5BAAE-71E3-4A5B-A1AE-D27F8666E0A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88051" y="1994159"/>
                          <a:ext cx="343555" cy="390729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 r="-15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SG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AEEFC889-83F1-4850-9D69-67396057F080}"/>
                      </a:ext>
                    </a:extLst>
                  </p:cNvPr>
                  <p:cNvSpPr/>
                  <p:nvPr/>
                </p:nvSpPr>
                <p:spPr>
                  <a:xfrm>
                    <a:off x="6284293" y="4861820"/>
                    <a:ext cx="59499" cy="7340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8C5B9FAC-6005-4FBC-A8A3-589106A3F48B}"/>
                      </a:ext>
                    </a:extLst>
                  </p:cNvPr>
                  <p:cNvSpPr/>
                  <p:nvPr/>
                </p:nvSpPr>
                <p:spPr>
                  <a:xfrm>
                    <a:off x="6284293" y="5075155"/>
                    <a:ext cx="59499" cy="7340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8DB34E80-2C17-417D-83AC-DEDE0DDCABD7}"/>
                      </a:ext>
                    </a:extLst>
                  </p:cNvPr>
                  <p:cNvSpPr/>
                  <p:nvPr/>
                </p:nvSpPr>
                <p:spPr>
                  <a:xfrm>
                    <a:off x="6284293" y="5495085"/>
                    <a:ext cx="59499" cy="7340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266EA69A-0247-49A5-A125-7472B6B1E94B}"/>
                      </a:ext>
                    </a:extLst>
                  </p:cNvPr>
                  <p:cNvSpPr/>
                  <p:nvPr/>
                </p:nvSpPr>
                <p:spPr>
                  <a:xfrm>
                    <a:off x="6284293" y="5284762"/>
                    <a:ext cx="59499" cy="7340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6" name="Arc 75">
                  <a:extLst>
                    <a:ext uri="{FF2B5EF4-FFF2-40B4-BE49-F238E27FC236}">
                      <a16:creationId xmlns:a16="http://schemas.microsoft.com/office/drawing/2014/main" id="{16F45E88-87E6-4F41-B3EF-10A471AC4890}"/>
                    </a:ext>
                  </a:extLst>
                </p:cNvPr>
                <p:cNvSpPr/>
                <p:nvPr/>
              </p:nvSpPr>
              <p:spPr>
                <a:xfrm rot="19081639">
                  <a:off x="6250684" y="4641784"/>
                  <a:ext cx="385929" cy="385929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F5F345FB-9B2C-4656-B37F-0491C1F09ECC}"/>
              </a:ext>
            </a:extLst>
          </p:cNvPr>
          <p:cNvSpPr txBox="1"/>
          <p:nvPr/>
        </p:nvSpPr>
        <p:spPr>
          <a:xfrm>
            <a:off x="4341721" y="2298663"/>
            <a:ext cx="3400493" cy="1323439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C00000"/>
                </a:solidFill>
              </a:rPr>
              <a:t>(Surjective) </a:t>
            </a:r>
            <a:r>
              <a:rPr lang="en-SG" sz="2000" dirty="0"/>
              <a:t>Informally, every element in the codomain must have </a:t>
            </a:r>
            <a:r>
              <a:rPr lang="en-SG" sz="2000" b="1" dirty="0"/>
              <a:t>at least one arrow</a:t>
            </a:r>
            <a:r>
              <a:rPr lang="en-SG" sz="2000" dirty="0"/>
              <a:t> going into it.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D696820-E02C-4011-A6E9-9C7B68806DE0}"/>
              </a:ext>
            </a:extLst>
          </p:cNvPr>
          <p:cNvSpPr txBox="1"/>
          <p:nvPr/>
        </p:nvSpPr>
        <p:spPr>
          <a:xfrm>
            <a:off x="691713" y="2298663"/>
            <a:ext cx="3053452" cy="1323439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C00000"/>
                </a:solidFill>
              </a:rPr>
              <a:t>(Injective) </a:t>
            </a:r>
            <a:r>
              <a:rPr lang="en-SG" sz="2000" dirty="0"/>
              <a:t>Informally, every element in the codomain must have </a:t>
            </a:r>
            <a:r>
              <a:rPr lang="en-SG" sz="2000" b="1" dirty="0"/>
              <a:t>at most one arrow</a:t>
            </a:r>
            <a:r>
              <a:rPr lang="en-SG" sz="2000" dirty="0"/>
              <a:t> going into 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D4F38AC-D7F9-407C-8984-64682E437E61}"/>
                  </a:ext>
                </a:extLst>
              </p:cNvPr>
              <p:cNvSpPr txBox="1"/>
              <p:nvPr/>
            </p:nvSpPr>
            <p:spPr>
              <a:xfrm>
                <a:off x="3773685" y="2639565"/>
                <a:ext cx="56803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SG" sz="36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D4F38AC-D7F9-407C-8984-64682E437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685" y="2639565"/>
                <a:ext cx="568036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FB482E7-1164-4B0B-8F8C-0CE010CB9A27}"/>
                  </a:ext>
                </a:extLst>
              </p:cNvPr>
              <p:cNvSpPr txBox="1"/>
              <p:nvPr/>
            </p:nvSpPr>
            <p:spPr>
              <a:xfrm>
                <a:off x="7807067" y="2639565"/>
                <a:ext cx="56803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SG" sz="36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FB482E7-1164-4B0B-8F8C-0CE010CB9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067" y="2639565"/>
                <a:ext cx="568036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820AC3DE-C4E9-477B-8638-1FE59E23F2C5}"/>
              </a:ext>
            </a:extLst>
          </p:cNvPr>
          <p:cNvSpPr txBox="1"/>
          <p:nvPr/>
        </p:nvSpPr>
        <p:spPr>
          <a:xfrm>
            <a:off x="8439955" y="2298663"/>
            <a:ext cx="3053452" cy="1323439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C00000"/>
                </a:solidFill>
              </a:rPr>
              <a:t>(Bijective) </a:t>
            </a:r>
            <a:r>
              <a:rPr lang="en-SG" sz="2000" dirty="0"/>
              <a:t>Informally, every element in the codomain must have </a:t>
            </a:r>
            <a:r>
              <a:rPr lang="en-SG" sz="2000" b="1" dirty="0"/>
              <a:t>exactly one arrow</a:t>
            </a:r>
            <a:r>
              <a:rPr lang="en-SG" sz="2000" dirty="0"/>
              <a:t> going into it.</a:t>
            </a:r>
            <a:endParaRPr lang="en-SG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3217712" y="5200468"/>
            <a:ext cx="1828192" cy="824703"/>
            <a:chOff x="3217712" y="5200468"/>
            <a:chExt cx="1828192" cy="824703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1F4F012-1DE1-4AFB-BD4C-B6C1873700AB}"/>
                </a:ext>
              </a:extLst>
            </p:cNvPr>
            <p:cNvSpPr txBox="1"/>
            <p:nvPr/>
          </p:nvSpPr>
          <p:spPr>
            <a:xfrm>
              <a:off x="3343421" y="5200468"/>
              <a:ext cx="155667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Injective</a:t>
              </a:r>
              <a:endParaRPr lang="en-SG" sz="20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25EC6FE-6623-4790-BE71-CB5DD36C92D9}"/>
                </a:ext>
              </a:extLst>
            </p:cNvPr>
            <p:cNvSpPr txBox="1"/>
            <p:nvPr/>
          </p:nvSpPr>
          <p:spPr>
            <a:xfrm>
              <a:off x="3217712" y="5625060"/>
              <a:ext cx="1828192" cy="400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Not surjective</a:t>
              </a:r>
              <a:endParaRPr lang="en-SG" sz="20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607369" y="5200468"/>
            <a:ext cx="1556674" cy="824702"/>
            <a:chOff x="5607369" y="5200468"/>
            <a:chExt cx="1556674" cy="82470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F8B93DC-3FD2-4091-9046-769327A4DEBB}"/>
                </a:ext>
              </a:extLst>
            </p:cNvPr>
            <p:cNvSpPr txBox="1"/>
            <p:nvPr/>
          </p:nvSpPr>
          <p:spPr>
            <a:xfrm>
              <a:off x="5607369" y="5200468"/>
              <a:ext cx="155667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Not injective</a:t>
              </a:r>
              <a:endParaRPr lang="en-SG" sz="20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4562658-666F-4A63-9B56-D1C69F0FFCF6}"/>
                </a:ext>
              </a:extLst>
            </p:cNvPr>
            <p:cNvSpPr txBox="1"/>
            <p:nvPr/>
          </p:nvSpPr>
          <p:spPr>
            <a:xfrm>
              <a:off x="5607369" y="5625060"/>
              <a:ext cx="1556674" cy="4001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Surjective</a:t>
              </a:r>
              <a:endParaRPr lang="en-SG" sz="20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039357" y="5200468"/>
            <a:ext cx="1556674" cy="1249294"/>
            <a:chOff x="8039357" y="5200468"/>
            <a:chExt cx="1556674" cy="1249294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FBB2C90-0B09-4801-B05B-77B055B60642}"/>
                </a:ext>
              </a:extLst>
            </p:cNvPr>
            <p:cNvSpPr txBox="1"/>
            <p:nvPr/>
          </p:nvSpPr>
          <p:spPr>
            <a:xfrm>
              <a:off x="8039357" y="5200468"/>
              <a:ext cx="155667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Injective</a:t>
              </a:r>
              <a:endParaRPr lang="en-SG" sz="2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F88BAAE-0A7C-488D-BEA9-940C4AA56573}"/>
                </a:ext>
              </a:extLst>
            </p:cNvPr>
            <p:cNvSpPr txBox="1"/>
            <p:nvPr/>
          </p:nvSpPr>
          <p:spPr>
            <a:xfrm>
              <a:off x="8039357" y="5625060"/>
              <a:ext cx="1556674" cy="4001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Surjective</a:t>
              </a:r>
              <a:endParaRPr lang="en-SG" sz="20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A8C0924-8C84-4CB9-BC9E-CB0FA81D90B6}"/>
                </a:ext>
              </a:extLst>
            </p:cNvPr>
            <p:cNvSpPr txBox="1"/>
            <p:nvPr/>
          </p:nvSpPr>
          <p:spPr>
            <a:xfrm>
              <a:off x="8039357" y="6049652"/>
              <a:ext cx="1556674" cy="4001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Bijective</a:t>
              </a:r>
              <a:endParaRPr lang="en-SG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592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/>
      <p:bldP spid="101" grpId="0"/>
      <p:bldP spid="10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1" y="226852"/>
            <a:ext cx="1064959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Q2</a:t>
            </a:r>
            <a:r>
              <a:rPr lang="en-SG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44FC7D-AA84-4516-B14C-5034C473485F}"/>
                  </a:ext>
                </a:extLst>
              </p:cNvPr>
              <p:cNvSpPr txBox="1"/>
              <p:nvPr/>
            </p:nvSpPr>
            <p:spPr>
              <a:xfrm>
                <a:off x="530984" y="1842422"/>
                <a:ext cx="567677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5600" indent="-355600"/>
                <a:r>
                  <a:rPr lang="en-US" sz="2400" dirty="0"/>
                  <a:t>1. 	(To show injectivity)</a:t>
                </a:r>
              </a:p>
              <a:p>
                <a:pPr marL="803275" indent="-528638"/>
                <a:r>
                  <a:rPr lang="en-GB" sz="2400" dirty="0"/>
                  <a:t>1.1.	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2400" dirty="0"/>
                  <a:t> </a:t>
                </a:r>
                <a:r>
                  <a:rPr lang="en-GB" sz="2400" dirty="0" err="1"/>
                  <a:t>s.t.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/>
                  <a:t>.</a:t>
                </a:r>
              </a:p>
              <a:p>
                <a:pPr marL="803275" indent="-528638"/>
                <a:r>
                  <a:rPr lang="en-GB" sz="2400" dirty="0"/>
                  <a:t>1.2.	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GB" sz="2400" dirty="0"/>
                  <a:t> (</a:t>
                </a:r>
                <a:r>
                  <a:rPr lang="en-GB" sz="2400" dirty="0">
                    <a:solidFill>
                      <a:srgbClr val="006600"/>
                    </a:solidFill>
                  </a:rPr>
                  <a:t>by </a:t>
                </a:r>
                <a:r>
                  <a:rPr lang="en-GB" sz="2400" dirty="0" err="1">
                    <a:solidFill>
                      <a:srgbClr val="006600"/>
                    </a:solidFill>
                  </a:rPr>
                  <a:t>defn</a:t>
                </a:r>
                <a:r>
                  <a:rPr lang="en-GB" sz="2400" dirty="0">
                    <a:solidFill>
                      <a:srgbClr val="0066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2400" dirty="0"/>
                  <a:t>)</a:t>
                </a:r>
              </a:p>
              <a:p>
                <a:pPr marL="803275" indent="-528638"/>
                <a:r>
                  <a:rPr lang="en-GB" sz="2400" dirty="0"/>
                  <a:t>1.3.	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.</a:t>
                </a:r>
              </a:p>
              <a:p>
                <a:pPr marL="803275" indent="-528638"/>
                <a:r>
                  <a:rPr lang="en-GB" sz="2400" dirty="0"/>
                  <a:t>1.4.	Therefore,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is injective.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44FC7D-AA84-4516-B14C-5034C473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84" y="1842422"/>
                <a:ext cx="5676776" cy="1938992"/>
              </a:xfrm>
              <a:prstGeom prst="rect">
                <a:avLst/>
              </a:prstGeom>
              <a:blipFill>
                <a:blip r:embed="rId2"/>
                <a:stretch>
                  <a:fillRect l="-1611" t="-2516" b="-62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4461C9-8EA1-49E1-A3CF-D4C24CBCD6BB}"/>
                  </a:ext>
                </a:extLst>
              </p:cNvPr>
              <p:cNvSpPr txBox="1"/>
              <p:nvPr/>
            </p:nvSpPr>
            <p:spPr>
              <a:xfrm>
                <a:off x="530984" y="5799634"/>
                <a:ext cx="5046856" cy="7078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0099"/>
                    </a:solidFill>
                  </a:rPr>
                  <a:t>Injection.</a:t>
                </a:r>
                <a:r>
                  <a:rPr lang="en-US" sz="2000" dirty="0"/>
                  <a:t> A function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SG" sz="2000" dirty="0"/>
                  <a:t>is </a:t>
                </a:r>
                <a:r>
                  <a:rPr lang="en-SG" sz="2000" b="1" dirty="0"/>
                  <a:t>injective</a:t>
                </a:r>
                <a:r>
                  <a:rPr lang="en-SG" sz="2000" dirty="0"/>
                  <a:t>  </a:t>
                </a:r>
              </a:p>
              <a:p>
                <a:r>
                  <a:rPr lang="en-SG" sz="2000" dirty="0" err="1"/>
                  <a:t>iff</a:t>
                </a:r>
                <a:r>
                  <a:rPr lang="en-SG" sz="2000" dirty="0"/>
                  <a:t>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SG" sz="2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SG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SG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4461C9-8EA1-49E1-A3CF-D4C24CBCD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84" y="5799634"/>
                <a:ext cx="5046856" cy="707886"/>
              </a:xfrm>
              <a:prstGeom prst="rect">
                <a:avLst/>
              </a:prstGeom>
              <a:blipFill>
                <a:blip r:embed="rId3"/>
                <a:stretch>
                  <a:fillRect l="-1084" t="-3361" b="-12605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3CDE4D-327B-4A0C-8966-DD0B8407C1DE}"/>
                  </a:ext>
                </a:extLst>
              </p:cNvPr>
              <p:cNvSpPr txBox="1"/>
              <p:nvPr/>
            </p:nvSpPr>
            <p:spPr>
              <a:xfrm>
                <a:off x="1265272" y="434456"/>
                <a:ext cx="10366745" cy="9079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0" dirty="0"/>
                  <a:t>Define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b="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b="0" dirty="0"/>
                  <a:t> by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+3 </m:t>
                    </m:r>
                  </m:oMath>
                </a14:m>
                <a:r>
                  <a:rPr lang="en-US" sz="2400" b="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)=−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b="0" dirty="0"/>
                  <a:t>. </a:t>
                </a:r>
                <a:endParaRPr lang="en-US" sz="2400" dirty="0"/>
              </a:p>
              <a:p>
                <a:pPr>
                  <a:spcAft>
                    <a:spcPts val="600"/>
                  </a:spcAft>
                </a:pPr>
                <a:r>
                  <a:rPr lang="en-US" sz="2400" b="0" dirty="0"/>
                  <a:t>(a</a:t>
                </a:r>
                <a:r>
                  <a:rPr lang="en-US" sz="2400" dirty="0"/>
                  <a:t>) Prove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a bijection.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3CDE4D-327B-4A0C-8966-DD0B8407C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72" y="434456"/>
                <a:ext cx="10366745" cy="907941"/>
              </a:xfrm>
              <a:prstGeom prst="rect">
                <a:avLst/>
              </a:prstGeom>
              <a:blipFill>
                <a:blip r:embed="rId4"/>
                <a:stretch>
                  <a:fillRect l="-941" t="-5369" b="-140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CF587A-5BBE-4918-8438-2D32887FEADC}"/>
                  </a:ext>
                </a:extLst>
              </p:cNvPr>
              <p:cNvSpPr txBox="1"/>
              <p:nvPr/>
            </p:nvSpPr>
            <p:spPr>
              <a:xfrm>
                <a:off x="6207760" y="5760008"/>
                <a:ext cx="5046856" cy="74751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0099"/>
                    </a:solidFill>
                  </a:rPr>
                  <a:t>Surjection.</a:t>
                </a:r>
                <a:r>
                  <a:rPr lang="en-US" sz="2000" dirty="0"/>
                  <a:t> A function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SG" sz="2000" dirty="0"/>
                  <a:t>is </a:t>
                </a:r>
                <a:r>
                  <a:rPr lang="en-SG" sz="2000" b="1" dirty="0"/>
                  <a:t>surjective</a:t>
                </a:r>
                <a:r>
                  <a:rPr lang="en-SG" sz="2000" dirty="0"/>
                  <a:t> </a:t>
                </a:r>
                <a:r>
                  <a:rPr lang="en-SG" sz="2000" dirty="0" err="1"/>
                  <a:t>iff</a:t>
                </a:r>
                <a:r>
                  <a:rPr lang="en-SG" sz="2000" dirty="0"/>
                  <a:t>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CF587A-5BBE-4918-8438-2D32887FE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760" y="5760008"/>
                <a:ext cx="5046856" cy="747512"/>
              </a:xfrm>
              <a:prstGeom prst="rect">
                <a:avLst/>
              </a:prstGeom>
              <a:blipFill>
                <a:blip r:embed="rId5"/>
                <a:stretch>
                  <a:fillRect l="-1084" t="-4000" b="-10400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FEDA87-A0AE-4598-A3BB-C4A3BDA5112B}"/>
                  </a:ext>
                </a:extLst>
              </p:cNvPr>
              <p:cNvSpPr txBox="1"/>
              <p:nvPr/>
            </p:nvSpPr>
            <p:spPr>
              <a:xfrm>
                <a:off x="6207760" y="1842422"/>
                <a:ext cx="567677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5600" indent="-355600"/>
                <a:r>
                  <a:rPr lang="en-US" sz="2400" dirty="0"/>
                  <a:t>2. 	(To show </a:t>
                </a:r>
                <a:r>
                  <a:rPr lang="en-US" sz="2400" dirty="0" err="1"/>
                  <a:t>surjectivity</a:t>
                </a:r>
                <a:r>
                  <a:rPr lang="en-US" sz="2400" dirty="0"/>
                  <a:t>)</a:t>
                </a:r>
              </a:p>
              <a:p>
                <a:pPr marL="803275" indent="-528638"/>
                <a:r>
                  <a:rPr lang="en-GB" sz="2400" dirty="0"/>
                  <a:t>2.1.	Take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/>
              </a:p>
              <a:p>
                <a:pPr marL="803275" indent="-528638"/>
                <a:r>
                  <a:rPr lang="en-GB" sz="2400" dirty="0"/>
                  <a:t>2.2.	L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400" dirty="0"/>
              </a:p>
              <a:p>
                <a:pPr marL="803275" indent="-528638"/>
                <a:r>
                  <a:rPr lang="en-GB" sz="2400" dirty="0"/>
                  <a:t>2.3.	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/>
                </a:r>
                <a:br>
                  <a:rPr lang="en-US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/>
                  <a:t>.</a:t>
                </a:r>
              </a:p>
              <a:p>
                <a:pPr marL="803275" indent="-528638"/>
                <a:r>
                  <a:rPr lang="en-GB" sz="2400" dirty="0"/>
                  <a:t>2.4.	Therefore,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is surjective.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FEDA87-A0AE-4598-A3BB-C4A3BDA51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760" y="1842422"/>
                <a:ext cx="5676776" cy="2308324"/>
              </a:xfrm>
              <a:prstGeom prst="rect">
                <a:avLst/>
              </a:prstGeom>
              <a:blipFill>
                <a:blip r:embed="rId6"/>
                <a:stretch>
                  <a:fillRect l="-1609" t="-2111" b="-50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A1D1E9-09FC-425E-8B6E-DC4BB5461572}"/>
                  </a:ext>
                </a:extLst>
              </p:cNvPr>
              <p:cNvSpPr txBox="1"/>
              <p:nvPr/>
            </p:nvSpPr>
            <p:spPr>
              <a:xfrm>
                <a:off x="2739452" y="4318859"/>
                <a:ext cx="5676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5600" indent="-355600"/>
                <a:r>
                  <a:rPr lang="en-US" sz="2400" dirty="0"/>
                  <a:t>3. 	Therefore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bijective (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1.4 and 2.4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A1D1E9-09FC-425E-8B6E-DC4BB5461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452" y="4318859"/>
                <a:ext cx="5676776" cy="461665"/>
              </a:xfrm>
              <a:prstGeom prst="rect">
                <a:avLst/>
              </a:prstGeom>
              <a:blipFill>
                <a:blip r:embed="rId7"/>
                <a:stretch>
                  <a:fillRect l="-1609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2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  <p:bldP spid="22" grpId="0" uiExpand="1" build="p" bldLvl="2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161212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Q2</a:t>
            </a:r>
            <a:r>
              <a:rPr lang="en-SG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44FC7D-AA84-4516-B14C-5034C473485F}"/>
                  </a:ext>
                </a:extLst>
              </p:cNvPr>
              <p:cNvSpPr txBox="1"/>
              <p:nvPr/>
            </p:nvSpPr>
            <p:spPr>
              <a:xfrm>
                <a:off x="530984" y="1842422"/>
                <a:ext cx="567677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5600" indent="-355600"/>
                <a:r>
                  <a:rPr lang="en-US" sz="2400" dirty="0"/>
                  <a:t>1. 	(To show injectivity)</a:t>
                </a:r>
              </a:p>
              <a:p>
                <a:pPr marL="803275" indent="-528638"/>
                <a:r>
                  <a:rPr lang="en-GB" sz="2400" dirty="0"/>
                  <a:t>1.1.	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2400" dirty="0"/>
                  <a:t> </a:t>
                </a:r>
                <a:r>
                  <a:rPr lang="en-GB" sz="2400" dirty="0" err="1"/>
                  <a:t>s.t.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/>
                  <a:t>.</a:t>
                </a:r>
              </a:p>
              <a:p>
                <a:pPr marL="803275" indent="-528638"/>
                <a:r>
                  <a:rPr lang="en-GB" sz="2400" dirty="0"/>
                  <a:t>1.2.	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 (</a:t>
                </a:r>
                <a:r>
                  <a:rPr lang="en-GB" sz="2400" dirty="0">
                    <a:solidFill>
                      <a:srgbClr val="006600"/>
                    </a:solidFill>
                  </a:rPr>
                  <a:t>by </a:t>
                </a:r>
                <a:r>
                  <a:rPr lang="en-GB" sz="2400" dirty="0" err="1">
                    <a:solidFill>
                      <a:srgbClr val="006600"/>
                    </a:solidFill>
                  </a:rPr>
                  <a:t>defn</a:t>
                </a:r>
                <a:r>
                  <a:rPr lang="en-GB" sz="2400" dirty="0">
                    <a:solidFill>
                      <a:srgbClr val="0066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2400" dirty="0"/>
                  <a:t>)</a:t>
                </a:r>
              </a:p>
              <a:p>
                <a:pPr marL="803275" indent="-528638"/>
                <a:r>
                  <a:rPr lang="en-GB" sz="2400" dirty="0"/>
                  <a:t>1.3.	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.</a:t>
                </a:r>
              </a:p>
              <a:p>
                <a:pPr marL="803275" indent="-528638"/>
                <a:r>
                  <a:rPr lang="en-GB" sz="2400" dirty="0"/>
                  <a:t>1.4.	Therefore,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2400" dirty="0"/>
                  <a:t> is injective.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44FC7D-AA84-4516-B14C-5034C473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84" y="1842422"/>
                <a:ext cx="5676776" cy="1938992"/>
              </a:xfrm>
              <a:prstGeom prst="rect">
                <a:avLst/>
              </a:prstGeom>
              <a:blipFill>
                <a:blip r:embed="rId2"/>
                <a:stretch>
                  <a:fillRect l="-1611" t="-2516" b="-62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3CDE4D-327B-4A0C-8966-DD0B8407C1DE}"/>
                  </a:ext>
                </a:extLst>
              </p:cNvPr>
              <p:cNvSpPr txBox="1"/>
              <p:nvPr/>
            </p:nvSpPr>
            <p:spPr>
              <a:xfrm>
                <a:off x="1265272" y="434456"/>
                <a:ext cx="10366745" cy="9079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0" dirty="0"/>
                  <a:t>Define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b="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b="0" dirty="0"/>
                  <a:t> by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+3 </m:t>
                    </m:r>
                  </m:oMath>
                </a14:m>
                <a:r>
                  <a:rPr lang="en-US" sz="2400" b="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)=−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b="0" dirty="0"/>
                  <a:t>. </a:t>
                </a:r>
                <a:endParaRPr lang="en-US" sz="2400" dirty="0"/>
              </a:p>
              <a:p>
                <a:pPr>
                  <a:spcAft>
                    <a:spcPts val="600"/>
                  </a:spcAft>
                </a:pPr>
                <a:r>
                  <a:rPr lang="en-US" sz="2400" b="0" dirty="0"/>
                  <a:t>(b</a:t>
                </a:r>
                <a:r>
                  <a:rPr lang="en-US" sz="2400" dirty="0"/>
                  <a:t>) Prove that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 is a bijection.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3CDE4D-327B-4A0C-8966-DD0B8407C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72" y="434456"/>
                <a:ext cx="10366745" cy="907941"/>
              </a:xfrm>
              <a:prstGeom prst="rect">
                <a:avLst/>
              </a:prstGeom>
              <a:blipFill>
                <a:blip r:embed="rId3"/>
                <a:stretch>
                  <a:fillRect l="-941" t="-5369" b="-140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FEDA87-A0AE-4598-A3BB-C4A3BDA5112B}"/>
                  </a:ext>
                </a:extLst>
              </p:cNvPr>
              <p:cNvSpPr txBox="1"/>
              <p:nvPr/>
            </p:nvSpPr>
            <p:spPr>
              <a:xfrm>
                <a:off x="6207760" y="1842422"/>
                <a:ext cx="567677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5600" indent="-355600"/>
                <a:r>
                  <a:rPr lang="en-US" sz="2400" dirty="0"/>
                  <a:t>2. 	(To show </a:t>
                </a:r>
                <a:r>
                  <a:rPr lang="en-US" sz="2400" dirty="0" err="1"/>
                  <a:t>surjectivity</a:t>
                </a:r>
                <a:r>
                  <a:rPr lang="en-US" sz="2400" dirty="0"/>
                  <a:t>)</a:t>
                </a:r>
              </a:p>
              <a:p>
                <a:pPr marL="803275" indent="-528638"/>
                <a:r>
                  <a:rPr lang="en-GB" sz="2400" dirty="0"/>
                  <a:t>2.1.	Take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/>
              </a:p>
              <a:p>
                <a:pPr marL="803275" indent="-528638"/>
                <a:r>
                  <a:rPr lang="en-GB" sz="2400" dirty="0"/>
                  <a:t>2.2.	L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400" dirty="0"/>
              </a:p>
              <a:p>
                <a:pPr marL="803275" indent="-528638"/>
                <a:r>
                  <a:rPr lang="en-GB" sz="2400" dirty="0"/>
                  <a:t>2.3.	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/>
                </a:r>
                <a:br>
                  <a:rPr lang="en-US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/>
                  <a:t>.</a:t>
                </a:r>
              </a:p>
              <a:p>
                <a:pPr marL="803275" indent="-528638"/>
                <a:r>
                  <a:rPr lang="en-GB" sz="2400" dirty="0"/>
                  <a:t>2.4.	Therefore,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is surjective.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FEDA87-A0AE-4598-A3BB-C4A3BDA51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760" y="1842422"/>
                <a:ext cx="5676776" cy="2308324"/>
              </a:xfrm>
              <a:prstGeom prst="rect">
                <a:avLst/>
              </a:prstGeom>
              <a:blipFill>
                <a:blip r:embed="rId4"/>
                <a:stretch>
                  <a:fillRect l="-1609" t="-2111" b="-50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A1D1E9-09FC-425E-8B6E-DC4BB5461572}"/>
                  </a:ext>
                </a:extLst>
              </p:cNvPr>
              <p:cNvSpPr txBox="1"/>
              <p:nvPr/>
            </p:nvSpPr>
            <p:spPr>
              <a:xfrm>
                <a:off x="2739452" y="4318859"/>
                <a:ext cx="5676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5600" indent="-355600"/>
                <a:r>
                  <a:rPr lang="en-US" sz="2400" dirty="0"/>
                  <a:t>3. 	Therefore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 is bijective (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1.4 and 2.4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A1D1E9-09FC-425E-8B6E-DC4BB5461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452" y="4318859"/>
                <a:ext cx="5676776" cy="461665"/>
              </a:xfrm>
              <a:prstGeom prst="rect">
                <a:avLst/>
              </a:prstGeom>
              <a:blipFill>
                <a:blip r:embed="rId5"/>
                <a:stretch>
                  <a:fillRect l="-1609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1F57DF-9256-45BB-BD79-B4568176BE12}"/>
                  </a:ext>
                </a:extLst>
              </p:cNvPr>
              <p:cNvSpPr txBox="1"/>
              <p:nvPr/>
            </p:nvSpPr>
            <p:spPr>
              <a:xfrm>
                <a:off x="530984" y="5799634"/>
                <a:ext cx="5046856" cy="7078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0099"/>
                    </a:solidFill>
                  </a:rPr>
                  <a:t>Injection.</a:t>
                </a:r>
                <a:r>
                  <a:rPr lang="en-US" sz="2000" dirty="0"/>
                  <a:t> A function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SG" sz="2000" dirty="0"/>
                  <a:t>is </a:t>
                </a:r>
                <a:r>
                  <a:rPr lang="en-SG" sz="2000" b="1" dirty="0"/>
                  <a:t>injective</a:t>
                </a:r>
                <a:r>
                  <a:rPr lang="en-SG" sz="2000" dirty="0"/>
                  <a:t>  </a:t>
                </a:r>
              </a:p>
              <a:p>
                <a:r>
                  <a:rPr lang="en-SG" sz="2000" dirty="0" err="1"/>
                  <a:t>iff</a:t>
                </a:r>
                <a:r>
                  <a:rPr lang="en-SG" sz="2000" dirty="0"/>
                  <a:t>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SG" sz="2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SG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SG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1F57DF-9256-45BB-BD79-B4568176B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84" y="5799634"/>
                <a:ext cx="5046856" cy="707886"/>
              </a:xfrm>
              <a:prstGeom prst="rect">
                <a:avLst/>
              </a:prstGeom>
              <a:blipFill>
                <a:blip r:embed="rId6"/>
                <a:stretch>
                  <a:fillRect l="-1084" t="-3361" b="-12605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11FC79-4FB8-459C-9BD1-487791479C08}"/>
                  </a:ext>
                </a:extLst>
              </p:cNvPr>
              <p:cNvSpPr txBox="1"/>
              <p:nvPr/>
            </p:nvSpPr>
            <p:spPr>
              <a:xfrm>
                <a:off x="6207760" y="5760008"/>
                <a:ext cx="5046856" cy="74751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0099"/>
                    </a:solidFill>
                  </a:rPr>
                  <a:t>Surjection.</a:t>
                </a:r>
                <a:r>
                  <a:rPr lang="en-US" sz="2000" dirty="0"/>
                  <a:t> A function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SG" sz="2000" dirty="0"/>
                  <a:t>is </a:t>
                </a:r>
                <a:r>
                  <a:rPr lang="en-SG" sz="2000" b="1" dirty="0"/>
                  <a:t>surjective</a:t>
                </a:r>
                <a:r>
                  <a:rPr lang="en-SG" sz="2000" dirty="0"/>
                  <a:t> </a:t>
                </a:r>
                <a:r>
                  <a:rPr lang="en-SG" sz="2000" dirty="0" err="1"/>
                  <a:t>iff</a:t>
                </a:r>
                <a:r>
                  <a:rPr lang="en-SG" sz="2000" dirty="0"/>
                  <a:t>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11FC79-4FB8-459C-9BD1-48779147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760" y="5760008"/>
                <a:ext cx="5046856" cy="747512"/>
              </a:xfrm>
              <a:prstGeom prst="rect">
                <a:avLst/>
              </a:prstGeom>
              <a:blipFill>
                <a:blip r:embed="rId7"/>
                <a:stretch>
                  <a:fillRect l="-1084" t="-4000" b="-10400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40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  <p:bldP spid="22" grpId="0" uiExpand="1" build="p" bldLvl="2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1" y="226852"/>
            <a:ext cx="111308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Q2</a:t>
            </a:r>
            <a:r>
              <a:rPr lang="en-SG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3CDE4D-327B-4A0C-8966-DD0B8407C1DE}"/>
                  </a:ext>
                </a:extLst>
              </p:cNvPr>
              <p:cNvSpPr txBox="1"/>
              <p:nvPr/>
            </p:nvSpPr>
            <p:spPr>
              <a:xfrm>
                <a:off x="1265272" y="434456"/>
                <a:ext cx="10366745" cy="93955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0" dirty="0"/>
                  <a:t>Define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b="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b="0" dirty="0"/>
                  <a:t> by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+3 </m:t>
                    </m:r>
                  </m:oMath>
                </a14:m>
                <a:r>
                  <a:rPr lang="en-US" sz="2400" b="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)=−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b="0" dirty="0"/>
                  <a:t>. </a:t>
                </a:r>
                <a:endParaRPr lang="en-US" sz="2400" dirty="0"/>
              </a:p>
              <a:p>
                <a:pPr>
                  <a:spcAft>
                    <a:spcPts val="600"/>
                  </a:spcAft>
                </a:pPr>
                <a:r>
                  <a:rPr lang="en-US" sz="2400" b="0" dirty="0"/>
                  <a:t>(c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3CDE4D-327B-4A0C-8966-DD0B8407C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72" y="434456"/>
                <a:ext cx="10366745" cy="939553"/>
              </a:xfrm>
              <a:prstGeom prst="rect">
                <a:avLst/>
              </a:prstGeom>
              <a:blipFill>
                <a:blip r:embed="rId2"/>
                <a:stretch>
                  <a:fillRect l="-941" t="-5195" b="-110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A1D1E9-09FC-425E-8B6E-DC4BB5461572}"/>
                  </a:ext>
                </a:extLst>
              </p:cNvPr>
              <p:cNvSpPr txBox="1"/>
              <p:nvPr/>
            </p:nvSpPr>
            <p:spPr>
              <a:xfrm>
                <a:off x="1794572" y="1788709"/>
                <a:ext cx="15988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5600" indent="-3556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A1D1E9-09FC-425E-8B6E-DC4BB5461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572" y="1788709"/>
                <a:ext cx="1598868" cy="461665"/>
              </a:xfrm>
              <a:prstGeom prst="rect">
                <a:avLst/>
              </a:prstGeom>
              <a:blipFill>
                <a:blip r:embed="rId3"/>
                <a:stretch>
                  <a:fillRect l="-3042" b="-171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5761E9-1219-4BD4-A0E4-E35471342970}"/>
                  </a:ext>
                </a:extLst>
              </p:cNvPr>
              <p:cNvSpPr txBox="1"/>
              <p:nvPr/>
            </p:nvSpPr>
            <p:spPr>
              <a:xfrm>
                <a:off x="1794572" y="2399606"/>
                <a:ext cx="15988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5600" indent="-3556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5761E9-1219-4BD4-A0E4-E35471342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572" y="2399606"/>
                <a:ext cx="1598868" cy="461665"/>
              </a:xfrm>
              <a:prstGeom prst="rect">
                <a:avLst/>
              </a:prstGeom>
              <a:blipFill>
                <a:blip r:embed="rId4"/>
                <a:stretch>
                  <a:fillRect l="-1141" b="-10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20817A-1BCA-4B04-A500-56A294C84B67}"/>
                  </a:ext>
                </a:extLst>
              </p:cNvPr>
              <p:cNvSpPr txBox="1"/>
              <p:nvPr/>
            </p:nvSpPr>
            <p:spPr>
              <a:xfrm>
                <a:off x="1794572" y="3976379"/>
                <a:ext cx="22592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5600" indent="-3556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20817A-1BCA-4B04-A500-56A294C84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572" y="3976379"/>
                <a:ext cx="2259268" cy="461665"/>
              </a:xfrm>
              <a:prstGeom prst="rect">
                <a:avLst/>
              </a:prstGeom>
              <a:blipFill>
                <a:blip r:embed="rId5"/>
                <a:stretch>
                  <a:fillRect l="-2156" b="-171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F7BE1D-DE3B-4B64-9CB2-B80094068839}"/>
                  </a:ext>
                </a:extLst>
              </p:cNvPr>
              <p:cNvSpPr txBox="1"/>
              <p:nvPr/>
            </p:nvSpPr>
            <p:spPr>
              <a:xfrm>
                <a:off x="1794572" y="4598828"/>
                <a:ext cx="22592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5600" indent="-3556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F7BE1D-DE3B-4B64-9CB2-B80094068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572" y="4598828"/>
                <a:ext cx="2259268" cy="461665"/>
              </a:xfrm>
              <a:prstGeom prst="rect">
                <a:avLst/>
              </a:prstGeom>
              <a:blipFill>
                <a:blip r:embed="rId6"/>
                <a:stretch>
                  <a:fillRect l="-2156" b="-171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E75F86-3F5F-48B5-B7A8-C6FB122EC1DE}"/>
                  </a:ext>
                </a:extLst>
              </p:cNvPr>
              <p:cNvSpPr txBox="1"/>
              <p:nvPr/>
            </p:nvSpPr>
            <p:spPr>
              <a:xfrm>
                <a:off x="1723452" y="2967335"/>
                <a:ext cx="27266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5600" indent="-3556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E75F86-3F5F-48B5-B7A8-C6FB122EC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452" y="2967335"/>
                <a:ext cx="2726628" cy="461665"/>
              </a:xfrm>
              <a:prstGeom prst="rect">
                <a:avLst/>
              </a:prstGeom>
              <a:blipFill>
                <a:blip r:embed="rId7"/>
                <a:stretch>
                  <a:fillRect l="-2013" b="-171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9E7343-AD60-4214-9279-95C2071B2CFC}"/>
                  </a:ext>
                </a:extLst>
              </p:cNvPr>
              <p:cNvSpPr txBox="1"/>
              <p:nvPr/>
            </p:nvSpPr>
            <p:spPr>
              <a:xfrm>
                <a:off x="3225258" y="1797507"/>
                <a:ext cx="1182308" cy="461665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pPr marL="355600" indent="-3556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9E7343-AD60-4214-9279-95C2071B2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258" y="1797507"/>
                <a:ext cx="118230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B8AA84-1E21-440B-ADE8-025F6B03711D}"/>
                  </a:ext>
                </a:extLst>
              </p:cNvPr>
              <p:cNvSpPr txBox="1"/>
              <p:nvPr/>
            </p:nvSpPr>
            <p:spPr>
              <a:xfrm>
                <a:off x="3306538" y="2390808"/>
                <a:ext cx="747302" cy="461665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pPr marL="355600" indent="-3556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B8AA84-1E21-440B-ADE8-025F6B037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538" y="2390808"/>
                <a:ext cx="74730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4526D0-A58F-4025-97D3-68478DEE2668}"/>
                  </a:ext>
                </a:extLst>
              </p:cNvPr>
              <p:cNvSpPr txBox="1"/>
              <p:nvPr/>
            </p:nvSpPr>
            <p:spPr>
              <a:xfrm>
                <a:off x="4163726" y="2919822"/>
                <a:ext cx="5051394" cy="509178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pPr marL="355600" indent="-3556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4526D0-A58F-4025-97D3-68478DEE2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726" y="2919822"/>
                <a:ext cx="5051394" cy="5091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EA551A-9B5C-4C9F-879C-611532B1E242}"/>
                  </a:ext>
                </a:extLst>
              </p:cNvPr>
              <p:cNvSpPr txBox="1"/>
              <p:nvPr/>
            </p:nvSpPr>
            <p:spPr>
              <a:xfrm>
                <a:off x="3570302" y="3936621"/>
                <a:ext cx="6020737" cy="509178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pPr marL="355600" indent="-3556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EA551A-9B5C-4C9F-879C-611532B1E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302" y="3936621"/>
                <a:ext cx="6020737" cy="5091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C1373E-60E0-451A-A281-291A4E5CA647}"/>
                  </a:ext>
                </a:extLst>
              </p:cNvPr>
              <p:cNvSpPr txBox="1"/>
              <p:nvPr/>
            </p:nvSpPr>
            <p:spPr>
              <a:xfrm>
                <a:off x="3909727" y="4570902"/>
                <a:ext cx="1322673" cy="461665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pPr marL="355600" indent="-3556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C1373E-60E0-451A-A281-291A4E5CA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727" y="4570902"/>
                <a:ext cx="1322673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43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36618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Q3</a:t>
            </a:r>
            <a:r>
              <a:rPr lang="en-SG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3CDE4D-327B-4A0C-8966-DD0B8407C1DE}"/>
                  </a:ext>
                </a:extLst>
              </p:cNvPr>
              <p:cNvSpPr txBox="1"/>
              <p:nvPr/>
            </p:nvSpPr>
            <p:spPr>
              <a:xfrm>
                <a:off x="1265272" y="434456"/>
                <a:ext cx="10366745" cy="830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b="0" dirty="0"/>
                  <a:t> the set of all strings over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b="0" dirty="0"/>
                  <a:t>. Define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by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. </a:t>
                </a:r>
                <a:r>
                  <a:rPr lang="en-US" sz="2400" b="0" dirty="0"/>
                  <a:t>(a</a:t>
                </a:r>
                <a:r>
                  <a:rPr lang="en-US" sz="2400" dirty="0"/>
                  <a:t>)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an injection?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3CDE4D-327B-4A0C-8966-DD0B8407C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72" y="434456"/>
                <a:ext cx="10366745" cy="830997"/>
              </a:xfrm>
              <a:prstGeom prst="rect">
                <a:avLst/>
              </a:prstGeom>
              <a:blipFill>
                <a:blip r:embed="rId2"/>
                <a:stretch>
                  <a:fillRect l="-941" t="-5839" b="-153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4D2F4-C48C-4C3B-8F8C-FED988813728}"/>
                  </a:ext>
                </a:extLst>
              </p:cNvPr>
              <p:cNvSpPr txBox="1"/>
              <p:nvPr/>
            </p:nvSpPr>
            <p:spPr>
              <a:xfrm>
                <a:off x="1975880" y="1805325"/>
                <a:ext cx="8945528" cy="393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5600" indent="-355600">
                  <a:spcBef>
                    <a:spcPts val="600"/>
                  </a:spcBef>
                </a:pPr>
                <a:r>
                  <a:rPr lang="en-US" sz="2400" dirty="0"/>
                  <a:t>1. 	Take any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and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400" dirty="0"/>
              </a:p>
              <a:p>
                <a:pPr marL="355600" indent="-355600">
                  <a:spcBef>
                    <a:spcPts val="600"/>
                  </a:spcBef>
                </a:pPr>
                <a:r>
                  <a:rPr lang="en-US" sz="2400" dirty="0"/>
                  <a:t>2.	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55600" indent="-355600"/>
                <a:r>
                  <a:rPr lang="en-US" sz="2400" dirty="0"/>
                  <a:t>	</a:t>
                </a:r>
                <a:r>
                  <a:rPr lang="en-GB" sz="2400" dirty="0"/>
                  <a:t>2.1.	Let the length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 be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.</a:t>
                </a:r>
              </a:p>
              <a:p>
                <a:pPr marL="355600" indent="-355600"/>
                <a:r>
                  <a:rPr lang="en-GB" sz="2400" dirty="0"/>
                  <a:t>	2.2.	Then the length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 is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sz="2400" dirty="0"/>
                  <a:t>. </a:t>
                </a:r>
              </a:p>
              <a:p>
                <a:pPr marL="893763" indent="-538163"/>
                <a:r>
                  <a:rPr lang="en-GB" sz="2400" dirty="0"/>
                  <a:t>2.3.	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sz="24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400" dirty="0"/>
                  <a:t>, for all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{1,2,⋯,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GB" sz="2400" dirty="0"/>
                  <a:t>.</a:t>
                </a:r>
              </a:p>
              <a:p>
                <a:pPr marL="893763" indent="-538163"/>
                <a:r>
                  <a:rPr lang="en-GB" sz="2400" dirty="0"/>
                  <a:t>2.4.	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sz="2400" dirty="0"/>
                  <a:t> </a:t>
                </a:r>
                <a:r>
                  <a:rPr lang="en-GB" sz="2400" dirty="0">
                    <a:solidFill>
                      <a:srgbClr val="006600"/>
                    </a:solidFill>
                  </a:rPr>
                  <a:t>by substitution</a:t>
                </a:r>
                <a:r>
                  <a:rPr lang="en-GB" sz="2400" dirty="0"/>
                  <a:t>.</a:t>
                </a:r>
              </a:p>
              <a:p>
                <a:pPr marL="893763" indent="-538163"/>
                <a:r>
                  <a:rPr lang="en-GB" sz="2400" dirty="0"/>
                  <a:t>2.5.	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 for all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{1,2,⋯,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GB" sz="2400" dirty="0"/>
                  <a:t>.</a:t>
                </a:r>
              </a:p>
              <a:p>
                <a:pPr marL="893763" indent="-538163"/>
                <a:r>
                  <a:rPr lang="en-GB" sz="2400" dirty="0"/>
                  <a:t>2.6.	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.</a:t>
                </a:r>
              </a:p>
              <a:p>
                <a:pPr marL="355600" indent="-355600">
                  <a:spcBef>
                    <a:spcPts val="600"/>
                  </a:spcBef>
                </a:pPr>
                <a:r>
                  <a:rPr lang="en-US" sz="2400" dirty="0"/>
                  <a:t>3.	Therefore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an injection.</a:t>
                </a:r>
                <a:endParaRPr lang="en-GB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4D2F4-C48C-4C3B-8F8C-FED988813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880" y="1805325"/>
                <a:ext cx="8945528" cy="3939540"/>
              </a:xfrm>
              <a:prstGeom prst="rect">
                <a:avLst/>
              </a:prstGeom>
              <a:blipFill>
                <a:blip r:embed="rId3"/>
                <a:stretch>
                  <a:fillRect l="-1022" t="-1238" b="-26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C0CAD33-3B7D-4DC5-A4B4-F15DD9E7B5C4}"/>
              </a:ext>
            </a:extLst>
          </p:cNvPr>
          <p:cNvSpPr txBox="1"/>
          <p:nvPr/>
        </p:nvSpPr>
        <p:spPr>
          <a:xfrm>
            <a:off x="1118580" y="1408625"/>
            <a:ext cx="974380" cy="461665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marL="355600" indent="-355600" algn="ctr"/>
            <a:r>
              <a:rPr lang="en-US" sz="2400" dirty="0"/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1E902E-EA8D-4D3F-BBDF-BA2C0220FC44}"/>
                  </a:ext>
                </a:extLst>
              </p:cNvPr>
              <p:cNvSpPr txBox="1"/>
              <p:nvPr/>
            </p:nvSpPr>
            <p:spPr>
              <a:xfrm>
                <a:off x="530984" y="5799634"/>
                <a:ext cx="5046856" cy="7078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0099"/>
                    </a:solidFill>
                  </a:rPr>
                  <a:t>Injection.</a:t>
                </a:r>
                <a:r>
                  <a:rPr lang="en-US" sz="2000" dirty="0"/>
                  <a:t> A function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SG" sz="2000" dirty="0"/>
                  <a:t>is </a:t>
                </a:r>
                <a:r>
                  <a:rPr lang="en-SG" sz="2000" b="1" dirty="0"/>
                  <a:t>injective</a:t>
                </a:r>
                <a:r>
                  <a:rPr lang="en-SG" sz="2000" dirty="0"/>
                  <a:t>  </a:t>
                </a:r>
              </a:p>
              <a:p>
                <a:r>
                  <a:rPr lang="en-SG" sz="2000" dirty="0" err="1"/>
                  <a:t>iff</a:t>
                </a:r>
                <a:r>
                  <a:rPr lang="en-SG" sz="2000" dirty="0"/>
                  <a:t>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SG" sz="2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SG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SG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1E902E-EA8D-4D3F-BBDF-BA2C0220F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84" y="5799634"/>
                <a:ext cx="5046856" cy="707886"/>
              </a:xfrm>
              <a:prstGeom prst="rect">
                <a:avLst/>
              </a:prstGeom>
              <a:blipFill>
                <a:blip r:embed="rId4"/>
                <a:stretch>
                  <a:fillRect l="-1084" t="-3361" b="-12605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72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36618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Q3</a:t>
            </a:r>
            <a:r>
              <a:rPr lang="en-SG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3CDE4D-327B-4A0C-8966-DD0B8407C1DE}"/>
                  </a:ext>
                </a:extLst>
              </p:cNvPr>
              <p:cNvSpPr txBox="1"/>
              <p:nvPr/>
            </p:nvSpPr>
            <p:spPr>
              <a:xfrm>
                <a:off x="1265272" y="434456"/>
                <a:ext cx="10366745" cy="830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b="0" dirty="0"/>
                  <a:t> the set of all strings over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b="0" dirty="0"/>
                  <a:t>. Define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by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. </a:t>
                </a:r>
                <a:r>
                  <a:rPr lang="en-US" sz="2400" b="0" dirty="0"/>
                  <a:t>(b</a:t>
                </a:r>
                <a:r>
                  <a:rPr lang="en-US" sz="2400" dirty="0"/>
                  <a:t>)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a surjection?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3CDE4D-327B-4A0C-8966-DD0B8407C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72" y="434456"/>
                <a:ext cx="10366745" cy="830997"/>
              </a:xfrm>
              <a:prstGeom prst="rect">
                <a:avLst/>
              </a:prstGeom>
              <a:blipFill>
                <a:blip r:embed="rId2"/>
                <a:stretch>
                  <a:fillRect l="-941" t="-5839" b="-153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6BC970-37F1-40C6-B320-5ED1904E4B3E}"/>
                  </a:ext>
                </a:extLst>
              </p:cNvPr>
              <p:cNvSpPr txBox="1"/>
              <p:nvPr/>
            </p:nvSpPr>
            <p:spPr>
              <a:xfrm>
                <a:off x="1975880" y="1805325"/>
                <a:ext cx="8945528" cy="4016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5600" indent="-355600">
                  <a:spcBef>
                    <a:spcPts val="600"/>
                  </a:spcBef>
                </a:pPr>
                <a:r>
                  <a:rPr lang="en-US" sz="2400" dirty="0"/>
                  <a:t>1. 	Take the string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55600" indent="-355600">
                  <a:spcBef>
                    <a:spcPts val="600"/>
                  </a:spcBef>
                </a:pPr>
                <a:r>
                  <a:rPr lang="en-US" sz="2400" dirty="0"/>
                  <a:t>2.	(Claim: There is no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.)</a:t>
                </a:r>
              </a:p>
              <a:p>
                <a:pPr marL="355600" indent="-355600">
                  <a:spcBef>
                    <a:spcPts val="600"/>
                  </a:spcBef>
                </a:pPr>
                <a:r>
                  <a:rPr lang="en-US" sz="2400" dirty="0"/>
                  <a:t>3.	Suppose not, i.e., suppose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55600" indent="-355600"/>
                <a:r>
                  <a:rPr lang="en-US" sz="2400" dirty="0"/>
                  <a:t>	</a:t>
                </a:r>
                <a:r>
                  <a:rPr lang="en-GB" sz="2400" dirty="0"/>
                  <a:t>3.1.	</a:t>
                </a:r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400" dirty="0"/>
                  <a:t>.</a:t>
                </a:r>
              </a:p>
              <a:p>
                <a:pPr marL="355600" indent="-355600"/>
                <a:r>
                  <a:rPr lang="en-GB" sz="2400" dirty="0"/>
                  <a:t>	3.2.	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𝑎𝑠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400" dirty="0"/>
                  <a:t> have to same length. </a:t>
                </a:r>
              </a:p>
              <a:p>
                <a:pPr marL="893763" indent="-538163"/>
                <a:r>
                  <a:rPr lang="en-GB" sz="2400" dirty="0"/>
                  <a:t>3.3.	Since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400" dirty="0"/>
                  <a:t> have length 1, this means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sz="2400" dirty="0"/>
                  <a:t> (the empty string, which has a length of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400" dirty="0"/>
                  <a:t>).</a:t>
                </a:r>
              </a:p>
              <a:p>
                <a:pPr marL="893763" indent="-538163"/>
                <a:r>
                  <a:rPr lang="en-GB" sz="2400" dirty="0"/>
                  <a:t>3.4.	But this means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400" dirty="0"/>
                  <a:t>.</a:t>
                </a:r>
              </a:p>
              <a:p>
                <a:pPr marL="893763" indent="-538163"/>
                <a:r>
                  <a:rPr lang="en-GB" sz="2400" dirty="0"/>
                  <a:t>3.5.	</a:t>
                </a:r>
                <a:r>
                  <a:rPr lang="en-US" sz="2400" dirty="0"/>
                  <a:t>This is a contradiction since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400" dirty="0"/>
                  <a:t>.</a:t>
                </a:r>
                <a:endParaRPr lang="en-US" sz="2400" b="0" dirty="0"/>
              </a:p>
              <a:p>
                <a:pPr marL="355600" indent="-355600">
                  <a:spcBef>
                    <a:spcPts val="600"/>
                  </a:spcBef>
                </a:pPr>
                <a:r>
                  <a:rPr lang="en-US" sz="2400" dirty="0"/>
                  <a:t>4.	Therefore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not a surjection.</a:t>
                </a:r>
                <a:endParaRPr lang="en-GB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6BC970-37F1-40C6-B320-5ED1904E4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880" y="1805325"/>
                <a:ext cx="8945528" cy="4016484"/>
              </a:xfrm>
              <a:prstGeom prst="rect">
                <a:avLst/>
              </a:prstGeom>
              <a:blipFill>
                <a:blip r:embed="rId3"/>
                <a:stretch>
                  <a:fillRect l="-1022" t="-1214" b="-24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C987539-08C1-447D-9602-EDCA63C8C42A}"/>
              </a:ext>
            </a:extLst>
          </p:cNvPr>
          <p:cNvSpPr txBox="1"/>
          <p:nvPr/>
        </p:nvSpPr>
        <p:spPr>
          <a:xfrm>
            <a:off x="1118580" y="1408625"/>
            <a:ext cx="974380" cy="461665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marL="355600" indent="-355600" algn="ctr"/>
            <a:r>
              <a:rPr lang="en-US" sz="2400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A26C89-E38F-4E23-87C1-878AFD73206B}"/>
                  </a:ext>
                </a:extLst>
              </p:cNvPr>
              <p:cNvSpPr txBox="1"/>
              <p:nvPr/>
            </p:nvSpPr>
            <p:spPr>
              <a:xfrm>
                <a:off x="6207760" y="5760008"/>
                <a:ext cx="5046856" cy="74751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0099"/>
                    </a:solidFill>
                  </a:rPr>
                  <a:t>Surjection.</a:t>
                </a:r>
                <a:r>
                  <a:rPr lang="en-US" sz="2000" dirty="0"/>
                  <a:t> A function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SG" sz="2000" dirty="0"/>
                  <a:t>is </a:t>
                </a:r>
                <a:r>
                  <a:rPr lang="en-SG" sz="2000" b="1" dirty="0"/>
                  <a:t>surjective</a:t>
                </a:r>
                <a:r>
                  <a:rPr lang="en-SG" sz="2000" dirty="0"/>
                  <a:t> </a:t>
                </a:r>
                <a:r>
                  <a:rPr lang="en-SG" sz="2000" dirty="0" err="1"/>
                  <a:t>iff</a:t>
                </a:r>
                <a:r>
                  <a:rPr lang="en-SG" sz="2000" dirty="0"/>
                  <a:t>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A26C89-E38F-4E23-87C1-878AFD732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760" y="5760008"/>
                <a:ext cx="5046856" cy="747512"/>
              </a:xfrm>
              <a:prstGeom prst="rect">
                <a:avLst/>
              </a:prstGeom>
              <a:blipFill>
                <a:blip r:embed="rId4"/>
                <a:stretch>
                  <a:fillRect l="-1084" t="-4000" b="-10400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81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1" y="226852"/>
            <a:ext cx="114160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Q4</a:t>
            </a:r>
            <a:r>
              <a:rPr lang="en-SG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F24A84-4A2E-41C9-9453-11ED59B587A3}"/>
                  </a:ext>
                </a:extLst>
              </p:cNvPr>
              <p:cNvSpPr txBox="1"/>
              <p:nvPr/>
            </p:nvSpPr>
            <p:spPr>
              <a:xfrm>
                <a:off x="1265273" y="434456"/>
                <a:ext cx="6687880" cy="850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b="0" dirty="0"/>
                  <a:t>. Define a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len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⩾0 </m:t>
                        </m:r>
                      </m:sub>
                    </m:sSub>
                  </m:oMath>
                </a14:m>
                <a:r>
                  <a:rPr lang="en-US" sz="2400" b="0" dirty="0"/>
                  <a:t> by setting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len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>
                    <a:solidFill>
                      <a:srgbClr val="0000FF"/>
                    </a:solidFill>
                  </a:rPr>
                  <a:t> </a:t>
                </a:r>
                <a:r>
                  <a:rPr lang="en-US" sz="2400" b="0" dirty="0"/>
                  <a:t>to be the length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b="0" dirty="0"/>
                  <a:t> 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b="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F24A84-4A2E-41C9-9453-11ED59B58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73" y="434456"/>
                <a:ext cx="6687880" cy="850554"/>
              </a:xfrm>
              <a:prstGeom prst="rect">
                <a:avLst/>
              </a:prstGeom>
              <a:blipFill>
                <a:blip r:embed="rId2"/>
                <a:stretch>
                  <a:fillRect l="-1459" t="-5000" r="-1003" b="-15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6226EC-3E5C-4298-9F20-DFEE335FA28F}"/>
                  </a:ext>
                </a:extLst>
              </p:cNvPr>
              <p:cNvSpPr txBox="1"/>
              <p:nvPr/>
            </p:nvSpPr>
            <p:spPr>
              <a:xfrm>
                <a:off x="314661" y="1492614"/>
                <a:ext cx="4336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7675" algn="l"/>
                  </a:tabLst>
                </a:pPr>
                <a:r>
                  <a:rPr lang="en-US" sz="2400" dirty="0"/>
                  <a:t>(a)	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len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suu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6226EC-3E5C-4298-9F20-DFEE335FA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61" y="1492614"/>
                <a:ext cx="4336852" cy="461665"/>
              </a:xfrm>
              <a:prstGeom prst="rect">
                <a:avLst/>
              </a:prstGeom>
              <a:blipFill>
                <a:blip r:embed="rId3"/>
                <a:stretch>
                  <a:fillRect l="-2250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445D34-265A-49E3-BA72-F197E89D68E1}"/>
                  </a:ext>
                </a:extLst>
              </p:cNvPr>
              <p:cNvSpPr txBox="1"/>
              <p:nvPr/>
            </p:nvSpPr>
            <p:spPr>
              <a:xfrm>
                <a:off x="314661" y="1935726"/>
                <a:ext cx="4336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7675" algn="l"/>
                  </a:tabLst>
                </a:pPr>
                <a:r>
                  <a:rPr lang="en-US" sz="2400" dirty="0"/>
                  <a:t>(b)	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len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uu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sss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r>
                  <a:rPr lang="en-GB" sz="2400" dirty="0"/>
                  <a:t>?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445D34-265A-49E3-BA72-F197E89D6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61" y="1935726"/>
                <a:ext cx="4336852" cy="461665"/>
              </a:xfrm>
              <a:prstGeom prst="rect">
                <a:avLst/>
              </a:prstGeom>
              <a:blipFill>
                <a:blip r:embed="rId4"/>
                <a:stretch>
                  <a:fillRect l="-2250" t="-10667" r="-422" b="-30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027A84-5F1E-48C8-8ACE-F9570356D279}"/>
                  </a:ext>
                </a:extLst>
              </p:cNvPr>
              <p:cNvSpPr txBox="1"/>
              <p:nvPr/>
            </p:nvSpPr>
            <p:spPr>
              <a:xfrm>
                <a:off x="314661" y="2473867"/>
                <a:ext cx="35664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7675" algn="l"/>
                  </a:tabLst>
                </a:pPr>
                <a:r>
                  <a:rPr lang="en-US" sz="2400" dirty="0"/>
                  <a:t>(c)	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len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({3})</m:t>
                    </m:r>
                  </m:oMath>
                </a14:m>
                <a:r>
                  <a:rPr lang="en-GB" sz="2400" dirty="0"/>
                  <a:t>?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027A84-5F1E-48C8-8ACE-F9570356D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61" y="2473867"/>
                <a:ext cx="3566459" cy="461665"/>
              </a:xfrm>
              <a:prstGeom prst="rect">
                <a:avLst/>
              </a:prstGeom>
              <a:blipFill>
                <a:blip r:embed="rId5"/>
                <a:stretch>
                  <a:fillRect l="-2735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01956B-6E1F-48EC-AA00-9F925A648D09}"/>
                  </a:ext>
                </a:extLst>
              </p:cNvPr>
              <p:cNvSpPr txBox="1"/>
              <p:nvPr/>
            </p:nvSpPr>
            <p:spPr>
              <a:xfrm>
                <a:off x="314660" y="3000173"/>
                <a:ext cx="55882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7675" algn="l"/>
                  </a:tabLst>
                </a:pPr>
                <a:r>
                  <a:rPr lang="en-US" sz="2400" dirty="0"/>
                  <a:t>(d)	Does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len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/>
                  <a:t> exist? </a:t>
                </a:r>
                <a:r>
                  <a:rPr lang="en-US" sz="2400" dirty="0"/>
                  <a:t>Explain your answer.</a:t>
                </a:r>
                <a:endParaRPr lang="en-GB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01956B-6E1F-48EC-AA00-9F925A648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60" y="3000173"/>
                <a:ext cx="5588299" cy="461665"/>
              </a:xfrm>
              <a:prstGeom prst="rect">
                <a:avLst/>
              </a:prstGeom>
              <a:blipFill>
                <a:blip r:embed="rId6"/>
                <a:stretch>
                  <a:fillRect l="-1747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51C010-3AF7-4286-A93E-4496E0075CBF}"/>
                  </a:ext>
                </a:extLst>
              </p:cNvPr>
              <p:cNvSpPr txBox="1"/>
              <p:nvPr/>
            </p:nvSpPr>
            <p:spPr>
              <a:xfrm>
                <a:off x="8209280" y="396721"/>
                <a:ext cx="3542403" cy="7078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0099"/>
                    </a:solidFill>
                  </a:rPr>
                  <a:t>Definition.</a:t>
                </a:r>
                <a:r>
                  <a:rPr lang="en-US" sz="2000" dirty="0"/>
                  <a:t>  The set of all strings over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000" dirty="0"/>
                  <a:t> is denoted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SG" sz="2000" dirty="0"/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51C010-3AF7-4286-A93E-4496E0075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280" y="396721"/>
                <a:ext cx="3542403" cy="707886"/>
              </a:xfrm>
              <a:prstGeom prst="rect">
                <a:avLst/>
              </a:prstGeom>
              <a:blipFill>
                <a:blip r:embed="rId7"/>
                <a:stretch>
                  <a:fillRect l="-1715" t="-3390" r="-2744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7A8071-145B-4469-BDF1-49E84BA21FEA}"/>
                  </a:ext>
                </a:extLst>
              </p:cNvPr>
              <p:cNvSpPr txBox="1"/>
              <p:nvPr/>
            </p:nvSpPr>
            <p:spPr>
              <a:xfrm>
                <a:off x="3143907" y="1483075"/>
                <a:ext cx="585505" cy="461665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7A8071-145B-4469-BDF1-49E84BA21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907" y="1483075"/>
                <a:ext cx="58550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B37124-486D-4B10-BDCE-2A861AA546FB}"/>
                  </a:ext>
                </a:extLst>
              </p:cNvPr>
              <p:cNvSpPr txBox="1"/>
              <p:nvPr/>
            </p:nvSpPr>
            <p:spPr>
              <a:xfrm>
                <a:off x="4651514" y="1935725"/>
                <a:ext cx="1251446" cy="461665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{0,2,4}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B37124-486D-4B10-BDCE-2A861AA54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14" y="1935725"/>
                <a:ext cx="1251446" cy="461665"/>
              </a:xfrm>
              <a:prstGeom prst="rect">
                <a:avLst/>
              </a:prstGeom>
              <a:blipFill>
                <a:blip r:embed="rId9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5C5D8E-5BA0-4FC9-8006-E956117AC154}"/>
                  </a:ext>
                </a:extLst>
              </p:cNvPr>
              <p:cNvSpPr txBox="1"/>
              <p:nvPr/>
            </p:nvSpPr>
            <p:spPr>
              <a:xfrm>
                <a:off x="406101" y="5533684"/>
                <a:ext cx="5781339" cy="101566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09588" algn="l"/>
                  </a:tabLst>
                </a:pPr>
                <a:r>
                  <a:rPr lang="en-US" sz="2000" b="1" dirty="0" err="1">
                    <a:solidFill>
                      <a:srgbClr val="000099"/>
                    </a:solidFill>
                  </a:rPr>
                  <a:t>Setwise</a:t>
                </a:r>
                <a:r>
                  <a:rPr lang="en-US" sz="2000" b="1" dirty="0">
                    <a:solidFill>
                      <a:srgbClr val="000099"/>
                    </a:solidFill>
                  </a:rPr>
                  <a:t> image and preimage.</a:t>
                </a:r>
                <a:r>
                  <a:rPr lang="en-US" sz="2000" b="1" dirty="0"/>
                  <a:t>  </a:t>
                </a: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SG" sz="2000" dirty="0"/>
                  <a:t>.</a:t>
                </a:r>
              </a:p>
              <a:p>
                <a:pPr>
                  <a:tabLst>
                    <a:tab pos="509588" algn="l"/>
                  </a:tabLst>
                </a:pPr>
                <a:r>
                  <a:rPr lang="en-US" sz="2000" dirty="0"/>
                  <a:t>(1)	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SG" sz="2000" dirty="0"/>
                  <a:t>, then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SG" sz="2000" dirty="0"/>
                  <a:t>.</a:t>
                </a:r>
              </a:p>
              <a:p>
                <a:pPr>
                  <a:tabLst>
                    <a:tab pos="509588" algn="l"/>
                  </a:tabLst>
                </a:pPr>
                <a:r>
                  <a:rPr lang="en-US" sz="2000" dirty="0"/>
                  <a:t>(2)	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SG" sz="2000" dirty="0"/>
                  <a:t>, then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SG" sz="20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5C5D8E-5BA0-4FC9-8006-E956117AC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01" y="5533684"/>
                <a:ext cx="5781339" cy="1015663"/>
              </a:xfrm>
              <a:prstGeom prst="rect">
                <a:avLst/>
              </a:prstGeom>
              <a:blipFill>
                <a:blip r:embed="rId10"/>
                <a:stretch>
                  <a:fillRect l="-1053" t="-2976"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FCB739-D5B1-43F4-B565-60D3A4D9F6FA}"/>
                  </a:ext>
                </a:extLst>
              </p:cNvPr>
              <p:cNvSpPr txBox="1"/>
              <p:nvPr/>
            </p:nvSpPr>
            <p:spPr>
              <a:xfrm>
                <a:off x="3445709" y="2473867"/>
                <a:ext cx="5085341" cy="461665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sss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ssu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sus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uss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suu</m:t>
                      </m:r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usu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uus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uuu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FCB739-D5B1-43F4-B565-60D3A4D9F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709" y="2473867"/>
                <a:ext cx="5085341" cy="461665"/>
              </a:xfrm>
              <a:prstGeom prst="rect">
                <a:avLst/>
              </a:prstGeom>
              <a:blipFill>
                <a:blip r:embed="rId1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4BA4878-8805-42EF-9912-56C0DEA1D682}"/>
              </a:ext>
            </a:extLst>
          </p:cNvPr>
          <p:cNvSpPr txBox="1"/>
          <p:nvPr/>
        </p:nvSpPr>
        <p:spPr>
          <a:xfrm>
            <a:off x="5902960" y="3012008"/>
            <a:ext cx="806849" cy="461665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No.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7B7EA4-5789-402B-8EDD-F89F2D830F59}"/>
                  </a:ext>
                </a:extLst>
              </p:cNvPr>
              <p:cNvSpPr txBox="1"/>
              <p:nvPr/>
            </p:nvSpPr>
            <p:spPr>
              <a:xfrm>
                <a:off x="7569200" y="4333355"/>
                <a:ext cx="4100669" cy="830997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99"/>
                    </a:solidFill>
                  </a:rPr>
                  <a:t>Theorem 7.2.3.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G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SG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SG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SG" sz="2400" dirty="0">
                    <a:solidFill>
                      <a:schemeClr val="tx1"/>
                    </a:solidFill>
                  </a:rPr>
                  <a:t> is bijective </a:t>
                </a:r>
                <a:r>
                  <a:rPr lang="en-SG" sz="2400" dirty="0" err="1">
                    <a:solidFill>
                      <a:schemeClr val="tx1"/>
                    </a:solidFill>
                  </a:rPr>
                  <a:t>iff</a:t>
                </a:r>
                <a:r>
                  <a:rPr lang="en-SG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SG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400" dirty="0">
                    <a:solidFill>
                      <a:schemeClr val="tx1"/>
                    </a:solidFill>
                  </a:rPr>
                  <a:t> has an inverse.</a:t>
                </a:r>
                <a:endParaRPr lang="en-SG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7B7EA4-5789-402B-8EDD-F89F2D830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00" y="4333355"/>
                <a:ext cx="4100669" cy="830997"/>
              </a:xfrm>
              <a:prstGeom prst="rect">
                <a:avLst/>
              </a:prstGeom>
              <a:blipFill>
                <a:blip r:embed="rId12"/>
                <a:stretch>
                  <a:fillRect l="-2226" t="-5072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0D6EBF-5348-49C8-9780-E283ACA3B721}"/>
                  </a:ext>
                </a:extLst>
              </p:cNvPr>
              <p:cNvSpPr txBox="1"/>
              <p:nvPr/>
            </p:nvSpPr>
            <p:spPr>
              <a:xfrm>
                <a:off x="368644" y="3601273"/>
                <a:ext cx="634116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len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len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, but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len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is not injective. Hence it is not bijective.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Thus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le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does not exist by Theorem 7.2.3.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0D6EBF-5348-49C8-9780-E283ACA3B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44" y="3601273"/>
                <a:ext cx="6341165" cy="1200329"/>
              </a:xfrm>
              <a:prstGeom prst="rect">
                <a:avLst/>
              </a:prstGeom>
              <a:blipFill>
                <a:blip r:embed="rId13"/>
                <a:stretch>
                  <a:fillRect l="-1441" t="-4061" b="-106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5E3F293-08C0-4274-B082-19B05391E489}"/>
                  </a:ext>
                </a:extLst>
              </p:cNvPr>
              <p:cNvSpPr txBox="1"/>
              <p:nvPr/>
            </p:nvSpPr>
            <p:spPr>
              <a:xfrm>
                <a:off x="6423784" y="5731347"/>
                <a:ext cx="5046856" cy="7078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0099"/>
                    </a:solidFill>
                  </a:rPr>
                  <a:t>Injection.</a:t>
                </a:r>
                <a:r>
                  <a:rPr lang="en-US" sz="2000" dirty="0"/>
                  <a:t> A function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SG" sz="2000" dirty="0"/>
                  <a:t>is </a:t>
                </a:r>
                <a:r>
                  <a:rPr lang="en-SG" sz="2000" b="1" dirty="0"/>
                  <a:t>injective</a:t>
                </a:r>
                <a:r>
                  <a:rPr lang="en-SG" sz="2000" dirty="0"/>
                  <a:t>  </a:t>
                </a:r>
              </a:p>
              <a:p>
                <a:r>
                  <a:rPr lang="en-SG" sz="2000" dirty="0" err="1"/>
                  <a:t>iff</a:t>
                </a:r>
                <a:r>
                  <a:rPr lang="en-SG" sz="2000" dirty="0"/>
                  <a:t>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SG" sz="2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SG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SG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5E3F293-08C0-4274-B082-19B05391E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784" y="5731347"/>
                <a:ext cx="5046856" cy="707886"/>
              </a:xfrm>
              <a:prstGeom prst="rect">
                <a:avLst/>
              </a:prstGeom>
              <a:blipFill>
                <a:blip r:embed="rId14"/>
                <a:stretch>
                  <a:fillRect l="-1205" t="-3390" b="-13559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76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20" grpId="0"/>
      <p:bldP spid="24" grpId="0" animBg="1"/>
    </p:bld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C403805-0F28-0D4B-9A9D-D07C3B5073D2}" vid="{C6A40526-DE8D-994A-A983-BBF5A3AC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3581</TotalTime>
  <Words>6934</Words>
  <Application>Microsoft Office PowerPoint</Application>
  <PresentationFormat>Widescreen</PresentationFormat>
  <Paragraphs>555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Corbel</vt:lpstr>
      <vt:lpstr>Wingdings</vt:lpstr>
      <vt:lpstr>Theme1</vt:lpstr>
      <vt:lpstr>Cs1231S tutorial #6</vt:lpstr>
      <vt:lpstr>Learning objectives of this tutorial</vt:lpstr>
      <vt:lpstr>PowerPoint Presentation</vt:lpstr>
      <vt:lpstr>Q2.</vt:lpstr>
      <vt:lpstr>Q2.</vt:lpstr>
      <vt:lpstr>Q2.</vt:lpstr>
      <vt:lpstr>Q3.</vt:lpstr>
      <vt:lpstr>Q3.</vt:lpstr>
      <vt:lpstr>Q4.</vt:lpstr>
      <vt:lpstr>Q5.</vt:lpstr>
      <vt:lpstr>Q5.</vt:lpstr>
      <vt:lpstr>Q5a.</vt:lpstr>
      <vt:lpstr>Q5b.</vt:lpstr>
      <vt:lpstr>Q5c.</vt:lpstr>
      <vt:lpstr>Q5d.</vt:lpstr>
      <vt:lpstr>Q5d.</vt:lpstr>
      <vt:lpstr>Q5d.</vt:lpstr>
      <vt:lpstr>Q6.</vt:lpstr>
      <vt:lpstr>Q7.</vt:lpstr>
      <vt:lpstr>Q8.</vt:lpstr>
      <vt:lpstr>Q8.</vt:lpstr>
      <vt:lpstr>Q8.</vt:lpstr>
      <vt:lpstr>Q9.</vt:lpstr>
      <vt:lpstr>Q9.</vt:lpstr>
      <vt:lpstr>PowerPoint Presentation</vt:lpstr>
      <vt:lpstr>Q10(+)</vt:lpstr>
      <vt:lpstr>Q10(⋅)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 Tutorial #5</dc:title>
  <dc:creator>Eng Cheong Teo</dc:creator>
  <cp:lastModifiedBy>admin</cp:lastModifiedBy>
  <cp:revision>417</cp:revision>
  <dcterms:created xsi:type="dcterms:W3CDTF">2020-08-29T13:48:12Z</dcterms:created>
  <dcterms:modified xsi:type="dcterms:W3CDTF">2022-10-07T03:24:42Z</dcterms:modified>
</cp:coreProperties>
</file>