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0" r:id="rId1"/>
  </p:sldMasterIdLst>
  <p:notesMasterIdLst>
    <p:notesMasterId r:id="rId31"/>
  </p:notesMasterIdLst>
  <p:sldIdLst>
    <p:sldId id="256" r:id="rId2"/>
    <p:sldId id="367" r:id="rId3"/>
    <p:sldId id="291" r:id="rId4"/>
    <p:sldId id="364" r:id="rId5"/>
    <p:sldId id="352" r:id="rId6"/>
    <p:sldId id="353" r:id="rId7"/>
    <p:sldId id="327" r:id="rId8"/>
    <p:sldId id="368" r:id="rId9"/>
    <p:sldId id="369" r:id="rId10"/>
    <p:sldId id="370" r:id="rId11"/>
    <p:sldId id="328" r:id="rId12"/>
    <p:sldId id="372" r:id="rId13"/>
    <p:sldId id="371" r:id="rId14"/>
    <p:sldId id="373" r:id="rId15"/>
    <p:sldId id="374" r:id="rId16"/>
    <p:sldId id="384" r:id="rId17"/>
    <p:sldId id="329" r:id="rId18"/>
    <p:sldId id="380" r:id="rId19"/>
    <p:sldId id="381" r:id="rId20"/>
    <p:sldId id="382" r:id="rId21"/>
    <p:sldId id="383" r:id="rId22"/>
    <p:sldId id="379" r:id="rId23"/>
    <p:sldId id="356" r:id="rId24"/>
    <p:sldId id="357" r:id="rId25"/>
    <p:sldId id="333" r:id="rId26"/>
    <p:sldId id="361" r:id="rId27"/>
    <p:sldId id="385" r:id="rId28"/>
    <p:sldId id="386" r:id="rId29"/>
    <p:sldId id="296" r:id="rId3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006600"/>
    <a:srgbClr val="CCFF99"/>
    <a:srgbClr val="99FF99"/>
    <a:srgbClr val="CCFFFF"/>
    <a:srgbClr val="FFCC99"/>
    <a:srgbClr val="336600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0" autoAdjust="0"/>
    <p:restoredTop sz="94553" autoAdjust="0"/>
  </p:normalViewPr>
  <p:slideViewPr>
    <p:cSldViewPr snapToGrid="0">
      <p:cViewPr varScale="1">
        <p:scale>
          <a:sx n="109" d="100"/>
          <a:sy n="109" d="100"/>
        </p:scale>
        <p:origin x="100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9B68-130A-43A3-A4FA-9BA4D12CC16D}" type="datetimeFigureOut">
              <a:rPr lang="en-US" smtClean="0"/>
              <a:t>9/2/2022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78552-4062-41D7-8062-EDD305A5F8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0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0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6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1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52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7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7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0CFD70-C9DA-43F5-BE93-98E72C2DD3BB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77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26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87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640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1629-E7E4-41BF-9475-9509A1DEBF55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7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479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93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AF9F-C457-4136-A768-04193CDC4DC5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5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D36F-68DB-4E75-A07B-243AE2FCBECE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7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315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388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195AEA9-4BB2-4E01-90D1-AAB7FBE40271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2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71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400.pn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15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2214-9E78-4D03-8199-9B7881330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CS1231S</a:t>
            </a:r>
            <a:br>
              <a:rPr lang="en-SG" dirty="0"/>
            </a:br>
            <a:r>
              <a:rPr lang="en-SG" dirty="0"/>
              <a:t>Tutorial #2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51B19-CA45-4421-9AD2-83F2CAB19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Predicate Logic and Proofs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AE756-7F5C-4AD9-8755-8B4689058B95}"/>
              </a:ext>
            </a:extLst>
          </p:cNvPr>
          <p:cNvSpPr txBox="1"/>
          <p:nvPr/>
        </p:nvSpPr>
        <p:spPr>
          <a:xfrm>
            <a:off x="363794" y="6135329"/>
            <a:ext cx="322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Prepared by Aaron Tan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F57D9-4A25-457E-8DA6-6A90E8F7EED0}"/>
              </a:ext>
            </a:extLst>
          </p:cNvPr>
          <p:cNvSpPr txBox="1"/>
          <p:nvPr/>
        </p:nvSpPr>
        <p:spPr>
          <a:xfrm>
            <a:off x="4109884" y="5173344"/>
            <a:ext cx="4522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dirty="0" err="1" smtClean="0">
                <a:solidFill>
                  <a:schemeClr val="bg1"/>
                </a:solidFill>
              </a:rPr>
              <a:t>AY2022</a:t>
            </a:r>
            <a:r>
              <a:rPr lang="en-SG" sz="2800" dirty="0" smtClean="0">
                <a:solidFill>
                  <a:schemeClr val="bg1"/>
                </a:solidFill>
              </a:rPr>
              <a:t>/23 </a:t>
            </a:r>
            <a:r>
              <a:rPr lang="en-SG" sz="2800" dirty="0">
                <a:solidFill>
                  <a:schemeClr val="bg1"/>
                </a:solidFill>
              </a:rPr>
              <a:t>Semester </a:t>
            </a:r>
            <a:r>
              <a:rPr lang="en-SG" sz="2800" dirty="0" smtClean="0">
                <a:solidFill>
                  <a:schemeClr val="bg1"/>
                </a:solidFill>
              </a:rPr>
              <a:t>1)</a:t>
            </a:r>
            <a:endParaRPr lang="en-S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919660" y="401171"/>
            <a:ext cx="791954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(d)	Nobody except John loves Mary.</a:t>
            </a:r>
            <a:endParaRPr lang="en-S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9706A9-D50C-423C-B423-82A5750F707A}"/>
                  </a:ext>
                </a:extLst>
              </p:cNvPr>
              <p:cNvSpPr txBox="1"/>
              <p:nvPr/>
            </p:nvSpPr>
            <p:spPr>
              <a:xfrm>
                <a:off x="742259" y="2450199"/>
                <a:ext cx="3699112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𝐿𝑜𝑣𝑒𝑠</m:t>
                      </m:r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𝐽𝑜h𝑛</m:t>
                      </m:r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𝑀𝑎𝑟𝑦</m:t>
                      </m:r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9706A9-D50C-423C-B423-82A5750F7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59" y="2450199"/>
                <a:ext cx="3699112" cy="661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0F6761-5D20-4A2B-ABBA-14C507E2F1B1}"/>
                  </a:ext>
                </a:extLst>
              </p:cNvPr>
              <p:cNvSpPr txBox="1"/>
              <p:nvPr/>
            </p:nvSpPr>
            <p:spPr>
              <a:xfrm>
                <a:off x="4107633" y="2468398"/>
                <a:ext cx="88891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SG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0F6761-5D20-4A2B-ABBA-14C507E2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633" y="2468398"/>
                <a:ext cx="888910" cy="661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FCEF9D-4F96-4F2B-B149-D65B9D193039}"/>
                  </a:ext>
                </a:extLst>
              </p:cNvPr>
              <p:cNvSpPr txBox="1"/>
              <p:nvPr/>
            </p:nvSpPr>
            <p:spPr>
              <a:xfrm>
                <a:off x="4816929" y="2436690"/>
                <a:ext cx="6780167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SG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𝐽𝑜h𝑛</m:t>
                              </m:r>
                            </m:e>
                          </m:d>
                          <m:r>
                            <a:rPr lang="en-SG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→~</m:t>
                          </m:r>
                          <m:r>
                            <a:rPr lang="en-SG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n-SG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𝑀𝑎𝑟𝑦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FCEF9D-4F96-4F2B-B149-D65B9D19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929" y="2436690"/>
                <a:ext cx="6780167" cy="725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39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9675187" cy="22929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spcAft>
                    <a:spcPts val="600"/>
                  </a:spcAft>
                  <a:tabLst>
                    <a:tab pos="546100" algn="l"/>
                  </a:tabLst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Prove or disprove: </a:t>
                </a:r>
              </a:p>
              <a:p>
                <a:pPr marL="901700" indent="-546100">
                  <a:spcAft>
                    <a:spcPts val="600"/>
                  </a:spcAft>
                  <a:tabLst>
                    <a:tab pos="901700" algn="l"/>
                  </a:tabLst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	Integers are closed under division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/>
                      <m:t>.</m:t>
                    </m:r>
                  </m:oMath>
                </a14:m>
                <a:endParaRPr lang="en-SG" sz="3200" dirty="0">
                  <a:latin typeface="Calibri" panose="020F0502020204030204" pitchFamily="34" charset="0"/>
                </a:endParaRPr>
              </a:p>
              <a:p>
                <a:pPr marL="901700" indent="-546100">
                  <a:spcAft>
                    <a:spcPts val="600"/>
                  </a:spcAft>
                  <a:tabLst>
                    <a:tab pos="901700" algn="l"/>
                  </a:tabLst>
                </a:pPr>
                <a:r>
                  <a:rPr lang="en-SG" sz="3200" dirty="0"/>
                  <a:t>(b)	Rational numbers are closed under addition.</a:t>
                </a:r>
              </a:p>
              <a:p>
                <a:pPr marL="901700" indent="-546100">
                  <a:spcAft>
                    <a:spcPts val="600"/>
                  </a:spcAft>
                  <a:tabLst>
                    <a:tab pos="901700" algn="l"/>
                  </a:tabLst>
                </a:pPr>
                <a:r>
                  <a:rPr lang="en-SG" sz="3200" dirty="0"/>
                  <a:t>(c)	Rational numbers are closed under division.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9675187" cy="2292935"/>
              </a:xfrm>
              <a:prstGeom prst="rect">
                <a:avLst/>
              </a:prstGeom>
              <a:blipFill>
                <a:blip r:embed="rId2"/>
                <a:stretch>
                  <a:fillRect l="-1638" t="-3457" b="-79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05C2AE-87D6-490D-AF50-260F391B2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254" y="936601"/>
            <a:ext cx="481519" cy="481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382B5-6B70-413A-9B5D-4E3F0C2AC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275" y="1637488"/>
            <a:ext cx="514809" cy="386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D5EA65-A489-4EEC-9F07-31A7712A9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65" y="2307083"/>
            <a:ext cx="481519" cy="4815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8F4715-1655-43DC-9AEE-A9404D4F34B2}"/>
              </a:ext>
            </a:extLst>
          </p:cNvPr>
          <p:cNvSpPr txBox="1"/>
          <p:nvPr/>
        </p:nvSpPr>
        <p:spPr>
          <a:xfrm>
            <a:off x="1877569" y="3547872"/>
            <a:ext cx="455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Counterexample for (a)?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206DB-45DF-4F8E-97BA-03C0914F814D}"/>
              </a:ext>
            </a:extLst>
          </p:cNvPr>
          <p:cNvSpPr txBox="1"/>
          <p:nvPr/>
        </p:nvSpPr>
        <p:spPr>
          <a:xfrm>
            <a:off x="1877569" y="4529328"/>
            <a:ext cx="455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Counterexample for (c)?</a:t>
            </a:r>
          </a:p>
        </p:txBody>
      </p:sp>
    </p:spTree>
    <p:extLst>
      <p:ext uri="{BB962C8B-B14F-4D97-AF65-F5344CB8AC3E}">
        <p14:creationId xmlns:p14="http://schemas.microsoft.com/office/powerpoint/2010/main" val="24455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Q3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919660" y="401171"/>
            <a:ext cx="940696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spcAft>
                <a:spcPts val="600"/>
              </a:spcAft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Prove: </a:t>
            </a:r>
            <a:r>
              <a:rPr lang="en-SG" sz="2800" dirty="0"/>
              <a:t>(b) Ration</a:t>
            </a:r>
            <a:r>
              <a:rPr lang="en-SG" sz="3200" dirty="0"/>
              <a:t>al number are closed under addition.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8F4715-1655-43DC-9AEE-A9404D4F34B2}"/>
                  </a:ext>
                </a:extLst>
              </p:cNvPr>
              <p:cNvSpPr txBox="1"/>
              <p:nvPr/>
            </p:nvSpPr>
            <p:spPr>
              <a:xfrm>
                <a:off x="816970" y="1322792"/>
                <a:ext cx="10260404" cy="4305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Proof:</a:t>
                </a:r>
              </a:p>
              <a:p>
                <a:pPr marL="450850" indent="-450850"/>
                <a:r>
                  <a:rPr lang="en-SG" sz="2800" dirty="0"/>
                  <a:t>1.	Let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sz="2800" dirty="0"/>
                  <a:t> be rational numbers.</a:t>
                </a:r>
              </a:p>
              <a:p>
                <a:pPr marL="450850" indent="-450850"/>
                <a:r>
                  <a:rPr lang="en-SG" sz="2800" dirty="0"/>
                  <a:t>2.	Then 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800" dirty="0"/>
                  <a:t> </a:t>
                </a:r>
                <a:r>
                  <a:rPr lang="en-SG" sz="2800" dirty="0" err="1"/>
                  <a:t>s.t.</a:t>
                </a:r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SG" sz="2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SG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SG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sz="2800" dirty="0">
                    <a:solidFill>
                      <a:srgbClr val="006600"/>
                    </a:solidFill>
                  </a:rPr>
                  <a:t>. (by definition of rational numbers)</a:t>
                </a:r>
              </a:p>
              <a:p>
                <a:pPr marL="450850" indent="-450850"/>
                <a:r>
                  <a:rPr lang="en-SG" sz="2800" dirty="0"/>
                  <a:t>3.	Hence,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𝑏𝑐</m:t>
                        </m:r>
                      </m:num>
                      <m:den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𝑏𝑑</m:t>
                        </m:r>
                      </m:den>
                    </m:f>
                  </m:oMath>
                </a14:m>
                <a:r>
                  <a:rPr lang="en-SG" sz="2800" dirty="0"/>
                  <a:t>. </a:t>
                </a:r>
                <a:r>
                  <a:rPr lang="en-SG" sz="2800" dirty="0">
                    <a:solidFill>
                      <a:srgbClr val="006600"/>
                    </a:solidFill>
                  </a:rPr>
                  <a:t>(by basic algebra)</a:t>
                </a:r>
              </a:p>
              <a:p>
                <a:pPr marL="450850" indent="-450850"/>
                <a:r>
                  <a:rPr lang="en-SG" sz="2800" dirty="0"/>
                  <a:t>4.	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800" dirty="0"/>
                  <a:t>. </a:t>
                </a:r>
                <a:r>
                  <a:rPr lang="en-SG" sz="2800" dirty="0">
                    <a:solidFill>
                      <a:srgbClr val="006600"/>
                    </a:solidFill>
                  </a:rPr>
                  <a:t>(closure of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800" dirty="0">
                    <a:solidFill>
                      <a:srgbClr val="006600"/>
                    </a:solidFill>
                  </a:rPr>
                  <a:t> under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2800" dirty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SG" sz="2800" dirty="0">
                    <a:solidFill>
                      <a:srgbClr val="006600"/>
                    </a:solidFill>
                  </a:rPr>
                  <a:t>)</a:t>
                </a:r>
                <a:endParaRPr lang="en-SG" sz="2800" dirty="0"/>
              </a:p>
              <a:p>
                <a:pPr marL="450850" indent="-450850"/>
                <a:r>
                  <a:rPr lang="en-SG" sz="2800" dirty="0"/>
                  <a:t>5.	Moreover,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sz="2800" dirty="0"/>
                  <a:t> since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sz="2800" dirty="0"/>
                  <a:t>. </a:t>
                </a:r>
              </a:p>
              <a:p>
                <a:pPr marL="450850" indent="-450850"/>
                <a:r>
                  <a:rPr lang="en-SG" sz="2800" dirty="0"/>
                  <a:t>6.	Hence,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sz="2800" dirty="0"/>
                  <a:t> is rational. </a:t>
                </a:r>
                <a:r>
                  <a:rPr lang="en-SG" sz="2800" dirty="0">
                    <a:solidFill>
                      <a:srgbClr val="006600"/>
                    </a:solidFill>
                  </a:rPr>
                  <a:t>(by definition of rational numbers)</a:t>
                </a:r>
              </a:p>
              <a:p>
                <a:pPr marL="450850" indent="-450850"/>
                <a:r>
                  <a:rPr lang="en-SG" sz="2800" dirty="0"/>
                  <a:t>7.	Therefore, rational numbers are closed under addition.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8F4715-1655-43DC-9AEE-A9404D4F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70" y="1322792"/>
                <a:ext cx="10260404" cy="4305602"/>
              </a:xfrm>
              <a:prstGeom prst="rect">
                <a:avLst/>
              </a:prstGeom>
              <a:blipFill>
                <a:blip r:embed="rId2"/>
                <a:stretch>
                  <a:fillRect l="-1188" t="-1416" b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3B431-10F5-43F2-A167-BEBA071A15F9}"/>
                  </a:ext>
                </a:extLst>
              </p:cNvPr>
              <p:cNvSpPr txBox="1"/>
              <p:nvPr/>
            </p:nvSpPr>
            <p:spPr>
              <a:xfrm>
                <a:off x="4517747" y="5824038"/>
                <a:ext cx="7271482" cy="66883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 is rational 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800" dirty="0"/>
                  <a:t> </a:t>
                </a:r>
                <a:r>
                  <a:rPr lang="en-SG" sz="2800" dirty="0" err="1"/>
                  <a:t>s.t.</a:t>
                </a:r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≠0.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3B431-10F5-43F2-A167-BEBA071A1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747" y="5824038"/>
                <a:ext cx="7271482" cy="668837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98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Q4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10573703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={1,3,5,7,11,13}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={0,2,4,6},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explain whether each of the following statements is true or false.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10573703" cy="954107"/>
              </a:xfrm>
              <a:prstGeom prst="rect">
                <a:avLst/>
              </a:prstGeom>
              <a:blipFill>
                <a:blip r:embed="rId2"/>
                <a:stretch>
                  <a:fillRect l="-1211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4C6C1E-FCCA-4605-8233-24D5B0EB2D67}"/>
                  </a:ext>
                </a:extLst>
              </p:cNvPr>
              <p:cNvSpPr txBox="1"/>
              <p:nvPr/>
            </p:nvSpPr>
            <p:spPr>
              <a:xfrm>
                <a:off x="681036" y="1853184"/>
                <a:ext cx="8717280" cy="3225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(a)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SG" sz="2800" dirty="0"/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(b)	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SG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&lt;10</m:t>
                            </m:r>
                          </m:e>
                        </m:d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SG" sz="2800" dirty="0"/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(c)	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(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+1)</m:t>
                    </m:r>
                  </m:oMath>
                </a14:m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(d)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(e)	</a:t>
                </a: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∃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en-SG" sz="2800" dirty="0"/>
                  <a:t> 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4C6C1E-FCCA-4605-8233-24D5B0EB2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6" y="1853184"/>
                <a:ext cx="8717280" cy="3225563"/>
              </a:xfrm>
              <a:prstGeom prst="rect">
                <a:avLst/>
              </a:prstGeom>
              <a:blipFill>
                <a:blip r:embed="rId3"/>
                <a:stretch>
                  <a:fillRect l="-1469" t="-1701" b="-45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D34C5D8-BF41-4245-BDF9-FDD81B0A37E6}"/>
              </a:ext>
            </a:extLst>
          </p:cNvPr>
          <p:cNvSpPr txBox="1"/>
          <p:nvPr/>
        </p:nvSpPr>
        <p:spPr>
          <a:xfrm>
            <a:off x="5608320" y="1853184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08FAC-4B26-453F-B964-CB4D36C9E9C1}"/>
              </a:ext>
            </a:extLst>
          </p:cNvPr>
          <p:cNvSpPr txBox="1"/>
          <p:nvPr/>
        </p:nvSpPr>
        <p:spPr>
          <a:xfrm>
            <a:off x="8770428" y="2518449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833584-AC06-4121-A874-1328899A7D7F}"/>
              </a:ext>
            </a:extLst>
          </p:cNvPr>
          <p:cNvSpPr txBox="1"/>
          <p:nvPr/>
        </p:nvSpPr>
        <p:spPr>
          <a:xfrm>
            <a:off x="5608320" y="3204356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9547B-9D10-4103-AFE7-04CAFB519FC9}"/>
              </a:ext>
            </a:extLst>
          </p:cNvPr>
          <p:cNvSpPr txBox="1"/>
          <p:nvPr/>
        </p:nvSpPr>
        <p:spPr>
          <a:xfrm>
            <a:off x="5608320" y="3879941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123B5-D952-4198-9096-39AE2241C1CD}"/>
              </a:ext>
            </a:extLst>
          </p:cNvPr>
          <p:cNvSpPr txBox="1"/>
          <p:nvPr/>
        </p:nvSpPr>
        <p:spPr>
          <a:xfrm>
            <a:off x="5608320" y="4555526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D7AE6-F51A-460A-84DD-757CAD2B6FB9}"/>
              </a:ext>
            </a:extLst>
          </p:cNvPr>
          <p:cNvSpPr txBox="1"/>
          <p:nvPr/>
        </p:nvSpPr>
        <p:spPr>
          <a:xfrm>
            <a:off x="1176336" y="5576653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6600"/>
                </a:solidFill>
              </a:rPr>
              <a:t>Note: (d) and (e)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36606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Q4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10573703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={1,3,5,7,11,13}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={0,2,4,6},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explain whether each of the following statements is true or false.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10573703" cy="954107"/>
              </a:xfrm>
              <a:prstGeom prst="rect">
                <a:avLst/>
              </a:prstGeom>
              <a:blipFill>
                <a:blip r:embed="rId2"/>
                <a:stretch>
                  <a:fillRect l="-1211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4C6C1E-FCCA-4605-8233-24D5B0EB2D67}"/>
                  </a:ext>
                </a:extLst>
              </p:cNvPr>
              <p:cNvSpPr txBox="1"/>
              <p:nvPr/>
            </p:nvSpPr>
            <p:spPr>
              <a:xfrm>
                <a:off x="681036" y="1853184"/>
                <a:ext cx="67317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(f)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SG" sz="2800" dirty="0"/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(g)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SG" sz="2800" dirty="0"/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(h)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dirty="0"/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</a:t>
                </a:r>
                <a:r>
                  <a:rPr lang="en-SG" sz="2800" dirty="0" err="1"/>
                  <a:t>i</a:t>
                </a:r>
                <a:r>
                  <a:rPr lang="en-SG" sz="2800" dirty="0"/>
                  <a:t>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dirty="0"/>
              </a:p>
              <a:p>
                <a:pPr marL="622300" indent="-622300">
                  <a:spcAft>
                    <a:spcPts val="1800"/>
                  </a:spcAft>
                </a:pPr>
                <a:r>
                  <a:rPr lang="en-SG" sz="2800" dirty="0"/>
                  <a:t>(j)	</a:t>
                </a: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4C6C1E-FCCA-4605-8233-24D5B0EB2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6" y="1853184"/>
                <a:ext cx="6731700" cy="3170099"/>
              </a:xfrm>
              <a:prstGeom prst="rect">
                <a:avLst/>
              </a:prstGeom>
              <a:blipFill>
                <a:blip r:embed="rId3"/>
                <a:stretch>
                  <a:fillRect l="-1902" t="-1731" b="-46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D34C5D8-BF41-4245-BDF9-FDD81B0A37E6}"/>
              </a:ext>
            </a:extLst>
          </p:cNvPr>
          <p:cNvSpPr txBox="1"/>
          <p:nvPr/>
        </p:nvSpPr>
        <p:spPr>
          <a:xfrm>
            <a:off x="5608320" y="1853184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08FAC-4B26-453F-B964-CB4D36C9E9C1}"/>
              </a:ext>
            </a:extLst>
          </p:cNvPr>
          <p:cNvSpPr txBox="1"/>
          <p:nvPr/>
        </p:nvSpPr>
        <p:spPr>
          <a:xfrm>
            <a:off x="5608320" y="2528769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833584-AC06-4121-A874-1328899A7D7F}"/>
              </a:ext>
            </a:extLst>
          </p:cNvPr>
          <p:cNvSpPr txBox="1"/>
          <p:nvPr/>
        </p:nvSpPr>
        <p:spPr>
          <a:xfrm>
            <a:off x="5608320" y="3204356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9547B-9D10-4103-AFE7-04CAFB519FC9}"/>
              </a:ext>
            </a:extLst>
          </p:cNvPr>
          <p:cNvSpPr txBox="1"/>
          <p:nvPr/>
        </p:nvSpPr>
        <p:spPr>
          <a:xfrm>
            <a:off x="5608320" y="3879941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123B5-D952-4198-9096-39AE2241C1CD}"/>
              </a:ext>
            </a:extLst>
          </p:cNvPr>
          <p:cNvSpPr txBox="1"/>
          <p:nvPr/>
        </p:nvSpPr>
        <p:spPr>
          <a:xfrm>
            <a:off x="5608320" y="4555526"/>
            <a:ext cx="12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D7AE6-F51A-460A-84DD-757CAD2B6FB9}"/>
              </a:ext>
            </a:extLst>
          </p:cNvPr>
          <p:cNvSpPr txBox="1"/>
          <p:nvPr/>
        </p:nvSpPr>
        <p:spPr>
          <a:xfrm>
            <a:off x="1176336" y="5576653"/>
            <a:ext cx="4919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6600"/>
                </a:solidFill>
              </a:rPr>
              <a:t>Note: (f) is the negation of (d); (g) is the negation of (c).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4C6C1E-FCCA-4605-8233-24D5B0EB2D67}"/>
                  </a:ext>
                </a:extLst>
              </p:cNvPr>
              <p:cNvSpPr txBox="1"/>
              <p:nvPr/>
            </p:nvSpPr>
            <p:spPr>
              <a:xfrm>
                <a:off x="6096000" y="5661291"/>
                <a:ext cx="3896676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2300" indent="-622300">
                  <a:spcAft>
                    <a:spcPts val="600"/>
                  </a:spcAft>
                </a:pPr>
                <a:r>
                  <a:rPr lang="en-SG" sz="2000" dirty="0"/>
                  <a:t>(c)	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∀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∀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(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+1)</m:t>
                    </m:r>
                  </m:oMath>
                </a14:m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22300" indent="-622300">
                  <a:spcAft>
                    <a:spcPts val="600"/>
                  </a:spcAft>
                </a:pPr>
                <a:r>
                  <a:rPr lang="en-SG" sz="2000" dirty="0"/>
                  <a:t>(d)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4C6C1E-FCCA-4605-8233-24D5B0EB2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61291"/>
                <a:ext cx="3896676" cy="784830"/>
              </a:xfrm>
              <a:prstGeom prst="rect">
                <a:avLst/>
              </a:prstGeom>
              <a:blipFill>
                <a:blip r:embed="rId4"/>
                <a:stretch>
                  <a:fillRect l="-1565" t="-4688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63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6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Q5</a:t>
            </a:r>
            <a:endParaRPr lang="en-US" sz="3600" dirty="0"/>
          </a:p>
        </p:txBody>
      </p: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1F23C454-86C1-4B64-B2E0-1AB0518F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4BFA9-307B-440D-B28A-50A522C79DD3}"/>
              </a:ext>
            </a:extLst>
          </p:cNvPr>
          <p:cNvSpPr txBox="1"/>
          <p:nvPr/>
        </p:nvSpPr>
        <p:spPr>
          <a:xfrm>
            <a:off x="6445045" y="482622"/>
            <a:ext cx="520584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400" dirty="0">
                <a:latin typeface="Calibri" panose="020F0502020204030204" pitchFamily="34" charset="0"/>
                <a:cs typeface="Calibri" panose="020F0502020204030204" pitchFamily="34" charset="0"/>
              </a:rPr>
              <a:t>(a)	</a:t>
            </a:r>
            <a:r>
              <a:rPr lang="en-SG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None of the members goes to a single club for all his/her activities.</a:t>
            </a:r>
            <a:endParaRPr lang="en-SG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B3B57B-A5F9-4CCA-8FAA-C071865C7789}"/>
              </a:ext>
            </a:extLst>
          </p:cNvPr>
          <p:cNvSpPr txBox="1"/>
          <p:nvPr/>
        </p:nvSpPr>
        <p:spPr>
          <a:xfrm>
            <a:off x="6547393" y="1296098"/>
            <a:ext cx="500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False;</a:t>
            </a:r>
          </a:p>
          <a:p>
            <a:r>
              <a:rPr lang="en-SG" sz="2400" dirty="0" smtClean="0">
                <a:solidFill>
                  <a:srgbClr val="C00000"/>
                </a:solidFill>
              </a:rPr>
              <a:t>Counter-example: Carl goes to Yishun Club for all his activities.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B2163-6E39-43ED-A44A-58CD7E6BAE2A}"/>
              </a:ext>
            </a:extLst>
          </p:cNvPr>
          <p:cNvSpPr txBox="1"/>
          <p:nvPr/>
        </p:nvSpPr>
        <p:spPr>
          <a:xfrm>
            <a:off x="6445045" y="2494270"/>
            <a:ext cx="520584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400" dirty="0">
                <a:latin typeface="Calibri" panose="020F0502020204030204" pitchFamily="34" charset="0"/>
                <a:cs typeface="Calibri" panose="020F0502020204030204" pitchFamily="34" charset="0"/>
              </a:rPr>
              <a:t>(b)	</a:t>
            </a:r>
            <a:r>
              <a:rPr lang="en-SG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is a unique activity which has the most number of members participating.</a:t>
            </a:r>
            <a:endParaRPr lang="en-SG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56FBE6-926D-4396-91E9-D2D618CEDC48}"/>
              </a:ext>
            </a:extLst>
          </p:cNvPr>
          <p:cNvSpPr txBox="1"/>
          <p:nvPr/>
        </p:nvSpPr>
        <p:spPr>
          <a:xfrm>
            <a:off x="6921666" y="3659556"/>
            <a:ext cx="414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False;</a:t>
            </a:r>
          </a:p>
          <a:p>
            <a:r>
              <a:rPr lang="en-SG" sz="2400" dirty="0" smtClean="0">
                <a:solidFill>
                  <a:srgbClr val="C00000"/>
                </a:solidFill>
              </a:rPr>
              <a:t>Swimming and running have four members participating.</a:t>
            </a:r>
            <a:endParaRPr lang="en-SG" sz="2400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765" t="8266" r="14116" b="42471"/>
          <a:stretch/>
        </p:blipFill>
        <p:spPr>
          <a:xfrm>
            <a:off x="965378" y="301560"/>
            <a:ext cx="5479667" cy="6305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1B2163-6E39-43ED-A44A-58CD7E6BAE2A}"/>
              </a:ext>
            </a:extLst>
          </p:cNvPr>
          <p:cNvSpPr txBox="1"/>
          <p:nvPr/>
        </p:nvSpPr>
        <p:spPr>
          <a:xfrm>
            <a:off x="6445044" y="4859885"/>
            <a:ext cx="520584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  <a:r>
              <a:rPr lang="en-SG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SG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wo members who do not share any common activity.</a:t>
            </a:r>
            <a:endParaRPr lang="en-SG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6FBE6-926D-4396-91E9-D2D618CEDC48}"/>
              </a:ext>
            </a:extLst>
          </p:cNvPr>
          <p:cNvSpPr txBox="1"/>
          <p:nvPr/>
        </p:nvSpPr>
        <p:spPr>
          <a:xfrm>
            <a:off x="6921666" y="5690882"/>
            <a:ext cx="414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solidFill>
                  <a:srgbClr val="C00000"/>
                </a:solidFill>
              </a:rPr>
              <a:t>True; Betty and </a:t>
            </a:r>
            <a:r>
              <a:rPr lang="en-SG" sz="2400" dirty="0" err="1" smtClean="0">
                <a:solidFill>
                  <a:srgbClr val="C00000"/>
                </a:solidFill>
              </a:rPr>
              <a:t>Fandi</a:t>
            </a:r>
            <a:r>
              <a:rPr lang="en-SG" sz="2400" dirty="0" smtClean="0">
                <a:solidFill>
                  <a:srgbClr val="C00000"/>
                </a:solidFill>
              </a:rPr>
              <a:t> (or Emily and </a:t>
            </a:r>
            <a:r>
              <a:rPr lang="en-SG" sz="2400" dirty="0" err="1" smtClean="0">
                <a:solidFill>
                  <a:srgbClr val="C00000"/>
                </a:solidFill>
              </a:rPr>
              <a:t>Fandi</a:t>
            </a:r>
            <a:r>
              <a:rPr lang="en-SG" sz="2400" dirty="0" smtClean="0">
                <a:solidFill>
                  <a:srgbClr val="C00000"/>
                </a:solidFill>
              </a:rPr>
              <a:t>)</a:t>
            </a:r>
            <a:endParaRPr lang="en-SG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7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Q5</a:t>
            </a:r>
            <a:endParaRPr lang="en-US" sz="3600" dirty="0"/>
          </a:p>
        </p:txBody>
      </p: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1F23C454-86C1-4B64-B2E0-1AB0518F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4BFA9-307B-440D-B28A-50A522C79DD3}"/>
              </a:ext>
            </a:extLst>
          </p:cNvPr>
          <p:cNvSpPr txBox="1"/>
          <p:nvPr/>
        </p:nvSpPr>
        <p:spPr>
          <a:xfrm>
            <a:off x="6445046" y="684318"/>
            <a:ext cx="500114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(d)</a:t>
            </a:r>
            <a:r>
              <a:rPr lang="en-SG" sz="2400" dirty="0">
                <a:latin typeface="Calibri" panose="020F0502020204030204" pitchFamily="34" charset="0"/>
                <a:cs typeface="Calibri" panose="020F0502020204030204" pitchFamily="34" charset="0"/>
              </a:rPr>
              <a:t>	T</a:t>
            </a:r>
            <a:r>
              <a:rPr lang="en-SG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are two clubs that are attended by the same group of members.</a:t>
            </a:r>
            <a:endParaRPr lang="en-SG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B3B57B-A5F9-4CCA-8FAA-C071865C7789}"/>
              </a:ext>
            </a:extLst>
          </p:cNvPr>
          <p:cNvSpPr txBox="1"/>
          <p:nvPr/>
        </p:nvSpPr>
        <p:spPr>
          <a:xfrm>
            <a:off x="6592529" y="1854478"/>
            <a:ext cx="48536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True;</a:t>
            </a:r>
          </a:p>
          <a:p>
            <a:r>
              <a:rPr lang="en-SG" sz="2400" dirty="0" err="1" smtClean="0">
                <a:solidFill>
                  <a:srgbClr val="C00000"/>
                </a:solidFill>
              </a:rPr>
              <a:t>TPY</a:t>
            </a:r>
            <a:r>
              <a:rPr lang="en-SG" sz="2400" dirty="0" smtClean="0">
                <a:solidFill>
                  <a:srgbClr val="C00000"/>
                </a:solidFill>
              </a:rPr>
              <a:t> Club and Clementi Club are attended by Aiken, Betty, </a:t>
            </a:r>
            <a:r>
              <a:rPr lang="en-SG" sz="2400" dirty="0" err="1" smtClean="0">
                <a:solidFill>
                  <a:srgbClr val="C00000"/>
                </a:solidFill>
              </a:rPr>
              <a:t>Dueet</a:t>
            </a:r>
            <a:r>
              <a:rPr lang="en-SG" sz="2400" dirty="0" smtClean="0">
                <a:solidFill>
                  <a:srgbClr val="C00000"/>
                </a:solidFill>
              </a:rPr>
              <a:t> and Emily.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B2163-6E39-43ED-A44A-58CD7E6BAE2A}"/>
              </a:ext>
            </a:extLst>
          </p:cNvPr>
          <p:cNvSpPr txBox="1"/>
          <p:nvPr/>
        </p:nvSpPr>
        <p:spPr>
          <a:xfrm>
            <a:off x="6445045" y="3824857"/>
            <a:ext cx="520584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(e)</a:t>
            </a:r>
            <a:r>
              <a:rPr lang="en-SG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SG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the clubs are attended by the same number of members.</a:t>
            </a:r>
            <a:endParaRPr lang="en-SG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56FBE6-926D-4396-91E9-D2D618CEDC48}"/>
              </a:ext>
            </a:extLst>
          </p:cNvPr>
          <p:cNvSpPr txBox="1"/>
          <p:nvPr/>
        </p:nvSpPr>
        <p:spPr>
          <a:xfrm>
            <a:off x="6592529" y="4655854"/>
            <a:ext cx="41418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True;</a:t>
            </a:r>
          </a:p>
          <a:p>
            <a:r>
              <a:rPr lang="en-SG" sz="2400" dirty="0" smtClean="0">
                <a:solidFill>
                  <a:srgbClr val="C00000"/>
                </a:solidFill>
              </a:rPr>
              <a:t>Every club is attended by four members.</a:t>
            </a:r>
            <a:endParaRPr lang="en-SG" sz="2400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9765" t="8266" r="14116" b="42471"/>
          <a:stretch/>
        </p:blipFill>
        <p:spPr>
          <a:xfrm>
            <a:off x="965378" y="301560"/>
            <a:ext cx="5479667" cy="63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5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10126292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 Proof for: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≥0)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What is wrong with this “proof”?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10126292" cy="523220"/>
              </a:xfrm>
              <a:prstGeom prst="rect">
                <a:avLst/>
              </a:prstGeom>
              <a:blipFill>
                <a:blip r:embed="rId2"/>
                <a:stretch>
                  <a:fillRect l="-1264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/>
              <p:nvPr/>
            </p:nvSpPr>
            <p:spPr>
              <a:xfrm>
                <a:off x="1936004" y="961041"/>
                <a:ext cx="8156448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SG" sz="2800" dirty="0"/>
                  <a:t>There are 3 cases to consider: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&lt;0,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800" dirty="0"/>
                  <a:t>. </a:t>
                </a:r>
              </a:p>
              <a:p>
                <a:pPr>
                  <a:spcAft>
                    <a:spcPts val="1800"/>
                  </a:spcAft>
                </a:pPr>
                <a:r>
                  <a:rPr lang="en-SG" sz="2800" dirty="0"/>
                  <a:t>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SG" sz="2800" dirty="0"/>
                  <a:t>,  for example,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SG" sz="280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SG" sz="2800" dirty="0"/>
                  <a:t>; </a:t>
                </a:r>
              </a:p>
              <a:p>
                <a:pPr>
                  <a:spcAft>
                    <a:spcPts val="1800"/>
                  </a:spcAft>
                </a:pPr>
                <a:r>
                  <a:rPr lang="en-SG" sz="2800" dirty="0"/>
                  <a:t>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80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800" dirty="0"/>
                  <a:t>; </a:t>
                </a:r>
              </a:p>
              <a:p>
                <a:pPr>
                  <a:spcAft>
                    <a:spcPts val="1800"/>
                  </a:spcAft>
                </a:pPr>
                <a:r>
                  <a:rPr lang="en-SG" sz="2800" dirty="0"/>
                  <a:t>if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800" dirty="0"/>
                  <a:t>, say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SG" sz="280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SG" sz="2800" dirty="0"/>
                  <a:t>. </a:t>
                </a:r>
              </a:p>
              <a:p>
                <a:pPr>
                  <a:spcAft>
                    <a:spcPts val="1800"/>
                  </a:spcAft>
                </a:pPr>
                <a:r>
                  <a:rPr lang="en-SG" sz="2800" dirty="0"/>
                  <a:t>Therefore, in all cases,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004" y="961041"/>
                <a:ext cx="8156448" cy="3170099"/>
              </a:xfrm>
              <a:prstGeom prst="rect">
                <a:avLst/>
              </a:prstGeom>
              <a:blipFill>
                <a:blip r:embed="rId3"/>
                <a:stretch>
                  <a:fillRect l="-1570" t="-1923" r="-1046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45A77-5296-4E66-ADFC-F37D53B78038}"/>
                  </a:ext>
                </a:extLst>
              </p:cNvPr>
              <p:cNvSpPr txBox="1"/>
              <p:nvPr/>
            </p:nvSpPr>
            <p:spPr>
              <a:xfrm>
                <a:off x="951082" y="4385277"/>
                <a:ext cx="10126292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(b) Use the same logic in (a) to 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SG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SG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45A77-5296-4E66-ADFC-F37D53B78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82" y="4385277"/>
                <a:ext cx="10126292" cy="523220"/>
              </a:xfrm>
              <a:prstGeom prst="rect">
                <a:avLst/>
              </a:prstGeom>
              <a:blipFill>
                <a:blip r:embed="rId4"/>
                <a:stretch>
                  <a:fillRect l="-120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1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10126292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(c) Proof for: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≥0)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What is wrong with this “proof”?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10126292" cy="523220"/>
              </a:xfrm>
              <a:prstGeom prst="rect">
                <a:avLst/>
              </a:prstGeom>
              <a:blipFill>
                <a:blip r:embed="rId2"/>
                <a:stretch>
                  <a:fillRect l="-1264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/>
              <p:nvPr/>
            </p:nvSpPr>
            <p:spPr>
              <a:xfrm>
                <a:off x="1904582" y="1171527"/>
                <a:ext cx="8156448" cy="2508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SG" sz="2800" dirty="0"/>
                  <a:t>Prove by contradiction.</a:t>
                </a:r>
              </a:p>
              <a:p>
                <a:pPr>
                  <a:spcAft>
                    <a:spcPts val="1800"/>
                  </a:spcAft>
                </a:pPr>
                <a:r>
                  <a:rPr lang="en-SG" sz="2800" dirty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SG" sz="2800" dirty="0"/>
                  <a:t> for all real numbers. </a:t>
                </a:r>
              </a:p>
              <a:p>
                <a:pPr>
                  <a:spcAft>
                    <a:spcPts val="1800"/>
                  </a:spcAft>
                </a:pPr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SG" sz="280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=9&gt;0</m:t>
                    </m:r>
                  </m:oMath>
                </a14:m>
                <a:r>
                  <a:rPr lang="en-SG" sz="2800" dirty="0"/>
                  <a:t> which is a contradiction.</a:t>
                </a:r>
              </a:p>
              <a:p>
                <a:pPr>
                  <a:spcAft>
                    <a:spcPts val="1800"/>
                  </a:spcAft>
                </a:pPr>
                <a:r>
                  <a:rPr lang="en-SG" sz="2800" dirty="0"/>
                  <a:t>Therefore,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≥0)</m:t>
                    </m:r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582" y="1171527"/>
                <a:ext cx="8156448" cy="2508379"/>
              </a:xfrm>
              <a:prstGeom prst="rect">
                <a:avLst/>
              </a:prstGeom>
              <a:blipFill>
                <a:blip r:embed="rId3"/>
                <a:stretch>
                  <a:fillRect l="-1495" t="-2184" b="-6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45A77-5296-4E66-ADFC-F37D53B78038}"/>
                  </a:ext>
                </a:extLst>
              </p:cNvPr>
              <p:cNvSpPr txBox="1"/>
              <p:nvPr/>
            </p:nvSpPr>
            <p:spPr>
              <a:xfrm>
                <a:off x="951082" y="4056093"/>
                <a:ext cx="10126292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(d) Use the same logic in (c) to 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SG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SG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45A77-5296-4E66-ADFC-F37D53B78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82" y="4056093"/>
                <a:ext cx="10126292" cy="523220"/>
              </a:xfrm>
              <a:prstGeom prst="rect">
                <a:avLst/>
              </a:prstGeom>
              <a:blipFill>
                <a:blip r:embed="rId4"/>
                <a:stretch>
                  <a:fillRect l="-120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4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Q7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7876868" cy="10865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spcAft>
                    <a:spcPts val="600"/>
                  </a:spcAft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following is a partial proof of the claim:</a:t>
                </a:r>
              </a:p>
              <a:p>
                <a:pPr marL="546100" indent="-546100">
                  <a:tabLst>
                    <a:tab pos="15240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SG" sz="2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&lt;0)∨(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&gt;1)</m:t>
                        </m:r>
                      </m:e>
                    </m:d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7876868" cy="1086516"/>
              </a:xfrm>
              <a:prstGeom prst="rect">
                <a:avLst/>
              </a:prstGeom>
              <a:blipFill>
                <a:blip r:embed="rId2"/>
                <a:stretch>
                  <a:fillRect l="-1625" t="-5618" r="-774" b="-13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/>
              <p:nvPr/>
            </p:nvSpPr>
            <p:spPr>
              <a:xfrm>
                <a:off x="807302" y="1642298"/>
                <a:ext cx="11031130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6575" indent="-536575">
                  <a:spcAft>
                    <a:spcPts val="600"/>
                  </a:spcAft>
                </a:pPr>
                <a:r>
                  <a:rPr lang="en-SG" sz="2400" dirty="0"/>
                  <a:t>1.	Let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be an arbitrarily chosen real number.</a:t>
                </a:r>
              </a:p>
              <a:p>
                <a:pPr marL="536575" indent="-536575"/>
                <a:r>
                  <a:rPr lang="en-SG" sz="2400" dirty="0"/>
                  <a:t>2.	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b="0" dirty="0"/>
              </a:p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/>
                  <a:t>	2.1.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400" dirty="0"/>
                  <a:t>, or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−1)&gt;0</m:t>
                    </m:r>
                  </m:oMath>
                </a14:m>
                <a:r>
                  <a:rPr lang="en-SG" sz="2400" dirty="0"/>
                  <a:t>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basic algebra)</a:t>
                </a:r>
              </a:p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/>
                  <a:t>	2.2.	So, both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400" dirty="0"/>
                  <a:t> are positive, or both are negative.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Appendix  A, T25)</a:t>
                </a:r>
                <a:endParaRPr lang="en-SG" sz="28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2" y="1642298"/>
                <a:ext cx="11031130" cy="1646605"/>
              </a:xfrm>
              <a:prstGeom prst="rect">
                <a:avLst/>
              </a:prstGeom>
              <a:blipFill>
                <a:blip r:embed="rId3"/>
                <a:stretch>
                  <a:fillRect l="-829" t="-2952" b="-70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51607-4BE2-4AAF-9F54-6B69CE51038B}"/>
                  </a:ext>
                </a:extLst>
              </p:cNvPr>
              <p:cNvSpPr txBox="1"/>
              <p:nvPr/>
            </p:nvSpPr>
            <p:spPr>
              <a:xfrm>
                <a:off x="807302" y="5832731"/>
                <a:ext cx="812943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6575" indent="-536575">
                  <a:spcAft>
                    <a:spcPts val="600"/>
                  </a:spcAft>
                </a:pPr>
                <a:r>
                  <a:rPr lang="en-SG" sz="2400" dirty="0"/>
                  <a:t>3.	Therefore,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SG" sz="24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&lt;0</m:t>
                            </m:r>
                          </m:e>
                        </m:d>
                        <m:r>
                          <a:rPr lang="en-SG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d>
                      </m:e>
                    </m:d>
                    <m:r>
                      <a:rPr lang="en-SG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SG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51607-4BE2-4AAF-9F54-6B69CE510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2" y="5832731"/>
                <a:ext cx="8129434" cy="509178"/>
              </a:xfrm>
              <a:prstGeom prst="rect">
                <a:avLst/>
              </a:prstGeom>
              <a:blipFill>
                <a:blip r:embed="rId4"/>
                <a:stretch>
                  <a:fillRect l="-1124" t="-3614" b="-240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FA420D-0FA3-43E2-9698-CCB7893521D0}"/>
                  </a:ext>
                </a:extLst>
              </p:cNvPr>
              <p:cNvSpPr txBox="1"/>
              <p:nvPr/>
            </p:nvSpPr>
            <p:spPr>
              <a:xfrm>
                <a:off x="1176336" y="3508295"/>
                <a:ext cx="7114224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spcAft>
                    <a:spcPts val="600"/>
                  </a:spcAft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	Do we need to include the case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FA420D-0FA3-43E2-9698-CCB789352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3508295"/>
                <a:ext cx="7114224" cy="523220"/>
              </a:xfrm>
              <a:prstGeom prst="rect">
                <a:avLst/>
              </a:prstGeom>
              <a:blipFill>
                <a:blip r:embed="rId5"/>
                <a:stretch>
                  <a:fillRect l="-1799"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5F3951A-1EA0-4513-8DA8-D80821FB77AA}"/>
              </a:ext>
            </a:extLst>
          </p:cNvPr>
          <p:cNvSpPr txBox="1"/>
          <p:nvPr/>
        </p:nvSpPr>
        <p:spPr>
          <a:xfrm>
            <a:off x="2462784" y="4261595"/>
            <a:ext cx="5913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No. A conditional statement is true (true by default/vacuously true) when its hypotheses is false.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5984" y="441969"/>
                <a:ext cx="2676144" cy="120032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Appendix A, </a:t>
                </a:r>
                <a:r>
                  <a:rPr lang="en-US" dirty="0" err="1"/>
                  <a:t>T25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positive or both are negative.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984" y="441969"/>
                <a:ext cx="2676144" cy="1200329"/>
              </a:xfrm>
              <a:prstGeom prst="rect">
                <a:avLst/>
              </a:prstGeom>
              <a:blipFill>
                <a:blip r:embed="rId6"/>
                <a:stretch>
                  <a:fillRect l="-1587" t="-2525" r="-2494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61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F693EA-D6FB-414A-846E-3067D94D8725}"/>
                  </a:ext>
                </a:extLst>
              </p:cNvPr>
              <p:cNvSpPr txBox="1"/>
              <p:nvPr/>
            </p:nvSpPr>
            <p:spPr>
              <a:xfrm>
                <a:off x="741441" y="319851"/>
                <a:ext cx="10709117" cy="4370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SG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Learning objectives for this tutorial: </a:t>
                </a:r>
              </a:p>
              <a:p>
                <a:pPr marL="900113" indent="-4572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Knowing the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contrapositive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converse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inverse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forms of a conditional statement. (Q1) </a:t>
                </a:r>
              </a:p>
              <a:p>
                <a:pPr marL="900113" indent="-4572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Understanding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quantified statements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(Q4, Q5)</a:t>
                </a:r>
              </a:p>
              <a:p>
                <a:pPr marL="900113" indent="-4572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Writing quantified statements 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SG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</m:oMath>
                </a14:m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(Q2, Q8, Q9)</a:t>
                </a:r>
              </a:p>
              <a:p>
                <a:pPr marL="900113" indent="-4572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Wrong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proofs. (Q6)</a:t>
                </a:r>
              </a:p>
              <a:p>
                <a:pPr marL="900113" indent="-4572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Writing </a:t>
                </a:r>
                <a:r>
                  <a:rPr lang="en-SG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proofs. </a:t>
                </a:r>
                <a:r>
                  <a:rPr lang="en-SG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(Q3, Q7, Q10)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F693EA-D6FB-414A-846E-3067D94D8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41" y="319851"/>
                <a:ext cx="10709117" cy="4370427"/>
              </a:xfrm>
              <a:prstGeom prst="rect">
                <a:avLst/>
              </a:prstGeom>
              <a:blipFill>
                <a:blip r:embed="rId2"/>
                <a:stretch>
                  <a:fillRect l="-1765" t="-2092" r="-1025" b="-36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Q7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/>
              <p:nvPr/>
            </p:nvSpPr>
            <p:spPr>
              <a:xfrm>
                <a:off x="807302" y="1642298"/>
                <a:ext cx="11031130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6575" indent="-536575">
                  <a:spcAft>
                    <a:spcPts val="600"/>
                  </a:spcAft>
                </a:pPr>
                <a:r>
                  <a:rPr lang="en-SG" sz="2400" dirty="0"/>
                  <a:t>1.	Let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be an arbitrarily chosen real number.</a:t>
                </a:r>
              </a:p>
              <a:p>
                <a:pPr marL="536575" indent="-536575"/>
                <a:r>
                  <a:rPr lang="en-SG" sz="2400" dirty="0"/>
                  <a:t>2.	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b="0" dirty="0"/>
              </a:p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/>
                  <a:t>	2.1.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400" dirty="0"/>
                  <a:t>, or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−1)&gt;0</m:t>
                    </m:r>
                  </m:oMath>
                </a14:m>
                <a:r>
                  <a:rPr lang="en-SG" sz="2400" dirty="0"/>
                  <a:t>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basic algebra)</a:t>
                </a:r>
              </a:p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/>
                  <a:t>	2.2.	So, both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400" dirty="0"/>
                  <a:t> are positive, or both are negative.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Appendix  A, T25)</a:t>
                </a:r>
                <a:endParaRPr lang="en-SG" sz="28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2" y="1642298"/>
                <a:ext cx="11031130" cy="1646605"/>
              </a:xfrm>
              <a:prstGeom prst="rect">
                <a:avLst/>
              </a:prstGeom>
              <a:blipFill>
                <a:blip r:embed="rId3"/>
                <a:stretch>
                  <a:fillRect l="-829" t="-2952" b="-70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51607-4BE2-4AAF-9F54-6B69CE51038B}"/>
                  </a:ext>
                </a:extLst>
              </p:cNvPr>
              <p:cNvSpPr txBox="1"/>
              <p:nvPr/>
            </p:nvSpPr>
            <p:spPr>
              <a:xfrm>
                <a:off x="807302" y="5832731"/>
                <a:ext cx="812943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6575" indent="-536575">
                  <a:spcAft>
                    <a:spcPts val="600"/>
                  </a:spcAft>
                </a:pPr>
                <a:r>
                  <a:rPr lang="en-SG" sz="2400" dirty="0"/>
                  <a:t>3.	Therefore,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SG" sz="24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&lt;0</m:t>
                            </m:r>
                          </m:e>
                        </m:d>
                        <m:r>
                          <a:rPr lang="en-SG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d>
                      </m:e>
                    </m:d>
                    <m:r>
                      <a:rPr lang="en-SG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SG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51607-4BE2-4AAF-9F54-6B69CE510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2" y="5832731"/>
                <a:ext cx="8129434" cy="509178"/>
              </a:xfrm>
              <a:prstGeom prst="rect">
                <a:avLst/>
              </a:prstGeom>
              <a:blipFill>
                <a:blip r:embed="rId4"/>
                <a:stretch>
                  <a:fillRect l="-1124" t="-3614" b="-240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FFA420D-0FA3-43E2-9698-CCB7893521D0}"/>
              </a:ext>
            </a:extLst>
          </p:cNvPr>
          <p:cNvSpPr txBox="1"/>
          <p:nvPr/>
        </p:nvSpPr>
        <p:spPr>
          <a:xfrm>
            <a:off x="7708135" y="1627248"/>
            <a:ext cx="396901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spcAft>
                <a:spcPts val="600"/>
              </a:spcAft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(b)	Complete the proof.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453FE9-D4A9-4C8B-924F-74034644B6D9}"/>
                  </a:ext>
                </a:extLst>
              </p:cNvPr>
              <p:cNvSpPr txBox="1"/>
              <p:nvPr/>
            </p:nvSpPr>
            <p:spPr>
              <a:xfrm>
                <a:off x="807302" y="3372719"/>
                <a:ext cx="8565716" cy="2369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/>
                  <a:t>	</a:t>
                </a:r>
                <a:r>
                  <a:rPr lang="en-SG" sz="2400" dirty="0">
                    <a:solidFill>
                      <a:srgbClr val="0000FF"/>
                    </a:solidFill>
                  </a:rPr>
                  <a:t>2.3.	Case 1: both </a:t>
                </a:r>
                <a14:m>
                  <m:oMath xmlns:m="http://schemas.openxmlformats.org/officeDocument/2006/math">
                    <m:r>
                      <a:rPr lang="en-SG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400" dirty="0">
                    <a:solidFill>
                      <a:srgbClr val="0000FF"/>
                    </a:solidFill>
                  </a:rPr>
                  <a:t> are positive.</a:t>
                </a:r>
              </a:p>
              <a:p>
                <a:pPr marL="536575" indent="-536575">
                  <a:tabLst>
                    <a:tab pos="1169988" algn="l"/>
                    <a:tab pos="2060575" algn="l"/>
                  </a:tabLst>
                </a:pPr>
                <a:r>
                  <a:rPr lang="en-SG" sz="2400" dirty="0">
                    <a:solidFill>
                      <a:srgbClr val="0000FF"/>
                    </a:solidFill>
                  </a:rPr>
                  <a:t>		2.3.1.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SG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−1&gt;0</m:t>
                        </m:r>
                      </m:e>
                    </m:d>
                    <m:r>
                      <a:rPr lang="en-SG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SG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dirty="0">
                  <a:solidFill>
                    <a:srgbClr val="0000FF"/>
                  </a:solidFill>
                </a:endParaRPr>
              </a:p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>
                    <a:solidFill>
                      <a:srgbClr val="0000FF"/>
                    </a:solidFill>
                  </a:rPr>
                  <a:t>	2.4.	Case 2: both </a:t>
                </a:r>
                <a14:m>
                  <m:oMath xmlns:m="http://schemas.openxmlformats.org/officeDocument/2006/math">
                    <m:r>
                      <a:rPr lang="en-SG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400" dirty="0">
                    <a:solidFill>
                      <a:srgbClr val="0000FF"/>
                    </a:solidFill>
                  </a:rPr>
                  <a:t> are negative.</a:t>
                </a:r>
              </a:p>
              <a:p>
                <a:pPr marL="536575" indent="-536575">
                  <a:tabLst>
                    <a:tab pos="1169988" algn="l"/>
                    <a:tab pos="2060575" algn="l"/>
                  </a:tabLst>
                </a:pPr>
                <a:r>
                  <a:rPr lang="en-SG" sz="2400" dirty="0">
                    <a:solidFill>
                      <a:srgbClr val="0000FF"/>
                    </a:solidFill>
                  </a:rPr>
                  <a:t>		2.4.1.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SG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−1&lt;0</m:t>
                        </m:r>
                      </m:e>
                    </m:d>
                    <m:r>
                      <a:rPr lang="en-SG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SG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  <a:p>
                <a:pPr marL="536575" indent="-536575">
                  <a:tabLst>
                    <a:tab pos="1169988" algn="l"/>
                    <a:tab pos="2060575" algn="l"/>
                  </a:tabLst>
                </a:pPr>
                <a:r>
                  <a:rPr lang="en-SG" sz="2400" dirty="0">
                    <a:solidFill>
                      <a:srgbClr val="0000FF"/>
                    </a:solidFill>
                  </a:rPr>
                  <a:t>	2.5.	From lines 2.3.1 and 2.4.1, we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SG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SG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b="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  <a:p>
                <a:pPr marL="536575" indent="-536575">
                  <a:tabLst>
                    <a:tab pos="1169988" algn="l"/>
                    <a:tab pos="2060575" algn="l"/>
                  </a:tabLst>
                </a:pPr>
                <a:r>
                  <a:rPr lang="en-SG" sz="2400" dirty="0">
                    <a:solidFill>
                      <a:srgbClr val="0000FF"/>
                    </a:solidFill>
                  </a:rPr>
                  <a:t>	2.6.	Therefore,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SG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SG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SG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SG" sz="24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453FE9-D4A9-4C8B-924F-74034644B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2" y="3372719"/>
                <a:ext cx="8565716" cy="2369559"/>
              </a:xfrm>
              <a:prstGeom prst="rect">
                <a:avLst/>
              </a:prstGeom>
              <a:blipFill>
                <a:blip r:embed="rId5"/>
                <a:stretch>
                  <a:fillRect t="-2057" b="-23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7876868" cy="10865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spcAft>
                    <a:spcPts val="600"/>
                  </a:spcAft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following is a partial proof of the claim:</a:t>
                </a:r>
              </a:p>
              <a:p>
                <a:pPr marL="546100" indent="-546100">
                  <a:tabLst>
                    <a:tab pos="15240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SG" sz="2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&lt;0)∨(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&gt;1)</m:t>
                        </m:r>
                      </m:e>
                    </m:d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7876868" cy="1086516"/>
              </a:xfrm>
              <a:prstGeom prst="rect">
                <a:avLst/>
              </a:prstGeom>
              <a:blipFill>
                <a:blip r:embed="rId6"/>
                <a:stretch>
                  <a:fillRect l="-1625" t="-5618" r="-774" b="-13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2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Q7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8772980" cy="10865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spcAft>
                    <a:spcPts val="600"/>
                  </a:spcAft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following is a partial proof of the claim:</a:t>
                </a:r>
              </a:p>
              <a:p>
                <a:pPr marL="546100" indent="-546100">
                  <a:tabLst>
                    <a:tab pos="15240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SG" sz="2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SG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&lt;0)∨(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&gt;1)</m:t>
                        </m:r>
                      </m:e>
                    </m:d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8772980" cy="1086516"/>
              </a:xfrm>
              <a:prstGeom prst="rect">
                <a:avLst/>
              </a:prstGeom>
              <a:blipFill>
                <a:blip r:embed="rId2"/>
                <a:stretch>
                  <a:fillRect l="-1459" t="-5618" b="-134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/>
              <p:nvPr/>
            </p:nvSpPr>
            <p:spPr>
              <a:xfrm>
                <a:off x="807302" y="1642298"/>
                <a:ext cx="11031130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6575" indent="-536575">
                  <a:spcAft>
                    <a:spcPts val="600"/>
                  </a:spcAft>
                </a:pPr>
                <a:r>
                  <a:rPr lang="en-SG" sz="2400" dirty="0"/>
                  <a:t>1.	Let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be an arbitrarily chosen real number.</a:t>
                </a:r>
              </a:p>
              <a:p>
                <a:pPr marL="536575" indent="-536575"/>
                <a:r>
                  <a:rPr lang="en-SG" sz="2400" dirty="0"/>
                  <a:t>2.	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b="0" dirty="0"/>
              </a:p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/>
                  <a:t>	2.1.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400" dirty="0"/>
                  <a:t>, or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−1)&gt;0</m:t>
                    </m:r>
                  </m:oMath>
                </a14:m>
                <a:r>
                  <a:rPr lang="en-SG" sz="2400" dirty="0"/>
                  <a:t>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basic algebra)</a:t>
                </a:r>
              </a:p>
              <a:p>
                <a:pPr marL="536575" indent="-536575">
                  <a:tabLst>
                    <a:tab pos="1169988" algn="l"/>
                  </a:tabLst>
                </a:pPr>
                <a:r>
                  <a:rPr lang="en-SG" sz="2400" dirty="0"/>
                  <a:t>	2.2.	So, both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400" dirty="0"/>
                  <a:t> are positive, or both are negative.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Appendix  A, T25)</a:t>
                </a:r>
                <a:endParaRPr lang="en-SG" sz="28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24A959-073A-4267-A628-02D77746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2" y="1642298"/>
                <a:ext cx="11031130" cy="1646605"/>
              </a:xfrm>
              <a:prstGeom prst="rect">
                <a:avLst/>
              </a:prstGeom>
              <a:blipFill>
                <a:blip r:embed="rId3"/>
                <a:stretch>
                  <a:fillRect l="-829" t="-2952" b="-70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51607-4BE2-4AAF-9F54-6B69CE51038B}"/>
                  </a:ext>
                </a:extLst>
              </p:cNvPr>
              <p:cNvSpPr txBox="1"/>
              <p:nvPr/>
            </p:nvSpPr>
            <p:spPr>
              <a:xfrm>
                <a:off x="807302" y="3605638"/>
                <a:ext cx="812943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6575" indent="-536575">
                  <a:spcAft>
                    <a:spcPts val="600"/>
                  </a:spcAft>
                </a:pPr>
                <a:r>
                  <a:rPr lang="en-SG" sz="2400" dirty="0"/>
                  <a:t>3.	Therefore,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SG" sz="24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&lt;0</m:t>
                            </m:r>
                          </m:e>
                        </m:d>
                        <m:r>
                          <a:rPr lang="en-SG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SG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d>
                      </m:e>
                    </m:d>
                    <m:r>
                      <a:rPr lang="en-SG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SG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51607-4BE2-4AAF-9F54-6B69CE510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2" y="3605638"/>
                <a:ext cx="8129434" cy="509178"/>
              </a:xfrm>
              <a:prstGeom prst="rect">
                <a:avLst/>
              </a:prstGeom>
              <a:blipFill>
                <a:blip r:embed="rId4"/>
                <a:stretch>
                  <a:fillRect l="-1124" t="-3571" b="-2261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FFA420D-0FA3-43E2-9698-CCB7893521D0}"/>
              </a:ext>
            </a:extLst>
          </p:cNvPr>
          <p:cNvSpPr txBox="1"/>
          <p:nvPr/>
        </p:nvSpPr>
        <p:spPr>
          <a:xfrm>
            <a:off x="919660" y="4529535"/>
            <a:ext cx="981193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spcAft>
                <a:spcPts val="600"/>
              </a:spcAft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(c)	Step 3 is an application of </a:t>
            </a:r>
            <a:r>
              <a:rPr lang="en-SG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universal generalization</a:t>
            </a: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. Explain what it means.</a:t>
            </a:r>
          </a:p>
        </p:txBody>
      </p:sp>
    </p:spTree>
    <p:extLst>
      <p:ext uri="{BB962C8B-B14F-4D97-AF65-F5344CB8AC3E}">
        <p14:creationId xmlns:p14="http://schemas.microsoft.com/office/powerpoint/2010/main" val="29501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Q8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7248980" cy="1815882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took the Transformers ride”</a:t>
                </a:r>
              </a:p>
              <a:p>
                <a:pPr marL="546100" indent="-546100">
                  <a:tabLst>
                    <a:tab pos="546100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took the Battlestar Galactica ride”</a:t>
                </a:r>
              </a:p>
              <a:p>
                <a:pPr marL="546100" indent="-546100">
                  <a:tabLst>
                    <a:tab pos="546100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visited the Ancient Egypt”</a:t>
                </a:r>
              </a:p>
              <a:p>
                <a:pPr marL="546100" indent="-546100">
                  <a:tabLst>
                    <a:tab pos="546100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watched the Water World show”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7248980" cy="1815882"/>
              </a:xfrm>
              <a:prstGeom prst="rect">
                <a:avLst/>
              </a:prstGeom>
              <a:blipFill>
                <a:blip r:embed="rId2"/>
                <a:stretch>
                  <a:fillRect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8315608" y="2399531"/>
                <a:ext cx="2598910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608" y="2399531"/>
                <a:ext cx="2598910" cy="655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621569D-8584-4132-85D1-01F40FD206DA}"/>
              </a:ext>
            </a:extLst>
          </p:cNvPr>
          <p:cNvSpPr txBox="1"/>
          <p:nvPr/>
        </p:nvSpPr>
        <p:spPr>
          <a:xfrm>
            <a:off x="919660" y="2438003"/>
            <a:ext cx="72489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(a)	Every visitor watched the Water World show.</a:t>
            </a:r>
            <a:endParaRPr lang="en-SG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037D1-A8A6-4DC5-AC83-52CB8CDC124A}"/>
              </a:ext>
            </a:extLst>
          </p:cNvPr>
          <p:cNvSpPr txBox="1"/>
          <p:nvPr/>
        </p:nvSpPr>
        <p:spPr>
          <a:xfrm>
            <a:off x="919660" y="3179186"/>
            <a:ext cx="673082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(b)	Every visitor who took the Battlestar Galactica ride also took the Transformers ride.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/>
              <p:nvPr/>
            </p:nvSpPr>
            <p:spPr>
              <a:xfrm>
                <a:off x="7833360" y="3429000"/>
                <a:ext cx="3886200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360" y="3429000"/>
                <a:ext cx="3886200" cy="655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66D1227-7A51-4C15-8FE6-DA9F8230B6C4}"/>
              </a:ext>
            </a:extLst>
          </p:cNvPr>
          <p:cNvSpPr txBox="1"/>
          <p:nvPr/>
        </p:nvSpPr>
        <p:spPr>
          <a:xfrm>
            <a:off x="919660" y="4770614"/>
            <a:ext cx="673082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(c)	There is a visitor who took both the Transformers ride and the Battlestar Galactica ride.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A820FB-A3BF-4E46-8F06-BBBAE7F0A798}"/>
                  </a:ext>
                </a:extLst>
              </p:cNvPr>
              <p:cNvSpPr txBox="1"/>
              <p:nvPr/>
            </p:nvSpPr>
            <p:spPr>
              <a:xfrm>
                <a:off x="7833360" y="4941029"/>
                <a:ext cx="3764280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A820FB-A3BF-4E46-8F06-BBBAE7F0A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360" y="4941029"/>
                <a:ext cx="3764280" cy="655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42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0" grpId="0" build="p"/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Q8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1569D-8584-4132-85D1-01F40FD206DA}"/>
              </a:ext>
            </a:extLst>
          </p:cNvPr>
          <p:cNvSpPr txBox="1"/>
          <p:nvPr/>
        </p:nvSpPr>
        <p:spPr>
          <a:xfrm>
            <a:off x="919660" y="533003"/>
            <a:ext cx="651746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(d)	No visitor who visited the Ancient Egypt watched the Water World show.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/>
              <p:nvPr/>
            </p:nvSpPr>
            <p:spPr>
              <a:xfrm>
                <a:off x="7574280" y="709974"/>
                <a:ext cx="4280003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→~</m:t>
                          </m:r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280" y="709974"/>
                <a:ext cx="4280003" cy="655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A820FB-A3BF-4E46-8F06-BBBAE7F0A798}"/>
                  </a:ext>
                </a:extLst>
              </p:cNvPr>
              <p:cNvSpPr txBox="1"/>
              <p:nvPr/>
            </p:nvSpPr>
            <p:spPr>
              <a:xfrm>
                <a:off x="1826282" y="3429000"/>
                <a:ext cx="9009358" cy="24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5720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  <a:p>
                <a:pPr lvl="0">
                  <a:spcAft>
                    <a:spcPts val="600"/>
                  </a:spcAft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b="0" dirty="0">
                    <a:ea typeface="Cambria Math" panose="02040503050406030204" pitchFamily="18" charset="0"/>
                  </a:rPr>
                  <a:t> 	</a:t>
                </a:r>
                <a:r>
                  <a:rPr lang="en-SG" sz="2800" b="0" dirty="0">
                    <a:solidFill>
                      <a:srgbClr val="336600"/>
                    </a:solidFill>
                    <a:ea typeface="Cambria Math" panose="02040503050406030204" pitchFamily="18" charset="0"/>
                  </a:rPr>
                  <a:t>(negation of existential)</a:t>
                </a:r>
              </a:p>
              <a:p>
                <a:pPr lvl="0">
                  <a:spcAft>
                    <a:spcPts val="600"/>
                  </a:spcAft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∀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SG" sz="2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dirty="0"/>
                  <a:t> 	</a:t>
                </a:r>
                <a:r>
                  <a:rPr lang="en-SG" sz="2800" dirty="0">
                    <a:solidFill>
                      <a:srgbClr val="336600"/>
                    </a:solidFill>
                  </a:rPr>
                  <a:t>(De Morgan’s law)</a:t>
                </a:r>
              </a:p>
              <a:p>
                <a:pPr>
                  <a:spcAft>
                    <a:spcPts val="600"/>
                  </a:spcAft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∀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→~</m:t>
                        </m:r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dirty="0"/>
                  <a:t> 	</a:t>
                </a:r>
                <a:r>
                  <a:rPr lang="en-SG" sz="2800" dirty="0">
                    <a:solidFill>
                      <a:srgbClr val="336600"/>
                    </a:solidFill>
                  </a:rPr>
                  <a:t>(implication law)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A820FB-A3BF-4E46-8F06-BBBAE7F0A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82" y="3429000"/>
                <a:ext cx="9009358" cy="2427075"/>
              </a:xfrm>
              <a:prstGeom prst="rect">
                <a:avLst/>
              </a:prstGeom>
              <a:blipFill>
                <a:blip r:embed="rId3"/>
                <a:stretch>
                  <a:fillRect b="-52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B86824F-47F6-4B5E-8DF4-72DFFED92209}"/>
              </a:ext>
            </a:extLst>
          </p:cNvPr>
          <p:cNvSpPr txBox="1"/>
          <p:nvPr/>
        </p:nvSpPr>
        <p:spPr>
          <a:xfrm>
            <a:off x="919660" y="1814342"/>
            <a:ext cx="762998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Equivalently, </a:t>
            </a:r>
          </a:p>
          <a:p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~(there is a visitor who visited the Ancient Egypt and watched the Water World show).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5274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Q8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1569D-8584-4132-85D1-01F40FD206DA}"/>
              </a:ext>
            </a:extLst>
          </p:cNvPr>
          <p:cNvSpPr txBox="1"/>
          <p:nvPr/>
        </p:nvSpPr>
        <p:spPr>
          <a:xfrm>
            <a:off x="919660" y="533003"/>
            <a:ext cx="1023602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(e)	Some visitors who took the Transformers ride also visited the Ancient Egypt but some (who took the Transformers ride) did not (visit the Ancient Egypt).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/>
              <p:nvPr/>
            </p:nvSpPr>
            <p:spPr>
              <a:xfrm>
                <a:off x="1333613" y="2529679"/>
                <a:ext cx="3802268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613" y="2529679"/>
                <a:ext cx="3802268" cy="655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4699B4-B744-4679-84DE-738024991DE9}"/>
                  </a:ext>
                </a:extLst>
              </p:cNvPr>
              <p:cNvSpPr txBox="1"/>
              <p:nvPr/>
            </p:nvSpPr>
            <p:spPr>
              <a:xfrm>
                <a:off x="6096000" y="2529679"/>
                <a:ext cx="3802268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4699B4-B744-4679-84DE-73802499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29679"/>
                <a:ext cx="3802268" cy="655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54FAF0-C2F6-4774-9058-52647886086B}"/>
                  </a:ext>
                </a:extLst>
              </p:cNvPr>
              <p:cNvSpPr txBox="1"/>
              <p:nvPr/>
            </p:nvSpPr>
            <p:spPr>
              <a:xfrm>
                <a:off x="5044441" y="2512257"/>
                <a:ext cx="83820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54FAF0-C2F6-4774-9058-526478860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441" y="2512257"/>
                <a:ext cx="838200" cy="600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B592952-9ECF-44A4-87E7-3E58534D66B6}"/>
              </a:ext>
            </a:extLst>
          </p:cNvPr>
          <p:cNvGrpSpPr/>
          <p:nvPr/>
        </p:nvGrpSpPr>
        <p:grpSpPr>
          <a:xfrm>
            <a:off x="1526950" y="993058"/>
            <a:ext cx="8826418" cy="417871"/>
            <a:chOff x="1526950" y="993058"/>
            <a:chExt cx="8826418" cy="417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1CC0D2E-0791-4138-B095-F8459403CC87}"/>
                </a:ext>
              </a:extLst>
            </p:cNvPr>
            <p:cNvCxnSpPr>
              <a:cxnSpLocks/>
            </p:cNvCxnSpPr>
            <p:nvPr/>
          </p:nvCxnSpPr>
          <p:spPr>
            <a:xfrm>
              <a:off x="1526950" y="993058"/>
              <a:ext cx="882641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59D8D19-F64C-4AB1-90A3-AFCD313FF13E}"/>
                </a:ext>
              </a:extLst>
            </p:cNvPr>
            <p:cNvCxnSpPr>
              <a:cxnSpLocks/>
            </p:cNvCxnSpPr>
            <p:nvPr/>
          </p:nvCxnSpPr>
          <p:spPr>
            <a:xfrm>
              <a:off x="1526950" y="1410929"/>
              <a:ext cx="204021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FB6B05-C334-4117-92B4-403333C736C0}"/>
              </a:ext>
            </a:extLst>
          </p:cNvPr>
          <p:cNvGrpSpPr/>
          <p:nvPr/>
        </p:nvGrpSpPr>
        <p:grpSpPr>
          <a:xfrm>
            <a:off x="1526950" y="1410929"/>
            <a:ext cx="9435802" cy="493692"/>
            <a:chOff x="1526950" y="1410929"/>
            <a:chExt cx="9435802" cy="49369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5F7754-96F6-4106-9E42-F08A2BFAF397}"/>
                </a:ext>
              </a:extLst>
            </p:cNvPr>
            <p:cNvCxnSpPr>
              <a:cxnSpLocks/>
            </p:cNvCxnSpPr>
            <p:nvPr/>
          </p:nvCxnSpPr>
          <p:spPr>
            <a:xfrm>
              <a:off x="4214975" y="1410929"/>
              <a:ext cx="674777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D5BFE13-9591-4939-B32E-FB94465446E6}"/>
                </a:ext>
              </a:extLst>
            </p:cNvPr>
            <p:cNvCxnSpPr>
              <a:cxnSpLocks/>
            </p:cNvCxnSpPr>
            <p:nvPr/>
          </p:nvCxnSpPr>
          <p:spPr>
            <a:xfrm>
              <a:off x="1526950" y="1904621"/>
              <a:ext cx="3406791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67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" grpId="0" build="p"/>
      <p:bldP spid="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Q9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10510340" cy="22467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625475" indent="-533400">
                  <a:buAutoNum type="arabicPeriod"/>
                  <a:tabLst>
                    <a:tab pos="625475" algn="l"/>
                  </a:tabLst>
                </a:pPr>
                <a:r>
                  <a:rPr lang="en-US" sz="2800" dirty="0"/>
                  <a:t>If an obj is above all the triangles, then it is above all the blue obj.</a:t>
                </a:r>
              </a:p>
              <a:p>
                <a:pPr marL="625475" indent="-533400">
                  <a:buAutoNum type="arabicPeriod"/>
                  <a:tabLst>
                    <a:tab pos="625475" algn="l"/>
                  </a:tabLst>
                </a:pPr>
                <a:r>
                  <a:rPr lang="en-US" sz="2800" dirty="0"/>
                  <a:t>If an obj is not above all the gray obj, then it is not a square.</a:t>
                </a:r>
              </a:p>
              <a:p>
                <a:pPr marL="625475" indent="-533400">
                  <a:buAutoNum type="arabicPeriod"/>
                  <a:tabLst>
                    <a:tab pos="625475" algn="l"/>
                  </a:tabLst>
                </a:pPr>
                <a:r>
                  <a:rPr lang="en-US" sz="2800" dirty="0"/>
                  <a:t>Every black obj is a square.</a:t>
                </a:r>
              </a:p>
              <a:p>
                <a:pPr marL="625475" indent="-533400">
                  <a:buAutoNum type="arabicPeriod"/>
                  <a:tabLst>
                    <a:tab pos="625475" algn="l"/>
                  </a:tabLst>
                </a:pPr>
                <a:r>
                  <a:rPr lang="en-US" sz="2800" dirty="0"/>
                  <a:t>Every obj that is above all the gray obj is above all the triangles.</a:t>
                </a:r>
              </a:p>
              <a:p>
                <a:pPr marL="92075">
                  <a:tabLst>
                    <a:tab pos="625475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	If an </a:t>
                </a:r>
                <a:r>
                  <a:rPr lang="en-SG" sz="2800" dirty="0" err="1"/>
                  <a:t>obj</a:t>
                </a:r>
                <a:r>
                  <a:rPr lang="en-SG" sz="2800" dirty="0"/>
                  <a:t> is black, then it is above all the blue obj.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10510340" cy="2246769"/>
              </a:xfrm>
              <a:prstGeom prst="rect">
                <a:avLst/>
              </a:prstGeom>
              <a:blipFill>
                <a:blip r:embed="rId2"/>
                <a:stretch>
                  <a:fillRect l="-348" t="-2989" b="-70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/>
              <p:nvPr/>
            </p:nvSpPr>
            <p:spPr>
              <a:xfrm>
                <a:off x="840830" y="3978146"/>
                <a:ext cx="10510340" cy="2246769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3.	If an obj is black, then it is a square.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2.	If an obj is a square, then it is above all the gray obj.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4.	If an obj is above all the gray obj, then it is above all the triangles.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1.	If an obj is above all the triangles, then it is above all the blue obj.</a:t>
                </a:r>
              </a:p>
              <a:p>
                <a:pPr marL="92075">
                  <a:tabLst>
                    <a:tab pos="625475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	If an </a:t>
                </a:r>
                <a:r>
                  <a:rPr lang="en-SG" sz="2800" dirty="0" err="1"/>
                  <a:t>obj</a:t>
                </a:r>
                <a:r>
                  <a:rPr lang="en-SG" sz="2800" dirty="0"/>
                  <a:t> is black, then it is above all the blue obj.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30" y="3978146"/>
                <a:ext cx="10510340" cy="2246769"/>
              </a:xfrm>
              <a:prstGeom prst="rect">
                <a:avLst/>
              </a:prstGeom>
              <a:blipFill>
                <a:blip r:embed="rId3"/>
                <a:stretch>
                  <a:fillRect l="-348" t="-2717" b="-70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98A147-8493-4A59-8B43-A34B11A21A0A}"/>
              </a:ext>
            </a:extLst>
          </p:cNvPr>
          <p:cNvSpPr txBox="1"/>
          <p:nvPr/>
        </p:nvSpPr>
        <p:spPr>
          <a:xfrm>
            <a:off x="919660" y="2756080"/>
            <a:ext cx="1051034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(a)	Reorder the premises to show that the conclusion follows as a valid consequence from the premises by applying universal transitivity.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1130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Q9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380829" y="2818279"/>
                <a:ext cx="11430342" cy="3622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800" dirty="0"/>
                  <a:t>, the domain of discourse, be the set of objects.</a:t>
                </a:r>
              </a:p>
              <a:p>
                <a:pPr marL="92075">
                  <a:tabLst>
                    <a:tab pos="533400" algn="l"/>
                  </a:tabLst>
                </a:pPr>
                <a:r>
                  <a:rPr lang="en-US" sz="2800" dirty="0"/>
                  <a:t>3.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𝐵𝑙𝑎𝑐𝑘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𝑆𝑞𝑢𝑎𝑟𝑒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92075">
                  <a:tabLst>
                    <a:tab pos="533400" algn="l"/>
                  </a:tabLst>
                </a:pPr>
                <a:r>
                  <a:rPr lang="en-US" sz="2800" dirty="0"/>
                  <a:t>2.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𝑆𝑞𝑢𝑎𝑟𝑒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𝐺𝑟𝑎𝑦</m:t>
                                </m:r>
                                <m:d>
                                  <m:dPr>
                                    <m:ctrlP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92075">
                  <a:tabLst>
                    <a:tab pos="533400" algn="l"/>
                  </a:tabLst>
                </a:pPr>
                <a:r>
                  <a:rPr lang="en-US" sz="2800" dirty="0"/>
                  <a:t>4.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𝐺𝑟𝑎𝑦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𝑇𝑟𝑖𝑎𝑛𝑔𝑙𝑒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.</a:t>
                </a:r>
              </a:p>
              <a:p>
                <a:pPr marL="92075">
                  <a:tabLst>
                    <a:tab pos="533400" algn="l"/>
                  </a:tabLst>
                </a:pPr>
                <a:r>
                  <a:rPr lang="en-US" sz="2800" dirty="0"/>
                  <a:t>1.	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𝑇𝑟𝑖𝑎𝑛𝑔𝑙𝑒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𝐵𝑙𝑢𝑒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.</a:t>
                </a:r>
              </a:p>
              <a:p>
                <a:pPr marL="92075">
                  <a:tabLst>
                    <a:tab pos="533400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𝐵𝑙𝑎𝑐𝑘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SG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𝐵𝑙𝑢𝑒</m:t>
                                </m:r>
                                <m:d>
                                  <m:dPr>
                                    <m:ctrlP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9" y="2818279"/>
                <a:ext cx="11430342" cy="3622145"/>
              </a:xfrm>
              <a:prstGeom prst="rect">
                <a:avLst/>
              </a:prstGeom>
              <a:blipFill>
                <a:blip r:embed="rId3"/>
                <a:stretch>
                  <a:fillRect l="-267" t="-15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/>
              <p:nvPr/>
            </p:nvSpPr>
            <p:spPr>
              <a:xfrm>
                <a:off x="905787" y="356067"/>
                <a:ext cx="9088605" cy="1938992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marL="92075">
                  <a:tabLst>
                    <a:tab pos="625475" algn="l"/>
                  </a:tabLst>
                </a:pPr>
                <a:r>
                  <a:rPr lang="en-US" sz="2400" dirty="0"/>
                  <a:t>3.	If an obj is black, then it is a square.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400" dirty="0"/>
                  <a:t>2.	If an obj is a square, then it is above all the gray obj.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400" dirty="0"/>
                  <a:t>4.	If an obj is above all the gray obj, then it is above all the triangles.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400" dirty="0"/>
                  <a:t>1.	If an obj is above all the triangles, then it is above all the blue obj.</a:t>
                </a:r>
              </a:p>
              <a:p>
                <a:pPr marL="92075">
                  <a:tabLst>
                    <a:tab pos="625475" algn="l"/>
                  </a:tabLst>
                </a:pP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400" dirty="0"/>
                  <a:t> 	If an </a:t>
                </a:r>
                <a:r>
                  <a:rPr lang="en-SG" sz="2400" dirty="0" err="1"/>
                  <a:t>obj</a:t>
                </a:r>
                <a:r>
                  <a:rPr lang="en-SG" sz="2400" dirty="0"/>
                  <a:t> is black, then it is above all the blue obj.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87" y="356067"/>
                <a:ext cx="9088605" cy="1938992"/>
              </a:xfrm>
              <a:prstGeom prst="rect">
                <a:avLst/>
              </a:prstGeom>
              <a:blipFill>
                <a:blip r:embed="rId4"/>
                <a:stretch>
                  <a:fillRect l="-67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98A147-8493-4A59-8B43-A34B11A21A0A}"/>
              </a:ext>
            </a:extLst>
          </p:cNvPr>
          <p:cNvSpPr txBox="1"/>
          <p:nvPr/>
        </p:nvSpPr>
        <p:spPr>
          <a:xfrm>
            <a:off x="681036" y="2295059"/>
            <a:ext cx="1101082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(b)	Rewrite your answer in (a) using predicates and quantified statements.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9794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Q10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8F4715-1655-43DC-9AEE-A9404D4F34B2}"/>
                  </a:ext>
                </a:extLst>
              </p:cNvPr>
              <p:cNvSpPr txBox="1"/>
              <p:nvPr/>
            </p:nvSpPr>
            <p:spPr>
              <a:xfrm>
                <a:off x="816970" y="1618790"/>
                <a:ext cx="10260404" cy="3477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SG" sz="2800" dirty="0">
                    <a:solidFill>
                      <a:srgbClr val="0000FF"/>
                    </a:solidFill>
                  </a:rPr>
                  <a:t>Proof by contraposition:</a:t>
                </a:r>
              </a:p>
              <a:p>
                <a:pPr marL="450850" indent="-450850">
                  <a:spcAft>
                    <a:spcPts val="600"/>
                  </a:spcAft>
                </a:pPr>
                <a:r>
                  <a:rPr lang="en-SG" sz="2800" dirty="0"/>
                  <a:t>1.	</a:t>
                </a: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US" sz="2800" dirty="0"/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is not a product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. </a:t>
                </a:r>
                <a:br>
                  <a:rPr lang="en-US" sz="2800" dirty="0">
                    <a:solidFill>
                      <a:srgbClr val="006600"/>
                    </a:solidFill>
                  </a:rPr>
                </a:br>
                <a:r>
                  <a:rPr lang="en-US" sz="2400" dirty="0">
                    <a:solidFill>
                      <a:srgbClr val="0066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~(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SG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1/2 </m:t>
                        </m:r>
                      </m:sup>
                    </m:sSup>
                    <m:r>
                      <a:rPr lang="en-US" sz="2400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SG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1/2 </m:t>
                        </m:r>
                      </m:sup>
                    </m:sSup>
                    <m:r>
                      <a:rPr lang="en-US" sz="24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SG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  <m:r>
                      <a:rPr lang="en-US" sz="2400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SG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by De Morgan’s law)</a:t>
                </a:r>
                <a:endParaRPr lang="en-SG" sz="2400" dirty="0">
                  <a:solidFill>
                    <a:srgbClr val="006600"/>
                  </a:solidFill>
                </a:endParaRPr>
              </a:p>
              <a:p>
                <a:pPr marL="450850" indent="-450850">
                  <a:spcAft>
                    <a:spcPts val="600"/>
                  </a:spcAft>
                </a:pPr>
                <a:r>
                  <a:rPr lang="en-SG" sz="2800" dirty="0"/>
                  <a:t>2.	</a:t>
                </a: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US" sz="2800" dirty="0"/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. </a:t>
                </a:r>
                <a:r>
                  <a:rPr lang="en-US" sz="2800" dirty="0">
                    <a:solidFill>
                      <a:srgbClr val="006600"/>
                    </a:solidFill>
                  </a:rPr>
                  <a:t>(by Appendix A, T27)</a:t>
                </a:r>
                <a:endParaRPr lang="en-SG" sz="2800" dirty="0">
                  <a:solidFill>
                    <a:srgbClr val="006600"/>
                  </a:solidFill>
                </a:endParaRPr>
              </a:p>
              <a:p>
                <a:pPr marL="450850" indent="-450850">
                  <a:spcAft>
                    <a:spcPts val="600"/>
                  </a:spcAft>
                </a:pPr>
                <a:r>
                  <a:rPr lang="en-SG" sz="2800" dirty="0"/>
                  <a:t>3.	Since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800" dirty="0"/>
                  <a:t>, the contrapositive statement is true.</a:t>
                </a:r>
              </a:p>
              <a:p>
                <a:pPr marL="450850" indent="-450850">
                  <a:spcAft>
                    <a:spcPts val="600"/>
                  </a:spcAft>
                </a:pPr>
                <a:r>
                  <a:rPr lang="en-SG" sz="2800" dirty="0"/>
                  <a:t>4.	Therefore, the original statement is true.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8F4715-1655-43DC-9AEE-A9404D4F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70" y="1618790"/>
                <a:ext cx="10260404" cy="3477683"/>
              </a:xfrm>
              <a:prstGeom prst="rect">
                <a:avLst/>
              </a:prstGeom>
              <a:blipFill>
                <a:blip r:embed="rId3"/>
                <a:stretch>
                  <a:fillRect l="-1188" t="-1754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3B431-10F5-43F2-A167-BEBA071A15F9}"/>
                  </a:ext>
                </a:extLst>
              </p:cNvPr>
              <p:cNvSpPr txBox="1"/>
              <p:nvPr/>
            </p:nvSpPr>
            <p:spPr>
              <a:xfrm>
                <a:off x="3774391" y="5389700"/>
                <a:ext cx="7952892" cy="83099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Appendix A, T27: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𝑐𝑑</m:t>
                    </m:r>
                  </m:oMath>
                </a14:m>
                <a:r>
                  <a:rPr lang="en-US" sz="2400" dirty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3B431-10F5-43F2-A167-BEBA071A1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391" y="5389700"/>
                <a:ext cx="7952892" cy="830997"/>
              </a:xfrm>
              <a:prstGeom prst="rect">
                <a:avLst/>
              </a:prstGeom>
              <a:blipFill>
                <a:blip r:embed="rId5"/>
                <a:stretch>
                  <a:fillRect l="-1071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48A49B-9D4E-4ADD-A1CF-0BAF9E9B9778}"/>
                  </a:ext>
                </a:extLst>
              </p:cNvPr>
              <p:cNvSpPr txBox="1"/>
              <p:nvPr/>
            </p:nvSpPr>
            <p:spPr>
              <a:xfrm>
                <a:off x="4653773" y="1603400"/>
                <a:ext cx="2884454" cy="461665"/>
              </a:xfrm>
              <a:prstGeom prst="rect">
                <a:avLst/>
              </a:prstGeom>
              <a:solidFill>
                <a:srgbClr val="CCFF9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≡~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→~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48A49B-9D4E-4ADD-A1CF-0BAF9E9B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773" y="1603400"/>
                <a:ext cx="2884454" cy="461665"/>
              </a:xfrm>
              <a:prstGeom prst="rect">
                <a:avLst/>
              </a:prstGeom>
              <a:blipFill>
                <a:blip r:embed="rId6"/>
                <a:stretch>
                  <a:fillRect b="-89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1382486" y="401171"/>
                <a:ext cx="8841779" cy="9702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Prove that 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product of two positive integers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86" y="401171"/>
                <a:ext cx="8841779" cy="970202"/>
              </a:xfrm>
              <a:prstGeom prst="rect">
                <a:avLst/>
              </a:prstGeom>
              <a:blipFill>
                <a:blip r:embed="rId7"/>
                <a:stretch>
                  <a:fillRect l="-1448" t="-6289" r="-1310" b="-17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4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Q10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1382486" y="401171"/>
                <a:ext cx="8841779" cy="9702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Prove that 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product of two positive integers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86" y="401171"/>
                <a:ext cx="8841779" cy="970202"/>
              </a:xfrm>
              <a:prstGeom prst="rect">
                <a:avLst/>
              </a:prstGeom>
              <a:blipFill>
                <a:blip r:embed="rId3"/>
                <a:stretch>
                  <a:fillRect l="-1448" t="-6289" r="-1310" b="-17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8F4715-1655-43DC-9AEE-A9404D4F34B2}"/>
                  </a:ext>
                </a:extLst>
              </p:cNvPr>
              <p:cNvSpPr txBox="1"/>
              <p:nvPr/>
            </p:nvSpPr>
            <p:spPr>
              <a:xfrm>
                <a:off x="816970" y="1618790"/>
                <a:ext cx="10260404" cy="3509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SG" sz="2800" dirty="0">
                    <a:solidFill>
                      <a:srgbClr val="0000FF"/>
                    </a:solidFill>
                  </a:rPr>
                  <a:t>Proof by contradiction:</a:t>
                </a:r>
              </a:p>
              <a:p>
                <a:pPr marL="450850" indent="-450850">
                  <a:spcAft>
                    <a:spcPts val="600"/>
                  </a:spcAft>
                </a:pPr>
                <a:r>
                  <a:rPr lang="en-SG" sz="2800" dirty="0"/>
                  <a:t>1.	</a:t>
                </a:r>
                <a:r>
                  <a:rPr lang="en-US" sz="2800" dirty="0"/>
                  <a:t>Suppose not (i.e., taking the negation of the given statement),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800" dirty="0">
                    <a:solidFill>
                      <a:srgbClr val="006600"/>
                    </a:solidFill>
                  </a:rPr>
                  <a:t> </a:t>
                </a:r>
                <a:r>
                  <a:rPr lang="en-US" sz="2800" dirty="0">
                    <a:solidFill>
                      <a:srgbClr val="006600"/>
                    </a:solidFill>
                  </a:rPr>
                  <a:t>(by De Morgan’s law)</a:t>
                </a:r>
                <a:endParaRPr lang="en-SG" sz="2800" dirty="0">
                  <a:solidFill>
                    <a:srgbClr val="006600"/>
                  </a:solidFill>
                </a:endParaRPr>
              </a:p>
              <a:p>
                <a:pPr marL="450850" indent="-450850">
                  <a:spcAft>
                    <a:spcPts val="600"/>
                  </a:spcAft>
                </a:pPr>
                <a:r>
                  <a:rPr lang="en-SG" sz="2800" dirty="0"/>
                  <a:t>2.	</a:t>
                </a:r>
                <a:r>
                  <a:rPr lang="en-US" sz="2800" dirty="0"/>
                  <a:t>Since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</m:oMath>
                </a14:m>
                <a:r>
                  <a:rPr lang="en-US" sz="2800" dirty="0"/>
                  <a:t>,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1/2 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. </a:t>
                </a:r>
                <a:r>
                  <a:rPr lang="en-US" sz="2800" dirty="0">
                    <a:solidFill>
                      <a:srgbClr val="006600"/>
                    </a:solidFill>
                  </a:rPr>
                  <a:t>(by Appendix A, T27)</a:t>
                </a:r>
                <a:endParaRPr lang="en-SG" sz="2800" dirty="0">
                  <a:solidFill>
                    <a:srgbClr val="006600"/>
                  </a:solidFill>
                </a:endParaRPr>
              </a:p>
              <a:p>
                <a:pPr marL="450850" indent="-450850">
                  <a:spcAft>
                    <a:spcPts val="600"/>
                  </a:spcAft>
                </a:pPr>
                <a:r>
                  <a:rPr lang="en-SG" sz="2800" dirty="0"/>
                  <a:t>3.	</a:t>
                </a:r>
                <a:r>
                  <a:rPr lang="en-US" sz="2800" dirty="0"/>
                  <a:t>This contradicts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SG" sz="2800" dirty="0"/>
                  <a:t>.</a:t>
                </a:r>
              </a:p>
              <a:p>
                <a:pPr marL="450850" indent="-450850">
                  <a:spcAft>
                    <a:spcPts val="600"/>
                  </a:spcAft>
                </a:pPr>
                <a:r>
                  <a:rPr lang="en-SG" sz="2800" dirty="0"/>
                  <a:t>4.	Therefore, the original statement is true.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8F4715-1655-43DC-9AEE-A9404D4F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70" y="1618790"/>
                <a:ext cx="10260404" cy="3509359"/>
              </a:xfrm>
              <a:prstGeom prst="rect">
                <a:avLst/>
              </a:prstGeom>
              <a:blipFill>
                <a:blip r:embed="rId4"/>
                <a:stretch>
                  <a:fillRect l="-1188" t="-1739" r="-1723" b="-4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3B431-10F5-43F2-A167-BEBA071A15F9}"/>
                  </a:ext>
                </a:extLst>
              </p:cNvPr>
              <p:cNvSpPr txBox="1"/>
              <p:nvPr/>
            </p:nvSpPr>
            <p:spPr>
              <a:xfrm>
                <a:off x="3774391" y="5389700"/>
                <a:ext cx="7952892" cy="83099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Appendix A, T27: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𝑐𝑑</m:t>
                    </m:r>
                  </m:oMath>
                </a14:m>
                <a:r>
                  <a:rPr lang="en-US" sz="2400" dirty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3B431-10F5-43F2-A167-BEBA071A1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391" y="5389700"/>
                <a:ext cx="7952892" cy="830997"/>
              </a:xfrm>
              <a:prstGeom prst="rect">
                <a:avLst/>
              </a:prstGeom>
              <a:blipFill>
                <a:blip r:embed="rId5"/>
                <a:stretch>
                  <a:fillRect l="-1071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48A49B-9D4E-4ADD-A1CF-0BAF9E9B9778}"/>
                  </a:ext>
                </a:extLst>
              </p:cNvPr>
              <p:cNvSpPr txBox="1"/>
              <p:nvPr/>
            </p:nvSpPr>
            <p:spPr>
              <a:xfrm>
                <a:off x="4653773" y="1603400"/>
                <a:ext cx="2884454" cy="461665"/>
              </a:xfrm>
              <a:prstGeom prst="rect">
                <a:avLst/>
              </a:prstGeom>
              <a:solidFill>
                <a:srgbClr val="CCFF9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48A49B-9D4E-4ADD-A1CF-0BAF9E9B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773" y="1603400"/>
                <a:ext cx="2884454" cy="461665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1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07A13-2327-4E5F-A79E-55A24B63E860}"/>
              </a:ext>
            </a:extLst>
          </p:cNvPr>
          <p:cNvSpPr txBox="1"/>
          <p:nvPr/>
        </p:nvSpPr>
        <p:spPr>
          <a:xfrm>
            <a:off x="2346960" y="28442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48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90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1041583" y="401171"/>
            <a:ext cx="659060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Converse, inverse and contrapositive.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1701028" y="2617459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Converse: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477EF-D06E-479B-85E0-BB5EA68C4986}"/>
              </a:ext>
            </a:extLst>
          </p:cNvPr>
          <p:cNvSpPr txBox="1"/>
          <p:nvPr/>
        </p:nvSpPr>
        <p:spPr>
          <a:xfrm>
            <a:off x="1701028" y="3374280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Inverse: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BC89B-0697-4A1E-B1E3-5620B663B915}"/>
              </a:ext>
            </a:extLst>
          </p:cNvPr>
          <p:cNvSpPr txBox="1"/>
          <p:nvPr/>
        </p:nvSpPr>
        <p:spPr>
          <a:xfrm>
            <a:off x="1701028" y="4119539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Contrapositive: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1701027" y="1921806"/>
            <a:ext cx="384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Conditional statement: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/>
              <p:nvPr/>
            </p:nvSpPr>
            <p:spPr>
              <a:xfrm>
                <a:off x="4993137" y="1921806"/>
                <a:ext cx="18343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137" y="1921806"/>
                <a:ext cx="183438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1701026" y="1189404"/>
            <a:ext cx="3846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Quick recap: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/>
              <p:nvPr/>
            </p:nvSpPr>
            <p:spPr>
              <a:xfrm>
                <a:off x="4993137" y="2634974"/>
                <a:ext cx="18343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137" y="2634974"/>
                <a:ext cx="18343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/>
              <p:nvPr/>
            </p:nvSpPr>
            <p:spPr>
              <a:xfrm>
                <a:off x="4993137" y="3348142"/>
                <a:ext cx="18343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→~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137" y="3348142"/>
                <a:ext cx="18343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/>
              <p:nvPr/>
            </p:nvSpPr>
            <p:spPr>
              <a:xfrm>
                <a:off x="4993137" y="4154441"/>
                <a:ext cx="18343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→~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137" y="4154441"/>
                <a:ext cx="183438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08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F7123-1ADF-4350-A3EB-591B2E41A1A7}"/>
              </a:ext>
            </a:extLst>
          </p:cNvPr>
          <p:cNvSpPr txBox="1"/>
          <p:nvPr/>
        </p:nvSpPr>
        <p:spPr>
          <a:xfrm>
            <a:off x="7812327" y="1366681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/>
              <p:nvPr/>
            </p:nvSpPr>
            <p:spPr>
              <a:xfrm>
                <a:off x="1041583" y="1321165"/>
                <a:ext cx="5444561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→2 </m:t>
                    </m:r>
                    <m:d>
                      <m:dPr>
                        <m:begChr m:val="|"/>
                        <m:endChr m:val="|"/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∧3 </m:t>
                        </m:r>
                      </m:e>
                    </m:d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83" y="1321165"/>
                <a:ext cx="5444561" cy="523220"/>
              </a:xfrm>
              <a:prstGeom prst="rect">
                <a:avLst/>
              </a:prstGeom>
              <a:blipFill>
                <a:blip r:embed="rId3"/>
                <a:stretch>
                  <a:fillRect l="-2352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908548" y="242238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Converse: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477EF-D06E-479B-85E0-BB5EA68C4986}"/>
              </a:ext>
            </a:extLst>
          </p:cNvPr>
          <p:cNvSpPr txBox="1"/>
          <p:nvPr/>
        </p:nvSpPr>
        <p:spPr>
          <a:xfrm>
            <a:off x="908548" y="3179208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Inverse: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BC89B-0697-4A1E-B1E3-5620B663B915}"/>
              </a:ext>
            </a:extLst>
          </p:cNvPr>
          <p:cNvSpPr txBox="1"/>
          <p:nvPr/>
        </p:nvSpPr>
        <p:spPr>
          <a:xfrm>
            <a:off x="908548" y="392446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Contrapositive: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/>
              <p:nvPr/>
            </p:nvSpPr>
            <p:spPr>
              <a:xfrm>
                <a:off x="3390537" y="2422130"/>
                <a:ext cx="57676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e>
                      </m:d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 ∧3 | 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6 |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2422130"/>
                <a:ext cx="57676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/>
              <p:nvPr/>
            </p:nvSpPr>
            <p:spPr>
              <a:xfrm>
                <a:off x="3390537" y="3896735"/>
                <a:ext cx="59718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SG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∤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∨3∤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∤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3896735"/>
                <a:ext cx="59718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/>
              <p:nvPr/>
            </p:nvSpPr>
            <p:spPr>
              <a:xfrm>
                <a:off x="3390537" y="3139657"/>
                <a:ext cx="62561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800" b="0" i="0" smtClean="0">
                          <a:latin typeface="Cambria Math" panose="02040503050406030204" pitchFamily="18" charset="0"/>
                        </a:rPr>
                        <m:t>(6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∤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∤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∨3∤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3139657"/>
                <a:ext cx="625617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230231C-6ACE-4B1E-B77A-7016E41CE62C}"/>
              </a:ext>
            </a:extLst>
          </p:cNvPr>
          <p:cNvSpPr txBox="1"/>
          <p:nvPr/>
        </p:nvSpPr>
        <p:spPr>
          <a:xfrm>
            <a:off x="7812328" y="2421581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47C64-1296-438B-AA62-995F93CED9B9}"/>
              </a:ext>
            </a:extLst>
          </p:cNvPr>
          <p:cNvSpPr txBox="1"/>
          <p:nvPr/>
        </p:nvSpPr>
        <p:spPr>
          <a:xfrm>
            <a:off x="7812328" y="3167389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E393AE-5A7A-4F37-B312-4C27DF4F13FD}"/>
              </a:ext>
            </a:extLst>
          </p:cNvPr>
          <p:cNvSpPr txBox="1"/>
          <p:nvPr/>
        </p:nvSpPr>
        <p:spPr>
          <a:xfrm>
            <a:off x="7812327" y="3924467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62DD83-3B48-47B3-90C4-148BBB2E5BDC}"/>
              </a:ext>
            </a:extLst>
          </p:cNvPr>
          <p:cNvSpPr txBox="1"/>
          <p:nvPr/>
        </p:nvSpPr>
        <p:spPr>
          <a:xfrm>
            <a:off x="1041583" y="401171"/>
            <a:ext cx="659060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Converse, inverse and contrapositive.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B1C18-59F4-42E1-9E16-327BD66C3620}"/>
              </a:ext>
            </a:extLst>
          </p:cNvPr>
          <p:cNvSpPr txBox="1"/>
          <p:nvPr/>
        </p:nvSpPr>
        <p:spPr>
          <a:xfrm>
            <a:off x="7812327" y="491613"/>
            <a:ext cx="3563596" cy="52322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Are they true or false?</a:t>
            </a:r>
          </a:p>
        </p:txBody>
      </p:sp>
    </p:spTree>
    <p:extLst>
      <p:ext uri="{BB962C8B-B14F-4D97-AF65-F5344CB8AC3E}">
        <p14:creationId xmlns:p14="http://schemas.microsoft.com/office/powerpoint/2010/main" val="75295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17" grpId="0"/>
      <p:bldP spid="19" grpId="0"/>
      <p:bldP spid="35" grpId="0"/>
      <p:bldP spid="36" grpId="0"/>
      <p:bldP spid="37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F7123-1ADF-4350-A3EB-591B2E41A1A7}"/>
              </a:ext>
            </a:extLst>
          </p:cNvPr>
          <p:cNvSpPr txBox="1"/>
          <p:nvPr/>
        </p:nvSpPr>
        <p:spPr>
          <a:xfrm>
            <a:off x="7284719" y="1362133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/>
              <p:nvPr/>
            </p:nvSpPr>
            <p:spPr>
              <a:xfrm>
                <a:off x="1041583" y="1321165"/>
                <a:ext cx="4176593" cy="5329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SG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83" y="1321165"/>
                <a:ext cx="4176593" cy="532966"/>
              </a:xfrm>
              <a:prstGeom prst="rect">
                <a:avLst/>
              </a:prstGeom>
              <a:blipFill>
                <a:blip r:embed="rId2"/>
                <a:stretch>
                  <a:fillRect l="-3066" t="-11494" b="-310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908548" y="242238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Converse: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477EF-D06E-479B-85E0-BB5EA68C4986}"/>
              </a:ext>
            </a:extLst>
          </p:cNvPr>
          <p:cNvSpPr txBox="1"/>
          <p:nvPr/>
        </p:nvSpPr>
        <p:spPr>
          <a:xfrm>
            <a:off x="908548" y="3179208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Inverse: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BC89B-0697-4A1E-B1E3-5620B663B915}"/>
              </a:ext>
            </a:extLst>
          </p:cNvPr>
          <p:cNvSpPr txBox="1"/>
          <p:nvPr/>
        </p:nvSpPr>
        <p:spPr>
          <a:xfrm>
            <a:off x="908548" y="392446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Contrapositive: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/>
              <p:nvPr/>
            </p:nvSpPr>
            <p:spPr>
              <a:xfrm>
                <a:off x="3390537" y="2422130"/>
                <a:ext cx="57676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2422130"/>
                <a:ext cx="576760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/>
              <p:nvPr/>
            </p:nvSpPr>
            <p:spPr>
              <a:xfrm>
                <a:off x="3390537" y="3896735"/>
                <a:ext cx="59718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3896735"/>
                <a:ext cx="59718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/>
              <p:nvPr/>
            </p:nvSpPr>
            <p:spPr>
              <a:xfrm>
                <a:off x="3390537" y="3139657"/>
                <a:ext cx="62561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3139657"/>
                <a:ext cx="625617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230231C-6ACE-4B1E-B77A-7016E41CE62C}"/>
              </a:ext>
            </a:extLst>
          </p:cNvPr>
          <p:cNvSpPr txBox="1"/>
          <p:nvPr/>
        </p:nvSpPr>
        <p:spPr>
          <a:xfrm>
            <a:off x="7284719" y="2393849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47C64-1296-438B-AA62-995F93CED9B9}"/>
              </a:ext>
            </a:extLst>
          </p:cNvPr>
          <p:cNvSpPr txBox="1"/>
          <p:nvPr/>
        </p:nvSpPr>
        <p:spPr>
          <a:xfrm>
            <a:off x="7284719" y="3139657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E393AE-5A7A-4F37-B312-4C27DF4F13FD}"/>
              </a:ext>
            </a:extLst>
          </p:cNvPr>
          <p:cNvSpPr txBox="1"/>
          <p:nvPr/>
        </p:nvSpPr>
        <p:spPr>
          <a:xfrm>
            <a:off x="7284718" y="3896735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BBB6F-0896-4F64-8FC8-344D4895B211}"/>
              </a:ext>
            </a:extLst>
          </p:cNvPr>
          <p:cNvSpPr txBox="1"/>
          <p:nvPr/>
        </p:nvSpPr>
        <p:spPr>
          <a:xfrm>
            <a:off x="1600858" y="4781967"/>
            <a:ext cx="916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Counterexample for original statement and contrapositive?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AD446A-7E8F-466A-9AF5-6EA958D95958}"/>
              </a:ext>
            </a:extLst>
          </p:cNvPr>
          <p:cNvSpPr txBox="1"/>
          <p:nvPr/>
        </p:nvSpPr>
        <p:spPr>
          <a:xfrm>
            <a:off x="1041583" y="401171"/>
            <a:ext cx="659060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Converse, inverse and contrapositive.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9BD957-91EB-4DDF-80F6-711C9E65EDDE}"/>
              </a:ext>
            </a:extLst>
          </p:cNvPr>
          <p:cNvSpPr txBox="1"/>
          <p:nvPr/>
        </p:nvSpPr>
        <p:spPr>
          <a:xfrm>
            <a:off x="7812327" y="491613"/>
            <a:ext cx="3563596" cy="52322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Are they true or false?</a:t>
            </a:r>
          </a:p>
        </p:txBody>
      </p:sp>
    </p:spTree>
    <p:extLst>
      <p:ext uri="{BB962C8B-B14F-4D97-AF65-F5344CB8AC3E}">
        <p14:creationId xmlns:p14="http://schemas.microsoft.com/office/powerpoint/2010/main" val="129763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17" grpId="0"/>
      <p:bldP spid="19" grpId="0"/>
      <p:bldP spid="35" grpId="0"/>
      <p:bldP spid="36" grpId="0"/>
      <p:bldP spid="37" grpId="0"/>
      <p:bldP spid="16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F7123-1ADF-4350-A3EB-591B2E41A1A7}"/>
              </a:ext>
            </a:extLst>
          </p:cNvPr>
          <p:cNvSpPr txBox="1"/>
          <p:nvPr/>
        </p:nvSpPr>
        <p:spPr>
          <a:xfrm>
            <a:off x="9993010" y="1316229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/>
              <p:nvPr/>
            </p:nvSpPr>
            <p:spPr>
              <a:xfrm>
                <a:off x="1041583" y="1321165"/>
                <a:ext cx="8553521" cy="5786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625475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(c)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.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83" y="1321165"/>
                <a:ext cx="8553521" cy="578685"/>
              </a:xfrm>
              <a:prstGeom prst="rect">
                <a:avLst/>
              </a:prstGeom>
              <a:blipFill>
                <a:blip r:embed="rId2"/>
                <a:stretch>
                  <a:fillRect l="-1497" t="-5263" b="-25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908548" y="242238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Converse: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477EF-D06E-479B-85E0-BB5EA68C4986}"/>
              </a:ext>
            </a:extLst>
          </p:cNvPr>
          <p:cNvSpPr txBox="1"/>
          <p:nvPr/>
        </p:nvSpPr>
        <p:spPr>
          <a:xfrm>
            <a:off x="908548" y="3179208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Inverse: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BC89B-0697-4A1E-B1E3-5620B663B915}"/>
              </a:ext>
            </a:extLst>
          </p:cNvPr>
          <p:cNvSpPr txBox="1"/>
          <p:nvPr/>
        </p:nvSpPr>
        <p:spPr>
          <a:xfrm>
            <a:off x="908548" y="392446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Contrapositive: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/>
              <p:nvPr/>
            </p:nvSpPr>
            <p:spPr>
              <a:xfrm>
                <a:off x="3341769" y="2411120"/>
                <a:ext cx="7022592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769" y="2411120"/>
                <a:ext cx="7022592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/>
              <p:nvPr/>
            </p:nvSpPr>
            <p:spPr>
              <a:xfrm>
                <a:off x="3341769" y="3924081"/>
                <a:ext cx="7217663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769" y="3924081"/>
                <a:ext cx="7217663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/>
              <p:nvPr/>
            </p:nvSpPr>
            <p:spPr>
              <a:xfrm>
                <a:off x="3341769" y="3153699"/>
                <a:ext cx="7217663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SG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𝐸𝑣𝑒𝑛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.</m:t>
                      </m:r>
                    </m:oMath>
                  </m:oMathPara>
                </a14:m>
                <a:endParaRPr lang="en-SG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769" y="3153699"/>
                <a:ext cx="7217663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230231C-6ACE-4B1E-B77A-7016E41CE62C}"/>
              </a:ext>
            </a:extLst>
          </p:cNvPr>
          <p:cNvSpPr txBox="1"/>
          <p:nvPr/>
        </p:nvSpPr>
        <p:spPr>
          <a:xfrm>
            <a:off x="9993012" y="2393849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47C64-1296-438B-AA62-995F93CED9B9}"/>
              </a:ext>
            </a:extLst>
          </p:cNvPr>
          <p:cNvSpPr txBox="1"/>
          <p:nvPr/>
        </p:nvSpPr>
        <p:spPr>
          <a:xfrm>
            <a:off x="9993012" y="3139657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E393AE-5A7A-4F37-B312-4C27DF4F13FD}"/>
              </a:ext>
            </a:extLst>
          </p:cNvPr>
          <p:cNvSpPr txBox="1"/>
          <p:nvPr/>
        </p:nvSpPr>
        <p:spPr>
          <a:xfrm>
            <a:off x="9993011" y="3896735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BBB6F-0896-4F64-8FC8-344D4895B211}"/>
              </a:ext>
            </a:extLst>
          </p:cNvPr>
          <p:cNvSpPr txBox="1"/>
          <p:nvPr/>
        </p:nvSpPr>
        <p:spPr>
          <a:xfrm>
            <a:off x="1519221" y="4777020"/>
            <a:ext cx="6783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Counterexample for converse and inverse?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86FBA-8309-4CC4-9805-4F22AF67B85A}"/>
              </a:ext>
            </a:extLst>
          </p:cNvPr>
          <p:cNvSpPr txBox="1"/>
          <p:nvPr/>
        </p:nvSpPr>
        <p:spPr>
          <a:xfrm>
            <a:off x="1041583" y="401171"/>
            <a:ext cx="659060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Converse, inverse and contrapositive.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EB1525-6EE9-4EEE-AC31-809DBB22C783}"/>
              </a:ext>
            </a:extLst>
          </p:cNvPr>
          <p:cNvSpPr txBox="1"/>
          <p:nvPr/>
        </p:nvSpPr>
        <p:spPr>
          <a:xfrm>
            <a:off x="7812327" y="491613"/>
            <a:ext cx="3563596" cy="52322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Are they true or false?</a:t>
            </a:r>
          </a:p>
        </p:txBody>
      </p:sp>
    </p:spTree>
    <p:extLst>
      <p:ext uri="{BB962C8B-B14F-4D97-AF65-F5344CB8AC3E}">
        <p14:creationId xmlns:p14="http://schemas.microsoft.com/office/powerpoint/2010/main" val="80269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17" grpId="0"/>
      <p:bldP spid="19" grpId="0"/>
      <p:bldP spid="35" grpId="0"/>
      <p:bldP spid="36" grpId="0"/>
      <p:bldP spid="37" grpId="0"/>
      <p:bldP spid="16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919660" y="401171"/>
            <a:ext cx="661499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(a)	Everybody loves himself or herself.</a:t>
            </a:r>
            <a:endParaRPr lang="en-SG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9706A9-D50C-423C-B423-82A5750F707A}"/>
                  </a:ext>
                </a:extLst>
              </p:cNvPr>
              <p:cNvSpPr txBox="1"/>
              <p:nvPr/>
            </p:nvSpPr>
            <p:spPr>
              <a:xfrm>
                <a:off x="4246444" y="4700249"/>
                <a:ext cx="46049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:r>
                  <a:rPr lang="en-SG" sz="3200" dirty="0">
                    <a:ea typeface="Cambria Math" panose="02040503050406030204" pitchFamily="18" charset="0"/>
                  </a:rPr>
                  <a:t>Answer: </a:t>
                </a:r>
                <a14:m>
                  <m:oMath xmlns:m="http://schemas.openxmlformats.org/officeDocument/2006/math"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9706A9-D50C-423C-B423-82A5750F7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44" y="4700249"/>
                <a:ext cx="4604948" cy="584775"/>
              </a:xfrm>
              <a:prstGeom prst="rect">
                <a:avLst/>
              </a:prstGeom>
              <a:blipFill>
                <a:blip r:embed="rId3"/>
                <a:stretch>
                  <a:fillRect l="-3444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D7D9F2-D3E9-47B0-ACCE-03DA0A70C5DA}"/>
                  </a:ext>
                </a:extLst>
              </p:cNvPr>
              <p:cNvSpPr txBox="1"/>
              <p:nvPr/>
            </p:nvSpPr>
            <p:spPr>
              <a:xfrm>
                <a:off x="1176336" y="1340854"/>
                <a:ext cx="429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6575" algn="l"/>
                  </a:tabLst>
                </a:pPr>
                <a:r>
                  <a:rPr lang="en-SG" sz="3200" dirty="0"/>
                  <a:t>(</a:t>
                </a:r>
                <a:r>
                  <a:rPr lang="en-SG" sz="3200" dirty="0" err="1"/>
                  <a:t>i</a:t>
                </a:r>
                <a:r>
                  <a:rPr lang="en-SG" sz="3200" dirty="0"/>
                  <a:t>)	</a:t>
                </a:r>
                <a:r>
                  <a:rPr lang="en-SG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D7D9F2-D3E9-47B0-ACCE-03DA0A70C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1340854"/>
                <a:ext cx="4297872" cy="584775"/>
              </a:xfrm>
              <a:prstGeom prst="rect">
                <a:avLst/>
              </a:prstGeom>
              <a:blipFill>
                <a:blip r:embed="rId4"/>
                <a:stretch>
                  <a:fillRect l="-3688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7D4B60-7D0D-4EB5-8793-B53847F2B86E}"/>
                  </a:ext>
                </a:extLst>
              </p:cNvPr>
              <p:cNvSpPr txBox="1"/>
              <p:nvPr/>
            </p:nvSpPr>
            <p:spPr>
              <a:xfrm>
                <a:off x="1176336" y="2401849"/>
                <a:ext cx="6126672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6575" algn="l"/>
                  </a:tabLst>
                </a:pPr>
                <a:r>
                  <a:rPr lang="en-SG" sz="3200" dirty="0"/>
                  <a:t>(ii)	</a:t>
                </a:r>
                <a:r>
                  <a:rPr lang="en-SG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SG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𝐿𝑜𝑣𝑒𝑠</m:t>
                        </m:r>
                        <m:d>
                          <m:dPr>
                            <m:ctrlP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7D4B60-7D0D-4EB5-8793-B53847F2B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2401849"/>
                <a:ext cx="6126672" cy="648191"/>
              </a:xfrm>
              <a:prstGeom prst="rect">
                <a:avLst/>
              </a:prstGeom>
              <a:blipFill>
                <a:blip r:embed="rId5"/>
                <a:stretch>
                  <a:fillRect l="-2587" t="-5660" b="-273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DD387C8-107B-497A-8D87-08C1B5B8709C}"/>
              </a:ext>
            </a:extLst>
          </p:cNvPr>
          <p:cNvSpPr txBox="1"/>
          <p:nvPr/>
        </p:nvSpPr>
        <p:spPr>
          <a:xfrm>
            <a:off x="5869268" y="1351665"/>
            <a:ext cx="488899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/>
              <a:t>Everybody loves everybody.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700F02-D1B6-4044-8A40-CD45BFFBCB01}"/>
                  </a:ext>
                </a:extLst>
              </p:cNvPr>
              <p:cNvSpPr txBox="1"/>
              <p:nvPr/>
            </p:nvSpPr>
            <p:spPr>
              <a:xfrm>
                <a:off x="1176336" y="3459001"/>
                <a:ext cx="6358320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6575" algn="l"/>
                  </a:tabLst>
                </a:pPr>
                <a:r>
                  <a:rPr lang="en-SG" sz="3200" dirty="0"/>
                  <a:t>(iii)	</a:t>
                </a:r>
                <a:r>
                  <a:rPr lang="en-SG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SG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SG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𝐿𝑜𝑣𝑒𝑠</m:t>
                        </m:r>
                        <m:d>
                          <m:dPr>
                            <m:ctrlP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700F02-D1B6-4044-8A40-CD45BFFB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3459001"/>
                <a:ext cx="6358320" cy="648191"/>
              </a:xfrm>
              <a:prstGeom prst="rect">
                <a:avLst/>
              </a:prstGeom>
              <a:blipFill>
                <a:blip r:embed="rId6"/>
                <a:stretch>
                  <a:fillRect l="-2493" t="-5607" b="-2616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0D82EACA-F904-4152-8956-D7BD6FB17E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863" y="2550208"/>
            <a:ext cx="481519" cy="4815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CD75AEE-654B-4573-839B-E5F57908F1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51" y="3624784"/>
            <a:ext cx="514809" cy="3861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DC7CE32-3C20-4F62-802A-28A44F96D15E}"/>
              </a:ext>
            </a:extLst>
          </p:cNvPr>
          <p:cNvSpPr txBox="1"/>
          <p:nvPr/>
        </p:nvSpPr>
        <p:spPr>
          <a:xfrm>
            <a:off x="7903899" y="2187335"/>
            <a:ext cx="3332303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/>
              <a:t>Unless there is only one person.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82EACA-F904-4152-8956-D7BD6FB17E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07" y="1413220"/>
            <a:ext cx="481519" cy="48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919660" y="401171"/>
            <a:ext cx="580118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(b)	Everybody loves somebody.</a:t>
            </a:r>
            <a:endParaRPr lang="en-SG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6A0443-E5CA-4FB4-8318-A24A4C2B6AA3}"/>
                  </a:ext>
                </a:extLst>
              </p:cNvPr>
              <p:cNvSpPr txBox="1"/>
              <p:nvPr/>
            </p:nvSpPr>
            <p:spPr>
              <a:xfrm>
                <a:off x="1176336" y="1340854"/>
                <a:ext cx="429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6575" algn="l"/>
                  </a:tabLst>
                </a:pPr>
                <a:r>
                  <a:rPr lang="en-SG" sz="3200" dirty="0"/>
                  <a:t>(</a:t>
                </a:r>
                <a:r>
                  <a:rPr lang="en-SG" sz="3200" dirty="0" err="1"/>
                  <a:t>i</a:t>
                </a:r>
                <a:r>
                  <a:rPr lang="en-SG" sz="3200" dirty="0"/>
                  <a:t>)	</a:t>
                </a:r>
                <a:r>
                  <a:rPr lang="en-SG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6A0443-E5CA-4FB4-8318-A24A4C2B6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1340854"/>
                <a:ext cx="4297872" cy="584775"/>
              </a:xfrm>
              <a:prstGeom prst="rect">
                <a:avLst/>
              </a:prstGeom>
              <a:blipFill>
                <a:blip r:embed="rId2"/>
                <a:stretch>
                  <a:fillRect l="-3688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60193A-E279-4C09-A717-30F6701DB261}"/>
                  </a:ext>
                </a:extLst>
              </p:cNvPr>
              <p:cNvSpPr txBox="1"/>
              <p:nvPr/>
            </p:nvSpPr>
            <p:spPr>
              <a:xfrm>
                <a:off x="1176336" y="2870151"/>
                <a:ext cx="429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6575" algn="l"/>
                  </a:tabLst>
                </a:pPr>
                <a:r>
                  <a:rPr lang="en-SG" sz="3200" dirty="0"/>
                  <a:t>(ii)	</a:t>
                </a:r>
                <a:r>
                  <a:rPr lang="en-SG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60193A-E279-4C09-A717-30F6701DB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2870151"/>
                <a:ext cx="4297872" cy="584775"/>
              </a:xfrm>
              <a:prstGeom prst="rect">
                <a:avLst/>
              </a:prstGeom>
              <a:blipFill>
                <a:blip r:embed="rId3"/>
                <a:stretch>
                  <a:fillRect l="-3688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228A27C-BC27-47B4-959D-50CEE401D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90" y="1399897"/>
            <a:ext cx="481519" cy="4815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AAC1EE-C76F-4F80-A370-EAC07E6DAE43}"/>
              </a:ext>
            </a:extLst>
          </p:cNvPr>
          <p:cNvSpPr txBox="1"/>
          <p:nvPr/>
        </p:nvSpPr>
        <p:spPr>
          <a:xfrm>
            <a:off x="6197019" y="1191451"/>
            <a:ext cx="4574805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/>
              <a:t>There is a person who loves everybody.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AA558C9-3456-424D-9EF9-7848E0CC4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90" y="2852428"/>
            <a:ext cx="481519" cy="4815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6FF3FA-D4E0-4C82-B478-BAE11154937F}"/>
              </a:ext>
            </a:extLst>
          </p:cNvPr>
          <p:cNvSpPr txBox="1"/>
          <p:nvPr/>
        </p:nvSpPr>
        <p:spPr>
          <a:xfrm>
            <a:off x="6197019" y="2643982"/>
            <a:ext cx="4574805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/>
              <a:t>There is a person whom everybody loves.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C8CB64-5E2D-42D4-A267-97A931001385}"/>
                  </a:ext>
                </a:extLst>
              </p:cNvPr>
              <p:cNvSpPr txBox="1"/>
              <p:nvPr/>
            </p:nvSpPr>
            <p:spPr>
              <a:xfrm>
                <a:off x="3325874" y="4692212"/>
                <a:ext cx="50500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:r>
                  <a:rPr lang="en-SG" sz="3200" dirty="0">
                    <a:ea typeface="Cambria Math" panose="02040503050406030204" pitchFamily="18" charset="0"/>
                  </a:rPr>
                  <a:t>Answer: </a:t>
                </a:r>
                <a14:m>
                  <m:oMath xmlns:m="http://schemas.openxmlformats.org/officeDocument/2006/math"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C8CB64-5E2D-42D4-A267-97A931001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874" y="4692212"/>
                <a:ext cx="5050030" cy="584775"/>
              </a:xfrm>
              <a:prstGeom prst="rect">
                <a:avLst/>
              </a:prstGeom>
              <a:blipFill>
                <a:blip r:embed="rId5"/>
                <a:stretch>
                  <a:fillRect l="-3140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3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919660" y="401171"/>
            <a:ext cx="649307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(c)	Everybody loves somebody else.</a:t>
            </a:r>
            <a:endParaRPr lang="en-S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AED833-CB29-49B6-91CD-EEFC8FD22B6C}"/>
                  </a:ext>
                </a:extLst>
              </p:cNvPr>
              <p:cNvSpPr txBox="1"/>
              <p:nvPr/>
            </p:nvSpPr>
            <p:spPr>
              <a:xfrm>
                <a:off x="1414272" y="3669289"/>
                <a:ext cx="7376160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:r>
                  <a:rPr lang="en-SG" sz="3200" b="0" dirty="0">
                    <a:ea typeface="Cambria Math" panose="02040503050406030204" pitchFamily="18" charset="0"/>
                  </a:rPr>
                  <a:t>Answer</a:t>
                </a:r>
                <a:r>
                  <a:rPr lang="en-SG" sz="32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SG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SG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SG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SG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𝐿𝑜𝑣𝑒𝑠</m:t>
                        </m:r>
                        <m:d>
                          <m:dPr>
                            <m:ctrlPr>
                              <a:rPr lang="en-SG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SG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AED833-CB29-49B6-91CD-EEFC8FD22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72" y="3669289"/>
                <a:ext cx="7376160" cy="648191"/>
              </a:xfrm>
              <a:prstGeom prst="rect">
                <a:avLst/>
              </a:prstGeom>
              <a:blipFill>
                <a:blip r:embed="rId2"/>
                <a:stretch>
                  <a:fillRect l="-2066" t="-5660" b="-273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273445-A2D5-4A25-87D3-3143F7CE41FA}"/>
                  </a:ext>
                </a:extLst>
              </p:cNvPr>
              <p:cNvSpPr txBox="1"/>
              <p:nvPr/>
            </p:nvSpPr>
            <p:spPr>
              <a:xfrm>
                <a:off x="968428" y="1617006"/>
                <a:ext cx="104798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Is this the same as (b) Everybody love somebody (</a:t>
                </a:r>
                <a14:m>
                  <m:oMath xmlns:m="http://schemas.openxmlformats.org/officeDocument/2006/math"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/>
                  <a:t>)?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273445-A2D5-4A25-87D3-3143F7CE4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28" y="1617006"/>
                <a:ext cx="10479860" cy="523220"/>
              </a:xfrm>
              <a:prstGeom prst="rect">
                <a:avLst/>
              </a:prstGeom>
              <a:blipFill>
                <a:blip r:embed="rId3"/>
                <a:stretch>
                  <a:fillRect l="-1222" t="-10465" r="-524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C557FA3-99C0-4669-9D66-324AAA71136C}"/>
              </a:ext>
            </a:extLst>
          </p:cNvPr>
          <p:cNvSpPr txBox="1"/>
          <p:nvPr/>
        </p:nvSpPr>
        <p:spPr>
          <a:xfrm>
            <a:off x="5448300" y="2248066"/>
            <a:ext cx="110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5544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Basis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2673</TotalTime>
  <Words>3651</Words>
  <Application>Microsoft Office PowerPoint</Application>
  <PresentationFormat>Widescreen</PresentationFormat>
  <Paragraphs>308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Cambria Math</vt:lpstr>
      <vt:lpstr>Corbel</vt:lpstr>
      <vt:lpstr>Times New Roman</vt:lpstr>
      <vt:lpstr>Wingdings</vt:lpstr>
      <vt:lpstr>Basis</vt:lpstr>
      <vt:lpstr>CS1231S Tutorial #2</vt:lpstr>
      <vt:lpstr>PowerPoint Presentation</vt:lpstr>
      <vt:lpstr>Q1</vt:lpstr>
      <vt:lpstr>Q1</vt:lpstr>
      <vt:lpstr>Q1</vt:lpstr>
      <vt:lpstr>Q1</vt:lpstr>
      <vt:lpstr>Q2</vt:lpstr>
      <vt:lpstr>Q2</vt:lpstr>
      <vt:lpstr>Q2</vt:lpstr>
      <vt:lpstr>Q2</vt:lpstr>
      <vt:lpstr>Q3</vt:lpstr>
      <vt:lpstr>Q3</vt:lpstr>
      <vt:lpstr>Q4</vt:lpstr>
      <vt:lpstr>Q4</vt:lpstr>
      <vt:lpstr>Q5</vt:lpstr>
      <vt:lpstr>Q5</vt:lpstr>
      <vt:lpstr>Q6</vt:lpstr>
      <vt:lpstr>Q6</vt:lpstr>
      <vt:lpstr>Q7</vt:lpstr>
      <vt:lpstr>Q7</vt:lpstr>
      <vt:lpstr>Q7</vt:lpstr>
      <vt:lpstr>Q8</vt:lpstr>
      <vt:lpstr>Q8</vt:lpstr>
      <vt:lpstr>Q8</vt:lpstr>
      <vt:lpstr>Q9</vt:lpstr>
      <vt:lpstr>Q9</vt:lpstr>
      <vt:lpstr>Q10</vt:lpstr>
      <vt:lpstr>Q10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</dc:title>
  <dc:creator>Tuck-Choy Aaron TAN</dc:creator>
  <cp:lastModifiedBy>admin</cp:lastModifiedBy>
  <cp:revision>502</cp:revision>
  <cp:lastPrinted>2021-08-25T04:05:39Z</cp:lastPrinted>
  <dcterms:created xsi:type="dcterms:W3CDTF">2020-03-29T08:20:19Z</dcterms:created>
  <dcterms:modified xsi:type="dcterms:W3CDTF">2022-09-02T05:34:05Z</dcterms:modified>
</cp:coreProperties>
</file>