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313" r:id="rId3"/>
    <p:sldId id="372" r:id="rId4"/>
    <p:sldId id="375" r:id="rId5"/>
    <p:sldId id="376" r:id="rId6"/>
    <p:sldId id="371" r:id="rId7"/>
    <p:sldId id="378" r:id="rId8"/>
    <p:sldId id="379" r:id="rId9"/>
    <p:sldId id="380" r:id="rId10"/>
    <p:sldId id="348" r:id="rId11"/>
    <p:sldId id="373" r:id="rId12"/>
    <p:sldId id="374" r:id="rId13"/>
    <p:sldId id="381" r:id="rId14"/>
    <p:sldId id="382" r:id="rId15"/>
    <p:sldId id="363" r:id="rId16"/>
    <p:sldId id="365" r:id="rId17"/>
    <p:sldId id="351" r:id="rId18"/>
    <p:sldId id="366" r:id="rId19"/>
    <p:sldId id="369" r:id="rId20"/>
    <p:sldId id="360" r:id="rId21"/>
    <p:sldId id="384" r:id="rId22"/>
    <p:sldId id="3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CC99"/>
    <a:srgbClr val="FFCCCC"/>
    <a:srgbClr val="CCECFF"/>
    <a:srgbClr val="006600"/>
    <a:srgbClr val="0000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6" d="100"/>
          <a:sy n="66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90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70.png"/><Relationship Id="rId5" Type="http://schemas.openxmlformats.org/officeDocument/2006/relationships/image" Target="../media/image86.png"/><Relationship Id="rId10" Type="http://schemas.openxmlformats.org/officeDocument/2006/relationships/image" Target="../media/image860.png"/><Relationship Id="rId4" Type="http://schemas.openxmlformats.org/officeDocument/2006/relationships/image" Target="../media/image800.png"/><Relationship Id="rId9" Type="http://schemas.openxmlformats.org/officeDocument/2006/relationships/image" Target="../media/image8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86.png"/><Relationship Id="rId7" Type="http://schemas.openxmlformats.org/officeDocument/2006/relationships/image" Target="../media/image860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85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91.png"/><Relationship Id="rId24" Type="http://schemas.openxmlformats.org/officeDocument/2006/relationships/image" Target="../media/image790.png"/><Relationship Id="rId5" Type="http://schemas.openxmlformats.org/officeDocument/2006/relationships/image" Target="../media/image840.png"/><Relationship Id="rId15" Type="http://schemas.openxmlformats.org/officeDocument/2006/relationships/image" Target="../media/image95.png"/><Relationship Id="rId28" Type="http://schemas.openxmlformats.org/officeDocument/2006/relationships/image" Target="../media/image8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0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7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Cs1231S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tutorial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Relations &amp; Partial orders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binary relation on a non-empty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by: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Show that (a)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reflexive; (b)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; and </a:t>
                </a:r>
              </a:p>
              <a:p>
                <a:r>
                  <a:rPr lang="en-US" sz="2800" dirty="0"/>
                  <a:t>(c)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another reflexive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800" dirty="0"/>
                  <a:t>What is this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called?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blipFill>
                <a:blip r:embed="rId2"/>
                <a:stretch>
                  <a:fillRect l="-1239" t="-2439" b="-6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8873" y="2974707"/>
                <a:ext cx="7556390" cy="153888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3.	Therefore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reflexive.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73" y="2974707"/>
                <a:ext cx="7556390" cy="1538883"/>
              </a:xfrm>
              <a:prstGeom prst="rect">
                <a:avLst/>
              </a:prstGeom>
              <a:blipFill>
                <a:blip r:embed="rId3"/>
                <a:stretch>
                  <a:fillRect l="-1613" t="-3968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6451" y="2412399"/>
            <a:ext cx="68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/>
              <p:nvPr/>
            </p:nvSpPr>
            <p:spPr>
              <a:xfrm>
                <a:off x="522087" y="5679436"/>
                <a:ext cx="3674774" cy="707886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reflexive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7" y="5679436"/>
                <a:ext cx="3674774" cy="707886"/>
              </a:xfrm>
              <a:prstGeom prst="rect">
                <a:avLst/>
              </a:prstGeom>
              <a:blipFill>
                <a:blip r:embed="rId4"/>
                <a:stretch>
                  <a:fillRect l="-182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binary relation on a non-empty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by: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Show that (a)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reflexive; (b)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; and </a:t>
                </a:r>
              </a:p>
              <a:p>
                <a:r>
                  <a:rPr lang="en-US" sz="2800" dirty="0"/>
                  <a:t>(c)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another reflexive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800" dirty="0"/>
                  <a:t>What is this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called?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blipFill>
                <a:blip r:embed="rId2"/>
                <a:stretch>
                  <a:fillRect l="-1239" t="-2439" b="-6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8873" y="2974707"/>
                <a:ext cx="7556390" cy="20467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	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4.	Therefore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the definition of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73" y="2974707"/>
                <a:ext cx="7556390" cy="2046714"/>
              </a:xfrm>
              <a:prstGeom prst="rect">
                <a:avLst/>
              </a:prstGeom>
              <a:blipFill>
                <a:blip r:embed="rId3"/>
                <a:stretch>
                  <a:fillRect l="-1613" t="-2976" b="-7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6451" y="2412399"/>
            <a:ext cx="68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58664" y="3135674"/>
                <a:ext cx="3140015" cy="40011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Aim: To arrive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64" y="3135674"/>
                <a:ext cx="3140015" cy="400110"/>
              </a:xfrm>
              <a:prstGeom prst="rect">
                <a:avLst/>
              </a:prstGeom>
              <a:blipFill>
                <a:blip r:embed="rId4"/>
                <a:stretch>
                  <a:fillRect l="-1942" t="-7576" r="-5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binary relation on a non-empty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by: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Show that (a)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reflexive; (b)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; and </a:t>
                </a:r>
              </a:p>
              <a:p>
                <a:r>
                  <a:rPr lang="en-US" sz="2800" dirty="0"/>
                  <a:t>(c)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another reflexive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800" dirty="0"/>
                  <a:t>What is this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called?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78" y="281629"/>
                <a:ext cx="10331116" cy="2246769"/>
              </a:xfrm>
              <a:prstGeom prst="rect">
                <a:avLst/>
              </a:prstGeom>
              <a:blipFill>
                <a:blip r:embed="rId2"/>
                <a:stretch>
                  <a:fillRect l="-1239" t="-2439" b="-6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3481" y="2507400"/>
                <a:ext cx="8728950" cy="3970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Then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which means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006600"/>
                    </a:solidFill>
                  </a:rPr>
                  <a:t>by the </a:t>
                </a:r>
                <a:r>
                  <a:rPr lang="en-US" sz="26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6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Case 1: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600" dirty="0"/>
              </a:p>
              <a:p>
                <a:pPr>
                  <a:tabLst>
                    <a:tab pos="625475" algn="l"/>
                    <a:tab pos="1379538" algn="l"/>
                  </a:tabLst>
                </a:pPr>
                <a:r>
                  <a:rPr lang="en-US" sz="2400" dirty="0"/>
                  <a:t>	3.1.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reflexive.</a:t>
                </a:r>
              </a:p>
              <a:p>
                <a:pPr>
                  <a:tabLst>
                    <a:tab pos="625475" algn="l"/>
                    <a:tab pos="1379538" algn="l"/>
                  </a:tabLst>
                </a:pPr>
                <a:r>
                  <a:rPr lang="en-US" sz="2400" dirty="0"/>
                  <a:t>	3.2.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600" dirty="0"/>
                  <a:t>Case 2: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600" dirty="0"/>
              </a:p>
              <a:p>
                <a:pPr>
                  <a:tabLst>
                    <a:tab pos="577850" algn="l"/>
                    <a:tab pos="1250950" algn="l"/>
                  </a:tabLst>
                </a:pPr>
                <a:r>
                  <a:rPr lang="en-US" sz="2400" dirty="0"/>
                  <a:t>	4.1.	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577850" algn="l"/>
                    <a:tab pos="1250950" algn="l"/>
                  </a:tabLst>
                </a:pPr>
                <a:r>
                  <a:rPr lang="en-US" sz="2400" dirty="0"/>
                  <a:t>	4.2.	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600" dirty="0"/>
                  <a:t>In all cases,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600" dirty="0"/>
                  <a:t>Therefore,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81" y="2507400"/>
                <a:ext cx="8728950" cy="3970318"/>
              </a:xfrm>
              <a:prstGeom prst="rect">
                <a:avLst/>
              </a:prstGeom>
              <a:blipFill>
                <a:blip r:embed="rId3"/>
                <a:stretch>
                  <a:fillRect l="-1327" t="-1380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6451" y="2412399"/>
            <a:ext cx="68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0" y="4281645"/>
                <a:ext cx="5324862" cy="1369606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dirty="0"/>
                  <a:t> is called the </a:t>
                </a:r>
                <a:r>
                  <a:rPr lang="en-US" sz="2600" b="1" dirty="0"/>
                  <a:t>reflexive closure </a:t>
                </a:r>
                <a:r>
                  <a:rPr lang="en-US" sz="2600" dirty="0"/>
                  <a:t>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600" dirty="0"/>
                  <a:t>It is the smallest relation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that is reflexive and contains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 as a subset.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81645"/>
                <a:ext cx="5324862" cy="1369606"/>
              </a:xfrm>
              <a:prstGeom prst="rect">
                <a:avLst/>
              </a:prstGeom>
              <a:blipFill>
                <a:blip r:embed="rId4"/>
                <a:stretch>
                  <a:fillRect l="-2059" t="-355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1609" y="5651251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3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10086975" cy="13849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binary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antisymmetric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asymmetric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10086975" cy="1384995"/>
              </a:xfrm>
              <a:prstGeom prst="rect">
                <a:avLst/>
              </a:prstGeom>
              <a:blipFill>
                <a:blip r:embed="rId2"/>
                <a:stretch>
                  <a:fillRect l="-1269" t="-4405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/>
              <p:nvPr/>
            </p:nvSpPr>
            <p:spPr>
              <a:xfrm>
                <a:off x="594835" y="1670383"/>
                <a:ext cx="5871643" cy="193899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Find a binary relation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that is …</a:t>
                </a:r>
              </a:p>
              <a:p>
                <a:pPr marL="542925" indent="-542925"/>
                <a:r>
                  <a:rPr lang="en-US" sz="2400" dirty="0"/>
                  <a:t>(a)	both asymmetric and antisymmetric.</a:t>
                </a:r>
              </a:p>
              <a:p>
                <a:pPr marL="542925" indent="-542925"/>
                <a:r>
                  <a:rPr lang="en-US" sz="2400" dirty="0"/>
                  <a:t>(b)	not asymmetric but antisymmetric.</a:t>
                </a:r>
              </a:p>
              <a:p>
                <a:pPr marL="542925" indent="-542925"/>
                <a:r>
                  <a:rPr lang="en-US" sz="2400" dirty="0"/>
                  <a:t>(c)	asymmetric but not antisymmetric.</a:t>
                </a:r>
              </a:p>
              <a:p>
                <a:pPr marL="542925" indent="-542925"/>
                <a:r>
                  <a:rPr lang="en-US" sz="2400" dirty="0"/>
                  <a:t>(d)	neither asymmetric nor antisymmetric.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5" y="1670383"/>
                <a:ext cx="5871643" cy="1938992"/>
              </a:xfrm>
              <a:prstGeom prst="rect">
                <a:avLst/>
              </a:prstGeom>
              <a:blipFill>
                <a:blip r:embed="rId3"/>
                <a:stretch>
                  <a:fillRect l="-1661" t="-2516" b="-6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7812505" y="1363579"/>
            <a:ext cx="272715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1114" y="2796263"/>
                <a:ext cx="28554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14" y="2796263"/>
                <a:ext cx="2855495" cy="523220"/>
              </a:xfrm>
              <a:prstGeom prst="rect">
                <a:avLst/>
              </a:prstGeom>
              <a:blipFill>
                <a:blip r:embed="rId4"/>
                <a:stretch>
                  <a:fillRect l="-448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71297" y="3719747"/>
            <a:ext cx="62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1783" y="3719747"/>
            <a:ext cx="63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9795" y="3719747"/>
            <a:ext cx="63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48794" y="3719747"/>
            <a:ext cx="63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61603" y="4234426"/>
            <a:ext cx="76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05191" y="3735777"/>
            <a:ext cx="2785580" cy="2476716"/>
            <a:chOff x="705191" y="3735777"/>
            <a:chExt cx="2785580" cy="2476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05191" y="3735777"/>
                  <a:ext cx="27855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91" y="3735777"/>
                  <a:ext cx="278558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/>
            <p:cNvGrpSpPr/>
            <p:nvPr/>
          </p:nvGrpSpPr>
          <p:grpSpPr>
            <a:xfrm>
              <a:off x="992370" y="4248921"/>
              <a:ext cx="2375133" cy="1963572"/>
              <a:chOff x="-10059" y="0"/>
              <a:chExt cx="1799682" cy="135057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-10059" y="0"/>
                <a:ext cx="1799682" cy="1350570"/>
                <a:chOff x="-10059" y="0"/>
                <a:chExt cx="1799682" cy="13505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0059" y="0"/>
                      <a:ext cx="319550" cy="30933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10059" y="0"/>
                      <a:ext cx="319550" cy="30933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56006" y="21101"/>
                      <a:ext cx="333617" cy="288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456006" y="21101"/>
                      <a:ext cx="333617" cy="2882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7246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2708" y="991772"/>
                      <a:ext cx="333964" cy="35879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62708" y="991772"/>
                      <a:ext cx="333964" cy="3587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6" name="Group 75"/>
                <p:cNvGrpSpPr/>
                <p:nvPr/>
              </p:nvGrpSpPr>
              <p:grpSpPr>
                <a:xfrm>
                  <a:off x="246185" y="112541"/>
                  <a:ext cx="1287193" cy="1062111"/>
                  <a:chOff x="0" y="0"/>
                  <a:chExt cx="1287193" cy="1062111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0" y="0"/>
                    <a:ext cx="1287193" cy="105508"/>
                    <a:chOff x="0" y="0"/>
                    <a:chExt cx="1287193" cy="105508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0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1174652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8" name="Oval 77"/>
                  <p:cNvSpPr/>
                  <p:nvPr/>
                </p:nvSpPr>
                <p:spPr>
                  <a:xfrm>
                    <a:off x="583809" y="956603"/>
                    <a:ext cx="112541" cy="10550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335629" y="152969"/>
                <a:ext cx="1038745" cy="865683"/>
                <a:chOff x="110585" y="41599"/>
                <a:chExt cx="1038855" cy="865683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175064" y="41599"/>
                  <a:ext cx="97437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10585" y="162799"/>
                  <a:ext cx="503588" cy="7444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2" name="Group 81"/>
          <p:cNvGrpSpPr/>
          <p:nvPr/>
        </p:nvGrpSpPr>
        <p:grpSpPr>
          <a:xfrm>
            <a:off x="3981731" y="3722166"/>
            <a:ext cx="2785580" cy="2539656"/>
            <a:chOff x="3981731" y="3722166"/>
            <a:chExt cx="2785580" cy="253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981731" y="3722166"/>
                  <a:ext cx="27855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731" y="3722166"/>
                  <a:ext cx="27855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/>
            <p:cNvGrpSpPr/>
            <p:nvPr/>
          </p:nvGrpSpPr>
          <p:grpSpPr>
            <a:xfrm>
              <a:off x="4159897" y="4223067"/>
              <a:ext cx="2516054" cy="2038755"/>
              <a:chOff x="-24566" y="-51712"/>
              <a:chExt cx="1831615" cy="1402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-24566" y="-51712"/>
                <a:ext cx="1831615" cy="1402282"/>
                <a:chOff x="-24566" y="-51712"/>
                <a:chExt cx="1831615" cy="14022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24566" y="-51712"/>
                      <a:ext cx="313994" cy="365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24566" y="-51712"/>
                      <a:ext cx="313994" cy="3652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02068" y="8852"/>
                      <a:ext cx="304981" cy="288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02068" y="8852"/>
                      <a:ext cx="304981" cy="2882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7246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198" y="991772"/>
                      <a:ext cx="338000" cy="35879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4198" y="991772"/>
                      <a:ext cx="338000" cy="35879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246185" y="112541"/>
                  <a:ext cx="1287193" cy="1062111"/>
                  <a:chOff x="0" y="0"/>
                  <a:chExt cx="1287193" cy="1062111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0" y="0"/>
                    <a:ext cx="1287193" cy="105508"/>
                    <a:chOff x="0" y="0"/>
                    <a:chExt cx="1287193" cy="105508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0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1174652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" name="Oval 65"/>
                  <p:cNvSpPr/>
                  <p:nvPr/>
                </p:nvSpPr>
                <p:spPr>
                  <a:xfrm>
                    <a:off x="583809" y="956603"/>
                    <a:ext cx="112541" cy="10550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8" name="Group 57"/>
              <p:cNvGrpSpPr/>
              <p:nvPr/>
            </p:nvGrpSpPr>
            <p:grpSpPr>
              <a:xfrm>
                <a:off x="338851" y="121733"/>
                <a:ext cx="1064835" cy="904756"/>
                <a:chOff x="113807" y="10365"/>
                <a:chExt cx="1064948" cy="904835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678109" y="169985"/>
                  <a:ext cx="500646" cy="7452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: Shape 256"/>
                <p:cNvSpPr/>
                <p:nvPr/>
              </p:nvSpPr>
              <p:spPr>
                <a:xfrm>
                  <a:off x="113807" y="10365"/>
                  <a:ext cx="195367" cy="243519"/>
                </a:xfrm>
                <a:custGeom>
                  <a:avLst/>
                  <a:gdLst>
                    <a:gd name="connsiteX0" fmla="*/ 62616 w 240447"/>
                    <a:gd name="connsiteY0" fmla="*/ 23154 h 271739"/>
                    <a:gd name="connsiteX1" fmla="*/ 210326 w 240447"/>
                    <a:gd name="connsiteY1" fmla="*/ 16120 h 271739"/>
                    <a:gd name="connsiteX2" fmla="*/ 224394 w 240447"/>
                    <a:gd name="connsiteY2" fmla="*/ 206034 h 271739"/>
                    <a:gd name="connsiteX3" fmla="*/ 27446 w 240447"/>
                    <a:gd name="connsiteY3" fmla="*/ 269339 h 271739"/>
                    <a:gd name="connsiteX4" fmla="*/ 6345 w 240447"/>
                    <a:gd name="connsiteY4" fmla="*/ 135696 h 271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447" h="271739">
                      <a:moveTo>
                        <a:pt x="62616" y="23154"/>
                      </a:moveTo>
                      <a:cubicBezTo>
                        <a:pt x="122989" y="4397"/>
                        <a:pt x="183363" y="-14360"/>
                        <a:pt x="210326" y="16120"/>
                      </a:cubicBezTo>
                      <a:cubicBezTo>
                        <a:pt x="237289" y="46600"/>
                        <a:pt x="254874" y="163831"/>
                        <a:pt x="224394" y="206034"/>
                      </a:cubicBezTo>
                      <a:cubicBezTo>
                        <a:pt x="193914" y="248237"/>
                        <a:pt x="63788" y="281062"/>
                        <a:pt x="27446" y="269339"/>
                      </a:cubicBezTo>
                      <a:cubicBezTo>
                        <a:pt x="-8896" y="257616"/>
                        <a:pt x="-1276" y="196656"/>
                        <a:pt x="6345" y="13569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8264488" y="3735777"/>
            <a:ext cx="3738290" cy="2440020"/>
            <a:chOff x="8264488" y="3735777"/>
            <a:chExt cx="3738290" cy="2440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264488" y="3735777"/>
                  <a:ext cx="37382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488" y="3735777"/>
                  <a:ext cx="373829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8860985" y="4133504"/>
              <a:ext cx="2481175" cy="2042293"/>
              <a:chOff x="0" y="-92491"/>
              <a:chExt cx="1800416" cy="143974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0" y="-92491"/>
                <a:ext cx="1800416" cy="1439742"/>
                <a:chOff x="0" y="-92491"/>
                <a:chExt cx="1800416" cy="14397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-92491"/>
                      <a:ext cx="309489" cy="2743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-92491"/>
                      <a:ext cx="309489" cy="2743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6250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90927" y="-23907"/>
                      <a:ext cx="309489" cy="3316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490927" y="-23907"/>
                      <a:ext cx="309489" cy="33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6945" y="976403"/>
                      <a:ext cx="443160" cy="37084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6945" y="976403"/>
                      <a:ext cx="443160" cy="37084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246185" y="112541"/>
                  <a:ext cx="1287193" cy="1062111"/>
                  <a:chOff x="0" y="0"/>
                  <a:chExt cx="1287193" cy="106211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0" y="0"/>
                    <a:ext cx="1287193" cy="105508"/>
                    <a:chOff x="0" y="0"/>
                    <a:chExt cx="1287193" cy="105508"/>
                  </a:xfrm>
                </p:grpSpPr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0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74652" y="0"/>
                      <a:ext cx="112541" cy="10550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" name="Oval 53"/>
                  <p:cNvSpPr/>
                  <p:nvPr/>
                </p:nvSpPr>
                <p:spPr>
                  <a:xfrm>
                    <a:off x="583809" y="956603"/>
                    <a:ext cx="112541" cy="10550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>
                <a:off x="364562" y="111369"/>
                <a:ext cx="1038749" cy="907281"/>
                <a:chOff x="139521" y="0"/>
                <a:chExt cx="1038859" cy="907281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4004" y="84406"/>
                  <a:ext cx="97437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78823" y="0"/>
                  <a:ext cx="96781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39521" y="143178"/>
                  <a:ext cx="474653" cy="7641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443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10086975" cy="13849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binary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antisymmetric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asymmetric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10086975" cy="1384995"/>
              </a:xfrm>
              <a:prstGeom prst="rect">
                <a:avLst/>
              </a:prstGeom>
              <a:blipFill>
                <a:blip r:embed="rId2"/>
                <a:stretch>
                  <a:fillRect l="-1269" t="-4405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/>
              <p:nvPr/>
            </p:nvSpPr>
            <p:spPr>
              <a:xfrm>
                <a:off x="594835" y="1670383"/>
                <a:ext cx="5871643" cy="8309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Find a binary relation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that is …</a:t>
                </a:r>
              </a:p>
              <a:p>
                <a:pPr marL="542925" indent="-542925"/>
                <a:r>
                  <a:rPr lang="en-US" sz="2400" dirty="0"/>
                  <a:t>(c)	asymmetric but not antisymmetric.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5" y="1670383"/>
                <a:ext cx="5871643" cy="830997"/>
              </a:xfrm>
              <a:prstGeom prst="rect">
                <a:avLst/>
              </a:prstGeom>
              <a:blipFill>
                <a:blip r:embed="rId3"/>
                <a:stretch>
                  <a:fillRect l="-1661"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7812505" y="1363579"/>
            <a:ext cx="272715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2397" y="1737984"/>
            <a:ext cx="5775157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prove: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Every </a:t>
            </a:r>
            <a:r>
              <a:rPr lang="en-US" sz="2400" dirty="0">
                <a:solidFill>
                  <a:srgbClr val="C00000"/>
                </a:solidFill>
              </a:rPr>
              <a:t>asymmetric relation is antisymmetric.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0281" y="2604126"/>
            <a:ext cx="10668936" cy="3385542"/>
            <a:chOff x="833253" y="2604328"/>
            <a:chExt cx="10668936" cy="3385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/>
                <p:nvPr/>
              </p:nvSpPr>
              <p:spPr>
                <a:xfrm>
                  <a:off x="833253" y="2604328"/>
                  <a:ext cx="10668936" cy="33855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465138" indent="-465138"/>
                  <a:r>
                    <a:rPr lang="en-US" sz="2800" dirty="0"/>
                    <a:t>1.	Take any binary relation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800" dirty="0"/>
                    <a:t> on a set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800" dirty="0"/>
                    <a:t>.</a:t>
                  </a:r>
                </a:p>
                <a:p>
                  <a:pPr marL="465138" indent="-465138"/>
                  <a:r>
                    <a:rPr lang="en-US" sz="2800" dirty="0">
                      <a:ea typeface="Cambria Math" panose="02040503050406030204" pitchFamily="18" charset="0"/>
                    </a:rPr>
                    <a:t>2.	Suppose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is asymmetric.,</a:t>
                  </a:r>
                </a:p>
                <a:p>
                  <a:pPr marL="465138" indent="-465138">
                    <a:tabLst>
                      <a:tab pos="1203325" algn="l"/>
                    </a:tabLst>
                  </a:pPr>
                  <a:r>
                    <a:rPr lang="en-US" sz="2600" dirty="0">
                      <a:ea typeface="Cambria Math" panose="02040503050406030204" pitchFamily="18" charset="0"/>
                    </a:rPr>
                    <a:t>	2.1.	Then </a:t>
                  </a:r>
                  <a14:m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r>
                    <a:rPr lang="en-US" sz="2600" dirty="0">
                      <a:solidFill>
                        <a:srgbClr val="006600"/>
                      </a:solidFill>
                    </a:rPr>
                    <a:t>by the definition of asymmetry</a:t>
                  </a:r>
                  <a:r>
                    <a:rPr lang="en-US" sz="2600" dirty="0"/>
                    <a:t>.</a:t>
                  </a:r>
                </a:p>
                <a:p>
                  <a:pPr marL="465138" indent="-465138">
                    <a:tabLst>
                      <a:tab pos="1203325" algn="l"/>
                    </a:tabLst>
                  </a:pPr>
                  <a:endParaRPr lang="en-US" sz="2600" dirty="0" smtClean="0">
                    <a:ea typeface="Cambria Math" panose="02040503050406030204" pitchFamily="18" charset="0"/>
                  </a:endParaRPr>
                </a:p>
                <a:p>
                  <a:pPr marL="465138" indent="-465138">
                    <a:tabLst>
                      <a:tab pos="1203325" algn="l"/>
                    </a:tabLst>
                  </a:pPr>
                  <a:endParaRPr lang="en-US" sz="2600" dirty="0">
                    <a:ea typeface="Cambria Math" panose="02040503050406030204" pitchFamily="18" charset="0"/>
                  </a:endParaRPr>
                </a:p>
                <a:p>
                  <a:pPr marL="465138" indent="-465138">
                    <a:tabLst>
                      <a:tab pos="1203325" algn="l"/>
                    </a:tabLst>
                  </a:pPr>
                  <a:endParaRPr lang="en-US" sz="2600" dirty="0" smtClean="0">
                    <a:ea typeface="Cambria Math" panose="02040503050406030204" pitchFamily="18" charset="0"/>
                  </a:endParaRPr>
                </a:p>
                <a:p>
                  <a:pPr marL="465138" indent="-465138">
                    <a:tabLst>
                      <a:tab pos="1203325" algn="l"/>
                    </a:tabLst>
                  </a:pPr>
                  <a:r>
                    <a:rPr lang="en-US" sz="2600" dirty="0">
                      <a:ea typeface="Cambria Math" panose="02040503050406030204" pitchFamily="18" charset="0"/>
                    </a:rPr>
                    <a:t>	2.5.	</a:t>
                  </a:r>
                  <a14:m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sz="2600"/>
                        <m:t> 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6600"/>
                          </a:solidFill>
                        </a:rPr>
                        <m:t>implication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6600"/>
                          </a:solidFill>
                        </a:rPr>
                        <m:t>law</m:t>
                      </m:r>
                      <m:r>
                        <m:rPr>
                          <m:nor/>
                        </m:rPr>
                        <a:rPr lang="en-US" sz="2600"/>
                        <m:t>.</m:t>
                      </m:r>
                    </m:oMath>
                  </a14:m>
                  <a:endParaRPr lang="en-US" sz="2600" dirty="0">
                    <a:ea typeface="Cambria Math" panose="02040503050406030204" pitchFamily="18" charset="0"/>
                  </a:endParaRPr>
                </a:p>
                <a:p>
                  <a:pPr marL="465138" indent="-465138"/>
                  <a:r>
                    <a:rPr lang="en-US" sz="2800" dirty="0">
                      <a:ea typeface="Cambria Math" panose="02040503050406030204" pitchFamily="18" charset="0"/>
                    </a:rPr>
                    <a:t>3.	Line 2.5 </a:t>
                  </a:r>
                  <a:r>
                    <a:rPr lang="en-US" sz="2800" dirty="0">
                      <a:solidFill>
                        <a:srgbClr val="006600"/>
                      </a:solidFill>
                      <a:ea typeface="Cambria Math" panose="02040503050406030204" pitchFamily="18" charset="0"/>
                    </a:rPr>
                    <a:t>is the definition of </a:t>
                  </a:r>
                  <a:r>
                    <a:rPr lang="en-US" sz="2800" dirty="0" err="1">
                      <a:solidFill>
                        <a:srgbClr val="006600"/>
                      </a:solidFill>
                      <a:ea typeface="Cambria Math" panose="02040503050406030204" pitchFamily="18" charset="0"/>
                    </a:rPr>
                    <a:t>antisymmetry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, hence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is antisymmetric.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53" y="2604328"/>
                  <a:ext cx="10668936" cy="3385542"/>
                </a:xfrm>
                <a:prstGeom prst="rect">
                  <a:avLst/>
                </a:prstGeom>
                <a:blipFill>
                  <a:blip r:embed="rId4"/>
                  <a:stretch>
                    <a:fillRect l="-1200" t="-1619" r="-114" b="-41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/>
            <p:cNvCxnSpPr/>
            <p:nvPr/>
          </p:nvCxnSpPr>
          <p:spPr>
            <a:xfrm flipH="1">
              <a:off x="5855369" y="3529721"/>
              <a:ext cx="240631" cy="320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70281" y="3816583"/>
            <a:ext cx="10668936" cy="492443"/>
            <a:chOff x="833253" y="2604328"/>
            <a:chExt cx="10668936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/>
                <p:nvPr/>
              </p:nvSpPr>
              <p:spPr>
                <a:xfrm>
                  <a:off x="833253" y="2604328"/>
                  <a:ext cx="10668936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465138" indent="-465138">
                    <a:tabLst>
                      <a:tab pos="1203325" algn="l"/>
                    </a:tabLst>
                  </a:pPr>
                  <a:r>
                    <a:rPr lang="en-US" sz="2600" dirty="0">
                      <a:ea typeface="Cambria Math" panose="02040503050406030204" pitchFamily="18" charset="0"/>
                    </a:rPr>
                    <a:t>	2.2.	</a:t>
                  </a:r>
                  <a14:m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600"/>
                        <m:t> 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implication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smtClean="0">
                          <a:solidFill>
                            <a:srgbClr val="006600"/>
                          </a:solidFill>
                        </a:rPr>
                        <m:t>law</m:t>
                      </m:r>
                      <m:r>
                        <m:rPr>
                          <m:nor/>
                        </m:rPr>
                        <a:rPr lang="en-US" sz="2600"/>
                        <m:t>.</m:t>
                      </m:r>
                    </m:oMath>
                  </a14:m>
                  <a:endParaRPr lang="en-US" sz="26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53" y="2604328"/>
                  <a:ext cx="10668936" cy="492443"/>
                </a:xfrm>
                <a:prstGeom prst="rect">
                  <a:avLst/>
                </a:prstGeom>
                <a:blipFill>
                  <a:blip r:embed="rId5"/>
                  <a:stretch>
                    <a:fillRect t="-9877" b="-3209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 flipH="1">
              <a:off x="4243137" y="2703152"/>
              <a:ext cx="240631" cy="320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325979" y="2703152"/>
              <a:ext cx="240631" cy="320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70281" y="4193661"/>
            <a:ext cx="10668936" cy="543995"/>
            <a:chOff x="833253" y="2604328"/>
            <a:chExt cx="10668936" cy="543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/>
                <p:nvPr/>
              </p:nvSpPr>
              <p:spPr>
                <a:xfrm>
                  <a:off x="833253" y="2604328"/>
                  <a:ext cx="10668936" cy="543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465138" indent="-465138">
                    <a:tabLst>
                      <a:tab pos="1203325" algn="l"/>
                    </a:tabLst>
                  </a:pPr>
                  <a:r>
                    <a:rPr lang="en-US" sz="2600" dirty="0">
                      <a:ea typeface="Cambria Math" panose="02040503050406030204" pitchFamily="18" charset="0"/>
                    </a:rPr>
                    <a:t>	2.3.	</a:t>
                  </a:r>
                  <a14:m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sz="2600"/>
                        <m:t> 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2600">
                          <a:solidFill>
                            <a:srgbClr val="0066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b="0" i="0" smtClean="0">
                          <a:solidFill>
                            <a:srgbClr val="006600"/>
                          </a:solidFill>
                        </a:rPr>
                        <m:t>generalization</m:t>
                      </m:r>
                      <m:r>
                        <m:rPr>
                          <m:nor/>
                        </m:rPr>
                        <a:rPr lang="en-US" sz="2600"/>
                        <m:t>.</m:t>
                      </m:r>
                    </m:oMath>
                  </a14:m>
                  <a:endParaRPr lang="en-US" sz="26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54AB600-1B8D-4149-9775-EFEB88F30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53" y="2604328"/>
                  <a:ext cx="10668936" cy="543995"/>
                </a:xfrm>
                <a:prstGeom prst="rect">
                  <a:avLst/>
                </a:prstGeom>
                <a:blipFill>
                  <a:blip r:embed="rId6"/>
                  <a:stretch>
                    <a:fillRect t="-3371" b="-247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H="1">
              <a:off x="4397654" y="2701758"/>
              <a:ext cx="240631" cy="320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488517" y="2703152"/>
              <a:ext cx="240631" cy="320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/>
              <p:nvPr/>
            </p:nvSpPr>
            <p:spPr>
              <a:xfrm>
                <a:off x="870281" y="4656904"/>
                <a:ext cx="10668936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65138" indent="-465138">
                  <a:tabLst>
                    <a:tab pos="1203325" algn="l"/>
                  </a:tabLst>
                </a:pPr>
                <a:r>
                  <a:rPr lang="en-US" sz="2600" dirty="0">
                    <a:ea typeface="Cambria Math" panose="02040503050406030204" pitchFamily="18" charset="0"/>
                  </a:rPr>
                  <a:t>	2.4.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600"/>
                      <m:t> </m:t>
                    </m:r>
                    <m:r>
                      <m:rPr>
                        <m:nor/>
                      </m:rPr>
                      <a:rPr lang="en-US" sz="2600">
                        <a:solidFill>
                          <a:srgbClr val="006600"/>
                        </a:solidFill>
                      </a:rPr>
                      <m:t>by</m:t>
                    </m:r>
                    <m:r>
                      <m:rPr>
                        <m:nor/>
                      </m:rPr>
                      <a:rPr lang="en-US" sz="2600">
                        <a:solidFill>
                          <a:srgbClr val="0066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Morgan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′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rgbClr val="006600"/>
                        </a:solidFill>
                      </a:rPr>
                      <m:t>law</m:t>
                    </m:r>
                    <m:r>
                      <m:rPr>
                        <m:nor/>
                      </m:rPr>
                      <a:rPr lang="en-US" sz="2600"/>
                      <m:t>.</m:t>
                    </m:r>
                  </m:oMath>
                </a14:m>
                <a:endParaRPr lang="en-US" sz="2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81" y="4656904"/>
                <a:ext cx="10668936" cy="492443"/>
              </a:xfrm>
              <a:prstGeom prst="rect">
                <a:avLst/>
              </a:prstGeom>
              <a:blipFill>
                <a:blip r:embed="rId7"/>
                <a:stretch>
                  <a:fillRect t="-9877" b="-30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99345" y="5088130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49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2966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Q7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3D244-E865-4CD6-AA83-70D364B9F4DD}"/>
              </a:ext>
            </a:extLst>
          </p:cNvPr>
          <p:cNvSpPr txBox="1"/>
          <p:nvPr/>
        </p:nvSpPr>
        <p:spPr>
          <a:xfrm>
            <a:off x="1151763" y="3006347"/>
            <a:ext cx="108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minimal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F23A7-6030-4D0A-B01B-93654FC6AF88}"/>
              </a:ext>
            </a:extLst>
          </p:cNvPr>
          <p:cNvSpPr txBox="1"/>
          <p:nvPr/>
        </p:nvSpPr>
        <p:spPr>
          <a:xfrm>
            <a:off x="1151762" y="4422119"/>
            <a:ext cx="108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smallest</a:t>
            </a:r>
            <a:endParaRPr lang="en-GB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CEDA25-B250-4060-BE36-DE30F4E00B54}"/>
              </a:ext>
            </a:extLst>
          </p:cNvPr>
          <p:cNvGrpSpPr/>
          <p:nvPr/>
        </p:nvGrpSpPr>
        <p:grpSpPr>
          <a:xfrm>
            <a:off x="2235127" y="2852459"/>
            <a:ext cx="2077025" cy="707886"/>
            <a:chOff x="2235127" y="2852459"/>
            <a:chExt cx="207702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78442F-8DAB-4320-B6BF-454B071CA59D}"/>
                </a:ext>
              </a:extLst>
            </p:cNvPr>
            <p:cNvSpPr txBox="1"/>
            <p:nvPr/>
          </p:nvSpPr>
          <p:spPr>
            <a:xfrm>
              <a:off x="3228788" y="2852459"/>
              <a:ext cx="108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nothing is below</a:t>
              </a:r>
              <a:endParaRPr lang="en-GB"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CE4B30-30EE-4DD1-BA6D-3A120664789D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2235127" y="3206402"/>
              <a:ext cx="99366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ED94A1-A9E1-4087-A488-8827AF0902CC}"/>
              </a:ext>
            </a:extLst>
          </p:cNvPr>
          <p:cNvGrpSpPr/>
          <p:nvPr/>
        </p:nvGrpSpPr>
        <p:grpSpPr>
          <a:xfrm>
            <a:off x="2235126" y="4268231"/>
            <a:ext cx="2196421" cy="707886"/>
            <a:chOff x="2235126" y="4268231"/>
            <a:chExt cx="219642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824BD3-1392-4A1A-962A-A8556ECD96C2}"/>
                </a:ext>
              </a:extLst>
            </p:cNvPr>
            <p:cNvSpPr txBox="1"/>
            <p:nvPr/>
          </p:nvSpPr>
          <p:spPr>
            <a:xfrm>
              <a:off x="3109391" y="4268231"/>
              <a:ext cx="13221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everything is above</a:t>
              </a:r>
              <a:endParaRPr lang="en-GB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4CFDF1-7AE7-4103-96F8-0210026E06F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2235126" y="4622174"/>
              <a:ext cx="87426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9212A8-6D18-4F29-8B72-D93F90B467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770469" y="3636544"/>
            <a:ext cx="0" cy="631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C0CCED-DC58-4B13-AC68-3BE1B60A4609}"/>
              </a:ext>
            </a:extLst>
          </p:cNvPr>
          <p:cNvSpPr txBox="1"/>
          <p:nvPr/>
        </p:nvSpPr>
        <p:spPr>
          <a:xfrm>
            <a:off x="5305813" y="3560345"/>
            <a:ext cx="257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Totality:</a:t>
            </a:r>
            <a:r>
              <a:rPr lang="en-US" sz="2000" dirty="0"/>
              <a:t> Everything is either below or above.</a:t>
            </a:r>
            <a:endParaRPr lang="en-GB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279EFE-2A0A-46F8-BA3F-59AB9729A0A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46669" y="3914288"/>
            <a:ext cx="145914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C16626-E5D7-431A-9182-92DC9852AE2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693444" y="3406457"/>
            <a:ext cx="1" cy="10156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/>
              <p:nvPr/>
            </p:nvSpPr>
            <p:spPr>
              <a:xfrm>
                <a:off x="1151760" y="1385298"/>
                <a:ext cx="6098126" cy="70788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  and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0" y="1385298"/>
                <a:ext cx="6098126" cy="707886"/>
              </a:xfrm>
              <a:prstGeom prst="rect">
                <a:avLst/>
              </a:prstGeom>
              <a:blipFill>
                <a:blip r:embed="rId2"/>
                <a:stretch>
                  <a:fillRect l="-998" t="-3390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/>
              <p:nvPr/>
            </p:nvSpPr>
            <p:spPr>
              <a:xfrm>
                <a:off x="5305813" y="2173295"/>
                <a:ext cx="6330461" cy="1015663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288" algn="l"/>
                    <a:tab pos="2781300" algn="l"/>
                  </a:tabLst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buFont typeface="Wingdings" panose="05000000000000000000" pitchFamily="2" charset="2"/>
                  <a:buChar char="§"/>
                  <a:tabLst>
                    <a:tab pos="268288" algn="l"/>
                    <a:tab pos="27813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§"/>
                  <a:tabLst>
                    <a:tab pos="268288" algn="l"/>
                    <a:tab pos="27813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13" y="2173295"/>
                <a:ext cx="6330461" cy="1015663"/>
              </a:xfrm>
              <a:prstGeom prst="rect">
                <a:avLst/>
              </a:prstGeom>
              <a:blipFill>
                <a:blip r:embed="rId3"/>
                <a:stretch>
                  <a:fillRect l="-865" t="-2976" b="-9524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1300480" y="431191"/>
                <a:ext cx="6758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00000"/>
                  </a:lnSpc>
                  <a:spcBef>
                    <a:spcPts val="0"/>
                  </a:spcBef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Consider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a total order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 Show that all minimal elements are smallest.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431191"/>
                <a:ext cx="6758609" cy="954107"/>
              </a:xfrm>
              <a:prstGeom prst="rect">
                <a:avLst/>
              </a:prstGeom>
              <a:blipFill>
                <a:blip r:embed="rId4"/>
                <a:stretch>
                  <a:fillRect l="-1803" t="-6410" r="-117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7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46777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Q7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1300480" y="431191"/>
                <a:ext cx="6758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00000"/>
                  </a:lnSpc>
                  <a:spcBef>
                    <a:spcPts val="0"/>
                  </a:spcBef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Consider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a total order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 Show that all minimal elements are smallest.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431191"/>
                <a:ext cx="6758609" cy="954107"/>
              </a:xfrm>
              <a:prstGeom prst="rect">
                <a:avLst/>
              </a:prstGeom>
              <a:blipFill>
                <a:blip r:embed="rId2"/>
                <a:stretch>
                  <a:fillRect l="-1803" t="-6410" r="-117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/>
              <p:nvPr/>
            </p:nvSpPr>
            <p:spPr>
              <a:xfrm>
                <a:off x="1151760" y="1385298"/>
                <a:ext cx="6098126" cy="70788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  and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434F3-3082-4180-89A3-270951C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0" y="1385298"/>
                <a:ext cx="6098126" cy="707886"/>
              </a:xfrm>
              <a:prstGeom prst="rect">
                <a:avLst/>
              </a:prstGeom>
              <a:blipFill>
                <a:blip r:embed="rId3"/>
                <a:stretch>
                  <a:fillRect l="-998" t="-3390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8C7E0-FDB8-41BB-85D2-C6AC1A9BF74D}"/>
                  </a:ext>
                </a:extLst>
              </p:cNvPr>
              <p:cNvSpPr txBox="1"/>
              <p:nvPr/>
            </p:nvSpPr>
            <p:spPr>
              <a:xfrm>
                <a:off x="1151760" y="2354794"/>
                <a:ext cx="8288502" cy="39703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1.	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 that is minimal with respect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2</a:t>
                </a:r>
                <a:r>
                  <a:rPr lang="en-GB" sz="2800" dirty="0"/>
                  <a:t>.	Pick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3</a:t>
                </a:r>
                <a:r>
                  <a:rPr lang="en-GB" sz="2800" dirty="0"/>
                  <a:t>.	</a:t>
                </a:r>
                <a:r>
                  <a:rPr lang="en-GB" sz="28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>
                    <a:solidFill>
                      <a:srgbClr val="006600"/>
                    </a:solidFill>
                  </a:rPr>
                  <a:t> is a total order,</a:t>
                </a:r>
                <a:r>
                  <a:rPr lang="en-GB" sz="2800" dirty="0"/>
                  <a:t>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4</a:t>
                </a:r>
                <a:r>
                  <a:rPr lang="en-GB" sz="2800" dirty="0"/>
                  <a:t>.	Case 1: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	</a:t>
                </a:r>
                <a:r>
                  <a:rPr lang="en-GB" sz="2800" dirty="0"/>
                  <a:t>4.1.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 	</a:t>
                </a:r>
                <a:r>
                  <a:rPr lang="en-GB" sz="2800" dirty="0">
                    <a:solidFill>
                      <a:srgbClr val="006600"/>
                    </a:solidFill>
                  </a:rPr>
                  <a:t>by the minimality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	</a:t>
                </a:r>
                <a:r>
                  <a:rPr lang="en-GB" sz="2800" dirty="0"/>
                  <a:t>4.2.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	</a:t>
                </a:r>
                <a:r>
                  <a:rPr lang="en-GB" sz="2800" dirty="0">
                    <a:solidFill>
                      <a:srgbClr val="006600"/>
                    </a:solidFill>
                  </a:rPr>
                  <a:t>by the </a:t>
                </a:r>
                <a:r>
                  <a:rPr lang="en-GB" sz="2800" dirty="0" err="1">
                    <a:solidFill>
                      <a:srgbClr val="006600"/>
                    </a:solidFill>
                  </a:rPr>
                  <a:t>reflexibility</a:t>
                </a:r>
                <a:r>
                  <a:rPr lang="en-GB" sz="28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5</a:t>
                </a:r>
                <a:r>
                  <a:rPr lang="en-GB" sz="2800" dirty="0"/>
                  <a:t>.	Case 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GB" sz="2800" dirty="0"/>
                  <a:t>	5.1.	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 marL="465138" indent="-465138">
                  <a:tabLst>
                    <a:tab pos="447675" algn="l"/>
                    <a:tab pos="1073150" algn="l"/>
                    <a:tab pos="3051175" algn="l"/>
                  </a:tabLst>
                </a:pPr>
                <a:r>
                  <a:rPr lang="en-US" sz="2800" dirty="0"/>
                  <a:t>6</a:t>
                </a:r>
                <a:r>
                  <a:rPr lang="en-GB" sz="2800" dirty="0"/>
                  <a:t>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in all cases, i.e.,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800" dirty="0"/>
                  <a:t> is the smallest element.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8C7E0-FDB8-41BB-85D2-C6AC1A9BF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0" y="2354794"/>
                <a:ext cx="8288502" cy="3970318"/>
              </a:xfrm>
              <a:prstGeom prst="rect">
                <a:avLst/>
              </a:prstGeom>
              <a:blipFill>
                <a:blip r:embed="rId4"/>
                <a:stretch>
                  <a:fillRect l="-1544" t="-1380" b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/>
              <p:nvPr/>
            </p:nvSpPr>
            <p:spPr>
              <a:xfrm>
                <a:off x="7910369" y="1385298"/>
                <a:ext cx="3730933" cy="193899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8288" algn="l"/>
                    <a:tab pos="2781300" algn="l"/>
                  </a:tabLst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47663" indent="-347663">
                  <a:buFont typeface="Wingdings" panose="05000000000000000000" pitchFamily="2" charset="2"/>
                  <a:buChar char="§"/>
                  <a:tabLst>
                    <a:tab pos="268288" algn="l"/>
                    <a:tab pos="27813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§"/>
                  <a:tabLst>
                    <a:tab pos="268288" algn="l"/>
                    <a:tab pos="27813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smallest element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682021-4626-4AE1-B904-80E655C7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69" y="1385298"/>
                <a:ext cx="3730933" cy="1938992"/>
              </a:xfrm>
              <a:prstGeom prst="rect">
                <a:avLst/>
              </a:prstGeom>
              <a:blipFill>
                <a:blip r:embed="rId5"/>
                <a:stretch>
                  <a:fillRect l="-1629" t="-1250" b="-43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6155" y="5812749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48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017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40021" y="356335"/>
                <a:ext cx="9562733" cy="138499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 the “divides” relation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={1, 2, 4, 5, 10, 15, 20}</m:t>
                    </m:r>
                  </m:oMath>
                </a14:m>
                <a:r>
                  <a:rPr lang="en-US" sz="2800" dirty="0"/>
                  <a:t>. List out the pairs of distinct elements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that are </a:t>
                </a:r>
              </a:p>
              <a:p>
                <a:r>
                  <a:rPr lang="en-US" sz="2800" dirty="0"/>
                  <a:t>(a) comparable; (b) compatible.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21" y="356335"/>
                <a:ext cx="9562733" cy="1384995"/>
              </a:xfrm>
              <a:prstGeom prst="rect">
                <a:avLst/>
              </a:prstGeom>
              <a:blipFill>
                <a:blip r:embed="rId2"/>
                <a:stretch>
                  <a:fillRect l="-1275" t="-3947" b="-11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D7CFE2-61FE-4EC2-B39D-FFD994C45808}"/>
              </a:ext>
            </a:extLst>
          </p:cNvPr>
          <p:cNvGrpSpPr/>
          <p:nvPr/>
        </p:nvGrpSpPr>
        <p:grpSpPr>
          <a:xfrm>
            <a:off x="2257450" y="1740527"/>
            <a:ext cx="2554383" cy="2081300"/>
            <a:chOff x="1097280" y="2396035"/>
            <a:chExt cx="2261935" cy="2002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772F05-4E61-4789-B3E4-67A15FE85081}"/>
                    </a:ext>
                  </a:extLst>
                </p:cNvPr>
                <p:cNvSpPr txBox="1"/>
                <p:nvPr/>
              </p:nvSpPr>
              <p:spPr>
                <a:xfrm>
                  <a:off x="1549667" y="2396035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772F05-4E61-4789-B3E4-67A15FE85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667" y="2396035"/>
                  <a:ext cx="452387" cy="3865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E6AF4B-821C-4E1F-9E62-A101808B2CDE}"/>
                    </a:ext>
                  </a:extLst>
                </p:cNvPr>
                <p:cNvSpPr txBox="1"/>
                <p:nvPr/>
              </p:nvSpPr>
              <p:spPr>
                <a:xfrm>
                  <a:off x="1097280" y="2935788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E6AF4B-821C-4E1F-9E62-A101808B2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935788"/>
                  <a:ext cx="452387" cy="386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3AC381-E29B-458C-ABE3-D438141332E9}"/>
                    </a:ext>
                  </a:extLst>
                </p:cNvPr>
                <p:cNvSpPr txBox="1"/>
                <p:nvPr/>
              </p:nvSpPr>
              <p:spPr>
                <a:xfrm>
                  <a:off x="2002054" y="2935788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3AC381-E29B-458C-ABE3-D43814133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054" y="2935788"/>
                  <a:ext cx="452387" cy="3865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EA6EB8-EADD-497C-8445-576735C5B6BF}"/>
                    </a:ext>
                  </a:extLst>
                </p:cNvPr>
                <p:cNvSpPr txBox="1"/>
                <p:nvPr/>
              </p:nvSpPr>
              <p:spPr>
                <a:xfrm>
                  <a:off x="1549666" y="3473702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EA6EB8-EADD-497C-8445-576735C5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666" y="3473702"/>
                  <a:ext cx="452387" cy="386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D35C50-02BC-4BC1-B894-B89D07995CA5}"/>
                    </a:ext>
                  </a:extLst>
                </p:cNvPr>
                <p:cNvSpPr txBox="1"/>
                <p:nvPr/>
              </p:nvSpPr>
              <p:spPr>
                <a:xfrm>
                  <a:off x="1983885" y="4011616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D35C50-02BC-4BC1-B894-B89D07995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885" y="4011616"/>
                  <a:ext cx="452387" cy="3865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1F1579-6574-4FA9-A15B-DE6A7D5DD78D}"/>
                    </a:ext>
                  </a:extLst>
                </p:cNvPr>
                <p:cNvSpPr txBox="1"/>
                <p:nvPr/>
              </p:nvSpPr>
              <p:spPr>
                <a:xfrm>
                  <a:off x="2454441" y="3473702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1F1579-6574-4FA9-A15B-DE6A7D5D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41" y="3473702"/>
                  <a:ext cx="452387" cy="3865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27EF2-B517-49F0-973E-B9C81771751D}"/>
                    </a:ext>
                  </a:extLst>
                </p:cNvPr>
                <p:cNvSpPr txBox="1"/>
                <p:nvPr/>
              </p:nvSpPr>
              <p:spPr>
                <a:xfrm>
                  <a:off x="2906828" y="2935788"/>
                  <a:ext cx="452387" cy="386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27EF2-B517-49F0-973E-B9C817717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828" y="2935788"/>
                  <a:ext cx="452387" cy="3865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13629-4484-4CDA-8926-AFAC60A1E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830" y="2725073"/>
              <a:ext cx="193675" cy="2491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EBA344-DAA6-4BF8-8BEB-7CD8F9979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216" y="3270256"/>
              <a:ext cx="193675" cy="2491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5B3025-DD79-4873-ADE2-8091BA976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603" y="3802740"/>
              <a:ext cx="193675" cy="2491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1EF59-9A7A-4B9C-B3D0-C8B7CBD8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990" y="3264825"/>
              <a:ext cx="193675" cy="2491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549F37-3CB1-45DF-A862-4E2AEF9CD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699" y="2725130"/>
              <a:ext cx="200576" cy="249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1002B2-E207-4FD0-BB67-2C273FADB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9378" y="3266721"/>
              <a:ext cx="200576" cy="249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20505A-8A99-44D4-8D41-0D5D2958F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5216" y="3815439"/>
              <a:ext cx="200576" cy="249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613A24-39A3-4504-BAB5-2E615CEBB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53" y="3259741"/>
              <a:ext cx="200576" cy="249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69532" y="3817994"/>
            <a:ext cx="240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2400" dirty="0"/>
              <a:t>(a)	Comparable: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87216" y="3946936"/>
                <a:ext cx="7715538" cy="830997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1,15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1,20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{2,4},{2,10},{2,20},{5,10},{5,15},{5,20},{4,20},{10,20}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16" y="3946936"/>
                <a:ext cx="7715538" cy="830997"/>
              </a:xfrm>
              <a:prstGeom prst="rect">
                <a:avLst/>
              </a:prstGeom>
              <a:blipFill>
                <a:blip r:embed="rId10"/>
                <a:stretch>
                  <a:fillRect l="-632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93698" y="4932902"/>
            <a:ext cx="237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2400" dirty="0"/>
              <a:t>(b)	Compatible: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87216" y="5094761"/>
                <a:ext cx="7715538" cy="1192314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1,15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1,20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2,10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2,20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5,4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5,10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5,15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5,20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4,10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{4,20},{10,20}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16" y="5094761"/>
                <a:ext cx="7715538" cy="1192314"/>
              </a:xfrm>
              <a:prstGeom prst="rect">
                <a:avLst/>
              </a:prstGeom>
              <a:blipFill>
                <a:blip r:embed="rId11"/>
                <a:stretch>
                  <a:fillRect b="-1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5311018" y="1918633"/>
                <a:ext cx="6309374" cy="156966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comparable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</a:t>
                </a:r>
                <a:r>
                  <a:rPr lang="en-US" sz="2400" b="1" dirty="0"/>
                  <a:t>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sz="2400" dirty="0"/>
                  <a:t> 	if there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18" y="1918633"/>
                <a:ext cx="6309374" cy="1569660"/>
              </a:xfrm>
              <a:prstGeom prst="rect">
                <a:avLst/>
              </a:prstGeom>
              <a:blipFill>
                <a:blip r:embed="rId12"/>
                <a:stretch>
                  <a:fillRect l="-1350" t="-2703" r="-675" b="-7722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25425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07958" y="449882"/>
                <a:ext cx="9856269" cy="95410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. Consider the following partial order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: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449882"/>
                <a:ext cx="9856269" cy="954107"/>
              </a:xfrm>
              <a:prstGeom prst="rect">
                <a:avLst/>
              </a:prstGeom>
              <a:blipFill>
                <a:blip r:embed="rId2"/>
                <a:stretch>
                  <a:fillRect l="-1237" t="-6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74056-0566-4DEC-AD5F-5C9B4F62A025}"/>
                  </a:ext>
                </a:extLst>
              </p:cNvPr>
              <p:cNvSpPr txBox="1"/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Hasse diagram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74056-0566-4DEC-AD5F-5C9B4F6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blipFill>
                <a:blip r:embed="rId3"/>
                <a:stretch>
                  <a:fillRect l="-4200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/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Hasse</a:t>
                </a:r>
                <a:r>
                  <a:rPr lang="en-US" sz="2800" dirty="0"/>
                  <a:t> diagrams of all the </a:t>
                </a:r>
                <a:r>
                  <a:rPr lang="en-US" sz="2800" dirty="0" err="1"/>
                  <a:t>linearizations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blipFill>
                <a:blip r:embed="rId4"/>
                <a:stretch>
                  <a:fillRect l="-1843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/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tx1"/>
                    </a:solidFill>
                  </a:rPr>
                </a:b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blipFill>
                <a:blip r:embed="rId5"/>
                <a:stretch>
                  <a:fillRect l="-1062" t="-4237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/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linearization</a:t>
                </a:r>
                <a:r>
                  <a:rPr lang="en-US" sz="2000" dirty="0"/>
                  <a:t> of a partial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total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blipFill>
                <a:blip r:embed="rId6"/>
                <a:stretch>
                  <a:fillRect l="-1095" t="-2367" b="-17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2474671-8C8B-492B-8D7E-4038FC8F10E4}"/>
              </a:ext>
            </a:extLst>
          </p:cNvPr>
          <p:cNvSpPr txBox="1"/>
          <p:nvPr/>
        </p:nvSpPr>
        <p:spPr>
          <a:xfrm>
            <a:off x="6265567" y="5554880"/>
            <a:ext cx="5555159" cy="1015663"/>
          </a:xfrm>
          <a:prstGeom prst="rect">
            <a:avLst/>
          </a:prstGeom>
          <a:solidFill>
            <a:srgbClr val="FFFFCC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8900" algn="l"/>
                <a:tab pos="2781300" algn="l"/>
              </a:tabLst>
            </a:pPr>
            <a:r>
              <a:rPr lang="en-US" sz="2000" b="1" dirty="0">
                <a:solidFill>
                  <a:srgbClr val="000099"/>
                </a:solidFill>
              </a:rPr>
              <a:t>Kahn’s Algorithm.  </a:t>
            </a:r>
            <a:r>
              <a:rPr lang="en-US" sz="2000" dirty="0"/>
              <a:t>Pick out a minimal element and place it at the bottom of the total order. Repeat until nothing is left.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/>
              <p:nvPr/>
            </p:nvSpPr>
            <p:spPr>
              <a:xfrm>
                <a:off x="371274" y="4118639"/>
                <a:ext cx="5723081" cy="163121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4118639"/>
                <a:ext cx="5723081" cy="1631216"/>
              </a:xfrm>
              <a:prstGeom prst="rect">
                <a:avLst/>
              </a:prstGeom>
              <a:blipFill>
                <a:blip r:embed="rId7"/>
                <a:stretch>
                  <a:fillRect l="-1063" t="-1859" r="-744" b="-5576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2C0830-A3F3-4E96-A0BB-EFF72F4AA895}"/>
              </a:ext>
            </a:extLst>
          </p:cNvPr>
          <p:cNvGrpSpPr/>
          <p:nvPr/>
        </p:nvGrpSpPr>
        <p:grpSpPr>
          <a:xfrm>
            <a:off x="1693303" y="2134892"/>
            <a:ext cx="1159962" cy="1459108"/>
            <a:chOff x="1693303" y="2134892"/>
            <a:chExt cx="1159962" cy="1459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961EF3-A7F0-489C-9096-890CC8A3E611}"/>
                    </a:ext>
                  </a:extLst>
                </p:cNvPr>
                <p:cNvSpPr txBox="1"/>
                <p:nvPr/>
              </p:nvSpPr>
              <p:spPr>
                <a:xfrm>
                  <a:off x="1693303" y="213489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961EF3-A7F0-489C-9096-890CC8A3E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2134892"/>
                  <a:ext cx="45559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CB6324-B3D3-4989-A048-5A7A0637F332}"/>
                    </a:ext>
                  </a:extLst>
                </p:cNvPr>
                <p:cNvSpPr txBox="1"/>
                <p:nvPr/>
              </p:nvSpPr>
              <p:spPr>
                <a:xfrm>
                  <a:off x="2397669" y="2679779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CB6324-B3D3-4989-A048-5A7A0637F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669" y="2679779"/>
                  <a:ext cx="4555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D853B7-15B1-4A65-97E9-C24913914076}"/>
                    </a:ext>
                  </a:extLst>
                </p:cNvPr>
                <p:cNvSpPr txBox="1"/>
                <p:nvPr/>
              </p:nvSpPr>
              <p:spPr>
                <a:xfrm>
                  <a:off x="1693303" y="267978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D853B7-15B1-4A65-97E9-C24913914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2679780"/>
                  <a:ext cx="455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57F1CA-C9E9-49C0-85D6-23312F137922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1921101" y="2504224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7597A27-6D9B-4AB1-837C-58FC6BED1A31}"/>
                    </a:ext>
                  </a:extLst>
                </p:cNvPr>
                <p:cNvSpPr txBox="1"/>
                <p:nvPr/>
              </p:nvSpPr>
              <p:spPr>
                <a:xfrm>
                  <a:off x="1693303" y="322466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7597A27-6D9B-4AB1-837C-58FC6BED1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224668"/>
                  <a:ext cx="45559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BCBC1E-4230-4D8E-B735-F117D81FA145}"/>
                </a:ext>
              </a:extLst>
            </p:cNvPr>
            <p:cNvCxnSpPr>
              <a:stCxn id="53" idx="0"/>
              <a:endCxn id="50" idx="2"/>
            </p:cNvCxnSpPr>
            <p:nvPr/>
          </p:nvCxnSpPr>
          <p:spPr>
            <a:xfrm flipV="1">
              <a:off x="1921101" y="3039173"/>
              <a:ext cx="0" cy="185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FBFE29-754F-4E02-985B-1C9E5B5D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7" y="2982323"/>
              <a:ext cx="424438" cy="349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/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Hasse</a:t>
                </a:r>
                <a:r>
                  <a:rPr lang="en-US" sz="2800" dirty="0"/>
                  <a:t> diagrams of all the </a:t>
                </a:r>
                <a:r>
                  <a:rPr lang="en-US" sz="2800" dirty="0" err="1"/>
                  <a:t>linearizations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5C930C-195A-4593-BA16-2EAA09C43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11" y="1546886"/>
                <a:ext cx="6612437" cy="523220"/>
              </a:xfrm>
              <a:prstGeom prst="rect">
                <a:avLst/>
              </a:prstGeom>
              <a:blipFill>
                <a:blip r:embed="rId4"/>
                <a:stretch>
                  <a:fillRect l="-1843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F61CC4-831D-425E-A67F-C869F8362B7E}"/>
                  </a:ext>
                </a:extLst>
              </p:cNvPr>
              <p:cNvSpPr txBox="1"/>
              <p:nvPr/>
            </p:nvSpPr>
            <p:spPr>
              <a:xfrm>
                <a:off x="1693303" y="2134892"/>
                <a:ext cx="4555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F61CC4-831D-425E-A67F-C869F836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03" y="2134892"/>
                <a:ext cx="4555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C0D20A-FA13-4376-A3B3-EEB9F4932D58}"/>
                  </a:ext>
                </a:extLst>
              </p:cNvPr>
              <p:cNvSpPr txBox="1"/>
              <p:nvPr/>
            </p:nvSpPr>
            <p:spPr>
              <a:xfrm>
                <a:off x="2397669" y="2679779"/>
                <a:ext cx="455596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C0D20A-FA13-4376-A3B3-EEB9F4932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69" y="2679779"/>
                <a:ext cx="45559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4043973-C8A9-446D-9AE8-7526BF3396BA}"/>
              </a:ext>
            </a:extLst>
          </p:cNvPr>
          <p:cNvGrpSpPr/>
          <p:nvPr/>
        </p:nvGrpSpPr>
        <p:grpSpPr>
          <a:xfrm>
            <a:off x="1693303" y="2504224"/>
            <a:ext cx="455596" cy="544888"/>
            <a:chOff x="1693303" y="2901786"/>
            <a:chExt cx="455596" cy="54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339231-1D01-4540-85B7-B32E6AEE5EF6}"/>
                    </a:ext>
                  </a:extLst>
                </p:cNvPr>
                <p:cNvSpPr txBox="1"/>
                <p:nvPr/>
              </p:nvSpPr>
              <p:spPr>
                <a:xfrm>
                  <a:off x="1693303" y="307734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1339231-1D01-4540-85B7-B32E6AEE5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077342"/>
                  <a:ext cx="4555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99B667-68BF-4B3A-8085-AF6C366069EB}"/>
                </a:ext>
              </a:extLst>
            </p:cNvPr>
            <p:cNvCxnSpPr>
              <a:cxnSpLocks/>
              <a:stCxn id="41" idx="0"/>
              <a:endCxn id="43" idx="2"/>
            </p:cNvCxnSpPr>
            <p:nvPr/>
          </p:nvCxnSpPr>
          <p:spPr>
            <a:xfrm flipV="1">
              <a:off x="1921101" y="2901786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B3E8A3-473A-4CF5-ADA7-3B8E3862FE05}"/>
              </a:ext>
            </a:extLst>
          </p:cNvPr>
          <p:cNvGrpSpPr/>
          <p:nvPr/>
        </p:nvGrpSpPr>
        <p:grpSpPr>
          <a:xfrm>
            <a:off x="1693303" y="2982323"/>
            <a:ext cx="793282" cy="611677"/>
            <a:chOff x="1693303" y="3379885"/>
            <a:chExt cx="793282" cy="611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7CF7FC-3DD6-4A89-A475-ECCB7E0A2063}"/>
                    </a:ext>
                  </a:extLst>
                </p:cNvPr>
                <p:cNvSpPr txBox="1"/>
                <p:nvPr/>
              </p:nvSpPr>
              <p:spPr>
                <a:xfrm>
                  <a:off x="1693303" y="362223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7CF7FC-3DD6-4A89-A475-ECCB7E0A2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303" y="3622230"/>
                  <a:ext cx="45559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AF7056-322E-44FF-8C9E-5CC9406D65F0}"/>
                </a:ext>
              </a:extLst>
            </p:cNvPr>
            <p:cNvCxnSpPr>
              <a:stCxn id="6" idx="0"/>
              <a:endCxn id="41" idx="2"/>
            </p:cNvCxnSpPr>
            <p:nvPr/>
          </p:nvCxnSpPr>
          <p:spPr>
            <a:xfrm flipV="1">
              <a:off x="1921101" y="3436735"/>
              <a:ext cx="0" cy="185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BC6ECD-C7F3-4709-8C42-1AEFF151C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7" y="3379885"/>
              <a:ext cx="424438" cy="349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0AB866-02F6-463A-AB53-39022F57F707}"/>
              </a:ext>
            </a:extLst>
          </p:cNvPr>
          <p:cNvGrpSpPr/>
          <p:nvPr/>
        </p:nvGrpSpPr>
        <p:grpSpPr>
          <a:xfrm>
            <a:off x="9374220" y="2787437"/>
            <a:ext cx="455596" cy="1459108"/>
            <a:chOff x="7144086" y="3165120"/>
            <a:chExt cx="455596" cy="1459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DB4576-4BDC-4E71-8FD8-359DCEEBD854}"/>
                    </a:ext>
                  </a:extLst>
                </p:cNvPr>
                <p:cNvSpPr txBox="1"/>
                <p:nvPr/>
              </p:nvSpPr>
              <p:spPr>
                <a:xfrm>
                  <a:off x="7144086" y="4254896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DB4576-4BDC-4E71-8FD8-359DCEEBD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4254896"/>
                  <a:ext cx="4555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27CDBC-910A-42DC-AA5F-6D5D5F28EAE0}"/>
                </a:ext>
              </a:extLst>
            </p:cNvPr>
            <p:cNvCxnSpPr>
              <a:stCxn id="59" idx="0"/>
              <a:endCxn id="60" idx="2"/>
            </p:cNvCxnSpPr>
            <p:nvPr/>
          </p:nvCxnSpPr>
          <p:spPr>
            <a:xfrm flipV="1">
              <a:off x="7371884" y="4079340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FB7BB9-A84C-4E5E-BB21-D1D7309E2B2F}"/>
                    </a:ext>
                  </a:extLst>
                </p:cNvPr>
                <p:cNvSpPr txBox="1"/>
                <p:nvPr/>
              </p:nvSpPr>
              <p:spPr>
                <a:xfrm>
                  <a:off x="7144086" y="371000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FB7BB9-A84C-4E5E-BB21-D1D7309E2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3710008"/>
                  <a:ext cx="455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FFE0A8C-7F86-4346-88C3-B75C2643D93C}"/>
                </a:ext>
              </a:extLst>
            </p:cNvPr>
            <p:cNvCxnSpPr>
              <a:cxnSpLocks/>
              <a:stCxn id="60" idx="0"/>
              <a:endCxn id="61" idx="2"/>
            </p:cNvCxnSpPr>
            <p:nvPr/>
          </p:nvCxnSpPr>
          <p:spPr>
            <a:xfrm flipV="1">
              <a:off x="7371884" y="3534452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03C7F9-D617-4CE6-B851-C183CE385321}"/>
                    </a:ext>
                  </a:extLst>
                </p:cNvPr>
                <p:cNvSpPr txBox="1"/>
                <p:nvPr/>
              </p:nvSpPr>
              <p:spPr>
                <a:xfrm>
                  <a:off x="7144086" y="316512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03C7F9-D617-4CE6-B851-C183CE385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86" y="3165120"/>
                  <a:ext cx="45559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3CB192-AE5D-44A9-8420-B0E455A9A36D}"/>
              </a:ext>
            </a:extLst>
          </p:cNvPr>
          <p:cNvGrpSpPr/>
          <p:nvPr/>
        </p:nvGrpSpPr>
        <p:grpSpPr>
          <a:xfrm>
            <a:off x="9376659" y="2242549"/>
            <a:ext cx="455596" cy="534949"/>
            <a:chOff x="7146525" y="2620232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6752B5-1C66-4C99-B843-2EE1E5D77126}"/>
                    </a:ext>
                  </a:extLst>
                </p:cNvPr>
                <p:cNvSpPr txBox="1"/>
                <p:nvPr/>
              </p:nvSpPr>
              <p:spPr>
                <a:xfrm>
                  <a:off x="7146525" y="2620232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D6752B5-1C66-4C99-B843-2EE1E5D77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25" y="2620232"/>
                  <a:ext cx="45559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5DDB5D-3635-4FAC-B13A-22C7B0D22B04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7371884" y="2989564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BE4536-ADF6-41C4-99FC-76D0B1B4ACE0}"/>
              </a:ext>
            </a:extLst>
          </p:cNvPr>
          <p:cNvGrpSpPr/>
          <p:nvPr/>
        </p:nvGrpSpPr>
        <p:grpSpPr>
          <a:xfrm>
            <a:off x="8445715" y="3332325"/>
            <a:ext cx="455596" cy="914220"/>
            <a:chOff x="7928880" y="3710008"/>
            <a:chExt cx="455596" cy="914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B33939-F487-4912-81E7-951CC81EA0AF}"/>
                    </a:ext>
                  </a:extLst>
                </p:cNvPr>
                <p:cNvSpPr txBox="1"/>
                <p:nvPr/>
              </p:nvSpPr>
              <p:spPr>
                <a:xfrm>
                  <a:off x="7928880" y="4254896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B33939-F487-4912-81E7-951CC81EA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880" y="4254896"/>
                  <a:ext cx="45559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126F4E-C43C-468C-BD9D-0E06A1606C37}"/>
                </a:ext>
              </a:extLst>
            </p:cNvPr>
            <p:cNvCxnSpPr>
              <a:stCxn id="71" idx="0"/>
              <a:endCxn id="72" idx="2"/>
            </p:cNvCxnSpPr>
            <p:nvPr/>
          </p:nvCxnSpPr>
          <p:spPr>
            <a:xfrm flipV="1">
              <a:off x="8156678" y="4079340"/>
              <a:ext cx="0" cy="1755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EF2CF4-F586-4D3F-8E4F-C1300E7D17E9}"/>
                    </a:ext>
                  </a:extLst>
                </p:cNvPr>
                <p:cNvSpPr txBox="1"/>
                <p:nvPr/>
              </p:nvSpPr>
              <p:spPr>
                <a:xfrm>
                  <a:off x="7928880" y="3710008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EF2CF4-F586-4D3F-8E4F-C1300E7D1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880" y="3710008"/>
                  <a:ext cx="45559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0EFBD1-82BF-485B-A3D4-A54EADBBD060}"/>
              </a:ext>
            </a:extLst>
          </p:cNvPr>
          <p:cNvGrpSpPr/>
          <p:nvPr/>
        </p:nvGrpSpPr>
        <p:grpSpPr>
          <a:xfrm>
            <a:off x="8445715" y="2787437"/>
            <a:ext cx="455596" cy="534949"/>
            <a:chOff x="8160338" y="3164888"/>
            <a:chExt cx="455596" cy="53494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D94D29-5823-4A81-B421-01F4AE0937C0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8388136" y="3534220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B653B7-A0AF-43F1-B95E-5365F9C6D0F5}"/>
                    </a:ext>
                  </a:extLst>
                </p:cNvPr>
                <p:cNvSpPr txBox="1"/>
                <p:nvPr/>
              </p:nvSpPr>
              <p:spPr>
                <a:xfrm>
                  <a:off x="8160338" y="3164888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B653B7-A0AF-43F1-B95E-5365F9C6D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338" y="3164888"/>
                  <a:ext cx="45559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41C1FE-4F26-42C4-9E95-1E91DB30B5B4}"/>
              </a:ext>
            </a:extLst>
          </p:cNvPr>
          <p:cNvGrpSpPr/>
          <p:nvPr/>
        </p:nvGrpSpPr>
        <p:grpSpPr>
          <a:xfrm>
            <a:off x="8448154" y="2242549"/>
            <a:ext cx="455596" cy="534949"/>
            <a:chOff x="8162777" y="2620000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7293258-BF36-40AF-B0F4-EEB3CD89276F}"/>
                    </a:ext>
                  </a:extLst>
                </p:cNvPr>
                <p:cNvSpPr txBox="1"/>
                <p:nvPr/>
              </p:nvSpPr>
              <p:spPr>
                <a:xfrm>
                  <a:off x="8162777" y="262000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7293258-BF36-40AF-B0F4-EEB3CD89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77" y="2620000"/>
                  <a:ext cx="45559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82ED95-CE6F-4364-8300-CEB83646D51D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flipV="1">
              <a:off x="8388136" y="2989332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955B32-02F2-4379-8F6A-9476F7859E8C}"/>
                  </a:ext>
                </a:extLst>
              </p:cNvPr>
              <p:cNvSpPr txBox="1"/>
              <p:nvPr/>
            </p:nvSpPr>
            <p:spPr>
              <a:xfrm>
                <a:off x="7514772" y="3870904"/>
                <a:ext cx="4555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955B32-02F2-4379-8F6A-9476F785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72" y="3870904"/>
                <a:ext cx="45559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85AC1B-DB66-404F-8D5D-9DC535DCF89A}"/>
              </a:ext>
            </a:extLst>
          </p:cNvPr>
          <p:cNvGrpSpPr/>
          <p:nvPr/>
        </p:nvGrpSpPr>
        <p:grpSpPr>
          <a:xfrm>
            <a:off x="7514772" y="3326016"/>
            <a:ext cx="455596" cy="534949"/>
            <a:chOff x="6997937" y="3703699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02B50-17AF-493E-A04A-B2A3FB31FBCF}"/>
                    </a:ext>
                  </a:extLst>
                </p:cNvPr>
                <p:cNvSpPr txBox="1"/>
                <p:nvPr/>
              </p:nvSpPr>
              <p:spPr>
                <a:xfrm>
                  <a:off x="6997937" y="3703699"/>
                  <a:ext cx="455596" cy="369332"/>
                </a:xfrm>
                <a:prstGeom prst="rect">
                  <a:avLst/>
                </a:prstGeom>
                <a:solidFill>
                  <a:srgbClr val="FFCCCC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02B50-17AF-493E-A04A-B2A3FB31F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937" y="3703699"/>
                  <a:ext cx="45559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7F0F2AD-D918-4CFA-B415-30015417061B}"/>
                </a:ext>
              </a:extLst>
            </p:cNvPr>
            <p:cNvCxnSpPr>
              <a:stCxn id="80" idx="0"/>
              <a:endCxn id="81" idx="2"/>
            </p:cNvCxnSpPr>
            <p:nvPr/>
          </p:nvCxnSpPr>
          <p:spPr>
            <a:xfrm flipV="1">
              <a:off x="7225735" y="4073031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F6ABC4-4F8B-4781-B07D-FECE3FDD4911}"/>
              </a:ext>
            </a:extLst>
          </p:cNvPr>
          <p:cNvGrpSpPr/>
          <p:nvPr/>
        </p:nvGrpSpPr>
        <p:grpSpPr>
          <a:xfrm>
            <a:off x="7514772" y="2781128"/>
            <a:ext cx="455596" cy="534949"/>
            <a:chOff x="9183908" y="3165120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B412A14-9027-49B0-A658-6003C918B744}"/>
                    </a:ext>
                  </a:extLst>
                </p:cNvPr>
                <p:cNvSpPr txBox="1"/>
                <p:nvPr/>
              </p:nvSpPr>
              <p:spPr>
                <a:xfrm>
                  <a:off x="9183908" y="3165120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B412A14-9027-49B0-A658-6003C918B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908" y="3165120"/>
                  <a:ext cx="45559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4AC6A0C-3869-48D5-B79F-373F1973CD4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9411706" y="3534452"/>
              <a:ext cx="0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92C697-AE75-434F-A9A5-8AEC5F0C2F67}"/>
              </a:ext>
            </a:extLst>
          </p:cNvPr>
          <p:cNvGrpSpPr/>
          <p:nvPr/>
        </p:nvGrpSpPr>
        <p:grpSpPr>
          <a:xfrm>
            <a:off x="7517211" y="2236240"/>
            <a:ext cx="455596" cy="534949"/>
            <a:chOff x="9186347" y="2620232"/>
            <a:chExt cx="455596" cy="534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6FDB37B-38A5-4D80-858E-535D84004901}"/>
                    </a:ext>
                  </a:extLst>
                </p:cNvPr>
                <p:cNvSpPr txBox="1"/>
                <p:nvPr/>
              </p:nvSpPr>
              <p:spPr>
                <a:xfrm>
                  <a:off x="9186347" y="2620232"/>
                  <a:ext cx="4555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6FDB37B-38A5-4D80-858E-535D84004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347" y="2620232"/>
                  <a:ext cx="45559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D36D83-3371-4EFD-BE87-3038302EE4DB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9411706" y="2989564"/>
              <a:ext cx="2439" cy="165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C2AF43-F42B-4F3E-8D68-C244DB7C3104}"/>
                  </a:ext>
                </a:extLst>
              </p:cNvPr>
              <p:cNvSpPr txBox="1"/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Hasse diagram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C2AF43-F42B-4F3E-8D68-C244DB7C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1" y="1546886"/>
                <a:ext cx="3051683" cy="523220"/>
              </a:xfrm>
              <a:prstGeom prst="rect">
                <a:avLst/>
              </a:prstGeom>
              <a:blipFill>
                <a:blip r:embed="rId24"/>
                <a:stretch>
                  <a:fillRect l="-4200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25425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07958" y="449882"/>
                <a:ext cx="9856269" cy="95410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. Consider the following partial order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: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449882"/>
                <a:ext cx="9856269" cy="954107"/>
              </a:xfrm>
              <a:prstGeom prst="rect">
                <a:avLst/>
              </a:prstGeom>
              <a:blipFill>
                <a:blip r:embed="rId25"/>
                <a:stretch>
                  <a:fillRect l="-1237" t="-6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/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total 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tx1"/>
                    </a:solidFill>
                  </a:rPr>
                </a:b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partial order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F4009-657C-4440-9DF4-F7D5ACF3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5862657"/>
                <a:ext cx="5730007" cy="707886"/>
              </a:xfrm>
              <a:prstGeom prst="rect">
                <a:avLst/>
              </a:prstGeom>
              <a:blipFill>
                <a:blip r:embed="rId26"/>
                <a:stretch>
                  <a:fillRect l="-1062" t="-4237" b="-13559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/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88900" algn="l"/>
                    <a:tab pos="2781300" algn="l"/>
                  </a:tabLst>
                </a:pPr>
                <a:r>
                  <a:rPr lang="en-US" sz="2000" dirty="0" smtClean="0"/>
                  <a:t>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linearization</a:t>
                </a:r>
                <a:r>
                  <a:rPr lang="en-US" sz="2000" dirty="0"/>
                  <a:t> of a partial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total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>
                  <a:tabLst>
                    <a:tab pos="88900" algn="l"/>
                    <a:tab pos="2781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ACD4AE-938B-4B64-818D-3FA1ABF0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67" y="4445055"/>
                <a:ext cx="5555159" cy="1015663"/>
              </a:xfrm>
              <a:prstGeom prst="rect">
                <a:avLst/>
              </a:prstGeom>
              <a:blipFill>
                <a:blip r:embed="rId27"/>
                <a:stretch>
                  <a:fillRect l="-1095" t="-2367" b="-1775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2474671-8C8B-492B-8D7E-4038FC8F10E4}"/>
              </a:ext>
            </a:extLst>
          </p:cNvPr>
          <p:cNvSpPr txBox="1"/>
          <p:nvPr/>
        </p:nvSpPr>
        <p:spPr>
          <a:xfrm>
            <a:off x="6265567" y="5554880"/>
            <a:ext cx="5555159" cy="1015663"/>
          </a:xfrm>
          <a:prstGeom prst="rect">
            <a:avLst/>
          </a:prstGeom>
          <a:solidFill>
            <a:srgbClr val="FFFFCC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8900" algn="l"/>
                <a:tab pos="2781300" algn="l"/>
              </a:tabLst>
            </a:pPr>
            <a:r>
              <a:rPr lang="en-US" sz="2000" b="1" dirty="0">
                <a:solidFill>
                  <a:srgbClr val="000099"/>
                </a:solidFill>
              </a:rPr>
              <a:t>Kahn’s Algorithm.  </a:t>
            </a:r>
            <a:r>
              <a:rPr lang="en-US" sz="2000" dirty="0"/>
              <a:t>Pick out a minimal element and place it at the bottom of the total order. Repeat until nothing is left.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/>
              <p:nvPr/>
            </p:nvSpPr>
            <p:spPr>
              <a:xfrm>
                <a:off x="371274" y="4118639"/>
                <a:ext cx="5723081" cy="1631216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A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Hasse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 diagram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satisfises the following condition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182563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placed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and there is a line joining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else no line joins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FF9BD0-5E36-45B1-A2D1-CBABC7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4" y="4118639"/>
                <a:ext cx="5723081" cy="1631216"/>
              </a:xfrm>
              <a:prstGeom prst="rect">
                <a:avLst/>
              </a:prstGeom>
              <a:blipFill>
                <a:blip r:embed="rId28"/>
                <a:stretch>
                  <a:fillRect l="-1063" t="-1859" r="-744" b="-5576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uiExpand="1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6146"/>
            <a:ext cx="9875520" cy="1356360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66" y="1457219"/>
            <a:ext cx="10524067" cy="4751965"/>
          </a:xfrm>
        </p:spPr>
        <p:txBody>
          <a:bodyPr>
            <a:noAutofit/>
          </a:bodyPr>
          <a:lstStyle/>
          <a:p>
            <a:pPr marL="46037" indent="0">
              <a:spcBef>
                <a:spcPts val="600"/>
              </a:spcBef>
              <a:buClrTx/>
              <a:buNone/>
            </a:pPr>
            <a:r>
              <a:rPr lang="en-US" sz="3200" dirty="0">
                <a:solidFill>
                  <a:srgbClr val="C00000"/>
                </a:solidFill>
              </a:rPr>
              <a:t>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Determining whether a relation is </a:t>
            </a:r>
            <a:r>
              <a:rPr lang="en-US" sz="2800" dirty="0">
                <a:solidFill>
                  <a:srgbClr val="0000FF"/>
                </a:solidFill>
              </a:rPr>
              <a:t>antisymmetric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Determining whether a relation is </a:t>
            </a:r>
            <a:r>
              <a:rPr lang="en-US" sz="2800" dirty="0">
                <a:solidFill>
                  <a:srgbClr val="0000FF"/>
                </a:solidFill>
              </a:rPr>
              <a:t>asymmetric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Reasoning about </a:t>
            </a:r>
            <a:r>
              <a:rPr lang="en-US" sz="2800" dirty="0">
                <a:solidFill>
                  <a:srgbClr val="0000FF"/>
                </a:solidFill>
              </a:rPr>
              <a:t>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Drawing </a:t>
            </a:r>
            <a:r>
              <a:rPr lang="en-US" sz="2800" dirty="0" err="1">
                <a:solidFill>
                  <a:srgbClr val="0000FF"/>
                </a:solidFill>
              </a:rPr>
              <a:t>Hasse</a:t>
            </a:r>
            <a:r>
              <a:rPr lang="en-US" sz="2800" dirty="0">
                <a:solidFill>
                  <a:srgbClr val="0000FF"/>
                </a:solidFill>
              </a:rPr>
              <a:t> diagrams </a:t>
            </a:r>
            <a:r>
              <a:rPr lang="en-US" sz="2800" dirty="0">
                <a:solidFill>
                  <a:schemeClr val="tx1"/>
                </a:solidFill>
              </a:rPr>
              <a:t>of partial orders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Knowing about </a:t>
            </a:r>
            <a:r>
              <a:rPr lang="en-US" sz="2800" dirty="0">
                <a:solidFill>
                  <a:srgbClr val="0000FF"/>
                </a:solidFill>
              </a:rPr>
              <a:t>comparability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rgbClr val="0000FF"/>
                </a:solidFill>
              </a:rPr>
              <a:t>compatibility</a:t>
            </a:r>
            <a:r>
              <a:rPr lang="en-US" sz="2800" dirty="0">
                <a:solidFill>
                  <a:schemeClr val="tx1"/>
                </a:solidFill>
              </a:rPr>
              <a:t> of elements in a partial order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Distinguishing </a:t>
            </a:r>
            <a:r>
              <a:rPr lang="en-US" sz="2800" dirty="0">
                <a:solidFill>
                  <a:srgbClr val="0000FF"/>
                </a:solidFill>
              </a:rPr>
              <a:t>minimal/maximal</a:t>
            </a:r>
            <a:r>
              <a:rPr lang="en-US" sz="2800" dirty="0">
                <a:solidFill>
                  <a:schemeClr val="tx1"/>
                </a:solidFill>
              </a:rPr>
              <a:t> elements from </a:t>
            </a:r>
            <a:r>
              <a:rPr lang="en-US" sz="2800" dirty="0">
                <a:solidFill>
                  <a:srgbClr val="0000FF"/>
                </a:solidFill>
              </a:rPr>
              <a:t>smallest/largest</a:t>
            </a:r>
            <a:r>
              <a:rPr lang="en-US" sz="2800" dirty="0">
                <a:solidFill>
                  <a:schemeClr val="tx1"/>
                </a:solidFill>
              </a:rPr>
              <a:t> elements</a:t>
            </a:r>
          </a:p>
          <a:p>
            <a:pPr marL="346075" indent="-300038">
              <a:spcBef>
                <a:spcPts val="600"/>
              </a:spcBef>
              <a:buClrTx/>
            </a:pPr>
            <a:r>
              <a:rPr lang="en-US" sz="2800" dirty="0">
                <a:solidFill>
                  <a:schemeClr val="tx1"/>
                </a:solidFill>
              </a:rPr>
              <a:t>Understanding </a:t>
            </a:r>
            <a:r>
              <a:rPr lang="en-US" sz="2800" dirty="0" err="1">
                <a:solidFill>
                  <a:srgbClr val="0000FF"/>
                </a:solidFill>
              </a:rPr>
              <a:t>linearizations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3623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Q10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3344" y="5204821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2402535" y="1855790"/>
                <a:ext cx="9138446" cy="44012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comparable.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400" dirty="0"/>
                  <a:t>2.	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the definition of comparability.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400" dirty="0"/>
                  <a:t>3.	Case 1: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3.1.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3.2.	Then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assumption</a:t>
                </a:r>
                <a:r>
                  <a:rPr lang="en-US" sz="2000" dirty="0"/>
                  <a:t> and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reflexivity</a:t>
                </a:r>
                <a:r>
                  <a:rPr lang="en-US" sz="2000" dirty="0"/>
                  <a:t>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3.3.	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compatible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	by the definition of compatibility.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400" dirty="0"/>
                  <a:t>4.	Case 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4.1.	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4.2.	Then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assumption</a:t>
                </a:r>
                <a:r>
                  <a:rPr lang="en-US" sz="2000" dirty="0"/>
                  <a:t> and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b="0" dirty="0"/>
                  <a:t>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reflexivity</a:t>
                </a:r>
                <a:r>
                  <a:rPr lang="en-US" sz="2000" dirty="0"/>
                  <a:t>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000" dirty="0"/>
                  <a:t>	4.3.	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compatible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	by the definition of compatibility.</a:t>
                </a:r>
              </a:p>
              <a:p>
                <a:pPr>
                  <a:tabLst>
                    <a:tab pos="465138" algn="l"/>
                    <a:tab pos="801688" algn="l"/>
                    <a:tab pos="1250950" algn="l"/>
                    <a:tab pos="2806700" algn="l"/>
                    <a:tab pos="4348163" algn="l"/>
                  </a:tabLst>
                </a:pPr>
                <a:r>
                  <a:rPr lang="en-US" sz="2400" dirty="0"/>
                  <a:t>5.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compatible in any case.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35" y="1855790"/>
                <a:ext cx="9138446" cy="4401205"/>
              </a:xfrm>
              <a:prstGeom prst="rect">
                <a:avLst/>
              </a:prstGeom>
              <a:blipFill>
                <a:blip r:embed="rId2"/>
                <a:stretch>
                  <a:fillRect l="-1001" t="-1108" b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FE6A4FE-799B-4037-A853-2939AA58F1EA}"/>
              </a:ext>
            </a:extLst>
          </p:cNvPr>
          <p:cNvSpPr txBox="1"/>
          <p:nvPr/>
        </p:nvSpPr>
        <p:spPr>
          <a:xfrm>
            <a:off x="605030" y="1912585"/>
            <a:ext cx="113229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True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E79C7-1261-46B9-8DD4-DC35D1B5C965}"/>
              </a:ext>
            </a:extLst>
          </p:cNvPr>
          <p:cNvSpPr/>
          <p:nvPr/>
        </p:nvSpPr>
        <p:spPr>
          <a:xfrm>
            <a:off x="1530438" y="281629"/>
            <a:ext cx="3339063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State whether the following is true or false and justify your answer.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5406142" y="267927"/>
                <a:ext cx="6512014" cy="92333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21653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16535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>
                    <a:solidFill>
                      <a:srgbClr val="C00000"/>
                    </a:solidFill>
                  </a:rPr>
                  <a:t>comparable</a:t>
                </a:r>
                <a:r>
                  <a:rPr lang="en-US" dirty="0"/>
                  <a:t> 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16535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</a:t>
                </a:r>
                <a:r>
                  <a:rPr lang="en-US" b="1" dirty="0"/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dirty="0"/>
                  <a:t> 	if there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42" y="267927"/>
                <a:ext cx="6512014" cy="923330"/>
              </a:xfrm>
              <a:prstGeom prst="rect">
                <a:avLst/>
              </a:prstGeom>
              <a:blipFill>
                <a:blip r:embed="rId3"/>
                <a:stretch>
                  <a:fillRect l="-748" t="-3268" b="-915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9E79C7-1261-46B9-8DD4-DC35D1B5C965}"/>
              </a:ext>
            </a:extLst>
          </p:cNvPr>
          <p:cNvSpPr/>
          <p:nvPr/>
        </p:nvSpPr>
        <p:spPr>
          <a:xfrm>
            <a:off x="846691" y="1418164"/>
            <a:ext cx="1004410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66725" indent="-466725"/>
            <a:r>
              <a:rPr lang="en-US" sz="2400" dirty="0"/>
              <a:t>(a)	In all partially ordered set, any two comparable elements are compatible.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1766" y="2700068"/>
            <a:ext cx="1844583" cy="3071733"/>
            <a:chOff x="391766" y="2700068"/>
            <a:chExt cx="1844583" cy="3071733"/>
          </a:xfrm>
        </p:grpSpPr>
        <p:sp>
          <p:nvSpPr>
            <p:cNvPr id="3" name="Left Brace 2"/>
            <p:cNvSpPr/>
            <p:nvPr/>
          </p:nvSpPr>
          <p:spPr>
            <a:xfrm>
              <a:off x="1991069" y="2700068"/>
              <a:ext cx="245280" cy="1500996"/>
            </a:xfrm>
            <a:prstGeom prst="leftBrace">
              <a:avLst>
                <a:gd name="adj1" fmla="val 7163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991069" y="4270805"/>
              <a:ext cx="245280" cy="1500996"/>
            </a:xfrm>
            <a:prstGeom prst="leftBrace">
              <a:avLst>
                <a:gd name="adj1" fmla="val 7163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1766" y="3232389"/>
              <a:ext cx="15993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The 2 cases are symmetrical, so may just use 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WLOG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to prove one of the cases.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3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bldLvl="2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483623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Q10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/>
              <p:nvPr/>
            </p:nvSpPr>
            <p:spPr>
              <a:xfrm>
                <a:off x="1782340" y="2544239"/>
                <a:ext cx="9353199" cy="15081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65138" lvl="1" indent="-46513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alibri" pitchFamily="34" charset="0"/>
                  <a:buNone/>
                  <a:tabLst>
                    <a:tab pos="40036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1.	Consider the “divides” relation |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which is a partial order.</a:t>
                </a:r>
              </a:p>
              <a:p>
                <a:pPr marL="465138" lvl="1" indent="-46513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40036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are compatible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 | 6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 | 6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465138" lvl="1" indent="-465138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40036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3.	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are not comparable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2∤3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3∤2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D9CF8-21C0-4732-8876-1F76AEF5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40" y="2544239"/>
                <a:ext cx="9353199" cy="1508105"/>
              </a:xfrm>
              <a:prstGeom prst="rect">
                <a:avLst/>
              </a:prstGeom>
              <a:blipFill>
                <a:blip r:embed="rId2"/>
                <a:stretch>
                  <a:fillRect l="-977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FE6A4FE-799B-4037-A853-2939AA58F1EA}"/>
              </a:ext>
            </a:extLst>
          </p:cNvPr>
          <p:cNvSpPr txBox="1"/>
          <p:nvPr/>
        </p:nvSpPr>
        <p:spPr>
          <a:xfrm>
            <a:off x="670227" y="1912585"/>
            <a:ext cx="125796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False</a:t>
            </a:r>
            <a:endParaRPr lang="en-GB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5406142" y="267927"/>
                <a:ext cx="6512014" cy="92333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21653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16535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>
                    <a:solidFill>
                      <a:srgbClr val="C00000"/>
                    </a:solidFill>
                  </a:rPr>
                  <a:t>comparable</a:t>
                </a:r>
                <a:r>
                  <a:rPr lang="en-US" dirty="0"/>
                  <a:t> 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68288" indent="-268288">
                  <a:buFont typeface="Arial" panose="020B0604020202020204" pitchFamily="34" charset="0"/>
                  <a:buChar char="•"/>
                  <a:tabLst>
                    <a:tab pos="216535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</a:t>
                </a:r>
                <a:r>
                  <a:rPr lang="en-US" b="1" dirty="0"/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compatible</a:t>
                </a:r>
                <a:r>
                  <a:rPr lang="en-US" dirty="0"/>
                  <a:t> 	if there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42" y="267927"/>
                <a:ext cx="6512014" cy="923330"/>
              </a:xfrm>
              <a:prstGeom prst="rect">
                <a:avLst/>
              </a:prstGeom>
              <a:blipFill>
                <a:blip r:embed="rId3"/>
                <a:stretch>
                  <a:fillRect l="-748" t="-3268" b="-9150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9E79C7-1261-46B9-8DD4-DC35D1B5C965}"/>
              </a:ext>
            </a:extLst>
          </p:cNvPr>
          <p:cNvSpPr/>
          <p:nvPr/>
        </p:nvSpPr>
        <p:spPr>
          <a:xfrm>
            <a:off x="846691" y="1418164"/>
            <a:ext cx="1004410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66725" indent="-466725"/>
            <a:r>
              <a:rPr lang="en-US" sz="2400" dirty="0"/>
              <a:t>(b)	In all partially ordered set, any two compatible elements are comparable.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E79C7-1261-46B9-8DD4-DC35D1B5C965}"/>
              </a:ext>
            </a:extLst>
          </p:cNvPr>
          <p:cNvSpPr/>
          <p:nvPr/>
        </p:nvSpPr>
        <p:spPr>
          <a:xfrm>
            <a:off x="1530438" y="281629"/>
            <a:ext cx="3339063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State whether the following is true or false and justify your answer.</a:t>
            </a:r>
          </a:p>
        </p:txBody>
      </p:sp>
    </p:spTree>
    <p:extLst>
      <p:ext uri="{BB962C8B-B14F-4D97-AF65-F5344CB8AC3E}">
        <p14:creationId xmlns:p14="http://schemas.microsoft.com/office/powerpoint/2010/main" val="6281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bldLvl="2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Q1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19200" y="281629"/>
                <a:ext cx="10458894" cy="210217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be the set of all strings over the alphabet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by the following: </a:t>
                </a:r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𝑎𝑅𝑏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⇔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denotes the length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.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/>
                  <a:t> antisymmetric? 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629"/>
                <a:ext cx="10458894" cy="2102179"/>
              </a:xfrm>
              <a:prstGeom prst="rect">
                <a:avLst/>
              </a:prstGeom>
              <a:blipFill>
                <a:blip r:embed="rId2"/>
                <a:stretch>
                  <a:fillRect l="-1166" t="-2609" b="-72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5B1E67-745A-4092-B585-9B68595DB544}"/>
                  </a:ext>
                </a:extLst>
              </p:cNvPr>
              <p:cNvSpPr txBox="1"/>
              <p:nvPr/>
            </p:nvSpPr>
            <p:spPr>
              <a:xfrm>
                <a:off x="5213392" y="5769193"/>
                <a:ext cx="6464702" cy="707886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antisymmetric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/>
                  <a:t>.</a:t>
                </a:r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5B1E67-745A-4092-B585-9B68595D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392" y="5769193"/>
                <a:ext cx="6464702" cy="707886"/>
              </a:xfrm>
              <a:prstGeom prst="rect">
                <a:avLst/>
              </a:prstGeom>
              <a:blipFill>
                <a:blip r:embed="rId3"/>
                <a:stretch>
                  <a:fillRect l="-943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FE6A4FE-799B-4037-A853-2939AA58F1EA}"/>
              </a:ext>
            </a:extLst>
          </p:cNvPr>
          <p:cNvSpPr txBox="1"/>
          <p:nvPr/>
        </p:nvSpPr>
        <p:spPr>
          <a:xfrm>
            <a:off x="1474269" y="2637799"/>
            <a:ext cx="125796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False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5738" y="3222574"/>
            <a:ext cx="3447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Counterexample?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52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157287" y="446586"/>
                <a:ext cx="10567988" cy="146193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Consider the “divides” relation on the following set. Draw a </a:t>
                </a:r>
                <a:r>
                  <a:rPr lang="en-US" sz="2800" dirty="0" err="1"/>
                  <a:t>Hasse</a:t>
                </a:r>
                <a:r>
                  <a:rPr lang="en-US" sz="2800" dirty="0"/>
                  <a:t> diagram, and find all minimal, maximal, smallest and largest elements.</a:t>
                </a:r>
              </a:p>
              <a:p>
                <a:pPr>
                  <a:tabLst>
                    <a:tab pos="628650" algn="l"/>
                  </a:tabLst>
                </a:pPr>
                <a:r>
                  <a:rPr lang="en-US" sz="2800" dirty="0"/>
                  <a:t>(a)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={1,2,4,5,10,15,20}.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7" y="446586"/>
                <a:ext cx="10567988" cy="1461939"/>
              </a:xfrm>
              <a:prstGeom prst="rect">
                <a:avLst/>
              </a:prstGeom>
              <a:blipFill>
                <a:blip r:embed="rId2"/>
                <a:stretch>
                  <a:fillRect l="-1212" t="-3750" r="-519" b="-1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DF07-78FC-4F77-8E73-62AC621C73F3}"/>
              </a:ext>
            </a:extLst>
          </p:cNvPr>
          <p:cNvSpPr txBox="1"/>
          <p:nvPr/>
        </p:nvSpPr>
        <p:spPr>
          <a:xfrm>
            <a:off x="6067221" y="2330772"/>
            <a:ext cx="214312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Minimal: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Maximal: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Smallest: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Largest:</a:t>
            </a:r>
            <a:endParaRPr lang="en-SG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8FB5C8-772A-4002-B69A-CDA64DD02C8C}"/>
              </a:ext>
            </a:extLst>
          </p:cNvPr>
          <p:cNvGrpSpPr/>
          <p:nvPr/>
        </p:nvGrpSpPr>
        <p:grpSpPr>
          <a:xfrm>
            <a:off x="1627203" y="2078626"/>
            <a:ext cx="3537585" cy="2879776"/>
            <a:chOff x="0" y="0"/>
            <a:chExt cx="1779540" cy="1257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F15FDF-C868-43C7-97CD-22FCF93E2174}"/>
                </a:ext>
              </a:extLst>
            </p:cNvPr>
            <p:cNvGrpSpPr/>
            <p:nvPr/>
          </p:nvGrpSpPr>
          <p:grpSpPr>
            <a:xfrm>
              <a:off x="0" y="0"/>
              <a:ext cx="1779540" cy="1257171"/>
              <a:chOff x="0" y="0"/>
              <a:chExt cx="1779540" cy="12571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B915B80F-DA1A-41FF-A6B8-B5A25EE2FA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816" y="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B915B80F-DA1A-41FF-A6B8-B5A25EE2F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816" y="0"/>
                    <a:ext cx="471600" cy="302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 Box 2">
                    <a:extLst>
                      <a:ext uri="{FF2B5EF4-FFF2-40B4-BE49-F238E27FC236}">
                        <a16:creationId xmlns:a16="http://schemas.microsoft.com/office/drawing/2014/main" id="{2A47D1C2-F11F-482C-ABD8-4CEF3B09C6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4724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 Box 2">
                    <a:extLst>
                      <a:ext uri="{FF2B5EF4-FFF2-40B4-BE49-F238E27FC236}">
                        <a16:creationId xmlns:a16="http://schemas.microsoft.com/office/drawing/2014/main" id="{2A47D1C2-F11F-482C-ABD8-4CEF3B09C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347240"/>
                    <a:ext cx="471600" cy="302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2">
                    <a:extLst>
                      <a:ext uri="{FF2B5EF4-FFF2-40B4-BE49-F238E27FC236}">
                        <a16:creationId xmlns:a16="http://schemas.microsoft.com/office/drawing/2014/main" id="{03F56FC8-69EC-4153-999F-3388E840FD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481" y="34724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 Box 2">
                    <a:extLst>
                      <a:ext uri="{FF2B5EF4-FFF2-40B4-BE49-F238E27FC236}">
                        <a16:creationId xmlns:a16="http://schemas.microsoft.com/office/drawing/2014/main" id="{03F56FC8-69EC-4153-999F-3388E840F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4481" y="347240"/>
                    <a:ext cx="471600" cy="302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">
                    <a:extLst>
                      <a:ext uri="{FF2B5EF4-FFF2-40B4-BE49-F238E27FC236}">
                        <a16:creationId xmlns:a16="http://schemas.microsoft.com/office/drawing/2014/main" id="{AB426354-B44A-49C3-A624-7952075D27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940" y="34724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 Box 2">
                    <a:extLst>
                      <a:ext uri="{FF2B5EF4-FFF2-40B4-BE49-F238E27FC236}">
                        <a16:creationId xmlns:a16="http://schemas.microsoft.com/office/drawing/2014/main" id="{AB426354-B44A-49C3-A624-7952075D2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7940" y="347240"/>
                    <a:ext cx="471600" cy="302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2">
                    <a:extLst>
                      <a:ext uri="{FF2B5EF4-FFF2-40B4-BE49-F238E27FC236}">
                        <a16:creationId xmlns:a16="http://schemas.microsoft.com/office/drawing/2014/main" id="{E77236B4-60CE-4BB2-B0DD-57EA94DEF6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816" y="653970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 Box 2">
                    <a:extLst>
                      <a:ext uri="{FF2B5EF4-FFF2-40B4-BE49-F238E27FC236}">
                        <a16:creationId xmlns:a16="http://schemas.microsoft.com/office/drawing/2014/main" id="{E77236B4-60CE-4BB2-B0DD-57EA94DEF6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816" y="653970"/>
                    <a:ext cx="471170" cy="3022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2">
                    <a:extLst>
                      <a:ext uri="{FF2B5EF4-FFF2-40B4-BE49-F238E27FC236}">
                        <a16:creationId xmlns:a16="http://schemas.microsoft.com/office/drawing/2014/main" id="{85AEAA80-B026-46A1-A316-856594920B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1211" y="65397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 Box 2">
                    <a:extLst>
                      <a:ext uri="{FF2B5EF4-FFF2-40B4-BE49-F238E27FC236}">
                        <a16:creationId xmlns:a16="http://schemas.microsoft.com/office/drawing/2014/main" id="{85AEAA80-B026-46A1-A316-856594920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01211" y="653970"/>
                    <a:ext cx="471600" cy="3024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 Box 2">
                    <a:extLst>
                      <a:ext uri="{FF2B5EF4-FFF2-40B4-BE49-F238E27FC236}">
                        <a16:creationId xmlns:a16="http://schemas.microsoft.com/office/drawing/2014/main" id="{049C23D0-B828-43F9-BE15-1E3C9B720A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481" y="954911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 Box 2">
                    <a:extLst>
                      <a:ext uri="{FF2B5EF4-FFF2-40B4-BE49-F238E27FC236}">
                        <a16:creationId xmlns:a16="http://schemas.microsoft.com/office/drawing/2014/main" id="{049C23D0-B828-43F9-BE15-1E3C9B720A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4481" y="954911"/>
                    <a:ext cx="471170" cy="3022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8754FB-5D2A-447C-B478-63DC1126FE4B}"/>
                </a:ext>
              </a:extLst>
            </p:cNvPr>
            <p:cNvGrpSpPr/>
            <p:nvPr/>
          </p:nvGrpSpPr>
          <p:grpSpPr>
            <a:xfrm>
              <a:off x="324092" y="260430"/>
              <a:ext cx="1134319" cy="752355"/>
              <a:chOff x="0" y="0"/>
              <a:chExt cx="1134319" cy="75235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396CCA5-547F-4AE8-8E6F-0568E8C90F70}"/>
                  </a:ext>
                </a:extLst>
              </p:cNvPr>
              <p:cNvCxnSpPr/>
              <p:nvPr/>
            </p:nvCxnSpPr>
            <p:spPr>
              <a:xfrm>
                <a:off x="364602" y="607671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E3BE720-EBE2-4B4C-976A-C6FEF0D57428}"/>
                  </a:ext>
                </a:extLst>
              </p:cNvPr>
              <p:cNvCxnSpPr/>
              <p:nvPr/>
            </p:nvCxnSpPr>
            <p:spPr>
              <a:xfrm>
                <a:off x="671331" y="312517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C8CD53-D6A9-40D3-B331-961C69A7A095}"/>
                  </a:ext>
                </a:extLst>
              </p:cNvPr>
              <p:cNvCxnSpPr/>
              <p:nvPr/>
            </p:nvCxnSpPr>
            <p:spPr>
              <a:xfrm>
                <a:off x="329878" y="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BD72B61-627B-4840-B9DE-EB31FD38BDE0}"/>
                  </a:ext>
                </a:extLst>
              </p:cNvPr>
              <p:cNvCxnSpPr/>
              <p:nvPr/>
            </p:nvCxnSpPr>
            <p:spPr>
              <a:xfrm>
                <a:off x="34724" y="312517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DBBFB82-9813-42DA-8C44-F83C3F498BA5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2EE3725-5A83-4F71-9B11-1719A3E2072F}"/>
                  </a:ext>
                </a:extLst>
              </p:cNvPr>
              <p:cNvCxnSpPr/>
              <p:nvPr/>
            </p:nvCxnSpPr>
            <p:spPr>
              <a:xfrm flipV="1">
                <a:off x="335665" y="312517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7E3EBC0-9DF3-428D-98F4-380DC1110BDE}"/>
                  </a:ext>
                </a:extLst>
              </p:cNvPr>
              <p:cNvCxnSpPr/>
              <p:nvPr/>
            </p:nvCxnSpPr>
            <p:spPr>
              <a:xfrm flipV="1">
                <a:off x="972273" y="312517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B2966D-F56B-45C5-BB00-03E85DB66337}"/>
                  </a:ext>
                </a:extLst>
              </p:cNvPr>
              <p:cNvCxnSpPr/>
              <p:nvPr/>
            </p:nvCxnSpPr>
            <p:spPr>
              <a:xfrm flipV="1">
                <a:off x="682906" y="607671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/>
              <p:nvPr/>
            </p:nvSpPr>
            <p:spPr>
              <a:xfrm>
                <a:off x="7670060" y="2310405"/>
                <a:ext cx="721360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0" y="2310405"/>
                <a:ext cx="72136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/>
              <p:nvPr/>
            </p:nvSpPr>
            <p:spPr>
              <a:xfrm>
                <a:off x="7670060" y="3607977"/>
                <a:ext cx="721360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0" y="3607977"/>
                <a:ext cx="7213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/>
              <p:nvPr/>
            </p:nvSpPr>
            <p:spPr>
              <a:xfrm>
                <a:off x="7670060" y="2943222"/>
                <a:ext cx="130111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15, 20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0" y="2943222"/>
                <a:ext cx="130111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8BFEBD5-B253-4DCA-B595-BAF55C571321}"/>
              </a:ext>
            </a:extLst>
          </p:cNvPr>
          <p:cNvSpPr txBox="1"/>
          <p:nvPr/>
        </p:nvSpPr>
        <p:spPr>
          <a:xfrm>
            <a:off x="7670060" y="4269364"/>
            <a:ext cx="1301114" cy="52322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None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/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partially ordered with respect to a 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57188" indent="-357188"/>
                <a:r>
                  <a:rPr lang="en-US" b="0" dirty="0"/>
                  <a:t>1.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maximal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/>
                <a:r>
                  <a:rPr lang="en-US" dirty="0"/>
                  <a:t>2.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minimal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>
                  <a:tabLst>
                    <a:tab pos="1797050" algn="l"/>
                  </a:tabLst>
                </a:pPr>
                <a:r>
                  <a:rPr lang="en-US" dirty="0"/>
                  <a:t>3.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largest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338138" indent="-338138"/>
                <a:r>
                  <a:rPr lang="en-SG" dirty="0"/>
                  <a:t>4.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smallest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blipFill>
                <a:blip r:embed="rId13"/>
                <a:stretch>
                  <a:fillRect l="-80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0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965497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157287" y="446586"/>
                <a:ext cx="10567988" cy="146193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Consider the “divides” relation on the following set. Draw a </a:t>
                </a:r>
                <a:r>
                  <a:rPr lang="en-US" sz="2800" dirty="0" err="1"/>
                  <a:t>Hasse</a:t>
                </a:r>
                <a:r>
                  <a:rPr lang="en-US" sz="2800" dirty="0"/>
                  <a:t> diagram, and find all minimal, maximal, smallest and largest elements.</a:t>
                </a:r>
              </a:p>
              <a:p>
                <a:pPr>
                  <a:tabLst>
                    <a:tab pos="628650" algn="l"/>
                  </a:tabLst>
                </a:pPr>
                <a:r>
                  <a:rPr lang="en-US" sz="2800" dirty="0"/>
                  <a:t>(b)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={2,3,4,6,8,9,12,18}.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7" y="446586"/>
                <a:ext cx="10567988" cy="1461939"/>
              </a:xfrm>
              <a:prstGeom prst="rect">
                <a:avLst/>
              </a:prstGeom>
              <a:blipFill>
                <a:blip r:embed="rId2"/>
                <a:stretch>
                  <a:fillRect l="-1212" t="-3750" r="-519" b="-1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DF07-78FC-4F77-8E73-62AC621C73F3}"/>
              </a:ext>
            </a:extLst>
          </p:cNvPr>
          <p:cNvSpPr txBox="1"/>
          <p:nvPr/>
        </p:nvSpPr>
        <p:spPr>
          <a:xfrm>
            <a:off x="6067221" y="2305261"/>
            <a:ext cx="214312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Minimal: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Maximal: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Smallest: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Largest: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/>
              <p:nvPr/>
            </p:nvSpPr>
            <p:spPr>
              <a:xfrm>
                <a:off x="7670059" y="2284894"/>
                <a:ext cx="963709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59" y="2284894"/>
                <a:ext cx="963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/>
              <p:nvPr/>
            </p:nvSpPr>
            <p:spPr>
              <a:xfrm>
                <a:off x="7670060" y="3611036"/>
                <a:ext cx="130111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None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0" y="3611036"/>
                <a:ext cx="13011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/>
              <p:nvPr/>
            </p:nvSpPr>
            <p:spPr>
              <a:xfrm>
                <a:off x="7670060" y="2917711"/>
                <a:ext cx="174816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8,12, 18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0" y="2917711"/>
                <a:ext cx="17481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8BFEBD5-B253-4DCA-B595-BAF55C571321}"/>
              </a:ext>
            </a:extLst>
          </p:cNvPr>
          <p:cNvSpPr txBox="1"/>
          <p:nvPr/>
        </p:nvSpPr>
        <p:spPr>
          <a:xfrm>
            <a:off x="7670060" y="4243853"/>
            <a:ext cx="1301114" cy="52322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None</a:t>
            </a:r>
            <a:endParaRPr lang="en-SG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EBE887-971C-4DC2-B347-5887C4CF513F}"/>
              </a:ext>
            </a:extLst>
          </p:cNvPr>
          <p:cNvGrpSpPr/>
          <p:nvPr/>
        </p:nvGrpSpPr>
        <p:grpSpPr>
          <a:xfrm>
            <a:off x="1708688" y="2528938"/>
            <a:ext cx="3437573" cy="2009558"/>
            <a:chOff x="0" y="0"/>
            <a:chExt cx="1808046" cy="9563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467575-238A-4C9E-9E29-C1D8E27B31D3}"/>
                </a:ext>
              </a:extLst>
            </p:cNvPr>
            <p:cNvGrpSpPr/>
            <p:nvPr/>
          </p:nvGrpSpPr>
          <p:grpSpPr>
            <a:xfrm>
              <a:off x="0" y="0"/>
              <a:ext cx="1808046" cy="956370"/>
              <a:chOff x="0" y="0"/>
              <a:chExt cx="1808046" cy="956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2">
                    <a:extLst>
                      <a:ext uri="{FF2B5EF4-FFF2-40B4-BE49-F238E27FC236}">
                        <a16:creationId xmlns:a16="http://schemas.microsoft.com/office/drawing/2014/main" id="{F7A3D345-F0DD-4A2E-9558-564A0B1737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47241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 Box 2">
                    <a:extLst>
                      <a:ext uri="{FF2B5EF4-FFF2-40B4-BE49-F238E27FC236}">
                        <a16:creationId xmlns:a16="http://schemas.microsoft.com/office/drawing/2014/main" id="{F7A3D345-F0DD-4A2E-9558-564A0B1737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347241"/>
                    <a:ext cx="471600" cy="302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 Box 2">
                    <a:extLst>
                      <a:ext uri="{FF2B5EF4-FFF2-40B4-BE49-F238E27FC236}">
                        <a16:creationId xmlns:a16="http://schemas.microsoft.com/office/drawing/2014/main" id="{19ED8E4A-47D2-4973-87E4-3D17F66960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481" y="347241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 Box 2">
                    <a:extLst>
                      <a:ext uri="{FF2B5EF4-FFF2-40B4-BE49-F238E27FC236}">
                        <a16:creationId xmlns:a16="http://schemas.microsoft.com/office/drawing/2014/main" id="{19ED8E4A-47D2-4973-87E4-3D17F6696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4481" y="347241"/>
                    <a:ext cx="471600" cy="302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 Box 2">
                    <a:extLst>
                      <a:ext uri="{FF2B5EF4-FFF2-40B4-BE49-F238E27FC236}">
                        <a16:creationId xmlns:a16="http://schemas.microsoft.com/office/drawing/2014/main" id="{E1ABD0F8-2750-483B-9F55-AB81A3B02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6876" y="347241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 Box 2">
                    <a:extLst>
                      <a:ext uri="{FF2B5EF4-FFF2-40B4-BE49-F238E27FC236}">
                        <a16:creationId xmlns:a16="http://schemas.microsoft.com/office/drawing/2014/main" id="{E1ABD0F8-2750-483B-9F55-AB81A3B02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36876" y="347241"/>
                    <a:ext cx="471170" cy="3022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 Box 2">
                    <a:extLst>
                      <a:ext uri="{FF2B5EF4-FFF2-40B4-BE49-F238E27FC236}">
                        <a16:creationId xmlns:a16="http://schemas.microsoft.com/office/drawing/2014/main" id="{2953784F-9AF7-4E16-B397-B6584BF174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815" y="653970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 Box 2">
                    <a:extLst>
                      <a:ext uri="{FF2B5EF4-FFF2-40B4-BE49-F238E27FC236}">
                        <a16:creationId xmlns:a16="http://schemas.microsoft.com/office/drawing/2014/main" id="{2953784F-9AF7-4E16-B397-B6584BF174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815" y="653970"/>
                    <a:ext cx="471170" cy="3022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 Box 2">
                    <a:extLst>
                      <a:ext uri="{FF2B5EF4-FFF2-40B4-BE49-F238E27FC236}">
                        <a16:creationId xmlns:a16="http://schemas.microsoft.com/office/drawing/2014/main" id="{8C460657-B24A-4E0A-9B95-93A5473D7F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1210" y="653970"/>
                    <a:ext cx="471600" cy="302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 Box 2">
                    <a:extLst>
                      <a:ext uri="{FF2B5EF4-FFF2-40B4-BE49-F238E27FC236}">
                        <a16:creationId xmlns:a16="http://schemas.microsoft.com/office/drawing/2014/main" id="{8C460657-B24A-4E0A-9B95-93A5473D7F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01210" y="653970"/>
                    <a:ext cx="471600" cy="302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 Box 2">
                    <a:extLst>
                      <a:ext uri="{FF2B5EF4-FFF2-40B4-BE49-F238E27FC236}">
                        <a16:creationId xmlns:a16="http://schemas.microsoft.com/office/drawing/2014/main" id="{70BA6DD1-F57A-44EA-8E94-8B7D41FA70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 Box 2">
                    <a:extLst>
                      <a:ext uri="{FF2B5EF4-FFF2-40B4-BE49-F238E27FC236}">
                        <a16:creationId xmlns:a16="http://schemas.microsoft.com/office/drawing/2014/main" id="{70BA6DD1-F57A-44EA-8E94-8B7D41FA70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0"/>
                    <a:ext cx="471170" cy="3022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 Box 2">
                    <a:extLst>
                      <a:ext uri="{FF2B5EF4-FFF2-40B4-BE49-F238E27FC236}">
                        <a16:creationId xmlns:a16="http://schemas.microsoft.com/office/drawing/2014/main" id="{A90A7460-2284-41DF-A70D-11BB99E12E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481" y="0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 Box 2">
                    <a:extLst>
                      <a:ext uri="{FF2B5EF4-FFF2-40B4-BE49-F238E27FC236}">
                        <a16:creationId xmlns:a16="http://schemas.microsoft.com/office/drawing/2014/main" id="{A90A7460-2284-41DF-A70D-11BB99E12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4481" y="0"/>
                    <a:ext cx="471170" cy="3022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2">
                    <a:extLst>
                      <a:ext uri="{FF2B5EF4-FFF2-40B4-BE49-F238E27FC236}">
                        <a16:creationId xmlns:a16="http://schemas.microsoft.com/office/drawing/2014/main" id="{4FF5C734-B9BA-4EA3-8851-08FF8C8170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6876" y="0"/>
                    <a:ext cx="471170" cy="3022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18</m:t>
                          </m:r>
                        </m:oMath>
                      </m:oMathPara>
                    </a14:m>
                    <a:endParaRPr lang="en-SG" sz="2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 Box 2">
                    <a:extLst>
                      <a:ext uri="{FF2B5EF4-FFF2-40B4-BE49-F238E27FC236}">
                        <a16:creationId xmlns:a16="http://schemas.microsoft.com/office/drawing/2014/main" id="{4FF5C734-B9BA-4EA3-8851-08FF8C8170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36876" y="0"/>
                    <a:ext cx="471170" cy="3022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EEBB3C-6722-47B9-93EB-6355240E3C44}"/>
                </a:ext>
              </a:extLst>
            </p:cNvPr>
            <p:cNvGrpSpPr/>
            <p:nvPr/>
          </p:nvGrpSpPr>
          <p:grpSpPr>
            <a:xfrm>
              <a:off x="237281" y="202557"/>
              <a:ext cx="1336876" cy="515074"/>
              <a:chOff x="0" y="0"/>
              <a:chExt cx="1336876" cy="5150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5CBC4B4-0444-4E6D-A0D4-FBFE845FA0AB}"/>
                  </a:ext>
                </a:extLst>
              </p:cNvPr>
              <p:cNvCxnSpPr/>
              <p:nvPr/>
            </p:nvCxnSpPr>
            <p:spPr>
              <a:xfrm>
                <a:off x="688694" y="17362"/>
                <a:ext cx="0" cy="185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119C84-49E3-425D-BC1C-43D67DB7A8F3}"/>
                  </a:ext>
                </a:extLst>
              </p:cNvPr>
              <p:cNvCxnSpPr/>
              <p:nvPr/>
            </p:nvCxnSpPr>
            <p:spPr>
              <a:xfrm flipV="1">
                <a:off x="98385" y="0"/>
                <a:ext cx="457200" cy="218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C5C1A88-A12F-4713-8AEF-D48DAB47CDB3}"/>
                  </a:ext>
                </a:extLst>
              </p:cNvPr>
              <p:cNvCxnSpPr/>
              <p:nvPr/>
            </p:nvCxnSpPr>
            <p:spPr>
              <a:xfrm>
                <a:off x="758142" y="37039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55D49D-ABFF-4FA2-ACE8-52A634ECD59B}"/>
                  </a:ext>
                </a:extLst>
              </p:cNvPr>
              <p:cNvCxnSpPr/>
              <p:nvPr/>
            </p:nvCxnSpPr>
            <p:spPr>
              <a:xfrm flipV="1">
                <a:off x="1059083" y="37039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A13C31-194D-4BB4-9032-D31890CE96F8}"/>
                  </a:ext>
                </a:extLst>
              </p:cNvPr>
              <p:cNvCxnSpPr/>
              <p:nvPr/>
            </p:nvCxnSpPr>
            <p:spPr>
              <a:xfrm flipV="1">
                <a:off x="422476" y="37039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D202AEE-5B25-48CB-B98B-4FB3FC1E4EAE}"/>
                  </a:ext>
                </a:extLst>
              </p:cNvPr>
              <p:cNvCxnSpPr/>
              <p:nvPr/>
            </p:nvCxnSpPr>
            <p:spPr>
              <a:xfrm>
                <a:off x="121534" y="370390"/>
                <a:ext cx="162046" cy="1446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B7746-2022-4F06-944D-12EE9D699A69}"/>
                  </a:ext>
                </a:extLst>
              </p:cNvPr>
              <p:cNvCxnSpPr/>
              <p:nvPr/>
            </p:nvCxnSpPr>
            <p:spPr>
              <a:xfrm flipV="1">
                <a:off x="769716" y="0"/>
                <a:ext cx="457200" cy="218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32461BE-5EBE-4D3E-8A60-0CC35E7C3BEF}"/>
                  </a:ext>
                </a:extLst>
              </p:cNvPr>
              <p:cNvCxnSpPr/>
              <p:nvPr/>
            </p:nvCxnSpPr>
            <p:spPr>
              <a:xfrm>
                <a:off x="0" y="17362"/>
                <a:ext cx="0" cy="185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87AB5A9-A187-4B25-BA9B-A314AE9E574A}"/>
                  </a:ext>
                </a:extLst>
              </p:cNvPr>
              <p:cNvCxnSpPr/>
              <p:nvPr/>
            </p:nvCxnSpPr>
            <p:spPr>
              <a:xfrm>
                <a:off x="1336876" y="17362"/>
                <a:ext cx="0" cy="185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/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partially ordered with respect to a 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57188" indent="-357188"/>
                <a:r>
                  <a:rPr lang="en-US" b="0" dirty="0"/>
                  <a:t>1.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maximal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/>
                <a:r>
                  <a:rPr lang="en-US" dirty="0"/>
                  <a:t>2.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minimal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>
                  <a:tabLst>
                    <a:tab pos="1797050" algn="l"/>
                  </a:tabLst>
                </a:pPr>
                <a:r>
                  <a:rPr lang="en-US" dirty="0"/>
                  <a:t>3.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largest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338138" indent="-338138"/>
                <a:r>
                  <a:rPr lang="en-SG" dirty="0"/>
                  <a:t>4.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smallest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blipFill>
                <a:blip r:embed="rId14"/>
                <a:stretch>
                  <a:fillRect l="-80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Q3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8758989" cy="95410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be a set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the power set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Prove that the binary relation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partial order.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8758989" cy="954107"/>
              </a:xfrm>
              <a:prstGeom prst="rect">
                <a:avLst/>
              </a:prstGeom>
              <a:blipFill>
                <a:blip r:embed="rId2"/>
                <a:stretch>
                  <a:fillRect l="-1461" t="-6410" r="-1949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/>
              <p:nvPr/>
            </p:nvSpPr>
            <p:spPr>
              <a:xfrm>
                <a:off x="995814" y="1365897"/>
                <a:ext cx="7329479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1.	(Reflexivity) Take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1.1.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subset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400" dirty="0"/>
                  <a:t>	1.2.	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reflexive.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4" y="1365897"/>
                <a:ext cx="7329479" cy="1200329"/>
              </a:xfrm>
              <a:prstGeom prst="rect">
                <a:avLst/>
              </a:prstGeom>
              <a:blipFill>
                <a:blip r:embed="rId3"/>
                <a:stretch>
                  <a:fillRect l="-1247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/>
              <p:nvPr/>
            </p:nvSpPr>
            <p:spPr>
              <a:xfrm>
                <a:off x="995814" y="2638383"/>
                <a:ext cx="7329480" cy="15696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2.	(</a:t>
                </a:r>
                <a:r>
                  <a:rPr lang="en-US" sz="2400" dirty="0" err="1"/>
                  <a:t>Antisymmetry</a:t>
                </a:r>
                <a:r>
                  <a:rPr lang="en-US" sz="2400" dirty="0"/>
                  <a:t>) Take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400" dirty="0"/>
                  <a:t>	2.1.	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chemeClr val="tx1"/>
                    </a:solidFill>
                  </a:rPr>
                  <a:t>2.2.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400" dirty="0"/>
                  <a:t>	2.3.	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antisymmetric.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4" y="2638383"/>
                <a:ext cx="7329480" cy="1569660"/>
              </a:xfrm>
              <a:prstGeom prst="rect">
                <a:avLst/>
              </a:prstGeom>
              <a:blipFill>
                <a:blip r:embed="rId4"/>
                <a:stretch>
                  <a:fillRect l="-1247" t="-3113" b="-8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E5550B-630D-4F33-B2F4-AF0692BF0DEF}"/>
                  </a:ext>
                </a:extLst>
              </p:cNvPr>
              <p:cNvSpPr/>
              <p:nvPr/>
            </p:nvSpPr>
            <p:spPr>
              <a:xfrm>
                <a:off x="995815" y="4295397"/>
                <a:ext cx="7329480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3.	(Transitivity)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 marL="542925" indent="-542925">
                  <a:tabLst>
                    <a:tab pos="1257300" algn="l"/>
                    <a:tab pos="3232150" algn="l"/>
                  </a:tabLst>
                </a:pPr>
                <a:r>
                  <a:rPr lang="en-US" sz="2400" dirty="0"/>
                  <a:t>	3.1.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is transitive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Theorem 6.2.1.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E5550B-630D-4F33-B2F4-AF0692BF0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5" y="4295397"/>
                <a:ext cx="7329480" cy="830997"/>
              </a:xfrm>
              <a:prstGeom prst="rect">
                <a:avLst/>
              </a:prstGeom>
              <a:blipFill>
                <a:blip r:embed="rId5"/>
                <a:stretch>
                  <a:fillRect l="-1247"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0D0345-7B1A-48A6-B996-64DFA15C7D97}"/>
                  </a:ext>
                </a:extLst>
              </p:cNvPr>
              <p:cNvSpPr/>
              <p:nvPr/>
            </p:nvSpPr>
            <p:spPr>
              <a:xfrm>
                <a:off x="995815" y="5216172"/>
                <a:ext cx="357618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4.	Therefore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on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 is a partial order. 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0D0345-7B1A-48A6-B996-64DFA15C7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5" y="5216172"/>
                <a:ext cx="3576186" cy="830997"/>
              </a:xfrm>
              <a:prstGeom prst="rect">
                <a:avLst/>
              </a:prstGeom>
              <a:blipFill>
                <a:blip r:embed="rId6"/>
                <a:stretch>
                  <a:fillRect l="-2555"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B1E67-745A-4092-B585-9B68595DB544}"/>
                  </a:ext>
                </a:extLst>
              </p:cNvPr>
              <p:cNvSpPr txBox="1"/>
              <p:nvPr/>
            </p:nvSpPr>
            <p:spPr>
              <a:xfrm>
                <a:off x="4981064" y="5213759"/>
                <a:ext cx="6767914" cy="1323439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reflexive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2.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antisymmetric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3.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transitive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𝑦𝑅𝑧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B1E67-745A-4092-B585-9B68595D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064" y="5213759"/>
                <a:ext cx="6767914" cy="1323439"/>
              </a:xfrm>
              <a:prstGeom prst="rect">
                <a:avLst/>
              </a:prstGeom>
              <a:blipFill>
                <a:blip r:embed="rId7"/>
                <a:stretch>
                  <a:fillRect l="-901" t="-2304" r="-360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/>
              <p:nvPr/>
            </p:nvSpPr>
            <p:spPr>
              <a:xfrm>
                <a:off x="8572120" y="4053996"/>
                <a:ext cx="2945488" cy="1015663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Theorem 6.2.1.</a:t>
                </a:r>
              </a:p>
              <a:p>
                <a:r>
                  <a:rPr lang="en-US" sz="2000" dirty="0"/>
                  <a:t>For all sets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000" dirty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20" y="4053996"/>
                <a:ext cx="2945488" cy="1015663"/>
              </a:xfrm>
              <a:prstGeom prst="rect">
                <a:avLst/>
              </a:prstGeom>
              <a:blipFill>
                <a:blip r:embed="rId8"/>
                <a:stretch>
                  <a:fillRect l="-2070" t="-2994" r="-103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bldLvl="2" animBg="1"/>
      <p:bldP spid="7" grpId="0" uiExpand="1" build="p" bldLvl="2" animBg="1"/>
      <p:bldP spid="8" grpId="0" uiExpand="1" build="p" bldLvl="2" animBg="1"/>
      <p:bldP spid="9" grpId="0" uiExpand="1" build="p" bldLvl="2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800" dirty="0"/>
                  <a:t> and define the binary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/>
                  <a:t>as follows: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blipFill>
                <a:blip r:embed="rId2"/>
                <a:stretch>
                  <a:fillRect l="-1269" t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/>
              <p:nvPr/>
            </p:nvSpPr>
            <p:spPr>
              <a:xfrm>
                <a:off x="1285874" y="1421362"/>
                <a:ext cx="1008697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(a)	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partial order.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4" y="1421362"/>
                <a:ext cx="10086975" cy="523220"/>
              </a:xfrm>
              <a:prstGeom prst="rect">
                <a:avLst/>
              </a:prstGeom>
              <a:blipFill>
                <a:blip r:embed="rId3"/>
                <a:stretch>
                  <a:fillRect l="-1269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/>
              <p:nvPr/>
            </p:nvSpPr>
            <p:spPr>
              <a:xfrm>
                <a:off x="610803" y="1944582"/>
                <a:ext cx="7781357" cy="18158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1.	(Reflexivity) Take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	1.1.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1.2.	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1.3.	Hence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reflexive.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3" y="1944582"/>
                <a:ext cx="7781357" cy="1815882"/>
              </a:xfrm>
              <a:prstGeom prst="rect">
                <a:avLst/>
              </a:prstGeom>
              <a:blipFill>
                <a:blip r:embed="rId4"/>
                <a:stretch>
                  <a:fillRect l="-1566" t="-3356" b="-8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/>
              <p:nvPr/>
            </p:nvSpPr>
            <p:spPr>
              <a:xfrm>
                <a:off x="610803" y="3821127"/>
                <a:ext cx="10086975" cy="2677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2.	(</a:t>
                </a:r>
                <a:r>
                  <a:rPr lang="en-US" sz="2800" dirty="0" err="1"/>
                  <a:t>Antisymmetry</a:t>
                </a:r>
                <a:r>
                  <a:rPr lang="en-US" sz="2800" dirty="0"/>
                  <a:t>) Take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2.1.	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</a:t>
                </a:r>
                <a:r>
                  <a:rPr lang="en-US" sz="2800" dirty="0">
                    <a:solidFill>
                      <a:schemeClr val="tx1"/>
                    </a:solidFill>
                  </a:rPr>
                  <a:t>2.2.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2.3.	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antisymmetry</a:t>
                </a:r>
                <a:r>
                  <a:rPr lang="en-US" sz="28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2.4.	So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by equality of ordered pairs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2.5.	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antisymmetric.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3" y="3821127"/>
                <a:ext cx="10086975" cy="2677656"/>
              </a:xfrm>
              <a:prstGeom prst="rect">
                <a:avLst/>
              </a:prstGeom>
              <a:blipFill>
                <a:blip r:embed="rId5"/>
                <a:stretch>
                  <a:fillRect l="-1208" t="-2278" r="-423" b="-5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/>
              <p:nvPr/>
            </p:nvSpPr>
            <p:spPr>
              <a:xfrm>
                <a:off x="7368364" y="1465425"/>
                <a:ext cx="4455042" cy="1323439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reflexive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2.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antisymmetric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SG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BEFD7-8D3C-4537-AA4E-31A23C55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64" y="1465425"/>
                <a:ext cx="4455042" cy="1323439"/>
              </a:xfrm>
              <a:prstGeom prst="rect">
                <a:avLst/>
              </a:prstGeom>
              <a:blipFill>
                <a:blip r:embed="rId6"/>
                <a:stretch>
                  <a:fillRect l="-150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0673" y="2862099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673" y="5619676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29464" y="5158596"/>
            <a:ext cx="2757578" cy="368060"/>
            <a:chOff x="2829464" y="5158596"/>
            <a:chExt cx="2757578" cy="368060"/>
          </a:xfrm>
        </p:grpSpPr>
        <p:grpSp>
          <p:nvGrpSpPr>
            <p:cNvPr id="14" name="Group 13"/>
            <p:cNvGrpSpPr/>
            <p:nvPr/>
          </p:nvGrpSpPr>
          <p:grpSpPr>
            <a:xfrm>
              <a:off x="2829464" y="5158596"/>
              <a:ext cx="2757578" cy="0"/>
              <a:chOff x="2829464" y="5158596"/>
              <a:chExt cx="2757578" cy="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829464" y="5158596"/>
                <a:ext cx="8022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84785" y="5158596"/>
                <a:ext cx="8022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2829464" y="5526656"/>
              <a:ext cx="80225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784121" y="5158596"/>
            <a:ext cx="3370053" cy="368060"/>
            <a:chOff x="3784121" y="5158596"/>
            <a:chExt cx="3370053" cy="368060"/>
          </a:xfrm>
        </p:grpSpPr>
        <p:grpSp>
          <p:nvGrpSpPr>
            <p:cNvPr id="15" name="Group 14"/>
            <p:cNvGrpSpPr/>
            <p:nvPr/>
          </p:nvGrpSpPr>
          <p:grpSpPr>
            <a:xfrm>
              <a:off x="3784121" y="5158596"/>
              <a:ext cx="3370053" cy="0"/>
              <a:chOff x="2829464" y="5158596"/>
              <a:chExt cx="3370053" cy="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829464" y="5158596"/>
                <a:ext cx="80225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97260" y="5158596"/>
                <a:ext cx="80225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4383656" y="5526656"/>
              <a:ext cx="80225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5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 uiExpand="1" build="p" bldLvl="2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800" dirty="0"/>
                  <a:t> and define the binary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/>
                  <a:t>as follows: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blipFill>
                <a:blip r:embed="rId2"/>
                <a:stretch>
                  <a:fillRect l="-1269" t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/>
              <p:nvPr/>
            </p:nvSpPr>
            <p:spPr>
              <a:xfrm>
                <a:off x="1285874" y="1421362"/>
                <a:ext cx="1008697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(a)	Prove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partial order.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4" y="1421362"/>
                <a:ext cx="10086975" cy="523220"/>
              </a:xfrm>
              <a:prstGeom prst="rect">
                <a:avLst/>
              </a:prstGeom>
              <a:blipFill>
                <a:blip r:embed="rId3"/>
                <a:stretch>
                  <a:fillRect l="-1269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/>
              <p:nvPr/>
            </p:nvSpPr>
            <p:spPr>
              <a:xfrm>
                <a:off x="610803" y="1944582"/>
                <a:ext cx="10910637" cy="2677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3.	(Transitivity) Take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	3.1.	</a:t>
                </a: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3.2.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3.3.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transitivity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3.4.	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.</a:t>
                </a:r>
              </a:p>
              <a:p>
                <a:pPr marL="542925" indent="-542925">
                  <a:tabLst>
                    <a:tab pos="1257300" algn="l"/>
                  </a:tabLst>
                </a:pPr>
                <a:r>
                  <a:rPr lang="en-US" sz="2800" dirty="0"/>
                  <a:t>	3.5.	Hence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transitive.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4AB600-1B8D-4149-9775-EFEB88F3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3" y="1944582"/>
                <a:ext cx="10910637" cy="2677656"/>
              </a:xfrm>
              <a:prstGeom prst="rect">
                <a:avLst/>
              </a:prstGeom>
              <a:blipFill>
                <a:blip r:embed="rId4"/>
                <a:stretch>
                  <a:fillRect l="-1117" t="-2278" b="-5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/>
              <p:nvPr/>
            </p:nvSpPr>
            <p:spPr>
              <a:xfrm>
                <a:off x="610802" y="4627068"/>
                <a:ext cx="10910638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800" dirty="0"/>
                  <a:t>4.	 Therefore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partial order.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00782A-8223-45FD-BDD9-3CA524632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" y="4627068"/>
                <a:ext cx="10910638" cy="523220"/>
              </a:xfrm>
              <a:prstGeom prst="rect">
                <a:avLst/>
              </a:prstGeom>
              <a:blipFill>
                <a:blip r:embed="rId5"/>
                <a:stretch>
                  <a:fillRect l="-1117" t="-1046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4061CC-07E3-46C9-8108-8B6F19E72E72}"/>
                  </a:ext>
                </a:extLst>
              </p:cNvPr>
              <p:cNvSpPr txBox="1"/>
              <p:nvPr/>
            </p:nvSpPr>
            <p:spPr>
              <a:xfrm>
                <a:off x="4981064" y="5213759"/>
                <a:ext cx="6767914" cy="1323439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reflexive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2.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antisymmetric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55563">
                  <a:tabLst>
                    <a:tab pos="463550" algn="l"/>
                  </a:tabLst>
                </a:pPr>
                <a:r>
                  <a:rPr lang="en-US" sz="2000" dirty="0"/>
                  <a:t>3.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transitive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𝑦𝑅𝑧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4061CC-07E3-46C9-8108-8B6F19E7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064" y="5213759"/>
                <a:ext cx="6767914" cy="1323439"/>
              </a:xfrm>
              <a:prstGeom prst="rect">
                <a:avLst/>
              </a:prstGeom>
              <a:blipFill>
                <a:blip r:embed="rId6"/>
                <a:stretch>
                  <a:fillRect l="-901" t="-2304" r="-360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0673" y="3773623"/>
            <a:ext cx="741872" cy="40011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Aim: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29464" y="3286664"/>
            <a:ext cx="2757578" cy="368060"/>
            <a:chOff x="2829464" y="5158596"/>
            <a:chExt cx="2757578" cy="368060"/>
          </a:xfrm>
        </p:grpSpPr>
        <p:grpSp>
          <p:nvGrpSpPr>
            <p:cNvPr id="12" name="Group 11"/>
            <p:cNvGrpSpPr/>
            <p:nvPr/>
          </p:nvGrpSpPr>
          <p:grpSpPr>
            <a:xfrm>
              <a:off x="2829464" y="5158596"/>
              <a:ext cx="2757578" cy="0"/>
              <a:chOff x="2829464" y="5158596"/>
              <a:chExt cx="2757578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829464" y="5158596"/>
                <a:ext cx="8022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84785" y="5158596"/>
                <a:ext cx="8022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2829464" y="5526656"/>
              <a:ext cx="80225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784121" y="3286664"/>
            <a:ext cx="3370053" cy="368060"/>
            <a:chOff x="3784121" y="5158596"/>
            <a:chExt cx="3370053" cy="368060"/>
          </a:xfrm>
        </p:grpSpPr>
        <p:grpSp>
          <p:nvGrpSpPr>
            <p:cNvPr id="17" name="Group 16"/>
            <p:cNvGrpSpPr/>
            <p:nvPr/>
          </p:nvGrpSpPr>
          <p:grpSpPr>
            <a:xfrm>
              <a:off x="3784121" y="5158596"/>
              <a:ext cx="3370053" cy="0"/>
              <a:chOff x="2829464" y="5158596"/>
              <a:chExt cx="3370053" cy="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829464" y="5158596"/>
                <a:ext cx="80225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397260" y="5158596"/>
                <a:ext cx="80225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4383656" y="5526656"/>
              <a:ext cx="80225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0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 uiExpand="1" build="p" bldLvl="2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3" y="281629"/>
            <a:ext cx="1032172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 err="1" smtClean="0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800" dirty="0"/>
                  <a:t> and define the binary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/>
                  <a:t>as follows: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1790"/>
                <a:ext cx="10086975" cy="1009572"/>
              </a:xfrm>
              <a:prstGeom prst="rect">
                <a:avLst/>
              </a:prstGeom>
              <a:blipFill>
                <a:blip r:embed="rId2"/>
                <a:stretch>
                  <a:fillRect l="-1269" t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2431" y="649878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/>
              <p:nvPr/>
            </p:nvSpPr>
            <p:spPr>
              <a:xfrm>
                <a:off x="1285874" y="1421362"/>
                <a:ext cx="10086975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542925" indent="-542925"/>
                <a:r>
                  <a:rPr lang="en-US" sz="2400" dirty="0"/>
                  <a:t>(b)	Draw the </a:t>
                </a:r>
                <a:r>
                  <a:rPr lang="en-US" sz="2400" dirty="0" err="1"/>
                  <a:t>Hasse</a:t>
                </a:r>
                <a:r>
                  <a:rPr lang="en-US" sz="2400" dirty="0"/>
                  <a:t> diagram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2925" indent="-542925"/>
                <a:r>
                  <a:rPr lang="en-US" sz="2400" dirty="0"/>
                  <a:t>(c)	Find  the maximal, largest, minimal and smallest elements.</a:t>
                </a:r>
              </a:p>
              <a:p>
                <a:pPr marL="542925" indent="-542925"/>
                <a:r>
                  <a:rPr lang="en-US" sz="2400" dirty="0"/>
                  <a:t>(d)	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well-ordered?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31852-1F83-43E6-A3FA-1AE5F818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4" y="1421362"/>
                <a:ext cx="10086975" cy="1200329"/>
              </a:xfrm>
              <a:prstGeom prst="rect">
                <a:avLst/>
              </a:prstGeom>
              <a:blipFill>
                <a:blip r:embed="rId3"/>
                <a:stretch>
                  <a:fillRect l="-967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558482" y="2710706"/>
            <a:ext cx="2976166" cy="2437127"/>
            <a:chOff x="-125374" y="-88265"/>
            <a:chExt cx="2526442" cy="2090173"/>
          </a:xfrm>
        </p:grpSpPr>
        <p:grpSp>
          <p:nvGrpSpPr>
            <p:cNvPr id="10" name="Group 9"/>
            <p:cNvGrpSpPr/>
            <p:nvPr/>
          </p:nvGrpSpPr>
          <p:grpSpPr>
            <a:xfrm>
              <a:off x="-125374" y="-88265"/>
              <a:ext cx="2526442" cy="2090173"/>
              <a:chOff x="-125374" y="-88265"/>
              <a:chExt cx="2526442" cy="2090173"/>
            </a:xfrm>
          </p:grpSpPr>
          <p:sp>
            <p:nvSpPr>
              <p:cNvPr id="22" name="Text Box 2"/>
              <p:cNvSpPr txBox="1">
                <a:spLocks noChangeArrowheads="1"/>
              </p:cNvSpPr>
              <p:nvPr/>
            </p:nvSpPr>
            <p:spPr bwMode="auto">
              <a:xfrm>
                <a:off x="676773" y="-88265"/>
                <a:ext cx="637179" cy="406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(1,1)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1762125" y="571500"/>
                <a:ext cx="638943" cy="384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(1,0)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-125374" y="923852"/>
                <a:ext cx="611149" cy="402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(0,1)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1110619" y="1620908"/>
                <a:ext cx="709055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(0,0)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0050" y="247650"/>
              <a:ext cx="1417406" cy="1410331"/>
              <a:chOff x="0" y="0"/>
              <a:chExt cx="1417406" cy="141033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304925" y="428625"/>
                <a:ext cx="112481" cy="1054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0" y="0"/>
                <a:ext cx="1381126" cy="1410331"/>
                <a:chOff x="0" y="0"/>
                <a:chExt cx="1381126" cy="141033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0" y="0"/>
                  <a:ext cx="1352550" cy="1410331"/>
                  <a:chOff x="0" y="0"/>
                  <a:chExt cx="1352550" cy="1410331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523875" y="0"/>
                    <a:ext cx="112481" cy="10540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933450" y="1304925"/>
                    <a:ext cx="112481" cy="10540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90550" y="57150"/>
                    <a:ext cx="762000" cy="43561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85725" y="828675"/>
                    <a:ext cx="885825" cy="51435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/>
                  <p:cNvSpPr/>
                  <p:nvPr/>
                </p:nvSpPr>
                <p:spPr>
                  <a:xfrm>
                    <a:off x="0" y="771525"/>
                    <a:ext cx="112481" cy="10540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/>
                  <p:nvPr/>
                </p:nvCxnSpPr>
                <p:spPr>
                  <a:xfrm flipH="1">
                    <a:off x="66675" y="57150"/>
                    <a:ext cx="523875" cy="762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>
                  <a:endCxn id="17" idx="7"/>
                </p:cNvCxnSpPr>
                <p:nvPr/>
              </p:nvCxnSpPr>
              <p:spPr>
                <a:xfrm flipH="1">
                  <a:off x="1029459" y="466725"/>
                  <a:ext cx="351667" cy="8536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295DF07-78FC-4F77-8E73-62AC621C73F3}"/>
              </a:ext>
            </a:extLst>
          </p:cNvPr>
          <p:cNvSpPr txBox="1"/>
          <p:nvPr/>
        </p:nvSpPr>
        <p:spPr>
          <a:xfrm>
            <a:off x="5588063" y="2503388"/>
            <a:ext cx="214312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Maximal: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Largest: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Minimal: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Smallest: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/>
              <p:nvPr/>
            </p:nvSpPr>
            <p:spPr>
              <a:xfrm>
                <a:off x="7190901" y="2483021"/>
                <a:ext cx="1301115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E94E03-F2E8-4177-A99D-D1DF5673E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01" y="2483021"/>
                <a:ext cx="13011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/>
              <p:nvPr/>
            </p:nvSpPr>
            <p:spPr>
              <a:xfrm>
                <a:off x="7190902" y="3809163"/>
                <a:ext cx="130111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DC0DC-DC6A-4397-ABC3-840700AA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02" y="3809163"/>
                <a:ext cx="130111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/>
              <p:nvPr/>
            </p:nvSpPr>
            <p:spPr>
              <a:xfrm>
                <a:off x="7190902" y="3115838"/>
                <a:ext cx="130111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A35C58-9186-4D0A-95CC-A618DDA87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02" y="3115838"/>
                <a:ext cx="13011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BFEBD5-B253-4DCA-B595-BAF55C571321}"/>
                  </a:ext>
                </a:extLst>
              </p:cNvPr>
              <p:cNvSpPr txBox="1"/>
              <p:nvPr/>
            </p:nvSpPr>
            <p:spPr>
              <a:xfrm>
                <a:off x="7190902" y="4441980"/>
                <a:ext cx="1301114" cy="523220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BFEBD5-B253-4DCA-B595-BAF55C57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02" y="4441980"/>
                <a:ext cx="13011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69789" y="2744631"/>
                <a:ext cx="28252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No well-ordered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 smtClean="0"/>
                  <a:t>Reason: It is not </a:t>
                </a:r>
                <a:r>
                  <a:rPr lang="en-US" sz="2400" dirty="0"/>
                  <a:t>even a total order,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(1,0) </m:t>
                    </m:r>
                  </m:oMath>
                </a14:m>
                <a:r>
                  <a:rPr lang="en-US" sz="2400" dirty="0"/>
                  <a:t>are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comparable.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89" y="2744631"/>
                <a:ext cx="2825284" cy="1938992"/>
              </a:xfrm>
              <a:prstGeom prst="rect">
                <a:avLst/>
              </a:prstGeom>
              <a:blipFill>
                <a:blip r:embed="rId8"/>
                <a:stretch>
                  <a:fillRect l="-3240" t="-2516" r="-453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/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partially ordered with respect to a 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57188" indent="-357188"/>
                <a:r>
                  <a:rPr lang="en-US" b="0" dirty="0"/>
                  <a:t>1.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maximal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/>
                <a:r>
                  <a:rPr lang="en-US" dirty="0"/>
                  <a:t>2.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a </a:t>
                </a:r>
                <a:r>
                  <a:rPr lang="en-SG" b="1" dirty="0"/>
                  <a:t>minimal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357188" indent="-357188">
                  <a:tabLst>
                    <a:tab pos="1797050" algn="l"/>
                  </a:tabLst>
                </a:pPr>
                <a:r>
                  <a:rPr lang="en-US" dirty="0"/>
                  <a:t>3.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largest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338138" indent="-338138"/>
                <a:r>
                  <a:rPr lang="en-SG" dirty="0"/>
                  <a:t>4.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smallest element</a:t>
                </a:r>
                <a:r>
                  <a:rPr lang="en-SG" dirty="0"/>
                  <a:t> of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FB73FF-70FF-4A36-B08E-1E1F9F3A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3" y="5110623"/>
                <a:ext cx="6785291" cy="1477328"/>
              </a:xfrm>
              <a:prstGeom prst="rect">
                <a:avLst/>
              </a:prstGeom>
              <a:blipFill>
                <a:blip r:embed="rId9"/>
                <a:stretch>
                  <a:fillRect l="-80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3667</TotalTime>
  <Words>4228</Words>
  <Application>Microsoft Office PowerPoint</Application>
  <PresentationFormat>Widescreen</PresentationFormat>
  <Paragraphs>382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Theme1</vt:lpstr>
      <vt:lpstr>Cs1231S tutorial #5</vt:lpstr>
      <vt:lpstr>Learning objectives of this tutorial</vt:lpstr>
      <vt:lpstr>Q1.</vt:lpstr>
      <vt:lpstr>Q2.</vt:lpstr>
      <vt:lpstr>Q2.</vt:lpstr>
      <vt:lpstr>Q3.</vt:lpstr>
      <vt:lpstr>Q4.</vt:lpstr>
      <vt:lpstr>Q4.</vt:lpstr>
      <vt:lpstr>Q4.</vt:lpstr>
      <vt:lpstr>Q5.</vt:lpstr>
      <vt:lpstr>Q5.</vt:lpstr>
      <vt:lpstr>Q5.</vt:lpstr>
      <vt:lpstr>Q6.</vt:lpstr>
      <vt:lpstr>Q6.</vt:lpstr>
      <vt:lpstr>Q7.</vt:lpstr>
      <vt:lpstr>Q7.</vt:lpstr>
      <vt:lpstr>Q8.</vt:lpstr>
      <vt:lpstr>Q9.</vt:lpstr>
      <vt:lpstr>Q9.</vt:lpstr>
      <vt:lpstr>Q10.</vt:lpstr>
      <vt:lpstr>Q10.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admin</cp:lastModifiedBy>
  <cp:revision>416</cp:revision>
  <dcterms:created xsi:type="dcterms:W3CDTF">2020-08-29T13:48:12Z</dcterms:created>
  <dcterms:modified xsi:type="dcterms:W3CDTF">2022-09-30T03:49:11Z</dcterms:modified>
</cp:coreProperties>
</file>