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13" r:id="rId3"/>
    <p:sldId id="326" r:id="rId4"/>
    <p:sldId id="269" r:id="rId5"/>
    <p:sldId id="314" r:id="rId6"/>
    <p:sldId id="315" r:id="rId7"/>
    <p:sldId id="316" r:id="rId8"/>
    <p:sldId id="317" r:id="rId9"/>
    <p:sldId id="32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7" r:id="rId18"/>
    <p:sldId id="297" r:id="rId19"/>
    <p:sldId id="343" r:id="rId20"/>
    <p:sldId id="3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FFFFFF"/>
    <a:srgbClr val="000099"/>
    <a:srgbClr val="FFCCCC"/>
    <a:srgbClr val="CCEC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8" d="100"/>
          <a:sy n="68" d="100"/>
        </p:scale>
        <p:origin x="7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NULL"/><Relationship Id="rId7" Type="http://schemas.openxmlformats.org/officeDocument/2006/relationships/image" Target="../media/image6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340.png"/><Relationship Id="rId4" Type="http://schemas.openxmlformats.org/officeDocument/2006/relationships/image" Target="../media/image61.png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86.png"/><Relationship Id="rId7" Type="http://schemas.openxmlformats.org/officeDocument/2006/relationships/image" Target="../media/image85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0.png"/><Relationship Id="rId5" Type="http://schemas.openxmlformats.org/officeDocument/2006/relationships/image" Target="../media/image96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89.png"/><Relationship Id="rId4" Type="http://schemas.openxmlformats.org/officeDocument/2006/relationships/image" Target="../media/image95.png"/><Relationship Id="rId9" Type="http://schemas.openxmlformats.org/officeDocument/2006/relationships/image" Target="../media/image64.png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2.png"/><Relationship Id="rId7" Type="http://schemas.openxmlformats.org/officeDocument/2006/relationships/image" Target="../media/image29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20.png"/><Relationship Id="rId7" Type="http://schemas.openxmlformats.org/officeDocument/2006/relationships/image" Target="../media/image38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NUL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/>
              <a:t>Mathematical Induction and Recursion</a:t>
            </a:r>
          </a:p>
          <a:p>
            <a:r>
              <a:rPr lang="en-US" sz="4800" dirty="0"/>
              <a:t>(adapted from slides by Aaron)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2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0" y="904732"/>
                <a:ext cx="7529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0" y="904732"/>
                <a:ext cx="7529271" cy="400110"/>
              </a:xfrm>
              <a:prstGeom prst="rect">
                <a:avLst/>
              </a:prstGeom>
              <a:blipFill>
                <a:blip r:embed="rId3"/>
                <a:stretch>
                  <a:fillRect l="-891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(Basis step)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(8) </m:t>
                    </m:r>
                  </m:oMath>
                </a14:m>
                <a:r>
                  <a:rPr lang="en-US" sz="2000" dirty="0"/>
                  <a:t>is true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8=3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1)+5(1).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blipFill>
                <a:blip r:embed="rId4"/>
                <a:stretch>
                  <a:fillRect l="-1204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1701839"/>
                <a:ext cx="72136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01839"/>
                <a:ext cx="7213696" cy="1015663"/>
              </a:xfrm>
              <a:prstGeom prst="rect">
                <a:avLst/>
              </a:prstGeom>
              <a:blipFill>
                <a:blip r:embed="rId5"/>
                <a:stretch>
                  <a:fillRect l="-93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3.3.2	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(from line 3.3) </a:t>
                </a:r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3.3.3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blipFill>
                <a:blip r:embed="rId6"/>
                <a:stretch>
                  <a:fillRect t="-2970" b="-69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1" y="5699670"/>
                <a:ext cx="487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3.5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 for all case.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5699670"/>
                <a:ext cx="4873952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6099780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099780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+5(0) 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3.4.2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/3≥8/3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≥8</m:t>
                    </m:r>
                    <m:r>
                      <a:rPr lang="en-US" b="0" i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3.4.3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3.4.4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3.4.5	 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blipFill>
                <a:blip r:embed="rId9"/>
                <a:stretch>
                  <a:fillRect t="-1587" b="-41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265549-DD31-498B-A018-E1E0B80DDB58}"/>
                  </a:ext>
                </a:extLst>
              </p:cNvPr>
              <p:cNvSpPr/>
              <p:nvPr/>
            </p:nvSpPr>
            <p:spPr>
              <a:xfrm>
                <a:off x="7293936" y="3392400"/>
                <a:ext cx="4516262" cy="163121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>
                <a:spAutoFit/>
              </a:bodyPr>
              <a:lstStyle/>
              <a:p>
                <a:pPr indent="-182880">
                  <a:spcAft>
                    <a:spcPts val="600"/>
                  </a:spcAft>
                </a:pPr>
                <a:r>
                  <a:rPr lang="en-GB" dirty="0"/>
                  <a:t>Split the inductive step into two cases.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dirty="0"/>
                  <a:t>Case 1: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ea typeface="Cambria" panose="02040503050406030204" pitchFamily="18" charset="0"/>
                  </a:rPr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GB" dirty="0">
                    <a:ea typeface="Cambria" panose="02040503050406030204" pitchFamily="18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ea typeface="Cambria" panose="02040503050406030204" pitchFamily="18" charset="0"/>
                  </a:rPr>
                  <a:t> by 1; increase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ea typeface="Cambria" panose="02040503050406030204" pitchFamily="18" charset="0"/>
                  </a:rPr>
                  <a:t> by 2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dirty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US" b="0" dirty="0"/>
                  <a:t>increase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by 2; decrease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by 3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265549-DD31-498B-A018-E1E0B80DD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936" y="3392400"/>
                <a:ext cx="4516262" cy="1631216"/>
              </a:xfrm>
              <a:prstGeom prst="rect">
                <a:avLst/>
              </a:prstGeom>
              <a:blipFill>
                <a:blip r:embed="rId10"/>
                <a:stretch>
                  <a:fillRect l="-1216" t="-1866" b="-48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96DE57-5183-D74B-7C7D-5F22869D4828}"/>
              </a:ext>
            </a:extLst>
          </p:cNvPr>
          <p:cNvGrpSpPr/>
          <p:nvPr/>
        </p:nvGrpSpPr>
        <p:grpSpPr>
          <a:xfrm>
            <a:off x="5778206" y="2209670"/>
            <a:ext cx="4815111" cy="1339898"/>
            <a:chOff x="5778206" y="2209670"/>
            <a:chExt cx="4815111" cy="1339898"/>
          </a:xfrm>
        </p:grpSpPr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1EE93C35-F446-D67F-07A4-46C123EE5864}"/>
                </a:ext>
              </a:extLst>
            </p:cNvPr>
            <p:cNvSpPr/>
            <p:nvPr/>
          </p:nvSpPr>
          <p:spPr>
            <a:xfrm>
              <a:off x="8510816" y="2209670"/>
              <a:ext cx="2082501" cy="696143"/>
            </a:xfrm>
            <a:prstGeom prst="borderCallout2">
              <a:avLst>
                <a:gd name="adj1" fmla="val 20277"/>
                <a:gd name="adj2" fmla="val 922"/>
                <a:gd name="adj3" fmla="val 21805"/>
                <a:gd name="adj4" fmla="val -18199"/>
                <a:gd name="adj5" fmla="val 176578"/>
                <a:gd name="adj6" fmla="val -74499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is important. Why?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E8A13C-A3CE-73F2-3F5B-50CBA74EA439}"/>
                </a:ext>
              </a:extLst>
            </p:cNvPr>
            <p:cNvSpPr/>
            <p:nvPr/>
          </p:nvSpPr>
          <p:spPr>
            <a:xfrm>
              <a:off x="5778206" y="3236388"/>
              <a:ext cx="1111692" cy="3131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137B01-7544-7C3F-3A6D-752604C76FC5}"/>
              </a:ext>
            </a:extLst>
          </p:cNvPr>
          <p:cNvGrpSpPr/>
          <p:nvPr/>
        </p:nvGrpSpPr>
        <p:grpSpPr>
          <a:xfrm>
            <a:off x="7169165" y="5103152"/>
            <a:ext cx="4250202" cy="692029"/>
            <a:chOff x="6543750" y="2300723"/>
            <a:chExt cx="4250202" cy="692029"/>
          </a:xfrm>
        </p:grpSpPr>
        <p:sp>
          <p:nvSpPr>
            <p:cNvPr id="9" name="Callout: Bent Line 8">
              <a:extLst>
                <a:ext uri="{FF2B5EF4-FFF2-40B4-BE49-F238E27FC236}">
                  <a16:creationId xmlns:a16="http://schemas.microsoft.com/office/drawing/2014/main" id="{74337EB2-75F4-75FA-FFC4-98B58A1C66F2}"/>
                </a:ext>
              </a:extLst>
            </p:cNvPr>
            <p:cNvSpPr/>
            <p:nvPr/>
          </p:nvSpPr>
          <p:spPr>
            <a:xfrm>
              <a:off x="8515631" y="2548013"/>
              <a:ext cx="2278321" cy="444739"/>
            </a:xfrm>
            <a:prstGeom prst="borderCallout2">
              <a:avLst>
                <a:gd name="adj1" fmla="val 20277"/>
                <a:gd name="adj2" fmla="val 922"/>
                <a:gd name="adj3" fmla="val 21805"/>
                <a:gd name="adj4" fmla="val -18199"/>
                <a:gd name="adj5" fmla="val -8232"/>
                <a:gd name="adj6" fmla="val -37228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is important too.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D2C3A9-F7CD-4512-4C80-A75696A02160}"/>
                </a:ext>
              </a:extLst>
            </p:cNvPr>
            <p:cNvSpPr/>
            <p:nvPr/>
          </p:nvSpPr>
          <p:spPr>
            <a:xfrm>
              <a:off x="6543750" y="2300723"/>
              <a:ext cx="1111692" cy="3131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306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 uiExpand="1" build="p" bldLvl="2"/>
      <p:bldP spid="25" grpId="0" uiExpand="1" build="p" bldLvl="3"/>
      <p:bldP spid="26" grpId="0"/>
      <p:bldP spid="28" grpId="0"/>
      <p:bldP spid="17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385923" cy="1747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 that every positive integer can be written as a sum of distinct non-negative integer powers of 2, </a:t>
                </a:r>
                <a:r>
                  <a:rPr lang="en-US" sz="2400" b="0" dirty="0" err="1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i.e</a:t>
                </a:r>
                <a:r>
                  <a:rPr lang="en-US" sz="24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385923" cy="1747723"/>
              </a:xfrm>
              <a:prstGeom prst="rect">
                <a:avLst/>
              </a:prstGeom>
              <a:blipFill>
                <a:blip r:embed="rId2"/>
                <a:stretch>
                  <a:fillRect l="-940" t="-2797" r="-822" b="-27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8698" y="2309623"/>
            <a:ext cx="161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123=1+2+8+16+32+64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1111011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512+1024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71278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blipFill>
                <a:blip r:embed="rId5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blipFill>
                <a:blip r:embed="rId6"/>
                <a:stretch>
                  <a:fillRect l="-1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blipFill>
                <a:blip r:embed="rId7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blipFill>
                <a:blip r:embed="rId8"/>
                <a:stretch>
                  <a:fillRect l="-20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530" y="2574662"/>
            <a:ext cx="262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Binary representation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2046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207148" cy="112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</a:t>
                </a:r>
                <a:b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(Basis step)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207148" cy="1128963"/>
              </a:xfrm>
              <a:prstGeom prst="rect">
                <a:avLst/>
              </a:prstGeom>
              <a:blipFill>
                <a:blip r:embed="rId2"/>
                <a:stretch>
                  <a:fillRect l="-657" t="-3243" b="-64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step: </a:t>
                </a:r>
                <a:r>
                  <a:rPr lang="en-US" sz="16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true.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(this is possible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is either even or odd)</a:t>
                </a:r>
                <a:endParaRPr lang="en-US" sz="20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3.5	Also,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ea typeface="Cambria Math" panose="02040503050406030204" pitchFamily="18" charset="0"/>
                  </a:rPr>
                  <a:t>3.6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(as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is an integer and is the smallest integer above 1/2)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lines 3.4 and 3.6</a:t>
                </a:r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induction hypothesis</a:t>
                </a:r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blipFill>
                <a:blip r:embed="rId3"/>
                <a:stretch>
                  <a:fillRect l="-603" t="-795" b="-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57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step)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…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… so we know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ea typeface="Cambria Math" panose="02040503050406030204" pitchFamily="18" charset="0"/>
                  </a:rPr>
                  <a:t>by the induction hypothesis.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blipFill>
                <a:blip r:embed="rId2"/>
                <a:stretch>
                  <a:fillRect l="-672" t="-1351" b="-40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3.9	Case 1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blipFill>
                <a:blip r:embed="rId3"/>
                <a:stretch>
                  <a:fillRect l="-1692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blipFill>
                <a:blip r:embed="rId4"/>
                <a:stretch>
                  <a:fillRect l="-864" t="-1905" r="-648" b="-44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3.10	Case 2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blipFill>
                <a:blip r:embed="rId5"/>
                <a:stretch>
                  <a:fillRect l="-1456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270171" y="2687996"/>
            <a:ext cx="0" cy="2643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26035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blipFill>
                <a:blip r:embed="rId6"/>
                <a:stretch>
                  <a:fillRect l="-802" t="-1639" b="-32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3.11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 in all cases.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blipFill>
                <a:blip r:embed="rId7"/>
                <a:stretch>
                  <a:fillRect l="-126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4500" defTabSz="719138">
                  <a:tabLst>
                    <a:tab pos="4476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4.	</a:t>
                </a:r>
                <a:r>
                  <a:rPr lang="en-US" sz="2000" dirty="0"/>
                  <a:t> 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blipFill>
                <a:blip r:embed="rId8"/>
                <a:stretch>
                  <a:fillRect l="-1053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  <p:bldP spid="12" grpId="0" build="p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blipFill>
                <a:blip r:embed="rId2"/>
                <a:stretch>
                  <a:fillRect l="-176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1.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2.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3.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4.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5.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6.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blipFill>
                <a:blip r:embed="rId3"/>
                <a:stretch>
                  <a:fillRect l="-1102" t="-1584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blipFill>
                <a:blip r:embed="rId4"/>
                <a:stretch>
                  <a:fillRect l="-656" t="-3053" b="-1221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blipFill>
                <a:blip r:embed="rId2"/>
                <a:stretch>
                  <a:fillRect l="-1446" t="-9195" b="-321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92833" y="1122778"/>
                <a:ext cx="10572576" cy="533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(Basis step) </a:t>
                </a:r>
                <a:r>
                  <a:rPr lang="en-US" sz="20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×0)−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true, i.e.,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lnSpc>
                    <a:spcPct val="110000"/>
                  </a:lnSpc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 </a:t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" y="1122778"/>
                <a:ext cx="10572576" cy="5333511"/>
              </a:xfrm>
              <a:prstGeom prst="rect">
                <a:avLst/>
              </a:prstGeom>
              <a:blipFill>
                <a:blip r:embed="rId3"/>
                <a:stretch>
                  <a:fillRect l="-634" t="-4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98265-DD29-48E2-AA5E-E0CF803609EC}"/>
                  </a:ext>
                </a:extLst>
              </p:cNvPr>
              <p:cNvSpPr txBox="1"/>
              <p:nvPr/>
            </p:nvSpPr>
            <p:spPr>
              <a:xfrm>
                <a:off x="5515276" y="5599631"/>
                <a:ext cx="6366718" cy="80105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98265-DD29-48E2-AA5E-E0CF80360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599631"/>
                <a:ext cx="6366718" cy="801053"/>
              </a:xfrm>
              <a:prstGeom prst="rect">
                <a:avLst/>
              </a:prstGeom>
              <a:blipFill>
                <a:blip r:embed="rId4"/>
                <a:stretch>
                  <a:fillRect l="-956" t="-3759" b="-1052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be the sequence satisfying</a:t>
                </a:r>
              </a:p>
              <a:p>
                <a:pPr>
                  <a:spcAft>
                    <a:spcPts val="300"/>
                  </a:spcAft>
                  <a:tabLst>
                    <a:tab pos="630238" algn="l"/>
                  </a:tabLst>
                </a:pPr>
                <a:r>
                  <a:rPr lang="en-US" sz="2400" dirty="0">
                    <a:solidFill>
                      <a:srgbClr val="000099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Prove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blipFill>
                <a:blip r:embed="rId2"/>
                <a:stretch>
                  <a:fillRect l="-1102" t="-3810" b="-9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766315" y="1825468"/>
                <a:ext cx="10572576" cy="403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(Basis step)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true. </a:t>
                </a:r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=0&lt;1=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895350" indent="-538163">
                  <a:spcAft>
                    <a:spcPts val="12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5" y="1825468"/>
                <a:ext cx="10572576" cy="4038541"/>
              </a:xfrm>
              <a:prstGeom prst="rect">
                <a:avLst/>
              </a:prstGeom>
              <a:blipFill>
                <a:blip r:embed="rId3"/>
                <a:stretch>
                  <a:fillRect l="-634" t="-754" b="-16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9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3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4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040389" y="3403701"/>
            <a:ext cx="1507066" cy="1638859"/>
            <a:chOff x="1615570" y="2834533"/>
            <a:chExt cx="1507066" cy="163885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615570" y="3836291"/>
              <a:ext cx="1507066" cy="637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5570" y="2834533"/>
              <a:ext cx="1488077" cy="657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EA7A21-5AFE-4BB1-9C71-335E265E39E1}"/>
              </a:ext>
            </a:extLst>
          </p:cNvPr>
          <p:cNvSpPr txBox="1"/>
          <p:nvPr/>
        </p:nvSpPr>
        <p:spPr>
          <a:xfrm>
            <a:off x="1433803" y="3852129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2944192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87295" y="2651155"/>
            <a:ext cx="1507066" cy="1155132"/>
            <a:chOff x="1615570" y="3086458"/>
            <a:chExt cx="1507066" cy="11551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2190228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3305693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4791415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87295" y="4689491"/>
            <a:ext cx="1507066" cy="1155132"/>
            <a:chOff x="1615570" y="3086458"/>
            <a:chExt cx="1507066" cy="11551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4322281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5437746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7564" y="2118388"/>
            <a:ext cx="1487663" cy="876242"/>
            <a:chOff x="1615570" y="3174151"/>
            <a:chExt cx="1487663" cy="876242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6457564" y="3214330"/>
            <a:ext cx="1487663" cy="876242"/>
            <a:chOff x="1615570" y="3174151"/>
            <a:chExt cx="1487663" cy="87624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457564" y="4307591"/>
            <a:ext cx="1487663" cy="876242"/>
            <a:chOff x="1615570" y="3174151"/>
            <a:chExt cx="1487663" cy="87624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6457564" y="5382958"/>
            <a:ext cx="1487663" cy="876242"/>
            <a:chOff x="1615570" y="3174151"/>
            <a:chExt cx="1487663" cy="87624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0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4" grpId="0"/>
      <p:bldP spid="55" grpId="0"/>
      <p:bldP spid="61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2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3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(basis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/>
                  <a:t> is true; and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blipFill>
                <a:blip r:embed="rId4"/>
                <a:stretch>
                  <a:fillRect l="-628" t="-2283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because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sz="2000" dirty="0"/>
                  <a:t>, as one can show by structural induction over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blipFill>
                <a:blip r:embed="rId5"/>
                <a:stretch>
                  <a:fillRect l="-799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50224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1333" r="-10231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1333" r="-2907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3199491"/>
            <a:ext cx="335787" cy="319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522525"/>
            <a:ext cx="335787" cy="3197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079602"/>
            <a:ext cx="335787" cy="3197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2754924"/>
            <a:ext cx="323637" cy="323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3642414"/>
            <a:ext cx="323637" cy="32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)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000" dirty="0"/>
                  <a:t>) and the previous line.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blipFill>
                <a:blip r:embed="rId9"/>
                <a:stretch>
                  <a:fillRect l="-662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)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000" dirty="0"/>
                  <a:t>) and the previous line.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blipFill>
                <a:blip r:embed="rId10"/>
                <a:stretch>
                  <a:fillRect l="-662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because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odd, as one can show by 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blipFill>
                <a:blip r:embed="rId11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uiExpand="1" build="p"/>
      <p:bldP spid="27" grpId="0" uiExpand="1" build="p"/>
      <p:bldP spid="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2057" y="6505279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38469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653131" y="353264"/>
                <a:ext cx="303077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={2,4,7,9}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dirty="0">
                    <a:solidFill>
                      <a:srgbClr val="000099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={2,3,4,5}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31" y="353264"/>
                <a:ext cx="3030779" cy="907941"/>
              </a:xfrm>
              <a:prstGeom prst="rect">
                <a:avLst/>
              </a:prstGeom>
              <a:blipFill>
                <a:blip r:embed="rId3"/>
                <a:stretch>
                  <a:fillRect l="-3018" t="-5369" b="-14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FE8B8E-88CB-4855-BB7D-91F83A244A52}"/>
                  </a:ext>
                </a:extLst>
              </p:cNvPr>
              <p:cNvSpPr txBox="1"/>
              <p:nvPr/>
            </p:nvSpPr>
            <p:spPr>
              <a:xfrm>
                <a:off x="314662" y="1230287"/>
                <a:ext cx="400535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contains precisely those sets that can be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using intersection, union, and set difference.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FE8B8E-88CB-4855-BB7D-91F83A24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2" y="1230287"/>
                <a:ext cx="4005359" cy="923330"/>
              </a:xfrm>
              <a:prstGeom prst="rect">
                <a:avLst/>
              </a:prstGeom>
              <a:blipFill>
                <a:blip r:embed="rId4"/>
                <a:stretch>
                  <a:fillRect l="-1370" t="-3974" r="-1979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034A5-BBBA-468C-AE3D-BEFD31043B71}"/>
                  </a:ext>
                </a:extLst>
              </p:cNvPr>
              <p:cNvSpPr txBox="1"/>
              <p:nvPr/>
            </p:nvSpPr>
            <p:spPr>
              <a:xfrm>
                <a:off x="679173" y="3687872"/>
                <a:ext cx="1338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034A5-BBBA-468C-AE3D-BEFD3104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3" y="3687872"/>
                <a:ext cx="1338469" cy="461665"/>
              </a:xfrm>
              <a:prstGeom prst="rect">
                <a:avLst/>
              </a:prstGeom>
              <a:blipFill>
                <a:blip r:embed="rId5"/>
                <a:stretch>
                  <a:fillRect l="-6818" t="-10526" r="-363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6B4B8A8-A4B9-48D2-B734-0EAE6E2D3DAA}"/>
              </a:ext>
            </a:extLst>
          </p:cNvPr>
          <p:cNvSpPr txBox="1"/>
          <p:nvPr/>
        </p:nvSpPr>
        <p:spPr>
          <a:xfrm>
            <a:off x="969251" y="4171057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000099"/>
                </a:solidFill>
              </a:rPr>
              <a:t>Why?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E1D247-FCB9-458D-A92E-EE138F8974FD}"/>
              </a:ext>
            </a:extLst>
          </p:cNvPr>
          <p:cNvSpPr txBox="1"/>
          <p:nvPr/>
        </p:nvSpPr>
        <p:spPr>
          <a:xfrm>
            <a:off x="2017641" y="3687872"/>
            <a:ext cx="736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C00000"/>
                </a:solidFill>
              </a:rPr>
              <a:t>Yes!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27C1F2-310F-4D11-85FA-42EA51EA1ED2}"/>
                  </a:ext>
                </a:extLst>
              </p:cNvPr>
              <p:cNvSpPr txBox="1"/>
              <p:nvPr/>
            </p:nvSpPr>
            <p:spPr>
              <a:xfrm>
                <a:off x="2035252" y="4183218"/>
                <a:ext cx="7364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27C1F2-310F-4D11-85FA-42EA51E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52" y="4183218"/>
                <a:ext cx="7364896" cy="461665"/>
              </a:xfrm>
              <a:prstGeom prst="rect">
                <a:avLst/>
              </a:prstGeom>
              <a:blipFill>
                <a:blip r:embed="rId6"/>
                <a:stretch>
                  <a:fillRect l="-132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9CB81-A7A7-42D5-A525-2B696447D163}"/>
                  </a:ext>
                </a:extLst>
              </p:cNvPr>
              <p:cNvSpPr txBox="1"/>
              <p:nvPr/>
            </p:nvSpPr>
            <p:spPr>
              <a:xfrm>
                <a:off x="679172" y="5085166"/>
                <a:ext cx="1338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9CB81-A7A7-42D5-A525-2B696447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2" y="5085166"/>
                <a:ext cx="1338469" cy="461665"/>
              </a:xfrm>
              <a:prstGeom prst="rect">
                <a:avLst/>
              </a:prstGeom>
              <a:blipFill>
                <a:blip r:embed="rId7"/>
                <a:stretch>
                  <a:fillRect l="-6818" t="-10526" r="-5455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AF62A555-C50E-4D5E-80E2-8B76E82C2953}"/>
              </a:ext>
            </a:extLst>
          </p:cNvPr>
          <p:cNvSpPr txBox="1"/>
          <p:nvPr/>
        </p:nvSpPr>
        <p:spPr>
          <a:xfrm>
            <a:off x="969250" y="5568351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000099"/>
                </a:solidFill>
              </a:rPr>
              <a:t>Why?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EAC90-18DF-4C0F-B493-44B1B199319E}"/>
              </a:ext>
            </a:extLst>
          </p:cNvPr>
          <p:cNvSpPr txBox="1"/>
          <p:nvPr/>
        </p:nvSpPr>
        <p:spPr>
          <a:xfrm>
            <a:off x="2017640" y="5094525"/>
            <a:ext cx="73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C00000"/>
                </a:solidFill>
              </a:rPr>
              <a:t>No!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E4178E-63CF-490A-AA43-D2CB136F6754}"/>
                  </a:ext>
                </a:extLst>
              </p:cNvPr>
              <p:cNvSpPr txBox="1"/>
              <p:nvPr/>
            </p:nvSpPr>
            <p:spPr>
              <a:xfrm>
                <a:off x="2005295" y="5562936"/>
                <a:ext cx="73648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(1∈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⇔3∈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as one can show using structural induction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E4178E-63CF-490A-AA43-D2CB136F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95" y="5562936"/>
                <a:ext cx="7364897" cy="830997"/>
              </a:xfrm>
              <a:prstGeom prst="rect">
                <a:avLst/>
              </a:prstGeom>
              <a:blipFill>
                <a:blip r:embed="rId8"/>
                <a:stretch>
                  <a:fillRect l="-1325" t="-5882" r="-11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E0BB5-CE78-423F-84A4-8BAD119B6EFB}"/>
                  </a:ext>
                </a:extLst>
              </p:cNvPr>
              <p:cNvSpPr txBox="1"/>
              <p:nvPr/>
            </p:nvSpPr>
            <p:spPr>
              <a:xfrm>
                <a:off x="314663" y="2196834"/>
                <a:ext cx="10061372" cy="13234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1789113" indent="-1789113"/>
                <a:r>
                  <a:rPr lang="en-US" sz="2000" dirty="0">
                    <a:solidFill>
                      <a:srgbClr val="0000FF"/>
                    </a:solidFill>
                  </a:rPr>
                  <a:t>(basis step) 	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true; and</a:t>
                </a:r>
              </a:p>
              <a:p>
                <a:pPr marL="1789113" indent="-1789113"/>
                <a:r>
                  <a:rPr lang="en-US" sz="2000" dirty="0">
                    <a:solidFill>
                      <a:srgbClr val="0000FF"/>
                    </a:solidFill>
                  </a:rPr>
                  <a:t>(induction step) 	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E0BB5-CE78-423F-84A4-8BAD119B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3" y="2196834"/>
                <a:ext cx="10061372" cy="1323439"/>
              </a:xfrm>
              <a:prstGeom prst="rect">
                <a:avLst/>
              </a:prstGeom>
              <a:blipFill>
                <a:blip r:embed="rId9"/>
                <a:stretch>
                  <a:fillRect l="-605" t="-1826" r="-242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B3B087A-D06B-412E-943F-71528B9EA9F0}"/>
              </a:ext>
            </a:extLst>
          </p:cNvPr>
          <p:cNvSpPr/>
          <p:nvPr/>
        </p:nvSpPr>
        <p:spPr>
          <a:xfrm>
            <a:off x="8571195" y="3730775"/>
            <a:ext cx="2117559" cy="189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DFA438-5EF5-4409-8C6E-EDB5E552BB5D}"/>
              </a:ext>
            </a:extLst>
          </p:cNvPr>
          <p:cNvSpPr/>
          <p:nvPr/>
        </p:nvSpPr>
        <p:spPr>
          <a:xfrm>
            <a:off x="9397363" y="3730365"/>
            <a:ext cx="2117559" cy="189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D19C9-385B-4CEF-8889-D58786578F8D}"/>
                  </a:ext>
                </a:extLst>
              </p:cNvPr>
              <p:cNvSpPr txBox="1"/>
              <p:nvPr/>
            </p:nvSpPr>
            <p:spPr>
              <a:xfrm>
                <a:off x="9916927" y="4074703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D19C9-385B-4CEF-8889-D5878657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927" y="4074703"/>
                <a:ext cx="292100" cy="369332"/>
              </a:xfrm>
              <a:prstGeom prst="rect">
                <a:avLst/>
              </a:prstGeom>
              <a:blipFill>
                <a:blip r:embed="rId10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9DEA92-0157-4BD6-A591-8AF3732BAF17}"/>
                  </a:ext>
                </a:extLst>
              </p:cNvPr>
              <p:cNvSpPr txBox="1"/>
              <p:nvPr/>
            </p:nvSpPr>
            <p:spPr>
              <a:xfrm>
                <a:off x="9622063" y="4681177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9DEA92-0157-4BD6-A591-8AF3732B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63" y="4681177"/>
                <a:ext cx="292100" cy="369332"/>
              </a:xfrm>
              <a:prstGeom prst="rect">
                <a:avLst/>
              </a:prstGeom>
              <a:blipFill>
                <a:blip r:embed="rId11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8F3EE0-79E9-4725-B6F4-B18D463AFFDE}"/>
                  </a:ext>
                </a:extLst>
              </p:cNvPr>
              <p:cNvSpPr txBox="1"/>
              <p:nvPr/>
            </p:nvSpPr>
            <p:spPr>
              <a:xfrm>
                <a:off x="10130083" y="468560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8F3EE0-79E9-4725-B6F4-B18D463A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083" y="4685609"/>
                <a:ext cx="292100" cy="369332"/>
              </a:xfrm>
              <a:prstGeom prst="rect">
                <a:avLst/>
              </a:prstGeom>
              <a:blipFill>
                <a:blip r:embed="rId12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23BEAB-082A-40CC-BD00-5B0AEF259835}"/>
                  </a:ext>
                </a:extLst>
              </p:cNvPr>
              <p:cNvSpPr txBox="1"/>
              <p:nvPr/>
            </p:nvSpPr>
            <p:spPr>
              <a:xfrm>
                <a:off x="8845481" y="4156575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23BEAB-082A-40CC-BD00-5B0AEF25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81" y="4156575"/>
                <a:ext cx="292100" cy="369332"/>
              </a:xfrm>
              <a:prstGeom prst="rect">
                <a:avLst/>
              </a:prstGeom>
              <a:blipFill>
                <a:blip r:embed="rId1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BDBBCC-8EA2-40E1-B761-E668A062312B}"/>
                  </a:ext>
                </a:extLst>
              </p:cNvPr>
              <p:cNvSpPr txBox="1"/>
              <p:nvPr/>
            </p:nvSpPr>
            <p:spPr>
              <a:xfrm>
                <a:off x="8985612" y="4915300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BDBBCC-8EA2-40E1-B761-E668A06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612" y="4915300"/>
                <a:ext cx="292100" cy="369332"/>
              </a:xfrm>
              <a:prstGeom prst="rect">
                <a:avLst/>
              </a:prstGeom>
              <a:blipFill>
                <a:blip r:embed="rId1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F5B24-6D80-4B50-945A-A0C69DAAC645}"/>
                  </a:ext>
                </a:extLst>
              </p:cNvPr>
              <p:cNvSpPr txBox="1"/>
              <p:nvPr/>
            </p:nvSpPr>
            <p:spPr>
              <a:xfrm>
                <a:off x="10743095" y="402319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F5B24-6D80-4B50-945A-A0C69DAAC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95" y="4023199"/>
                <a:ext cx="292100" cy="369332"/>
              </a:xfrm>
              <a:prstGeom prst="rect">
                <a:avLst/>
              </a:prstGeom>
              <a:blipFill>
                <a:blip r:embed="rId15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E78DC2-22E1-4C0F-9D70-7FDD645249C1}"/>
                  </a:ext>
                </a:extLst>
              </p:cNvPr>
              <p:cNvSpPr txBox="1"/>
              <p:nvPr/>
            </p:nvSpPr>
            <p:spPr>
              <a:xfrm>
                <a:off x="10948536" y="468560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E78DC2-22E1-4C0F-9D70-7FDD6452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536" y="4685609"/>
                <a:ext cx="292100" cy="369332"/>
              </a:xfrm>
              <a:prstGeom prst="rect">
                <a:avLst/>
              </a:prstGeom>
              <a:blipFill>
                <a:blip r:embed="rId1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7FA530-CB3B-4B83-B9CB-7D031B458E07}"/>
                  </a:ext>
                </a:extLst>
              </p:cNvPr>
              <p:cNvSpPr txBox="1"/>
              <p:nvPr/>
            </p:nvSpPr>
            <p:spPr>
              <a:xfrm>
                <a:off x="8224754" y="4058865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7FA530-CB3B-4B83-B9CB-7D031B45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54" y="4058865"/>
                <a:ext cx="292100" cy="369332"/>
              </a:xfrm>
              <a:prstGeom prst="rect">
                <a:avLst/>
              </a:prstGeom>
              <a:blipFill>
                <a:blip r:embed="rId17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0118C1-09C9-4134-A4B5-2B9036376B17}"/>
                  </a:ext>
                </a:extLst>
              </p:cNvPr>
              <p:cNvSpPr txBox="1"/>
              <p:nvPr/>
            </p:nvSpPr>
            <p:spPr>
              <a:xfrm>
                <a:off x="11279002" y="519901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0118C1-09C9-4134-A4B5-2B9036376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002" y="5199019"/>
                <a:ext cx="292100" cy="369332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7BA85E-71B2-4240-88B7-F58EE93009DA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815882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={1,3,5,7,9}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(1)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(2)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(3)	Membership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7BA85E-71B2-4240-88B7-F58EE930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815882"/>
              </a:xfrm>
              <a:prstGeom prst="rect">
                <a:avLst/>
              </a:prstGeom>
              <a:blipFill>
                <a:blip r:embed="rId19"/>
                <a:stretch>
                  <a:fillRect l="-773" t="-1333" r="-859" b="-4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5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9872871" cy="4038600"/>
          </a:xfrm>
        </p:spPr>
        <p:txBody>
          <a:bodyPr>
            <a:normAutofit/>
          </a:bodyPr>
          <a:lstStyle/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Understanding </a:t>
            </a:r>
            <a:r>
              <a:rPr lang="en-US" sz="3600" dirty="0">
                <a:solidFill>
                  <a:srgbClr val="C00000"/>
                </a:solidFill>
              </a:rPr>
              <a:t>Mathematical Induction</a:t>
            </a:r>
            <a:r>
              <a:rPr lang="en-US" sz="3600" dirty="0">
                <a:solidFill>
                  <a:schemeClr val="tx1"/>
                </a:solidFill>
              </a:rPr>
              <a:t> (MI)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</a:t>
            </a:r>
            <a:r>
              <a:rPr lang="en-US" sz="3600" dirty="0">
                <a:solidFill>
                  <a:srgbClr val="C00000"/>
                </a:solidFill>
              </a:rPr>
              <a:t>MI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>
                <a:solidFill>
                  <a:srgbClr val="C00000"/>
                </a:solidFill>
              </a:rPr>
              <a:t>Strong MI</a:t>
            </a:r>
            <a:r>
              <a:rPr lang="en-US" sz="3600" dirty="0">
                <a:solidFill>
                  <a:schemeClr val="tx1"/>
                </a:solidFill>
              </a:rPr>
              <a:t> in proofs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rgbClr val="C00000"/>
                </a:solidFill>
              </a:rPr>
              <a:t>Recursive definition of a sequence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rgbClr val="C00000"/>
                </a:solidFill>
              </a:rPr>
              <a:t>Recursive definition of a set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</a:t>
            </a:r>
            <a:r>
              <a:rPr lang="en-US" sz="3600" dirty="0">
                <a:solidFill>
                  <a:srgbClr val="C00000"/>
                </a:solidFill>
              </a:rPr>
              <a:t>structural induction </a:t>
            </a:r>
            <a:r>
              <a:rPr lang="en-US" sz="3600" dirty="0">
                <a:solidFill>
                  <a:schemeClr val="tx1"/>
                </a:solidFill>
              </a:rPr>
              <a:t>over </a:t>
            </a:r>
            <a:r>
              <a:rPr lang="en-US" sz="3600" dirty="0">
                <a:solidFill>
                  <a:srgbClr val="C00000"/>
                </a:solidFill>
              </a:rPr>
              <a:t>recursively defined sets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AFA5-3F6E-41C6-839E-081721C7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4608"/>
          </a:xfrm>
        </p:spPr>
        <p:txBody>
          <a:bodyPr/>
          <a:lstStyle/>
          <a:p>
            <a:r>
              <a:rPr lang="en-SG" dirty="0"/>
              <a:t>Recap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C2EC-223D-42D0-ABF8-F4221AD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Strong Mathematical Induction (Strong MI).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  <a:endParaRPr lang="en-US" sz="2400" b="1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proposition, </a:t>
                </a:r>
                <a:br>
                  <a:rPr lang="en-SG" sz="2400" dirty="0"/>
                </a:br>
                <a:r>
                  <a:rPr lang="en-SG" sz="2400" dirty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(basis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(ℓ−1)</m:t>
                    </m:r>
                  </m:oMath>
                </a14:m>
                <a:r>
                  <a:rPr lang="en-US" sz="2400" dirty="0"/>
                  <a:t> are true;</a:t>
                </a:r>
              </a:p>
              <a:p>
                <a:pPr marL="2066925" indent="-2066925"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(ℓ+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/>
                  <a:t> is true.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blipFill>
                <a:blip r:embed="rId2"/>
                <a:stretch>
                  <a:fillRect l="-901" t="-1799" r="-721" b="-53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Mathematical Induction (MI).			</a:t>
                </a:r>
                <a:r>
                  <a:rPr lang="en-US" sz="2400" dirty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r>
                  <a:rPr lang="en-US" sz="2400" dirty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proposition, </a:t>
                </a:r>
                <a:br>
                  <a:rPr lang="en-SG" sz="2400" dirty="0"/>
                </a:br>
                <a:r>
                  <a:rPr lang="en-SG" sz="2400" dirty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(basis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true;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/>
                  <a:t> is true.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blipFill>
                <a:blip r:embed="rId3"/>
                <a:stretch>
                  <a:fillRect l="-901" t="-2115" b="-48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73411" y="348138"/>
                <a:ext cx="9619178" cy="73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+1)(2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1" y="348138"/>
                <a:ext cx="9619178" cy="730713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55" y="1534738"/>
                <a:ext cx="9786611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) </a:t>
                </a:r>
                <a:r>
                  <a:rPr lang="en-SG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SG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000" dirty="0"/>
                      <m:t>be</m:t>
                    </m:r>
                    <m:r>
                      <m:rPr>
                        <m:nor/>
                      </m:rPr>
                      <a:rPr lang="en-SG" sz="2000" dirty="0"/>
                      <m:t> “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SG" sz="2000" dirty="0"/>
                      <m:t>”.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5" y="1534738"/>
                <a:ext cx="9786611" cy="528863"/>
              </a:xfrm>
              <a:prstGeom prst="rect">
                <a:avLst/>
              </a:prstGeom>
              <a:blipFill>
                <a:blip r:embed="rId3"/>
                <a:stretch>
                  <a:fillRect l="-623" b="-8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056" y="2089592"/>
                <a:ext cx="4498848" cy="11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(Basis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+1)(2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2089592"/>
                <a:ext cx="4498848" cy="1144416"/>
              </a:xfrm>
              <a:prstGeom prst="rect">
                <a:avLst/>
              </a:prstGeom>
              <a:blipFill>
                <a:blip r:embed="rId4"/>
                <a:stretch>
                  <a:fillRect l="-1491" t="-3191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056" y="3299291"/>
                <a:ext cx="5379559" cy="145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:r>
                  <a:rPr lang="en-US" dirty="0"/>
                  <a:t>(This is called the </a:t>
                </a:r>
                <a:r>
                  <a:rPr lang="en-US" dirty="0">
                    <a:solidFill>
                      <a:srgbClr val="C00000"/>
                    </a:solidFill>
                  </a:rPr>
                  <a:t>induction hypothesis</a:t>
                </a:r>
                <a:r>
                  <a:rPr lang="en-US" dirty="0"/>
                  <a:t>.)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3299291"/>
                <a:ext cx="5379559" cy="1452192"/>
              </a:xfrm>
              <a:prstGeom prst="rect">
                <a:avLst/>
              </a:prstGeom>
              <a:blipFill>
                <a:blip r:embed="rId5"/>
                <a:stretch>
                  <a:fillRect l="-1247" t="-2101" b="-5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27031" y="2786876"/>
            <a:ext cx="0" cy="357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73889" y="2661800"/>
                <a:ext cx="6341648" cy="292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	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(by the </a:t>
                </a:r>
                <a:r>
                  <a:rPr lang="en-US" sz="1600" dirty="0" err="1">
                    <a:solidFill>
                      <a:srgbClr val="006600"/>
                    </a:solidFill>
                  </a:rPr>
                  <a:t>indn</a:t>
                </a:r>
                <a:r>
                  <a:rPr lang="en-US" sz="1600" dirty="0">
                    <a:solidFill>
                      <a:srgbClr val="006600"/>
                    </a:solidFill>
                  </a:rPr>
                  <a:t> hypothesis)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(basic algebra)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89" y="2661800"/>
                <a:ext cx="6341648" cy="2928687"/>
              </a:xfrm>
              <a:prstGeom prst="rect">
                <a:avLst/>
              </a:prstGeom>
              <a:blipFill>
                <a:blip r:embed="rId6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73889" y="5503102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89" y="5503102"/>
                <a:ext cx="4398264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blipFill>
                <a:blip r:embed="rId9"/>
                <a:stretch>
                  <a:fillRect l="-1309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16074" y="2164409"/>
                <a:ext cx="3802630" cy="36933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(Aim: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true.)</a:t>
                </a:r>
                <a:endParaRPr lang="en-SG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74" y="2164409"/>
                <a:ext cx="3802630" cy="369332"/>
              </a:xfrm>
              <a:prstGeom prst="rect">
                <a:avLst/>
              </a:prstGeom>
              <a:blipFill>
                <a:blip r:embed="rId10"/>
                <a:stretch>
                  <a:fillRect l="-1118" t="-6349" b="-222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≥−1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1+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blipFill>
                <a:blip r:embed="rId2"/>
                <a:stretch>
                  <a:fillRect l="-14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1045641"/>
                <a:ext cx="79632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200" dirty="0"/>
                  <a:t>1.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200" dirty="0"/>
                  <a:t>, let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200" dirty="0"/>
                      <m:t>be</m:t>
                    </m:r>
                    <m:r>
                      <m:rPr>
                        <m:nor/>
                      </m:rPr>
                      <a:rPr lang="en-SG" sz="2200" dirty="0"/>
                      <m:t> “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SG" sz="2200" dirty="0"/>
                      <m:t>”</m:t>
                    </m:r>
                  </m:oMath>
                </a14:m>
                <a:r>
                  <a:rPr lang="en-SG" sz="22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045641"/>
                <a:ext cx="7963285" cy="430887"/>
              </a:xfrm>
              <a:prstGeom prst="rect">
                <a:avLst/>
              </a:prstGeom>
              <a:blipFill>
                <a:blip r:embed="rId3"/>
                <a:stretch>
                  <a:fillRect l="-995"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512431"/>
                <a:ext cx="497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2.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(Basis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2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512431"/>
                <a:ext cx="4970368" cy="1107996"/>
              </a:xfrm>
              <a:prstGeom prst="rect">
                <a:avLst/>
              </a:prstGeom>
              <a:blipFill>
                <a:blip r:embed="rId4"/>
                <a:stretch>
                  <a:fillRect l="-1595" t="-3846" b="-104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634301"/>
                <a:ext cx="9637848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3.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200" dirty="0"/>
                  <a:t>3.1	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s.t.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true, i.e.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</a:rPr>
                  <a:t>(induction hypothesis)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634301"/>
                <a:ext cx="9637848" cy="775533"/>
              </a:xfrm>
              <a:prstGeom prst="rect">
                <a:avLst/>
              </a:prstGeom>
              <a:blipFill>
                <a:blip r:embed="rId5"/>
                <a:stretch>
                  <a:fillRect l="-822" t="-5512" b="-157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3841852"/>
                <a:ext cx="10413074" cy="155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2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6819900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)≥(1+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sz="2200" dirty="0">
                    <a:solidFill>
                      <a:srgbClr val="003300"/>
                    </a:solidFill>
                  </a:rPr>
                  <a:t>(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indn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hypothesis</a:t>
                </a:r>
                <a:r>
                  <a:rPr lang="en-US" sz="2200" dirty="0">
                    <a:solidFill>
                      <a:srgbClr val="003300"/>
                    </a:solidFill>
                  </a:rPr>
                  <a:t>, 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6819900" algn="l"/>
                  </a:tabLst>
                </a:pPr>
                <a:r>
                  <a:rPr lang="en-US" sz="2200" dirty="0">
                    <a:solidFill>
                      <a:srgbClr val="003300"/>
                    </a:solidFill>
                  </a:rPr>
                  <a:t>		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20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rgbClr val="003300"/>
                    </a:solidFill>
                  </a:rPr>
                  <a:t>)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 </a:t>
                </a:r>
                <a:r>
                  <a:rPr lang="en-US" sz="2200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200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2200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841852"/>
                <a:ext cx="10413074" cy="1555234"/>
              </a:xfrm>
              <a:prstGeom prst="rect">
                <a:avLst/>
              </a:prstGeom>
              <a:blipFill>
                <a:blip r:embed="rId6"/>
                <a:stretch>
                  <a:fillRect t="-2745" b="-74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305657"/>
                <a:ext cx="43982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200" dirty="0"/>
                  <a:t>3.3	Therefore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is true.</a:t>
                </a:r>
                <a:endParaRPr lang="en-US" sz="2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305657"/>
                <a:ext cx="4398264" cy="430887"/>
              </a:xfrm>
              <a:prstGeom prst="rect">
                <a:avLst/>
              </a:prstGeom>
              <a:blipFill>
                <a:blip r:embed="rId7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812359"/>
                <a:ext cx="46525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200" dirty="0"/>
                  <a:t>4.	Hence,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812359"/>
                <a:ext cx="4652574" cy="430887"/>
              </a:xfrm>
              <a:prstGeom prst="rect">
                <a:avLst/>
              </a:prstGeom>
              <a:blipFill>
                <a:blip r:embed="rId8"/>
                <a:stretch>
                  <a:fillRect l="-1704" t="-8451" b="-281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38958" y="3459305"/>
                <a:ext cx="7042725" cy="4056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true, i.e.,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8" y="3459305"/>
                <a:ext cx="7042725" cy="405624"/>
              </a:xfrm>
              <a:prstGeom prst="rect">
                <a:avLst/>
              </a:prstGeom>
              <a:blipFill>
                <a:blip r:embed="rId9"/>
                <a:stretch>
                  <a:fillRect l="-777" t="-4348" b="-23188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9304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Given any 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 where</a:t>
                </a:r>
                <a:r>
                  <a:rPr lang="en-US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8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2800" b="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9304063" cy="523220"/>
              </a:xfrm>
              <a:prstGeom prst="rect">
                <a:avLst/>
              </a:prstGeom>
              <a:blipFill>
                <a:blip r:embed="rId2"/>
                <a:stretch>
                  <a:fillRect l="-1310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8752" y="1045641"/>
                <a:ext cx="99793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200" dirty="0"/>
                  <a:t>1.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SG" sz="2200" dirty="0"/>
                  <a:t>, let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lang="en-SG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m:rPr>
                        <m:nor/>
                      </m:rPr>
                      <a:rPr lang="en-US" sz="2200"/>
                      <m:t>where</m:t>
                    </m:r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m:rPr>
                        <m:nor/>
                      </m:rPr>
                      <a:rPr lang="en-US" sz="2200"/>
                      <m:t>is</m:t>
                    </m:r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m:rPr>
                        <m:nor/>
                      </m:rPr>
                      <a:rPr lang="en-US" sz="2200"/>
                      <m:t>any</m:t>
                    </m:r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200"/>
                      <m:t>−</m:t>
                    </m:r>
                    <m:r>
                      <m:rPr>
                        <m:nor/>
                      </m:rPr>
                      <a:rPr lang="en-US" sz="2200"/>
                      <m:t>element</m:t>
                    </m:r>
                    <m:r>
                      <m:rPr>
                        <m:nor/>
                      </m:rPr>
                      <a:rPr lang="en-US" sz="2200"/>
                      <m:t> </m:t>
                    </m:r>
                    <m:r>
                      <m:rPr>
                        <m:nor/>
                      </m:rPr>
                      <a:rPr lang="en-US" sz="2200"/>
                      <m:t>set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1045641"/>
                <a:ext cx="9979371" cy="430887"/>
              </a:xfrm>
              <a:prstGeom prst="rect">
                <a:avLst/>
              </a:prstGeom>
              <a:blipFill>
                <a:blip r:embed="rId3"/>
                <a:stretch>
                  <a:fillRect l="-794"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8752" y="1430464"/>
                <a:ext cx="10629367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2.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(Basis step)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200" dirty="0"/>
                  <a:t> is true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SG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={∅}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|∅|=0</m:t>
                    </m:r>
                  </m:oMath>
                </a14:m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1430464"/>
                <a:ext cx="10629367" cy="438582"/>
              </a:xfrm>
              <a:prstGeom prst="rect">
                <a:avLst/>
              </a:prstGeom>
              <a:blipFill>
                <a:blip r:embed="rId4"/>
                <a:stretch>
                  <a:fillRect l="-745" t="-9722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8752" y="1811042"/>
                <a:ext cx="11069296" cy="75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200" dirty="0"/>
                  <a:t>3.	</a:t>
                </a:r>
                <a:r>
                  <a:rPr lang="en-US" sz="22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-element set.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– induction hypothesis 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1811042"/>
                <a:ext cx="11069296" cy="750142"/>
              </a:xfrm>
              <a:prstGeom prst="rect">
                <a:avLst/>
              </a:prstGeom>
              <a:blipFill>
                <a:blip r:embed="rId5"/>
                <a:stretch>
                  <a:fillRect l="-716" t="-5691" r="-881" b="-130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8754" y="2539457"/>
                <a:ext cx="9558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-element set.</a:t>
                </a:r>
                <a:endParaRPr lang="en-US" sz="2000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4" y="2539457"/>
                <a:ext cx="9558410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8754" y="3273310"/>
                <a:ext cx="10200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The subsets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can be split into 2 groups: those that contains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and those that don’t.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4" y="3273310"/>
                <a:ext cx="10200094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8752" y="6068623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6068623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8753" y="2903577"/>
                <a:ext cx="9360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there is at least one element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Pick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3" y="2903577"/>
                <a:ext cx="9360151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53F206-ACA1-4E9B-8BB4-0C9EACD8453F}"/>
                  </a:ext>
                </a:extLst>
              </p:cNvPr>
              <p:cNvSpPr txBox="1"/>
              <p:nvPr/>
            </p:nvSpPr>
            <p:spPr>
              <a:xfrm>
                <a:off x="718753" y="3673420"/>
                <a:ext cx="102000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3.5	Those subsets that do not contain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are the same as the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which has a cardinality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by the induction hypothesis.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53F206-ACA1-4E9B-8BB4-0C9EACD8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3" y="3673420"/>
                <a:ext cx="10200094" cy="707886"/>
              </a:xfrm>
              <a:prstGeom prst="rect">
                <a:avLst/>
              </a:prstGeom>
              <a:blipFill>
                <a:blip r:embed="rId10"/>
                <a:stretch>
                  <a:fillRect t="-5172" b="-155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1BCF7D-B660-499C-9D2E-AF1304DC6CB7}"/>
                  </a:ext>
                </a:extLst>
              </p:cNvPr>
              <p:cNvSpPr txBox="1"/>
              <p:nvPr/>
            </p:nvSpPr>
            <p:spPr>
              <a:xfrm>
                <a:off x="718752" y="4331188"/>
                <a:ext cx="102000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3.6	Those subsets that contain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can be matched up one for one with those subsets that do not contain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by </a:t>
                </a:r>
                <a:r>
                  <a:rPr lang="en-US" sz="2000" dirty="0" err="1"/>
                  <a:t>unioning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to the latter.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1BCF7D-B660-499C-9D2E-AF1304DC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4331188"/>
                <a:ext cx="10200094" cy="707886"/>
              </a:xfrm>
              <a:prstGeom prst="rect">
                <a:avLst/>
              </a:prstGeom>
              <a:blipFill>
                <a:blip r:embed="rId11"/>
                <a:stretch>
                  <a:fillRect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488ADE-0273-4828-BCEA-B0324FC920BD}"/>
                  </a:ext>
                </a:extLst>
              </p:cNvPr>
              <p:cNvSpPr txBox="1"/>
              <p:nvPr/>
            </p:nvSpPr>
            <p:spPr>
              <a:xfrm>
                <a:off x="718754" y="4988955"/>
                <a:ext cx="102000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3.7	Hence there is an equal number of subsets that contain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and subsets that don’t.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488ADE-0273-4828-BCEA-B0324FC9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4" y="4988955"/>
                <a:ext cx="10200094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0B64F9-284F-4315-A684-FAE7DBA39D85}"/>
                  </a:ext>
                </a:extLst>
              </p:cNvPr>
              <p:cNvSpPr txBox="1"/>
              <p:nvPr/>
            </p:nvSpPr>
            <p:spPr>
              <a:xfrm>
                <a:off x="718754" y="5380639"/>
                <a:ext cx="10200094" cy="41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3.8	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0B64F9-284F-4315-A684-FAE7DBA3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4" y="5380639"/>
                <a:ext cx="10200094" cy="411588"/>
              </a:xfrm>
              <a:prstGeom prst="rect">
                <a:avLst/>
              </a:prstGeom>
              <a:blipFill>
                <a:blip r:embed="rId13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2656F2-958B-4EA8-9455-28AFE08F4BB2}"/>
                  </a:ext>
                </a:extLst>
              </p:cNvPr>
              <p:cNvSpPr txBox="1"/>
              <p:nvPr/>
            </p:nvSpPr>
            <p:spPr>
              <a:xfrm>
                <a:off x="718754" y="5739722"/>
                <a:ext cx="10200094" cy="41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3.9	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hus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true.</a:t>
                </a:r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2656F2-958B-4EA8-9455-28AFE08F4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4" y="5739722"/>
                <a:ext cx="10200094" cy="411588"/>
              </a:xfrm>
              <a:prstGeom prst="rect">
                <a:avLst/>
              </a:prstGeom>
              <a:blipFill>
                <a:blip r:embed="rId14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AA0E3-E959-A41D-57BA-ABB4E4BCA346}"/>
                  </a:ext>
                </a:extLst>
              </p:cNvPr>
              <p:cNvSpPr txBox="1"/>
              <p:nvPr/>
            </p:nvSpPr>
            <p:spPr>
              <a:xfrm>
                <a:off x="5350464" y="2524705"/>
                <a:ext cx="4795351" cy="4056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AA0E3-E959-A41D-57BA-ABB4E4BC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4" y="2524705"/>
                <a:ext cx="4795351" cy="405624"/>
              </a:xfrm>
              <a:prstGeom prst="rect">
                <a:avLst/>
              </a:prstGeom>
              <a:blipFill>
                <a:blip r:embed="rId15"/>
                <a:stretch>
                  <a:fillRect l="-1269" t="-4348" r="-1015" b="-23188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3" grpId="0"/>
      <p:bldP spid="17" grpId="0"/>
      <p:bldP spid="18" grpId="0"/>
      <p:bldP spid="19" grpId="0"/>
      <p:bldP spid="20" grpId="0"/>
      <p:bldP spid="21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(Basis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3.1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+1−1)(2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(by line 1)</a:t>
                </a:r>
                <a:br>
                  <a:rPr lang="en-US" sz="2000" dirty="0">
                    <a:solidFill>
                      <a:srgbClr val="006600"/>
                    </a:solidFill>
                  </a:rPr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blipFill>
                <a:blip r:embed="rId4"/>
                <a:stretch>
                  <a:fillRect l="-694" t="-2874" b="-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754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definition of odd integers)</a:t>
                </a:r>
                <a:endParaRPr lang="en-SG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7543796" cy="400110"/>
              </a:xfrm>
              <a:prstGeom prst="rect">
                <a:avLst/>
              </a:prstGeom>
              <a:blipFill>
                <a:blip r:embed="rId5"/>
                <a:stretch>
                  <a:fillRect l="-889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6222" y="2731670"/>
                <a:ext cx="9667978" cy="16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3.2	</a:t>
                </a:r>
                <a:r>
                  <a:rPr lang="en-US" sz="20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even</a:t>
                </a:r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given fact).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3.3	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definition of even number)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3.4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b="0" dirty="0"/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3.5	 Hence,</a:t>
                </a:r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definition of divisibility)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731670"/>
                <a:ext cx="9667978" cy="1670201"/>
              </a:xfrm>
              <a:prstGeom prst="rect">
                <a:avLst/>
              </a:prstGeom>
              <a:blipFill>
                <a:blip r:embed="rId6"/>
                <a:stretch>
                  <a:fillRect t="-1825" b="-36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6222" y="4439685"/>
                <a:ext cx="966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3.6	Therefore,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4439685"/>
                <a:ext cx="9667978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5F9A4C-2F02-4B32-A51A-705307A8E898}"/>
                  </a:ext>
                </a:extLst>
              </p:cNvPr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5F9A4C-2F02-4B32-A51A-705307A8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6C1E09-2E7C-4C55-96B9-7BEE559654B4}"/>
              </a:ext>
            </a:extLst>
          </p:cNvPr>
          <p:cNvSpPr txBox="1"/>
          <p:nvPr/>
        </p:nvSpPr>
        <p:spPr>
          <a:xfrm>
            <a:off x="9750287" y="911573"/>
            <a:ext cx="2156164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Fact.  </a:t>
            </a:r>
            <a:r>
              <a:rPr lang="en-US" sz="2000" dirty="0"/>
              <a:t>The product of two consecutive integers is even.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16" grpId="0"/>
      <p:bldP spid="14" grpId="0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2180414"/>
                <a:ext cx="10536658" cy="339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4.2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dirty="0">
                    <a:solidFill>
                      <a:srgbClr val="006600"/>
                    </a:solidFill>
                  </a:rPr>
                  <a:t> of divisibility)  </a:t>
                </a:r>
                <a:r>
                  <a:rPr lang="en-US" dirty="0">
                    <a:solidFill>
                      <a:srgbClr val="C00000"/>
                    </a:solidFill>
                  </a:rPr>
                  <a:t>– induction hypothesis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4.3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the induction hypothesis)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  <a:tab pos="798512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(by closure of integers 			under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4.4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+1)+2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 and 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2000" dirty="0"/>
                  <a:t>is true.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180414"/>
                <a:ext cx="10536658" cy="3396123"/>
              </a:xfrm>
              <a:prstGeom prst="rect">
                <a:avLst/>
              </a:prstGeom>
              <a:blipFill>
                <a:blip r:embed="rId4"/>
                <a:stretch>
                  <a:fillRect l="-637" t="-1077" b="-23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blipFill>
                <a:blip r:embed="rId5"/>
                <a:stretch>
                  <a:fillRect l="-97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222" y="5510078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5.	</a:t>
                </a:r>
                <a:r>
                  <a:rPr lang="en-SG" sz="2000" dirty="0"/>
                  <a:t>Hence, 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510078"/>
                <a:ext cx="6741897" cy="400110"/>
              </a:xfrm>
              <a:prstGeom prst="rect">
                <a:avLst/>
              </a:prstGeom>
              <a:blipFill>
                <a:blip r:embed="rId6"/>
                <a:stretch>
                  <a:fillRect l="-995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(Basis step)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</a:t>
                </a:r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blipFill>
                <a:blip r:embed="rId7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F037D0-DDD4-4891-B0A4-0FFB013A2A1C}"/>
                  </a:ext>
                </a:extLst>
              </p:cNvPr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F037D0-DDD4-4891-B0A4-0FFB013A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bldLvl="2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Possible Approach: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1) Listing first few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 = 3(1)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 = 3(3) + 5(0)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10 = 3(0)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11 = 3(2)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12 = 3(4) +5(0)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13 = 3(1)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14 = 3(3)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…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  <a:blipFill>
                <a:blip r:embed="rId2"/>
                <a:stretch>
                  <a:fillRect l="-1619" t="-2584" r="-20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4D65-7EC1-4392-82DC-E549F54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F6BD0F-AC23-4E1A-84EA-D0C41E7F5EF3}"/>
              </a:ext>
            </a:extLst>
          </p:cNvPr>
          <p:cNvSpPr txBox="1">
            <a:spLocks/>
          </p:cNvSpPr>
          <p:nvPr/>
        </p:nvSpPr>
        <p:spPr>
          <a:xfrm>
            <a:off x="314662" y="226852"/>
            <a:ext cx="1318424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SG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3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1798188" y="2348804"/>
            <a:ext cx="2073263" cy="623030"/>
            <a:chOff x="1813023" y="2300849"/>
            <a:chExt cx="2073263" cy="6230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4DDAC-7DE1-4276-BEE1-205AECA83510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1028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6002-479E-417B-B9B9-2E9FE6B0B7CF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8FC41D-586E-4B58-BCA8-D314D2B46A67}"/>
              </a:ext>
            </a:extLst>
          </p:cNvPr>
          <p:cNvGrpSpPr/>
          <p:nvPr/>
        </p:nvGrpSpPr>
        <p:grpSpPr>
          <a:xfrm>
            <a:off x="2006996" y="3535277"/>
            <a:ext cx="2073263" cy="623030"/>
            <a:chOff x="1813023" y="2300849"/>
            <a:chExt cx="2073263" cy="6230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95774-3412-42B5-85C2-853BE6CC2FAE}"/>
                </a:ext>
              </a:extLst>
            </p:cNvPr>
            <p:cNvSpPr txBox="1"/>
            <p:nvPr/>
          </p:nvSpPr>
          <p:spPr>
            <a:xfrm>
              <a:off x="1951357" y="240434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40B19714-F7EC-4CBE-A3BA-B973DFC8E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DA536-CB67-4217-9826-9A6DF928C257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31B6257-A3A9-44E2-B091-804714A09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623A2E-CBF0-400D-A85D-B922E703A8C2}"/>
              </a:ext>
            </a:extLst>
          </p:cNvPr>
          <p:cNvGrpSpPr/>
          <p:nvPr/>
        </p:nvGrpSpPr>
        <p:grpSpPr>
          <a:xfrm>
            <a:off x="1941590" y="2959286"/>
            <a:ext cx="2073263" cy="623030"/>
            <a:chOff x="1813023" y="2300849"/>
            <a:chExt cx="2073263" cy="6230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C10599-1234-4C14-975A-2BE966945E87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9AE31641-6A53-4C7A-96FA-FC3D7C54A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85635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80D547-5323-46B6-9179-089365B308AE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1C213A-6293-42DE-B971-7268BD211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08915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4374F5-AD2E-4A4F-99B7-B7A231D7D554}"/>
              </a:ext>
            </a:extLst>
          </p:cNvPr>
          <p:cNvGrpSpPr/>
          <p:nvPr/>
        </p:nvGrpSpPr>
        <p:grpSpPr>
          <a:xfrm>
            <a:off x="2038010" y="4489969"/>
            <a:ext cx="2073263" cy="623030"/>
            <a:chOff x="1813023" y="2300849"/>
            <a:chExt cx="2073263" cy="6230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A41051-F328-4174-B7F2-2968FC60DD16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B3BC1D29-668F-4D58-BB9C-C95A6F868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0828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DD5DC4-4639-4F12-B110-47D0364343FD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4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11ED653-DC7B-4C62-934B-8965B26D4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48697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8BEE6F-160E-478E-94DF-1E9C5DEC3901}"/>
              </a:ext>
            </a:extLst>
          </p:cNvPr>
          <p:cNvGrpSpPr/>
          <p:nvPr/>
        </p:nvGrpSpPr>
        <p:grpSpPr>
          <a:xfrm>
            <a:off x="2004009" y="3952229"/>
            <a:ext cx="2073263" cy="623030"/>
            <a:chOff x="1813023" y="2300849"/>
            <a:chExt cx="2073263" cy="6230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5071DB-DD11-4235-AB5E-578E860E9E7D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8B31901-2CEF-40CD-9EF7-D33A0C115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0DD220-66C5-474B-8982-272B08E06CA8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52691DE-9862-44C6-A528-3CF188D19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E0244A-12AF-40AE-B2FC-76F152E0C023}"/>
              </a:ext>
            </a:extLst>
          </p:cNvPr>
          <p:cNvGrpSpPr/>
          <p:nvPr/>
        </p:nvGrpSpPr>
        <p:grpSpPr>
          <a:xfrm>
            <a:off x="2016012" y="5057595"/>
            <a:ext cx="2073263" cy="623030"/>
            <a:chOff x="1813023" y="2300849"/>
            <a:chExt cx="2073263" cy="6230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ABEED4-8C6F-41A8-B2F2-6DBA06F510D8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A5A7DCD-F80C-4716-AF1B-F64C3C943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F0DCD2-9C07-46B1-BD74-FDA961E668E9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5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BF652FB-2DD1-4345-81B1-12845555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5B293C89-14CB-4758-BE32-D28CB90443D6}"/>
              </a:ext>
            </a:extLst>
          </p:cNvPr>
          <p:cNvSpPr txBox="1">
            <a:spLocks/>
          </p:cNvSpPr>
          <p:nvPr/>
        </p:nvSpPr>
        <p:spPr>
          <a:xfrm>
            <a:off x="5489742" y="1777397"/>
            <a:ext cx="4514850" cy="56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SG" sz="2800" dirty="0">
                <a:solidFill>
                  <a:schemeClr val="tx1"/>
                </a:solidFill>
              </a:rPr>
              <a:t>2) Finding a pattern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/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Font typeface="Corbel" pitchFamily="34" charset="0"/>
                  <a:buNone/>
                </a:pPr>
                <a:r>
                  <a:rPr lang="en-SG" sz="2800" u="sng" dirty="0"/>
                  <a:t>For successive integers </a:t>
                </a:r>
                <a14:m>
                  <m:oMath xmlns:m="http://schemas.openxmlformats.org/officeDocument/2006/math">
                    <m:r>
                      <a:rPr lang="en-SG" sz="2800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800" u="sng" dirty="0"/>
              </a:p>
              <a:p>
                <a:pPr marL="457200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Split the inductive step into two cases (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or</a:t>
                </a:r>
                <a:r>
                  <a:rPr lang="en-GB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Case 1: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</a:t>
                </a:r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to decrease by 1;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to increase by 2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endParaRPr lang="en-GB" sz="2400" dirty="0"/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to increase by 2;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decrease by 3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  <a:blipFill>
                <a:blip r:embed="rId5"/>
                <a:stretch>
                  <a:fillRect l="-1351" t="-2110" b="-40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/>
      <p:bldP spid="52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3573</TotalTime>
  <Words>4169</Words>
  <Application>Microsoft Office PowerPoint</Application>
  <PresentationFormat>Widescreen</PresentationFormat>
  <Paragraphs>333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Cambria Math</vt:lpstr>
      <vt:lpstr>Corbel</vt:lpstr>
      <vt:lpstr>Wingdings</vt:lpstr>
      <vt:lpstr>Theme1</vt:lpstr>
      <vt:lpstr>Cs1231S tutorial #7</vt:lpstr>
      <vt:lpstr>Learning objectives of this tutorial</vt:lpstr>
      <vt:lpstr>Recap</vt:lpstr>
      <vt:lpstr>Q1.</vt:lpstr>
      <vt:lpstr>Q2.</vt:lpstr>
      <vt:lpstr>Q3.</vt:lpstr>
      <vt:lpstr>Q4.</vt:lpstr>
      <vt:lpstr>Q4.</vt:lpstr>
      <vt:lpstr>PowerPoint Presentation</vt:lpstr>
      <vt:lpstr>Q5.</vt:lpstr>
      <vt:lpstr>Q6.</vt:lpstr>
      <vt:lpstr>Q6.</vt:lpstr>
      <vt:lpstr>Q6.</vt:lpstr>
      <vt:lpstr>Q7.</vt:lpstr>
      <vt:lpstr>Q8.</vt:lpstr>
      <vt:lpstr>Q9.</vt:lpstr>
      <vt:lpstr>Q10.</vt:lpstr>
      <vt:lpstr>Q10.</vt:lpstr>
      <vt:lpstr>Q11.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Theodore Leebrant</cp:lastModifiedBy>
  <cp:revision>409</cp:revision>
  <dcterms:created xsi:type="dcterms:W3CDTF">2020-08-29T13:48:12Z</dcterms:created>
  <dcterms:modified xsi:type="dcterms:W3CDTF">2022-10-12T05:40:07Z</dcterms:modified>
</cp:coreProperties>
</file>