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0" r:id="rId1"/>
  </p:sldMasterIdLst>
  <p:notesMasterIdLst>
    <p:notesMasterId r:id="rId41"/>
  </p:notesMasterIdLst>
  <p:sldIdLst>
    <p:sldId id="256" r:id="rId2"/>
    <p:sldId id="324" r:id="rId3"/>
    <p:sldId id="368" r:id="rId4"/>
    <p:sldId id="367" r:id="rId5"/>
    <p:sldId id="361" r:id="rId6"/>
    <p:sldId id="362" r:id="rId7"/>
    <p:sldId id="364" r:id="rId8"/>
    <p:sldId id="365" r:id="rId9"/>
    <p:sldId id="326" r:id="rId10"/>
    <p:sldId id="327" r:id="rId11"/>
    <p:sldId id="328" r:id="rId12"/>
    <p:sldId id="351" r:id="rId13"/>
    <p:sldId id="329" r:id="rId14"/>
    <p:sldId id="330" r:id="rId15"/>
    <p:sldId id="331" r:id="rId16"/>
    <p:sldId id="333" r:id="rId17"/>
    <p:sldId id="332" r:id="rId18"/>
    <p:sldId id="366" r:id="rId19"/>
    <p:sldId id="336" r:id="rId20"/>
    <p:sldId id="337" r:id="rId21"/>
    <p:sldId id="338" r:id="rId22"/>
    <p:sldId id="339" r:id="rId23"/>
    <p:sldId id="340" r:id="rId24"/>
    <p:sldId id="341" r:id="rId25"/>
    <p:sldId id="352" r:id="rId26"/>
    <p:sldId id="342" r:id="rId27"/>
    <p:sldId id="343" r:id="rId28"/>
    <p:sldId id="344" r:id="rId29"/>
    <p:sldId id="356" r:id="rId30"/>
    <p:sldId id="357" r:id="rId31"/>
    <p:sldId id="358" r:id="rId32"/>
    <p:sldId id="359" r:id="rId33"/>
    <p:sldId id="360" r:id="rId34"/>
    <p:sldId id="345" r:id="rId35"/>
    <p:sldId id="346" r:id="rId36"/>
    <p:sldId id="347" r:id="rId37"/>
    <p:sldId id="348" r:id="rId38"/>
    <p:sldId id="349" r:id="rId39"/>
    <p:sldId id="369" r:id="rId40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CCCCFF"/>
    <a:srgbClr val="CCFFCC"/>
    <a:srgbClr val="6699FF"/>
    <a:srgbClr val="00CC66"/>
    <a:srgbClr val="CCECFF"/>
    <a:srgbClr val="CCFFFF"/>
    <a:srgbClr val="33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9B68-130A-43A3-A4FA-9BA4D12CC16D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78552-4062-41D7-8062-EDD305A5F8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0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28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0CFD70-C9DA-43F5-BE93-98E72C2DD3BB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577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26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87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640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1629-E7E4-41BF-9475-9509A1DEBF55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67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479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3935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AF9F-C457-4136-A768-04193CDC4DC5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5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D36F-68DB-4E75-A07B-243AE2FCBECE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47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315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3885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195AEA9-4BB2-4E01-90D1-AAB7FBE40271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2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46.png"/><Relationship Id="rId18" Type="http://schemas.openxmlformats.org/officeDocument/2006/relationships/image" Target="../media/image410.png"/><Relationship Id="rId3" Type="http://schemas.openxmlformats.org/officeDocument/2006/relationships/image" Target="../media/image4.jpg"/><Relationship Id="rId21" Type="http://schemas.openxmlformats.org/officeDocument/2006/relationships/image" Target="../media/image440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17" Type="http://schemas.openxmlformats.org/officeDocument/2006/relationships/image" Target="../media/image400.png"/><Relationship Id="rId2" Type="http://schemas.openxmlformats.org/officeDocument/2006/relationships/image" Target="../media/image43.png"/><Relationship Id="rId16" Type="http://schemas.openxmlformats.org/officeDocument/2006/relationships/image" Target="../media/image390.png"/><Relationship Id="rId20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5" Type="http://schemas.openxmlformats.org/officeDocument/2006/relationships/image" Target="../media/image380.png"/><Relationship Id="rId10" Type="http://schemas.openxmlformats.org/officeDocument/2006/relationships/image" Target="../media/image330.png"/><Relationship Id="rId19" Type="http://schemas.openxmlformats.org/officeDocument/2006/relationships/image" Target="../media/image420.png"/><Relationship Id="rId4" Type="http://schemas.openxmlformats.org/officeDocument/2006/relationships/image" Target="../media/image45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0.png"/><Relationship Id="rId4" Type="http://schemas.openxmlformats.org/officeDocument/2006/relationships/image" Target="../media/image7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1.png"/><Relationship Id="rId4" Type="http://schemas.openxmlformats.org/officeDocument/2006/relationships/image" Target="../media/image7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2" Type="http://schemas.openxmlformats.org/officeDocument/2006/relationships/image" Target="../media/image7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3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2214-9E78-4D03-8199-9B7881330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CS1231S</a:t>
            </a:r>
            <a:br>
              <a:rPr lang="en-SG" dirty="0"/>
            </a:br>
            <a:r>
              <a:rPr lang="en-SG" dirty="0"/>
              <a:t>Tutorial #1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51B19-CA45-4421-9AD2-83F2CAB19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Propositional Logic and Proofs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1C45A-9C06-491C-A4DB-09A8B8083EBE}"/>
              </a:ext>
            </a:extLst>
          </p:cNvPr>
          <p:cNvSpPr txBox="1"/>
          <p:nvPr/>
        </p:nvSpPr>
        <p:spPr>
          <a:xfrm>
            <a:off x="4109884" y="5173344"/>
            <a:ext cx="4522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SG" sz="2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AY2022</a:t>
            </a:r>
            <a:r>
              <a:rPr lang="en-SG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/23 Semester 1)</a:t>
            </a:r>
          </a:p>
        </p:txBody>
      </p:sp>
    </p:spTree>
    <p:extLst>
      <p:ext uri="{BB962C8B-B14F-4D97-AF65-F5344CB8AC3E}">
        <p14:creationId xmlns:p14="http://schemas.microsoft.com/office/powerpoint/2010/main" val="48330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Q2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4133603" cy="5786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~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∧</m:t>
                    </m:r>
                    <m:d>
                      <m:d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~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∧</m:t>
                            </m:r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4133603" cy="578685"/>
              </a:xfrm>
              <a:prstGeom prst="rect">
                <a:avLst/>
              </a:prstGeom>
              <a:blipFill>
                <a:blip r:embed="rId2"/>
                <a:stretch>
                  <a:fillRect l="-3097" t="-5263" b="-252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1560719" y="1198993"/>
                <a:ext cx="9556460" cy="4188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ctrlPr>
                                <a:rPr lang="en-SG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∨</m:t>
                        </m:r>
                        <m:d>
                          <m:dPr>
                            <m:ctrlPr>
                              <a:rPr lang="en-SG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	by the implication law </a:t>
                </a:r>
              </a:p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	by the absorption law </a:t>
                </a:r>
              </a:p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𝐟𝐚𝐥𝐬𝐞</m:t>
                    </m:r>
                  </m:oMath>
                </a14:m>
                <a:r>
                  <a:rPr lang="en-US" sz="2800" dirty="0"/>
                  <a:t>	by the negation law </a:t>
                </a:r>
                <a:endParaRPr lang="en-SG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719" y="1198993"/>
                <a:ext cx="9556460" cy="4188967"/>
              </a:xfrm>
              <a:prstGeom prst="rect">
                <a:avLst/>
              </a:prstGeom>
              <a:blipFill>
                <a:blip r:embed="rId3"/>
                <a:stretch>
                  <a:fillRect b="-320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756309-9E67-47EE-830F-598163C47367}"/>
                  </a:ext>
                </a:extLst>
              </p:cNvPr>
              <p:cNvSpPr txBox="1"/>
              <p:nvPr/>
            </p:nvSpPr>
            <p:spPr>
              <a:xfrm>
                <a:off x="1560719" y="1707355"/>
                <a:ext cx="9070561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91038" algn="l"/>
                  </a:tabLst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≡~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SG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~(~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SG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SG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	by the implication law</a:t>
                </a:r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756309-9E67-47EE-830F-598163C47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719" y="1707355"/>
                <a:ext cx="9070561" cy="578685"/>
              </a:xfrm>
              <a:prstGeom prst="rect">
                <a:avLst/>
              </a:prstGeom>
              <a:blipFill>
                <a:blip r:embed="rId4"/>
                <a:stretch>
                  <a:fillRect t="-4211" b="-252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3DFC2A3-ACCB-4757-B17E-DDBE6E391A8B}"/>
              </a:ext>
            </a:extLst>
          </p:cNvPr>
          <p:cNvSpPr txBox="1"/>
          <p:nvPr/>
        </p:nvSpPr>
        <p:spPr>
          <a:xfrm>
            <a:off x="7042482" y="2777951"/>
            <a:ext cx="42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91038" algn="l"/>
              </a:tabLst>
            </a:pPr>
            <a:r>
              <a:rPr lang="en-US" sz="2800" dirty="0">
                <a:solidFill>
                  <a:srgbClr val="C00000"/>
                </a:solidFill>
              </a:rPr>
              <a:t>double negative law</a:t>
            </a:r>
            <a:endParaRPr lang="en-SG" sz="28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AD32-841C-496A-81C8-DC83FB1C85AE}"/>
              </a:ext>
            </a:extLst>
          </p:cNvPr>
          <p:cNvCxnSpPr/>
          <p:nvPr/>
        </p:nvCxnSpPr>
        <p:spPr>
          <a:xfrm>
            <a:off x="7170821" y="2585387"/>
            <a:ext cx="224589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1E0100-0C39-43F1-A24C-379D6DB245E9}"/>
                  </a:ext>
                </a:extLst>
              </p:cNvPr>
              <p:cNvSpPr txBox="1"/>
              <p:nvPr/>
            </p:nvSpPr>
            <p:spPr>
              <a:xfrm>
                <a:off x="1560719" y="4310351"/>
                <a:ext cx="90705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91038" algn="l"/>
                  </a:tabLst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∧~</m:t>
                    </m:r>
                    <m:r>
                      <a:rPr lang="en-SG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	by the commutative law</a:t>
                </a:r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1E0100-0C39-43F1-A24C-379D6DB24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719" y="4310351"/>
                <a:ext cx="9070561" cy="523220"/>
              </a:xfrm>
              <a:prstGeom prst="rect">
                <a:avLst/>
              </a:prstGeom>
              <a:blipFill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B5222C-9200-4DD9-8C1C-823B337F1AB1}"/>
                  </a:ext>
                </a:extLst>
              </p:cNvPr>
              <p:cNvSpPr txBox="1"/>
              <p:nvPr/>
            </p:nvSpPr>
            <p:spPr>
              <a:xfrm>
                <a:off x="1560719" y="3293476"/>
                <a:ext cx="9070561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91038" algn="l"/>
                  </a:tabLst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  <m:d>
                          <m:dPr>
                            <m:ctrlPr>
                              <a:rPr lang="en-SG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	by the commutative law</a:t>
                </a:r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B5222C-9200-4DD9-8C1C-823B337F1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719" y="3293476"/>
                <a:ext cx="9070561" cy="578685"/>
              </a:xfrm>
              <a:prstGeom prst="rect">
                <a:avLst/>
              </a:prstGeom>
              <a:blipFill>
                <a:blip r:embed="rId6"/>
                <a:stretch>
                  <a:fillRect t="-4211" b="-252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9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/>
      <p:bldP spid="9" grpId="0"/>
      <p:bldP spid="12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Q2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1" y="401171"/>
                <a:ext cx="3026698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1" y="401171"/>
                <a:ext cx="3026698" cy="523220"/>
              </a:xfrm>
              <a:prstGeom prst="rect">
                <a:avLst/>
              </a:prstGeom>
              <a:blipFill>
                <a:blip r:embed="rId2"/>
                <a:stretch>
                  <a:fillRect l="-4234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1636295" y="1231636"/>
                <a:ext cx="9556460" cy="3982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∨~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~(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∨ ~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implication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(</m:t>
                    </m:r>
                    <m:r>
                      <m:rPr>
                        <m:nor/>
                      </m:rPr>
                      <a:rPr lang="en-US" sz="2800"/>
                      <m:t>step</m:t>
                    </m:r>
                    <m:r>
                      <m:rPr>
                        <m:nor/>
                      </m:rPr>
                      <a:rPr lang="en-US" sz="2800"/>
                      <m:t> 1)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∧~</m:t>
                        </m:r>
                        <m:d>
                          <m:dPr>
                            <m:ctrlPr>
                              <a:rPr lang="en-SG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De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Morgan</m:t>
                    </m:r>
                    <m:r>
                      <m:rPr>
                        <m:nor/>
                      </m:rPr>
                      <a:rPr lang="en-US" sz="2800"/>
                      <m:t>’</m:t>
                    </m:r>
                    <m:r>
                      <m:rPr>
                        <m:nor/>
                      </m:rPr>
                      <a:rPr lang="en-US" sz="2800"/>
                      <m:t>s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(</m:t>
                    </m:r>
                    <m:r>
                      <m:rPr>
                        <m:nor/>
                      </m:rPr>
                      <a:rPr lang="en-US" sz="2800"/>
                      <m:t>step</m:t>
                    </m:r>
                    <m:r>
                      <m:rPr>
                        <m:nor/>
                      </m:rPr>
                      <a:rPr lang="en-US" sz="2800"/>
                      <m:t> 2)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double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negative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(</m:t>
                    </m:r>
                    <m:r>
                      <m:rPr>
                        <m:nor/>
                      </m:rPr>
                      <a:rPr lang="en-US" sz="2800"/>
                      <m:t>step</m:t>
                    </m:r>
                    <m:r>
                      <m:rPr>
                        <m:nor/>
                      </m:rPr>
                      <a:rPr lang="en-US" sz="2800"/>
                      <m:t> 3)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∨ 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commutative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(</m:t>
                    </m:r>
                    <m:r>
                      <m:rPr>
                        <m:nor/>
                      </m:rPr>
                      <a:rPr lang="en-US" sz="2800"/>
                      <m:t>step</m:t>
                    </m:r>
                    <m:r>
                      <m:rPr>
                        <m:nor/>
                      </m:rPr>
                      <a:rPr lang="en-US" sz="2800"/>
                      <m:t> 4)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∨ 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∧ 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commutative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(</m:t>
                    </m:r>
                    <m:r>
                      <m:rPr>
                        <m:nor/>
                      </m:rPr>
                      <a:rPr lang="en-US" sz="2800"/>
                      <m:t>step</m:t>
                    </m:r>
                    <m:r>
                      <m:rPr>
                        <m:nor/>
                      </m:rPr>
                      <a:rPr lang="en-US" sz="2800"/>
                      <m:t> 5)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 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absorption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(</m:t>
                    </m:r>
                    <m:r>
                      <m:rPr>
                        <m:nor/>
                      </m:rPr>
                      <a:rPr lang="en-US" sz="2800"/>
                      <m:t>step</m:t>
                    </m:r>
                    <m:r>
                      <m:rPr>
                        <m:nor/>
                      </m:rPr>
                      <a:rPr lang="en-US" sz="2800"/>
                      <m:t> 6)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295" y="1231636"/>
                <a:ext cx="9556460" cy="3982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59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Q2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1" y="401171"/>
                <a:ext cx="3026698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1" y="401171"/>
                <a:ext cx="3026698" cy="523220"/>
              </a:xfrm>
              <a:prstGeom prst="rect">
                <a:avLst/>
              </a:prstGeom>
              <a:blipFill>
                <a:blip r:embed="rId2"/>
                <a:stretch>
                  <a:fillRect l="-4234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1636295" y="1231636"/>
                <a:ext cx="9556460" cy="3982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∨~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~(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∨ ~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implication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 smtClean="0"/>
                      <m:t>law</m:t>
                    </m:r>
                    <m:r>
                      <m:rPr>
                        <m:nor/>
                      </m:rPr>
                      <a:rPr lang="en-US" sz="2800" smtClean="0"/>
                      <m:t> 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∧~</m:t>
                        </m:r>
                        <m:d>
                          <m:dPr>
                            <m:ctrlPr>
                              <a:rPr lang="en-SG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De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Morgan</m:t>
                    </m:r>
                    <m:r>
                      <m:rPr>
                        <m:nor/>
                      </m:rPr>
                      <a:rPr lang="en-US" sz="2800"/>
                      <m:t>’</m:t>
                    </m:r>
                    <m:r>
                      <m:rPr>
                        <m:nor/>
                      </m:rPr>
                      <a:rPr lang="en-US" sz="2800"/>
                      <m:t>s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double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negative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∨ 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commutative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∨ 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∧ 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commutative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 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absorption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295" y="1231636"/>
                <a:ext cx="9556460" cy="3982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CAC038-E5AA-4B88-9610-26E4281367CC}"/>
              </a:ext>
            </a:extLst>
          </p:cNvPr>
          <p:cNvCxnSpPr/>
          <p:nvPr/>
        </p:nvCxnSpPr>
        <p:spPr>
          <a:xfrm>
            <a:off x="1636295" y="3748035"/>
            <a:ext cx="734693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22EEF5-1909-4CC5-9BD1-1702559F0998}"/>
              </a:ext>
            </a:extLst>
          </p:cNvPr>
          <p:cNvSpPr txBox="1"/>
          <p:nvPr/>
        </p:nvSpPr>
        <p:spPr>
          <a:xfrm>
            <a:off x="5054321" y="596195"/>
            <a:ext cx="6471138" cy="9233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You may combine two simple steps into one line, by citing the laws applied. Try not to combine more than 2 steps into one line or it may confuse your readers.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EEAA9-110F-4A91-85B7-FE472F276CA7}"/>
              </a:ext>
            </a:extLst>
          </p:cNvPr>
          <p:cNvSpPr txBox="1"/>
          <p:nvPr/>
        </p:nvSpPr>
        <p:spPr>
          <a:xfrm>
            <a:off x="8581293" y="4019341"/>
            <a:ext cx="1205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twice</a:t>
            </a:r>
          </a:p>
        </p:txBody>
      </p:sp>
    </p:spTree>
    <p:extLst>
      <p:ext uri="{BB962C8B-B14F-4D97-AF65-F5344CB8AC3E}">
        <p14:creationId xmlns:p14="http://schemas.microsoft.com/office/powerpoint/2010/main" val="42198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Q2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4390277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(c)</a:t>
                </a:r>
                <a14:m>
                  <m:oMath xmlns:m="http://schemas.openxmlformats.org/officeDocument/2006/math">
                    <m:r>
                      <a:rPr lang="en-SG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~(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∨~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)∨(~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4390277" cy="523220"/>
              </a:xfrm>
              <a:prstGeom prst="rect">
                <a:avLst/>
              </a:prstGeom>
              <a:blipFill>
                <a:blip r:embed="rId2"/>
                <a:stretch>
                  <a:fillRect l="-2917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1636295" y="1231636"/>
                <a:ext cx="9556460" cy="3062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~(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∨~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)∨(~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∧~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∧~(~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))∨(~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	by De Morgan’s law</a:t>
                </a: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)∨(~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	by the double negative law</a:t>
                </a: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∨~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	by the distributive law</a:t>
                </a: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 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𝐭𝐫𝐮𝐞</m:t>
                    </m:r>
                  </m:oMath>
                </a14:m>
                <a:r>
                  <a:rPr lang="en-US" sz="2800" dirty="0"/>
                  <a:t>	by the negation law</a:t>
                </a: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	by the identity law</a:t>
                </a:r>
                <a:endParaRPr lang="en-SG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295" y="1231636"/>
                <a:ext cx="9556460" cy="3062377"/>
              </a:xfrm>
              <a:prstGeom prst="rect">
                <a:avLst/>
              </a:prstGeom>
              <a:blipFill>
                <a:blip r:embed="rId3"/>
                <a:stretch>
                  <a:fillRect b="-47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16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Q2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2898361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(d)</a:t>
                </a:r>
                <a14:m>
                  <m:oMath xmlns:m="http://schemas.openxmlformats.org/officeDocument/2006/math">
                    <m:r>
                      <a:rPr lang="en-SG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2898361" cy="523220"/>
              </a:xfrm>
              <a:prstGeom prst="rect">
                <a:avLst/>
              </a:prstGeom>
              <a:blipFill>
                <a:blip r:embed="rId2"/>
                <a:stretch>
                  <a:fillRect l="-4421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1636295" y="1231636"/>
                <a:ext cx="9556460" cy="2610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∨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	by the implication law</a:t>
                </a: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~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∨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	by the implication law</a:t>
                </a: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≡(~(~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)∧~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	by De Morgan’s law</a:t>
                </a: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	by the double negative law</a:t>
                </a:r>
                <a:endParaRPr lang="en-SG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295" y="1231636"/>
                <a:ext cx="9556460" cy="2610010"/>
              </a:xfrm>
              <a:prstGeom prst="rect">
                <a:avLst/>
              </a:prstGeom>
              <a:blipFill>
                <a:blip r:embed="rId3"/>
                <a:stretch>
                  <a:fillRect b="-58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12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Q3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8063920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US" sz="2800" dirty="0"/>
                  <a:t>Prove, or disprove: </a:t>
                </a:r>
              </a:p>
              <a:p>
                <a:pPr marL="546100" indent="-546100">
                  <a:tabLst>
                    <a:tab pos="546100" algn="l"/>
                  </a:tabLst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is logically equivalent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8063920" cy="954107"/>
              </a:xfrm>
              <a:prstGeom prst="rect">
                <a:avLst/>
              </a:prstGeom>
              <a:blipFill>
                <a:blip r:embed="rId2"/>
                <a:stretch>
                  <a:fillRect l="-1587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8D1FF1C-A945-4CC0-A554-8072ABFDB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136" y="354013"/>
            <a:ext cx="2590800" cy="1943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7B78A4-3CB4-4B1D-9075-E831A676CDDD}"/>
                  </a:ext>
                </a:extLst>
              </p:cNvPr>
              <p:cNvSpPr txBox="1"/>
              <p:nvPr/>
            </p:nvSpPr>
            <p:spPr>
              <a:xfrm>
                <a:off x="919660" y="1756449"/>
                <a:ext cx="507808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:r>
                  <a:rPr lang="en-US" sz="3200" dirty="0"/>
                  <a:t>Definition of conditional statement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3200" dirty="0"/>
                  <a:t>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7B78A4-3CB4-4B1D-9075-E831A676C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1756449"/>
                <a:ext cx="5078080" cy="1077218"/>
              </a:xfrm>
              <a:prstGeom prst="rect">
                <a:avLst/>
              </a:prstGeom>
              <a:blipFill>
                <a:blip r:embed="rId4"/>
                <a:stretch>
                  <a:fillRect l="-3121" t="-7345" b="-1807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ABEC93A8-3A3F-4001-8575-49EEB52BEC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0280238"/>
                  </p:ext>
                </p:extLst>
              </p:nvPr>
            </p:nvGraphicFramePr>
            <p:xfrm>
              <a:off x="4155830" y="2944301"/>
              <a:ext cx="3542829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77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75377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2035277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ABEC93A8-3A3F-4001-8575-49EEB52BEC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0280238"/>
                  </p:ext>
                </p:extLst>
              </p:nvPr>
            </p:nvGraphicFramePr>
            <p:xfrm>
              <a:off x="4155830" y="2944301"/>
              <a:ext cx="3542829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77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75377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2035277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06" t="-1010" r="-373387" b="-373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806" t="-1010" r="-273387" b="-373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4551" t="-1010" r="-1497" b="-373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FBC344E-8D85-4008-93AD-9FAE192CA707}"/>
              </a:ext>
            </a:extLst>
          </p:cNvPr>
          <p:cNvSpPr txBox="1"/>
          <p:nvPr/>
        </p:nvSpPr>
        <p:spPr>
          <a:xfrm>
            <a:off x="6247172" y="3539613"/>
            <a:ext cx="694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B9FFF2-0F85-467D-8EC8-8B27EC267D8B}"/>
              </a:ext>
            </a:extLst>
          </p:cNvPr>
          <p:cNvSpPr txBox="1"/>
          <p:nvPr/>
        </p:nvSpPr>
        <p:spPr>
          <a:xfrm>
            <a:off x="6247172" y="4062833"/>
            <a:ext cx="694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61D9E4-8358-4F20-A8EF-9AC3493C5162}"/>
              </a:ext>
            </a:extLst>
          </p:cNvPr>
          <p:cNvSpPr txBox="1"/>
          <p:nvPr/>
        </p:nvSpPr>
        <p:spPr>
          <a:xfrm>
            <a:off x="6247172" y="4579386"/>
            <a:ext cx="694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C9BE04-4779-48AF-866D-E66629E4B77C}"/>
              </a:ext>
            </a:extLst>
          </p:cNvPr>
          <p:cNvSpPr txBox="1"/>
          <p:nvPr/>
        </p:nvSpPr>
        <p:spPr>
          <a:xfrm>
            <a:off x="6247172" y="5092606"/>
            <a:ext cx="694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37" name="Slide Number Placeholder 1">
            <a:extLst>
              <a:ext uri="{FF2B5EF4-FFF2-40B4-BE49-F238E27FC236}">
                <a16:creationId xmlns:a16="http://schemas.microsoft.com/office/drawing/2014/main" id="{1F23C454-86C1-4B64-B2E0-1AB0518F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16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7" grpId="0"/>
      <p:bldP spid="32" grpId="0"/>
      <p:bldP spid="34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Q3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8063920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US" sz="2800" dirty="0"/>
                  <a:t>Prove, or disprove: </a:t>
                </a:r>
              </a:p>
              <a:p>
                <a:pPr marL="546100" indent="-546100">
                  <a:tabLst>
                    <a:tab pos="546100" algn="l"/>
                  </a:tabLst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is logically equivalent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8063920" cy="954107"/>
              </a:xfrm>
              <a:prstGeom prst="rect">
                <a:avLst/>
              </a:prstGeom>
              <a:blipFill>
                <a:blip r:embed="rId2"/>
                <a:stretch>
                  <a:fillRect l="-1587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D179B3-F0FC-42D5-A9AA-4B57BDA7306D}"/>
              </a:ext>
            </a:extLst>
          </p:cNvPr>
          <p:cNvSpPr txBox="1"/>
          <p:nvPr/>
        </p:nvSpPr>
        <p:spPr>
          <a:xfrm>
            <a:off x="681036" y="1474475"/>
            <a:ext cx="2832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  <a:tabLst>
                <a:tab pos="3594100" algn="l"/>
              </a:tabLst>
            </a:pPr>
            <a:r>
              <a:rPr lang="en-US" sz="3200" dirty="0"/>
              <a:t>True or false?</a:t>
            </a:r>
            <a:endParaRPr lang="en-SG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1FF1C-A945-4CC0-A554-8072ABFDB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136" y="354013"/>
            <a:ext cx="2590800" cy="1943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7B78A4-3CB4-4B1D-9075-E831A676CDDD}"/>
              </a:ext>
            </a:extLst>
          </p:cNvPr>
          <p:cNvSpPr txBox="1"/>
          <p:nvPr/>
        </p:nvSpPr>
        <p:spPr>
          <a:xfrm>
            <a:off x="3263815" y="1439300"/>
            <a:ext cx="507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  <a:tabLst>
                <a:tab pos="3594100" algn="l"/>
              </a:tabLst>
            </a:pPr>
            <a:r>
              <a:rPr lang="en-US" sz="3200" dirty="0"/>
              <a:t>If false, what do you need?</a:t>
            </a:r>
            <a:endParaRPr lang="en-SG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DE20-1762-4069-956C-0DB0E50B4BC8}"/>
              </a:ext>
            </a:extLst>
          </p:cNvPr>
          <p:cNvSpPr txBox="1"/>
          <p:nvPr/>
        </p:nvSpPr>
        <p:spPr>
          <a:xfrm>
            <a:off x="681036" y="2059250"/>
            <a:ext cx="6473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  <a:tabLst>
                <a:tab pos="3594100" algn="l"/>
              </a:tabLst>
            </a:pPr>
            <a:r>
              <a:rPr lang="en-US" sz="3200" dirty="0"/>
              <a:t>What counterexample can you give?</a:t>
            </a:r>
            <a:endParaRPr lang="en-SG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D6A4C7-E802-4D49-BCD7-1241F075473D}"/>
                  </a:ext>
                </a:extLst>
              </p:cNvPr>
              <p:cNvSpPr txBox="1"/>
              <p:nvPr/>
            </p:nvSpPr>
            <p:spPr>
              <a:xfrm>
                <a:off x="681037" y="2667661"/>
                <a:ext cx="4677026" cy="523220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dirty="0"/>
                  <a:t> false;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sz="2800" dirty="0"/>
                  <a:t>true;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dirty="0"/>
                  <a:t> false</a:t>
                </a:r>
                <a:endParaRPr lang="en-SG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D6A4C7-E802-4D49-BCD7-1241F0754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7" y="2667661"/>
                <a:ext cx="4677026" cy="523220"/>
              </a:xfrm>
              <a:prstGeom prst="rect">
                <a:avLst/>
              </a:prstGeom>
              <a:blipFill>
                <a:blip r:embed="rId4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5CEBFB-AEA3-44DF-87CC-4C82EAEC3BB3}"/>
                  </a:ext>
                </a:extLst>
              </p:cNvPr>
              <p:cNvSpPr txBox="1"/>
              <p:nvPr/>
            </p:nvSpPr>
            <p:spPr>
              <a:xfrm>
                <a:off x="681036" y="3228800"/>
                <a:ext cx="236696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5CEBFB-AEA3-44DF-87CC-4C82EAEC3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6" y="3228800"/>
                <a:ext cx="2366964" cy="6001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82BD89-6538-41DF-8735-6F93C9C344BD}"/>
                  </a:ext>
                </a:extLst>
              </p:cNvPr>
              <p:cNvSpPr txBox="1"/>
              <p:nvPr/>
            </p:nvSpPr>
            <p:spPr>
              <a:xfrm>
                <a:off x="1176336" y="3662964"/>
                <a:ext cx="256310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82BD89-6538-41DF-8735-6F93C9C34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3662964"/>
                <a:ext cx="2563102" cy="600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52FD79-27AC-427E-B4F0-F34161CDCF22}"/>
                  </a:ext>
                </a:extLst>
              </p:cNvPr>
              <p:cNvSpPr txBox="1"/>
              <p:nvPr/>
            </p:nvSpPr>
            <p:spPr>
              <a:xfrm>
                <a:off x="1176336" y="4083877"/>
                <a:ext cx="187166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52FD79-27AC-427E-B4F0-F34161CDC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83877"/>
                <a:ext cx="1871664" cy="6001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A04A99-6D7F-490E-894F-D9E1B7E71338}"/>
                  </a:ext>
                </a:extLst>
              </p:cNvPr>
              <p:cNvSpPr txBox="1"/>
              <p:nvPr/>
            </p:nvSpPr>
            <p:spPr>
              <a:xfrm>
                <a:off x="2602638" y="4083877"/>
                <a:ext cx="988346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A04A99-6D7F-490E-894F-D9E1B7E71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638" y="4083877"/>
                <a:ext cx="988346" cy="6001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05714-A621-45AB-B3A1-662E2A2F6088}"/>
                  </a:ext>
                </a:extLst>
              </p:cNvPr>
              <p:cNvSpPr txBox="1"/>
              <p:nvPr/>
            </p:nvSpPr>
            <p:spPr>
              <a:xfrm>
                <a:off x="681036" y="4721094"/>
                <a:ext cx="236696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05714-A621-45AB-B3A1-662E2A2F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6" y="4721094"/>
                <a:ext cx="2366964" cy="6001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BEF746-2081-432E-9FCF-A0BABAF7D922}"/>
                  </a:ext>
                </a:extLst>
              </p:cNvPr>
              <p:cNvSpPr txBox="1"/>
              <p:nvPr/>
            </p:nvSpPr>
            <p:spPr>
              <a:xfrm>
                <a:off x="1176336" y="5152686"/>
                <a:ext cx="256310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BEF746-2081-432E-9FCF-A0BABAF7D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5152686"/>
                <a:ext cx="2563102" cy="6001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934604-5FE8-40F7-98AA-E3DEC320D950}"/>
                  </a:ext>
                </a:extLst>
              </p:cNvPr>
              <p:cNvSpPr txBox="1"/>
              <p:nvPr/>
            </p:nvSpPr>
            <p:spPr>
              <a:xfrm>
                <a:off x="1176336" y="5576171"/>
                <a:ext cx="187166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934604-5FE8-40F7-98AA-E3DEC320D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5576171"/>
                <a:ext cx="1871664" cy="6001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C09733-CBF2-4ACE-ACB9-46EEA292E4F7}"/>
                  </a:ext>
                </a:extLst>
              </p:cNvPr>
              <p:cNvSpPr txBox="1"/>
              <p:nvPr/>
            </p:nvSpPr>
            <p:spPr>
              <a:xfrm>
                <a:off x="2626519" y="5576171"/>
                <a:ext cx="100438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C09733-CBF2-4ACE-ACB9-46EEA292E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519" y="5576171"/>
                <a:ext cx="1004388" cy="6001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92E449-728A-46E4-8650-088395538624}"/>
                  </a:ext>
                </a:extLst>
              </p:cNvPr>
              <p:cNvSpPr txBox="1"/>
              <p:nvPr/>
            </p:nvSpPr>
            <p:spPr>
              <a:xfrm>
                <a:off x="6635600" y="2640657"/>
                <a:ext cx="3890964" cy="523220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dirty="0"/>
                  <a:t> false</a:t>
                </a:r>
                <a:endParaRPr lang="en-SG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92E449-728A-46E4-8650-088395538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600" y="2640657"/>
                <a:ext cx="3890964" cy="523220"/>
              </a:xfrm>
              <a:prstGeom prst="rect">
                <a:avLst/>
              </a:prstGeom>
              <a:blipFill>
                <a:blip r:embed="rId1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ED5147-97B9-4B0F-B7DC-FFD42B5DFD52}"/>
                  </a:ext>
                </a:extLst>
              </p:cNvPr>
              <p:cNvSpPr txBox="1"/>
              <p:nvPr/>
            </p:nvSpPr>
            <p:spPr>
              <a:xfrm>
                <a:off x="6635599" y="3201796"/>
                <a:ext cx="236696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ED5147-97B9-4B0F-B7DC-FFD42B5DF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599" y="3201796"/>
                <a:ext cx="2366964" cy="6001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C0ABBA-ED14-476A-AD58-2FEFF034CBA2}"/>
                  </a:ext>
                </a:extLst>
              </p:cNvPr>
              <p:cNvSpPr txBox="1"/>
              <p:nvPr/>
            </p:nvSpPr>
            <p:spPr>
              <a:xfrm>
                <a:off x="7130899" y="3635960"/>
                <a:ext cx="256310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C0ABBA-ED14-476A-AD58-2FEFF034C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899" y="3635960"/>
                <a:ext cx="2563102" cy="6001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C331EE-B839-4F39-8713-4C08FE83F01D}"/>
                  </a:ext>
                </a:extLst>
              </p:cNvPr>
              <p:cNvSpPr txBox="1"/>
              <p:nvPr/>
            </p:nvSpPr>
            <p:spPr>
              <a:xfrm>
                <a:off x="7130899" y="4056873"/>
                <a:ext cx="187166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C331EE-B839-4F39-8713-4C08FE83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899" y="4056873"/>
                <a:ext cx="1871664" cy="60016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771975-0F1F-44B8-ADE1-D5110D2D7A8E}"/>
                  </a:ext>
                </a:extLst>
              </p:cNvPr>
              <p:cNvSpPr txBox="1"/>
              <p:nvPr/>
            </p:nvSpPr>
            <p:spPr>
              <a:xfrm>
                <a:off x="8557201" y="4056873"/>
                <a:ext cx="988346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771975-0F1F-44B8-ADE1-D5110D2D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201" y="4056873"/>
                <a:ext cx="988346" cy="6001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99959A-AFDF-464D-8F07-0C89CF5D20D6}"/>
                  </a:ext>
                </a:extLst>
              </p:cNvPr>
              <p:cNvSpPr txBox="1"/>
              <p:nvPr/>
            </p:nvSpPr>
            <p:spPr>
              <a:xfrm>
                <a:off x="6635599" y="4694090"/>
                <a:ext cx="236696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99959A-AFDF-464D-8F07-0C89CF5D2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599" y="4694090"/>
                <a:ext cx="2366964" cy="6001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4E9D7E-F263-4B07-A7C7-E4FB64514CD7}"/>
                  </a:ext>
                </a:extLst>
              </p:cNvPr>
              <p:cNvSpPr txBox="1"/>
              <p:nvPr/>
            </p:nvSpPr>
            <p:spPr>
              <a:xfrm>
                <a:off x="7130899" y="5125682"/>
                <a:ext cx="256310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4E9D7E-F263-4B07-A7C7-E4FB64514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899" y="5125682"/>
                <a:ext cx="2563102" cy="6001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9580A2-5894-488F-94B1-034BE5D74599}"/>
                  </a:ext>
                </a:extLst>
              </p:cNvPr>
              <p:cNvSpPr txBox="1"/>
              <p:nvPr/>
            </p:nvSpPr>
            <p:spPr>
              <a:xfrm>
                <a:off x="7130899" y="5549167"/>
                <a:ext cx="187166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9580A2-5894-488F-94B1-034BE5D74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899" y="5549167"/>
                <a:ext cx="1871664" cy="60016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14860A-5E5E-4BA3-BB5D-19F4939704DA}"/>
                  </a:ext>
                </a:extLst>
              </p:cNvPr>
              <p:cNvSpPr txBox="1"/>
              <p:nvPr/>
            </p:nvSpPr>
            <p:spPr>
              <a:xfrm>
                <a:off x="8581082" y="5549167"/>
                <a:ext cx="100438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14860A-5E5E-4BA3-BB5D-19F493970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082" y="5549167"/>
                <a:ext cx="1004388" cy="60016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D1A6A41A-2DEC-48F8-B905-AE5638F5273E}"/>
              </a:ext>
            </a:extLst>
          </p:cNvPr>
          <p:cNvSpPr/>
          <p:nvPr/>
        </p:nvSpPr>
        <p:spPr>
          <a:xfrm>
            <a:off x="9335386" y="1562986"/>
            <a:ext cx="2349795" cy="73412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1387A-246B-416F-8918-53A72C11C4FD}"/>
              </a:ext>
            </a:extLst>
          </p:cNvPr>
          <p:cNvSpPr txBox="1"/>
          <p:nvPr/>
        </p:nvSpPr>
        <p:spPr>
          <a:xfrm>
            <a:off x="3854310" y="4093925"/>
            <a:ext cx="2462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Any of these two counterexamples suffices.</a:t>
            </a:r>
          </a:p>
        </p:txBody>
      </p:sp>
    </p:spTree>
    <p:extLst>
      <p:ext uri="{BB962C8B-B14F-4D97-AF65-F5344CB8AC3E}">
        <p14:creationId xmlns:p14="http://schemas.microsoft.com/office/powerpoint/2010/main" val="411301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9" grpId="0" build="p"/>
      <p:bldP spid="10" grpId="0" build="p"/>
      <p:bldP spid="11" grpId="0" animBg="1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9" grpId="0" build="p"/>
      <p:bldP spid="20" grpId="0" build="p"/>
      <p:bldP spid="21" grpId="0" animBg="1"/>
      <p:bldP spid="22" grpId="0" build="p"/>
      <p:bldP spid="23" grpId="0" build="p"/>
      <p:bldP spid="24" grpId="0" build="p"/>
      <p:bldP spid="25" grpId="0" build="p"/>
      <p:bldP spid="26" grpId="0" build="p"/>
      <p:bldP spid="27" grpId="0" build="p"/>
      <p:bldP spid="28" grpId="0" build="p"/>
      <p:bldP spid="29" grpId="0" build="p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Q3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8063920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US" sz="2800" dirty="0"/>
                  <a:t>Prove, or disprove:</a:t>
                </a:r>
              </a:p>
              <a:p>
                <a:pPr marL="546100" indent="-546100">
                  <a:tabLst>
                    <a:tab pos="546100" algn="l"/>
                  </a:tabLst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is logically equivalent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8063920" cy="954107"/>
              </a:xfrm>
              <a:prstGeom prst="rect">
                <a:avLst/>
              </a:prstGeom>
              <a:blipFill>
                <a:blip r:embed="rId2"/>
                <a:stretch>
                  <a:fillRect l="-1587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D179B3-F0FC-42D5-A9AA-4B57BDA7306D}"/>
              </a:ext>
            </a:extLst>
          </p:cNvPr>
          <p:cNvSpPr txBox="1"/>
          <p:nvPr/>
        </p:nvSpPr>
        <p:spPr>
          <a:xfrm>
            <a:off x="681036" y="1474475"/>
            <a:ext cx="79419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  <a:tabLst>
                <a:tab pos="3594100" algn="l"/>
              </a:tabLst>
            </a:pPr>
            <a:r>
              <a:rPr lang="en-US" sz="3200" dirty="0"/>
              <a:t>If you do not know if it is true or false, you may have to draw the truth table to find out:</a:t>
            </a:r>
            <a:endParaRPr lang="en-SG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1FF1C-A945-4CC0-A554-8072ABFDB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136" y="354013"/>
            <a:ext cx="2590800" cy="1943100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D1A6A41A-2DEC-48F8-B905-AE5638F5273E}"/>
              </a:ext>
            </a:extLst>
          </p:cNvPr>
          <p:cNvSpPr/>
          <p:nvPr/>
        </p:nvSpPr>
        <p:spPr>
          <a:xfrm>
            <a:off x="9335386" y="1562986"/>
            <a:ext cx="2349795" cy="73412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65AC0B8-7A41-4CB7-ACA6-CCBA765E66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2474949"/>
                  </p:ext>
                </p:extLst>
              </p:nvPr>
            </p:nvGraphicFramePr>
            <p:xfrm>
              <a:off x="1011254" y="2698284"/>
              <a:ext cx="9480283" cy="3540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074">
                      <a:extLst>
                        <a:ext uri="{9D8B030D-6E8A-4147-A177-3AD203B41FA5}">
                          <a16:colId xmlns:a16="http://schemas.microsoft.com/office/drawing/2014/main" val="1591266395"/>
                        </a:ext>
                      </a:extLst>
                    </a:gridCol>
                    <a:gridCol w="797074">
                      <a:extLst>
                        <a:ext uri="{9D8B030D-6E8A-4147-A177-3AD203B41FA5}">
                          <a16:colId xmlns:a16="http://schemas.microsoft.com/office/drawing/2014/main" val="924958975"/>
                        </a:ext>
                      </a:extLst>
                    </a:gridCol>
                    <a:gridCol w="797074">
                      <a:extLst>
                        <a:ext uri="{9D8B030D-6E8A-4147-A177-3AD203B41FA5}">
                          <a16:colId xmlns:a16="http://schemas.microsoft.com/office/drawing/2014/main" val="3587303495"/>
                        </a:ext>
                      </a:extLst>
                    </a:gridCol>
                    <a:gridCol w="1336672">
                      <a:extLst>
                        <a:ext uri="{9D8B030D-6E8A-4147-A177-3AD203B41FA5}">
                          <a16:colId xmlns:a16="http://schemas.microsoft.com/office/drawing/2014/main" val="2410624118"/>
                        </a:ext>
                      </a:extLst>
                    </a:gridCol>
                    <a:gridCol w="2124283">
                      <a:extLst>
                        <a:ext uri="{9D8B030D-6E8A-4147-A177-3AD203B41FA5}">
                          <a16:colId xmlns:a16="http://schemas.microsoft.com/office/drawing/2014/main" val="1938201525"/>
                        </a:ext>
                      </a:extLst>
                    </a:gridCol>
                    <a:gridCol w="1268362">
                      <a:extLst>
                        <a:ext uri="{9D8B030D-6E8A-4147-A177-3AD203B41FA5}">
                          <a16:colId xmlns:a16="http://schemas.microsoft.com/office/drawing/2014/main" val="2750684840"/>
                        </a:ext>
                      </a:extLst>
                    </a:gridCol>
                    <a:gridCol w="2359744">
                      <a:extLst>
                        <a:ext uri="{9D8B030D-6E8A-4147-A177-3AD203B41FA5}">
                          <a16:colId xmlns:a16="http://schemas.microsoft.com/office/drawing/2014/main" val="31438198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SG" sz="2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𝑞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)→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SG" sz="2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𝑞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SG" sz="2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→(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𝑞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𝑟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2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66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86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4228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6952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8959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4371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499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6470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510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3352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65AC0B8-7A41-4CB7-ACA6-CCBA765E66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2474949"/>
                  </p:ext>
                </p:extLst>
              </p:nvPr>
            </p:nvGraphicFramePr>
            <p:xfrm>
              <a:off x="1011254" y="2698284"/>
              <a:ext cx="9480283" cy="3540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074">
                      <a:extLst>
                        <a:ext uri="{9D8B030D-6E8A-4147-A177-3AD203B41FA5}">
                          <a16:colId xmlns:a16="http://schemas.microsoft.com/office/drawing/2014/main" val="1591266395"/>
                        </a:ext>
                      </a:extLst>
                    </a:gridCol>
                    <a:gridCol w="797074">
                      <a:extLst>
                        <a:ext uri="{9D8B030D-6E8A-4147-A177-3AD203B41FA5}">
                          <a16:colId xmlns:a16="http://schemas.microsoft.com/office/drawing/2014/main" val="924958975"/>
                        </a:ext>
                      </a:extLst>
                    </a:gridCol>
                    <a:gridCol w="797074">
                      <a:extLst>
                        <a:ext uri="{9D8B030D-6E8A-4147-A177-3AD203B41FA5}">
                          <a16:colId xmlns:a16="http://schemas.microsoft.com/office/drawing/2014/main" val="3587303495"/>
                        </a:ext>
                      </a:extLst>
                    </a:gridCol>
                    <a:gridCol w="1336672">
                      <a:extLst>
                        <a:ext uri="{9D8B030D-6E8A-4147-A177-3AD203B41FA5}">
                          <a16:colId xmlns:a16="http://schemas.microsoft.com/office/drawing/2014/main" val="2410624118"/>
                        </a:ext>
                      </a:extLst>
                    </a:gridCol>
                    <a:gridCol w="2124283">
                      <a:extLst>
                        <a:ext uri="{9D8B030D-6E8A-4147-A177-3AD203B41FA5}">
                          <a16:colId xmlns:a16="http://schemas.microsoft.com/office/drawing/2014/main" val="1938201525"/>
                        </a:ext>
                      </a:extLst>
                    </a:gridCol>
                    <a:gridCol w="1268362">
                      <a:extLst>
                        <a:ext uri="{9D8B030D-6E8A-4147-A177-3AD203B41FA5}">
                          <a16:colId xmlns:a16="http://schemas.microsoft.com/office/drawing/2014/main" val="2750684840"/>
                        </a:ext>
                      </a:extLst>
                    </a:gridCol>
                    <a:gridCol w="2359744">
                      <a:extLst>
                        <a:ext uri="{9D8B030D-6E8A-4147-A177-3AD203B41FA5}">
                          <a16:colId xmlns:a16="http://schemas.microsoft.com/office/drawing/2014/main" val="31438198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63" t="-1639" r="-1091603" b="-8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0763" t="-1639" r="-991603" b="-8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00763" t="-1639" r="-891603" b="-8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79909" t="-1639" r="-433333" b="-8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75645" t="-1639" r="-171920" b="-8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62500" t="-1639" r="-188462" b="-8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01546" t="-1639" r="-1031" b="-8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86839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422894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695259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89590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437144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4997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647026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51031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33523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B4CECC2-F474-428D-98F6-04243A6A97EE}"/>
              </a:ext>
            </a:extLst>
          </p:cNvPr>
          <p:cNvSpPr txBox="1"/>
          <p:nvPr/>
        </p:nvSpPr>
        <p:spPr>
          <a:xfrm>
            <a:off x="3615984" y="3056121"/>
            <a:ext cx="882316" cy="318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F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F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F0AEE-723D-4D5E-A959-FC6EC606AA18}"/>
              </a:ext>
            </a:extLst>
          </p:cNvPr>
          <p:cNvSpPr txBox="1"/>
          <p:nvPr/>
        </p:nvSpPr>
        <p:spPr>
          <a:xfrm>
            <a:off x="5310237" y="3056121"/>
            <a:ext cx="882316" cy="318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F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F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2219CC-6FEE-4D21-904C-9A72C98AFF0D}"/>
              </a:ext>
            </a:extLst>
          </p:cNvPr>
          <p:cNvSpPr txBox="1"/>
          <p:nvPr/>
        </p:nvSpPr>
        <p:spPr>
          <a:xfrm>
            <a:off x="7004490" y="3056121"/>
            <a:ext cx="882316" cy="318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F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F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90B37B-3D78-4518-BD51-7E013517926B}"/>
              </a:ext>
            </a:extLst>
          </p:cNvPr>
          <p:cNvSpPr txBox="1"/>
          <p:nvPr/>
        </p:nvSpPr>
        <p:spPr>
          <a:xfrm>
            <a:off x="8797283" y="3056121"/>
            <a:ext cx="882316" cy="318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F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40BE2D4-DFFC-409D-B427-C03957C7E5D5}"/>
              </a:ext>
            </a:extLst>
          </p:cNvPr>
          <p:cNvSpPr/>
          <p:nvPr/>
        </p:nvSpPr>
        <p:spPr>
          <a:xfrm>
            <a:off x="919660" y="5050465"/>
            <a:ext cx="9734163" cy="36512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75019D2-B305-4E48-999A-26B86AE62B32}"/>
              </a:ext>
            </a:extLst>
          </p:cNvPr>
          <p:cNvSpPr/>
          <p:nvPr/>
        </p:nvSpPr>
        <p:spPr>
          <a:xfrm>
            <a:off x="919660" y="5838551"/>
            <a:ext cx="9734163" cy="365125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874D805-0900-4D43-9582-EC9CBD302C26}"/>
              </a:ext>
            </a:extLst>
          </p:cNvPr>
          <p:cNvSpPr/>
          <p:nvPr/>
        </p:nvSpPr>
        <p:spPr>
          <a:xfrm>
            <a:off x="5518298" y="5000847"/>
            <a:ext cx="467833" cy="45018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D331D2E-2833-4966-869F-73594419258C}"/>
              </a:ext>
            </a:extLst>
          </p:cNvPr>
          <p:cNvSpPr/>
          <p:nvPr/>
        </p:nvSpPr>
        <p:spPr>
          <a:xfrm>
            <a:off x="8998689" y="5000847"/>
            <a:ext cx="467833" cy="45018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3DADF10-E77A-4E9B-99E6-D0E8234E515C}"/>
              </a:ext>
            </a:extLst>
          </p:cNvPr>
          <p:cNvSpPr/>
          <p:nvPr/>
        </p:nvSpPr>
        <p:spPr>
          <a:xfrm>
            <a:off x="5511209" y="5791201"/>
            <a:ext cx="467833" cy="45018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0748966-0E43-4809-92C3-8FEF23D8ACCE}"/>
              </a:ext>
            </a:extLst>
          </p:cNvPr>
          <p:cNvSpPr/>
          <p:nvPr/>
        </p:nvSpPr>
        <p:spPr>
          <a:xfrm>
            <a:off x="8991600" y="5791201"/>
            <a:ext cx="467833" cy="45018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9396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6" grpId="0"/>
      <p:bldP spid="7" grpId="0"/>
      <p:bldP spid="33" grpId="0"/>
      <p:bldP spid="35" grpId="0"/>
      <p:bldP spid="36" grpId="0" animBg="1"/>
      <p:bldP spid="38" grpId="0" animBg="1"/>
      <p:bldP spid="39" grpId="0" animBg="1"/>
      <p:bldP spid="41" grpId="0" animBg="1"/>
      <p:bldP spid="43" grpId="0" animBg="1"/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Q4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1176336" y="378323"/>
                <a:ext cx="10159820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Given the conditional statement “If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a:rPr lang="en-US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−7=29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”.</a:t>
                </a:r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378323"/>
                <a:ext cx="10159820" cy="523220"/>
              </a:xfrm>
              <a:prstGeom prst="rect">
                <a:avLst/>
              </a:prstGeom>
              <a:blipFill>
                <a:blip r:embed="rId2"/>
                <a:stretch>
                  <a:fillRect l="-1260"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F7755-4741-459A-8940-DB4C6E75E00D}"/>
              </a:ext>
            </a:extLst>
          </p:cNvPr>
          <p:cNvSpPr txBox="1"/>
          <p:nvPr/>
        </p:nvSpPr>
        <p:spPr>
          <a:xfrm>
            <a:off x="1016090" y="3977190"/>
            <a:ext cx="629911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Is the given conditional statement true?</a:t>
            </a:r>
            <a:endParaRPr lang="en-SG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91CB0E-9B6A-44F6-B1D1-7FCDBFA4BC48}"/>
              </a:ext>
            </a:extLst>
          </p:cNvPr>
          <p:cNvSpPr txBox="1"/>
          <p:nvPr/>
        </p:nvSpPr>
        <p:spPr>
          <a:xfrm>
            <a:off x="1176336" y="1169317"/>
            <a:ext cx="2497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Negation: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B1519-855A-4CF2-A272-27268241BABC}"/>
              </a:ext>
            </a:extLst>
          </p:cNvPr>
          <p:cNvSpPr txBox="1"/>
          <p:nvPr/>
        </p:nvSpPr>
        <p:spPr>
          <a:xfrm>
            <a:off x="1176336" y="1754092"/>
            <a:ext cx="2959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Contrapositive: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5F5F0-2984-4415-BA22-33073E50BF28}"/>
              </a:ext>
            </a:extLst>
          </p:cNvPr>
          <p:cNvSpPr txBox="1"/>
          <p:nvPr/>
        </p:nvSpPr>
        <p:spPr>
          <a:xfrm>
            <a:off x="1176335" y="2421281"/>
            <a:ext cx="2959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Converse: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01B518-9E05-4866-9C6C-D9D3587BBE57}"/>
              </a:ext>
            </a:extLst>
          </p:cNvPr>
          <p:cNvSpPr txBox="1"/>
          <p:nvPr/>
        </p:nvSpPr>
        <p:spPr>
          <a:xfrm>
            <a:off x="1176335" y="3047613"/>
            <a:ext cx="2959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Inverse: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211FE3-57D4-4869-B3FA-61E27E8C3C7A}"/>
                  </a:ext>
                </a:extLst>
              </p:cNvPr>
              <p:cNvSpPr txBox="1"/>
              <p:nvPr/>
            </p:nvSpPr>
            <p:spPr>
              <a:xfrm>
                <a:off x="3246381" y="1148538"/>
                <a:ext cx="55021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12</m:t>
                    </m:r>
                    <m:r>
                      <a:rPr lang="en-SG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−7=29</m:t>
                    </m:r>
                  </m:oMath>
                </a14:m>
                <a:r>
                  <a:rPr lang="en-SG" sz="32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≠3</m:t>
                    </m:r>
                  </m:oMath>
                </a14:m>
                <a:r>
                  <a:rPr lang="en-SG" sz="32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211FE3-57D4-4869-B3FA-61E27E8C3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381" y="1148538"/>
                <a:ext cx="5502166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1D8A4E-AD25-4003-A0DD-823D800B0DDD}"/>
                  </a:ext>
                </a:extLst>
              </p:cNvPr>
              <p:cNvSpPr txBox="1"/>
              <p:nvPr/>
            </p:nvSpPr>
            <p:spPr>
              <a:xfrm>
                <a:off x="4013637" y="1754092"/>
                <a:ext cx="51934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3200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SG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≠3</m:t>
                    </m:r>
                    <m:r>
                      <a:rPr lang="en-SG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SG" sz="3200" dirty="0">
                    <a:solidFill>
                      <a:srgbClr val="C00000"/>
                    </a:solidFill>
                  </a:rPr>
                  <a:t> then </a:t>
                </a:r>
                <a14:m>
                  <m:oMath xmlns:m="http://schemas.openxmlformats.org/officeDocument/2006/math"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12</m:t>
                    </m:r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−7≠29</m:t>
                    </m:r>
                  </m:oMath>
                </a14:m>
                <a:r>
                  <a:rPr lang="en-SG" sz="32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1D8A4E-AD25-4003-A0DD-823D800B0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637" y="1754092"/>
                <a:ext cx="5193426" cy="584775"/>
              </a:xfrm>
              <a:prstGeom prst="rect">
                <a:avLst/>
              </a:prstGeom>
              <a:blipFill>
                <a:blip r:embed="rId4"/>
                <a:stretch>
                  <a:fillRect l="-2934" t="-1250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E633C5-EEF6-42E0-A58D-C0B05A9F60FD}"/>
                  </a:ext>
                </a:extLst>
              </p:cNvPr>
              <p:cNvSpPr txBox="1"/>
              <p:nvPr/>
            </p:nvSpPr>
            <p:spPr>
              <a:xfrm>
                <a:off x="3166238" y="2380073"/>
                <a:ext cx="55021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3200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SG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lang="en-SG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SG" sz="3200" dirty="0">
                        <a:solidFill>
                          <a:srgbClr val="C00000"/>
                        </a:solidFill>
                      </a:rPr>
                      <m:t>then</m:t>
                    </m:r>
                    <m:r>
                      <a:rPr lang="en-SG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12</m:t>
                    </m:r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−7=29</m:t>
                    </m:r>
                  </m:oMath>
                </a14:m>
                <a:r>
                  <a:rPr lang="en-SG" sz="32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E633C5-EEF6-42E0-A58D-C0B05A9F6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238" y="2380073"/>
                <a:ext cx="5502166" cy="584775"/>
              </a:xfrm>
              <a:prstGeom prst="rect">
                <a:avLst/>
              </a:prstGeom>
              <a:blipFill>
                <a:blip r:embed="rId5"/>
                <a:stretch>
                  <a:fillRect l="-2769" t="-1250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824FFB-CC45-4F72-ACB1-1783085D97AF}"/>
                  </a:ext>
                </a:extLst>
              </p:cNvPr>
              <p:cNvSpPr txBox="1"/>
              <p:nvPr/>
            </p:nvSpPr>
            <p:spPr>
              <a:xfrm>
                <a:off x="3166238" y="3043644"/>
                <a:ext cx="55021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3200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12</m:t>
                    </m:r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−7≠29</m:t>
                    </m:r>
                    <m:r>
                      <a:rPr lang="en-SG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SG" sz="3200" dirty="0">
                        <a:solidFill>
                          <a:srgbClr val="C00000"/>
                        </a:solidFill>
                      </a:rPr>
                      <m:t>then</m:t>
                    </m:r>
                    <m:r>
                      <a:rPr lang="en-SG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≠3</m:t>
                    </m:r>
                  </m:oMath>
                </a14:m>
                <a:r>
                  <a:rPr lang="en-SG" sz="32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824FFB-CC45-4F72-ACB1-1783085D9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238" y="3043644"/>
                <a:ext cx="5502166" cy="584775"/>
              </a:xfrm>
              <a:prstGeom prst="rect">
                <a:avLst/>
              </a:prstGeom>
              <a:blipFill>
                <a:blip r:embed="rId6"/>
                <a:stretch>
                  <a:fillRect l="-2769" t="-1250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BE6F193-2733-471D-B8D8-8DE1F28CD07E}"/>
              </a:ext>
            </a:extLst>
          </p:cNvPr>
          <p:cNvSpPr txBox="1"/>
          <p:nvPr/>
        </p:nvSpPr>
        <p:spPr>
          <a:xfrm>
            <a:off x="1016090" y="4743522"/>
            <a:ext cx="629911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Is the converse true?</a:t>
            </a:r>
            <a:endParaRPr lang="en-SG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5F9305-AA72-4D42-A703-E2E67F90781B}"/>
              </a:ext>
            </a:extLst>
          </p:cNvPr>
          <p:cNvSpPr txBox="1"/>
          <p:nvPr/>
        </p:nvSpPr>
        <p:spPr>
          <a:xfrm>
            <a:off x="7574013" y="3946412"/>
            <a:ext cx="1094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Yes.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29462C-09AD-40C6-9AE7-523F68147FB4}"/>
              </a:ext>
            </a:extLst>
          </p:cNvPr>
          <p:cNvSpPr txBox="1"/>
          <p:nvPr/>
        </p:nvSpPr>
        <p:spPr>
          <a:xfrm>
            <a:off x="7574012" y="4681967"/>
            <a:ext cx="1094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Yes.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0FDAE3-901E-4C1F-BB02-021866DF4C05}"/>
              </a:ext>
            </a:extLst>
          </p:cNvPr>
          <p:cNvSpPr txBox="1"/>
          <p:nvPr/>
        </p:nvSpPr>
        <p:spPr>
          <a:xfrm>
            <a:off x="1016089" y="5551281"/>
            <a:ext cx="908960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In general, possible for converse to be true but inverse false?</a:t>
            </a:r>
            <a:endParaRPr lang="en-SG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9ED89E-41E7-4EEB-A796-E2C161D3EC3F}"/>
              </a:ext>
            </a:extLst>
          </p:cNvPr>
          <p:cNvSpPr txBox="1"/>
          <p:nvPr/>
        </p:nvSpPr>
        <p:spPr>
          <a:xfrm>
            <a:off x="10342179" y="5520503"/>
            <a:ext cx="1094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60866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6" grpId="0"/>
      <p:bldP spid="19" grpId="0"/>
      <p:bldP spid="20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Q5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5285424" cy="5786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33400" indent="-533400">
                  <a:tabLst>
                    <a:tab pos="533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SG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d>
                        <m:dPr>
                          <m:ctrlPr>
                            <a:rPr lang="en-SG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5285424" cy="5786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6">
                <a:extLst>
                  <a:ext uri="{FF2B5EF4-FFF2-40B4-BE49-F238E27FC236}">
                    <a16:creationId xmlns:a16="http://schemas.microsoft.com/office/drawing/2014/main" id="{E949888B-B3BA-441C-818B-59767F80FE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1811326"/>
                  </p:ext>
                </p:extLst>
              </p:nvPr>
            </p:nvGraphicFramePr>
            <p:xfrm>
              <a:off x="911063" y="1381027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6">
                <a:extLst>
                  <a:ext uri="{FF2B5EF4-FFF2-40B4-BE49-F238E27FC236}">
                    <a16:creationId xmlns:a16="http://schemas.microsoft.com/office/drawing/2014/main" id="{E949888B-B3BA-441C-818B-59767F80FE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1811326"/>
                  </p:ext>
                </p:extLst>
              </p:nvPr>
            </p:nvGraphicFramePr>
            <p:xfrm>
              <a:off x="911063" y="1381027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80" t="-1010" r="-372549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980" t="-1010" r="-276238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182" t="-1010" r="-1455" b="-3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6">
                <a:extLst>
                  <a:ext uri="{FF2B5EF4-FFF2-40B4-BE49-F238E27FC236}">
                    <a16:creationId xmlns:a16="http://schemas.microsoft.com/office/drawing/2014/main" id="{92411E31-CBBE-42DE-B3E7-DEE7EEE376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0279767"/>
                  </p:ext>
                </p:extLst>
              </p:nvPr>
            </p:nvGraphicFramePr>
            <p:xfrm>
              <a:off x="4642007" y="1381027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6">
                <a:extLst>
                  <a:ext uri="{FF2B5EF4-FFF2-40B4-BE49-F238E27FC236}">
                    <a16:creationId xmlns:a16="http://schemas.microsoft.com/office/drawing/2014/main" id="{92411E31-CBBE-42DE-B3E7-DEE7EEE376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0279767"/>
                  </p:ext>
                </p:extLst>
              </p:nvPr>
            </p:nvGraphicFramePr>
            <p:xfrm>
              <a:off x="4642007" y="1381027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80" t="-1010" r="-372549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980" t="-1010" r="-276238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4182" t="-1010" r="-1455" b="-3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6">
                <a:extLst>
                  <a:ext uri="{FF2B5EF4-FFF2-40B4-BE49-F238E27FC236}">
                    <a16:creationId xmlns:a16="http://schemas.microsoft.com/office/drawing/2014/main" id="{E1BC26AE-CB97-458D-84E7-10937E8756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1947834"/>
                  </p:ext>
                </p:extLst>
              </p:nvPr>
            </p:nvGraphicFramePr>
            <p:xfrm>
              <a:off x="8372951" y="1381027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6">
                <a:extLst>
                  <a:ext uri="{FF2B5EF4-FFF2-40B4-BE49-F238E27FC236}">
                    <a16:creationId xmlns:a16="http://schemas.microsoft.com/office/drawing/2014/main" id="{E1BC26AE-CB97-458D-84E7-10937E8756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1947834"/>
                  </p:ext>
                </p:extLst>
              </p:nvPr>
            </p:nvGraphicFramePr>
            <p:xfrm>
              <a:off x="8372951" y="1381027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80" t="-1010" r="-372549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980" t="-1010" r="-276238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4182" t="-1010" r="-1455" b="-3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D3F2AA-7521-4B4E-9F29-409D7ECED66F}"/>
                  </a:ext>
                </a:extLst>
              </p:cNvPr>
              <p:cNvSpPr txBox="1"/>
              <p:nvPr/>
            </p:nvSpPr>
            <p:spPr>
              <a:xfrm>
                <a:off x="1700980" y="4324415"/>
                <a:ext cx="7600336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A correct definition of conditional statement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400" dirty="0"/>
                  <a:t> would result in a tautology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D3F2AA-7521-4B4E-9F29-409D7ECED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980" y="4324415"/>
                <a:ext cx="7600336" cy="878510"/>
              </a:xfrm>
              <a:prstGeom prst="rect">
                <a:avLst/>
              </a:prstGeom>
              <a:blipFill>
                <a:blip r:embed="rId6"/>
                <a:stretch>
                  <a:fillRect l="-1203" t="-5556" b="-131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EFC61B-57B4-49F4-81B7-6908B44513AF}"/>
                  </a:ext>
                </a:extLst>
              </p:cNvPr>
              <p:cNvSpPr txBox="1"/>
              <p:nvPr/>
            </p:nvSpPr>
            <p:spPr>
              <a:xfrm>
                <a:off x="1700979" y="5310193"/>
                <a:ext cx="9237097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So, do the 3 versions above result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SG" sz="2400" dirty="0"/>
              </a:p>
              <a:p>
                <a:r>
                  <a:rPr lang="en-SG" sz="2400" dirty="0"/>
                  <a:t>being a tautology if we substitute </a:t>
                </a:r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SG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SG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SG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SG" sz="2400" dirty="0"/>
                  <a:t>?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EFC61B-57B4-49F4-81B7-6908B4451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979" y="5310193"/>
                <a:ext cx="9237097" cy="878510"/>
              </a:xfrm>
              <a:prstGeom prst="rect">
                <a:avLst/>
              </a:prstGeom>
              <a:blipFill>
                <a:blip r:embed="rId7"/>
                <a:stretch>
                  <a:fillRect l="-990" t="-2083" b="-152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52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CA88-4658-43FE-B99F-FC3D0598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47F226C-CF3B-47B1-891F-5F45655F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B732A-BBDE-6871-3F65-4A1866EB46E9}"/>
              </a:ext>
            </a:extLst>
          </p:cNvPr>
          <p:cNvSpPr txBox="1"/>
          <p:nvPr/>
        </p:nvSpPr>
        <p:spPr>
          <a:xfrm>
            <a:off x="1143000" y="1838036"/>
            <a:ext cx="10079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Theodore Leebrant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Year 4 Computer Science &amp; Mathematics + USP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Living in Cinnamon College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Telegram: @kagamination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Email: theodoreleebrant@u.nus.edu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737124-9BA1-03CB-4193-3CC9989E8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291" y="760826"/>
            <a:ext cx="1685636" cy="1685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A6301E-097A-702C-0FAE-2552B726D7D1}"/>
              </a:ext>
            </a:extLst>
          </p:cNvPr>
          <p:cNvSpPr txBox="1"/>
          <p:nvPr/>
        </p:nvSpPr>
        <p:spPr>
          <a:xfrm>
            <a:off x="9964881" y="2446462"/>
            <a:ext cx="136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T13C: </a:t>
            </a:r>
            <a:br>
              <a:rPr lang="en-US" dirty="0"/>
            </a:br>
            <a:r>
              <a:rPr lang="en-US" dirty="0"/>
              <a:t>Wednesday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3E02BC-3E8E-6B83-6F3D-FA4A7C756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291" y="3950016"/>
            <a:ext cx="1685636" cy="16856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5AE9F9-11B1-E56C-851F-76BF6C46DD6B}"/>
              </a:ext>
            </a:extLst>
          </p:cNvPr>
          <p:cNvSpPr txBox="1"/>
          <p:nvPr/>
        </p:nvSpPr>
        <p:spPr>
          <a:xfrm>
            <a:off x="9911772" y="5582210"/>
            <a:ext cx="136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T23B: </a:t>
            </a:r>
            <a:br>
              <a:rPr lang="en-US" dirty="0"/>
            </a:br>
            <a:r>
              <a:rPr lang="en-US" dirty="0"/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478509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Q5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5285424" cy="5786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33400" indent="-533400">
                  <a:tabLst>
                    <a:tab pos="533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SG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d>
                        <m:dPr>
                          <m:ctrlPr>
                            <a:rPr lang="en-SG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5285424" cy="5786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6">
                <a:extLst>
                  <a:ext uri="{FF2B5EF4-FFF2-40B4-BE49-F238E27FC236}">
                    <a16:creationId xmlns:a16="http://schemas.microsoft.com/office/drawing/2014/main" id="{E949888B-B3BA-441C-818B-59767F80FE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8986685"/>
                  </p:ext>
                </p:extLst>
              </p:nvPr>
            </p:nvGraphicFramePr>
            <p:xfrm>
              <a:off x="7860503" y="401171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6">
                <a:extLst>
                  <a:ext uri="{FF2B5EF4-FFF2-40B4-BE49-F238E27FC236}">
                    <a16:creationId xmlns:a16="http://schemas.microsoft.com/office/drawing/2014/main" id="{E949888B-B3BA-441C-818B-59767F80FE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8986685"/>
                  </p:ext>
                </p:extLst>
              </p:nvPr>
            </p:nvGraphicFramePr>
            <p:xfrm>
              <a:off x="7860503" y="401171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80" t="-1010" r="-372549" b="-373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980" t="-1010" r="-276238" b="-373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182" t="-1010" r="-1455" b="-373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3B04C019-BE13-47C2-AF4B-69A60A2128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7731337"/>
                  </p:ext>
                </p:extLst>
              </p:nvPr>
            </p:nvGraphicFramePr>
            <p:xfrm>
              <a:off x="452436" y="3227540"/>
              <a:ext cx="1087088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593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4614081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759608256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1035547010"/>
                        </a:ext>
                      </a:extLst>
                    </a:gridCol>
                    <a:gridCol w="3679893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dirty="0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)∧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  <a:p>
                          <a:pPr algn="ctr"/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3B04C019-BE13-47C2-AF4B-69A60A2128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7731337"/>
                  </p:ext>
                </p:extLst>
              </p:nvPr>
            </p:nvGraphicFramePr>
            <p:xfrm>
              <a:off x="452436" y="3227540"/>
              <a:ext cx="1087088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593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4614081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759608256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1035547010"/>
                        </a:ext>
                      </a:extLst>
                    </a:gridCol>
                    <a:gridCol w="3679893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90" t="-641" r="-1670297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41" r="-1553922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980" t="-641" r="-1469307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4452" t="-641" r="-408219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4452" t="-641" r="-308219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4452" t="-641" r="-208219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5530" t="-641" r="-662" b="-5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76D8E933-61C1-416D-BCD1-3113A83230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3901604"/>
                  </p:ext>
                </p:extLst>
              </p:nvPr>
            </p:nvGraphicFramePr>
            <p:xfrm>
              <a:off x="5000262" y="4962766"/>
              <a:ext cx="6323057" cy="1120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23057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→</m:t>
                                            </m:r>
                                          </m:e>
                                          <m:sub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→</m:t>
                                            </m:r>
                                          </m:e>
                                          <m:sub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</m:d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76D8E933-61C1-416D-BCD1-3113A83230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3901604"/>
                  </p:ext>
                </p:extLst>
              </p:nvPr>
            </p:nvGraphicFramePr>
            <p:xfrm>
              <a:off x="5000262" y="4962766"/>
              <a:ext cx="6323057" cy="1120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23057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6" t="-1010" r="-385" b="-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F7BB40-2E1A-421B-9490-F9B1DB4256D6}"/>
              </a:ext>
            </a:extLst>
          </p:cNvPr>
          <p:cNvSpPr txBox="1"/>
          <p:nvPr/>
        </p:nvSpPr>
        <p:spPr>
          <a:xfrm>
            <a:off x="452436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0424E-BCBE-44C8-9277-87856E011DF8}"/>
              </a:ext>
            </a:extLst>
          </p:cNvPr>
          <p:cNvSpPr txBox="1"/>
          <p:nvPr/>
        </p:nvSpPr>
        <p:spPr>
          <a:xfrm>
            <a:off x="1066800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98424-E73F-4911-922D-CFBDD48C363E}"/>
              </a:ext>
            </a:extLst>
          </p:cNvPr>
          <p:cNvSpPr txBox="1"/>
          <p:nvPr/>
        </p:nvSpPr>
        <p:spPr>
          <a:xfrm>
            <a:off x="1665924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43FE3A-10AC-4B40-BD2B-55C1DDC879DE}"/>
              </a:ext>
            </a:extLst>
          </p:cNvPr>
          <p:cNvSpPr txBox="1"/>
          <p:nvPr/>
        </p:nvSpPr>
        <p:spPr>
          <a:xfrm>
            <a:off x="2864172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867B62-16CE-4E2A-A105-4F409965AF9E}"/>
              </a:ext>
            </a:extLst>
          </p:cNvPr>
          <p:cNvSpPr txBox="1"/>
          <p:nvPr/>
        </p:nvSpPr>
        <p:spPr>
          <a:xfrm>
            <a:off x="4706778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8BF91B-9829-4587-8B5B-B69BA477A761}"/>
              </a:ext>
            </a:extLst>
          </p:cNvPr>
          <p:cNvSpPr txBox="1"/>
          <p:nvPr/>
        </p:nvSpPr>
        <p:spPr>
          <a:xfrm>
            <a:off x="6461760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F88BD-C35A-4DD2-8077-BF0B57D214DB}"/>
              </a:ext>
            </a:extLst>
          </p:cNvPr>
          <p:cNvSpPr txBox="1"/>
          <p:nvPr/>
        </p:nvSpPr>
        <p:spPr>
          <a:xfrm>
            <a:off x="9028266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65BEC9-9DE4-445F-A4C1-57300224ABC0}"/>
              </a:ext>
            </a:extLst>
          </p:cNvPr>
          <p:cNvSpPr txBox="1"/>
          <p:nvPr/>
        </p:nvSpPr>
        <p:spPr>
          <a:xfrm>
            <a:off x="7560941" y="5559924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397D3E-2D00-4716-AC3B-8C7B4A7943A9}"/>
                  </a:ext>
                </a:extLst>
              </p:cNvPr>
              <p:cNvSpPr txBox="1"/>
              <p:nvPr/>
            </p:nvSpPr>
            <p:spPr>
              <a:xfrm>
                <a:off x="523776" y="4962766"/>
                <a:ext cx="4362855" cy="1178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Conclusion: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→</m:t>
                                  </m:r>
                                </m:e>
                                <m:sub>
                                  <m:r>
                                    <a:rPr lang="en-SG" sz="20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SG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→</m:t>
                                  </m:r>
                                </m:e>
                                <m:sub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SG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SG" sz="2000" dirty="0"/>
              </a:p>
              <a:p>
                <a:r>
                  <a:rPr lang="en-SG" sz="2400" dirty="0"/>
                  <a:t>is not a tautology.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397D3E-2D00-4716-AC3B-8C7B4A794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76" y="4962766"/>
                <a:ext cx="4362855" cy="1178400"/>
              </a:xfrm>
              <a:prstGeom prst="rect">
                <a:avLst/>
              </a:prstGeom>
              <a:blipFill>
                <a:blip r:embed="rId6"/>
                <a:stretch>
                  <a:fillRect l="-2235" t="-4145" b="-108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76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  <p:bldP spid="18" grpId="0"/>
      <p:bldP spid="22" grpId="0"/>
      <p:bldP spid="24" grpId="0"/>
      <p:bldP spid="26" grpId="0"/>
      <p:bldP spid="28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Q5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5285424" cy="5786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33400" indent="-533400">
                  <a:tabLst>
                    <a:tab pos="533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SG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d>
                        <m:dPr>
                          <m:ctrlPr>
                            <a:rPr lang="en-SG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5285424" cy="5786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6">
                <a:extLst>
                  <a:ext uri="{FF2B5EF4-FFF2-40B4-BE49-F238E27FC236}">
                    <a16:creationId xmlns:a16="http://schemas.microsoft.com/office/drawing/2014/main" id="{E949888B-B3BA-441C-818B-59767F80FE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5238379"/>
                  </p:ext>
                </p:extLst>
              </p:nvPr>
            </p:nvGraphicFramePr>
            <p:xfrm>
              <a:off x="7860503" y="401171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6">
                <a:extLst>
                  <a:ext uri="{FF2B5EF4-FFF2-40B4-BE49-F238E27FC236}">
                    <a16:creationId xmlns:a16="http://schemas.microsoft.com/office/drawing/2014/main" id="{E949888B-B3BA-441C-818B-59767F80FE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5238379"/>
                  </p:ext>
                </p:extLst>
              </p:nvPr>
            </p:nvGraphicFramePr>
            <p:xfrm>
              <a:off x="7860503" y="401171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80" t="-1010" r="-372549" b="-373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980" t="-1010" r="-276238" b="-373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182" t="-1010" r="-1455" b="-373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3B04C019-BE13-47C2-AF4B-69A60A2128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9005943"/>
                  </p:ext>
                </p:extLst>
              </p:nvPr>
            </p:nvGraphicFramePr>
            <p:xfrm>
              <a:off x="452436" y="3227540"/>
              <a:ext cx="1087088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593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4614081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759608256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1035547010"/>
                        </a:ext>
                      </a:extLst>
                    </a:gridCol>
                    <a:gridCol w="3679893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dirty="0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)∧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  <a:p>
                          <a:pPr algn="ctr"/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3B04C019-BE13-47C2-AF4B-69A60A2128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9005943"/>
                  </p:ext>
                </p:extLst>
              </p:nvPr>
            </p:nvGraphicFramePr>
            <p:xfrm>
              <a:off x="452436" y="3227540"/>
              <a:ext cx="1087088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593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4614081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759608256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1035547010"/>
                        </a:ext>
                      </a:extLst>
                    </a:gridCol>
                    <a:gridCol w="3679893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90" t="-641" r="-1670297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41" r="-1553922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980" t="-641" r="-1469307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4452" t="-641" r="-408219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4452" t="-641" r="-308219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4452" t="-641" r="-208219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5530" t="-641" r="-662" b="-5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76D8E933-61C1-416D-BCD1-3113A83230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9097945"/>
                  </p:ext>
                </p:extLst>
              </p:nvPr>
            </p:nvGraphicFramePr>
            <p:xfrm>
              <a:off x="5058137" y="4962766"/>
              <a:ext cx="6265182" cy="1120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65182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→</m:t>
                                            </m:r>
                                          </m:e>
                                          <m:sub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sub>
                                        </m:sSub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→</m:t>
                                            </m:r>
                                          </m:e>
                                          <m:sub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sub>
                                        </m:sSub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</m:d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76D8E933-61C1-416D-BCD1-3113A83230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9097945"/>
                  </p:ext>
                </p:extLst>
              </p:nvPr>
            </p:nvGraphicFramePr>
            <p:xfrm>
              <a:off x="5058137" y="4962766"/>
              <a:ext cx="6265182" cy="1120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65182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7" t="-1010" r="-389" b="-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F7BB40-2E1A-421B-9490-F9B1DB4256D6}"/>
              </a:ext>
            </a:extLst>
          </p:cNvPr>
          <p:cNvSpPr txBox="1"/>
          <p:nvPr/>
        </p:nvSpPr>
        <p:spPr>
          <a:xfrm>
            <a:off x="452436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0424E-BCBE-44C8-9277-87856E011DF8}"/>
              </a:ext>
            </a:extLst>
          </p:cNvPr>
          <p:cNvSpPr txBox="1"/>
          <p:nvPr/>
        </p:nvSpPr>
        <p:spPr>
          <a:xfrm>
            <a:off x="1066800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98424-E73F-4911-922D-CFBDD48C363E}"/>
              </a:ext>
            </a:extLst>
          </p:cNvPr>
          <p:cNvSpPr txBox="1"/>
          <p:nvPr/>
        </p:nvSpPr>
        <p:spPr>
          <a:xfrm>
            <a:off x="1665924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43FE3A-10AC-4B40-BD2B-55C1DDC879DE}"/>
              </a:ext>
            </a:extLst>
          </p:cNvPr>
          <p:cNvSpPr txBox="1"/>
          <p:nvPr/>
        </p:nvSpPr>
        <p:spPr>
          <a:xfrm>
            <a:off x="2864172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867B62-16CE-4E2A-A105-4F409965AF9E}"/>
              </a:ext>
            </a:extLst>
          </p:cNvPr>
          <p:cNvSpPr txBox="1"/>
          <p:nvPr/>
        </p:nvSpPr>
        <p:spPr>
          <a:xfrm>
            <a:off x="4706778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8BF91B-9829-4587-8B5B-B69BA477A761}"/>
              </a:ext>
            </a:extLst>
          </p:cNvPr>
          <p:cNvSpPr txBox="1"/>
          <p:nvPr/>
        </p:nvSpPr>
        <p:spPr>
          <a:xfrm>
            <a:off x="6461760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F88BD-C35A-4DD2-8077-BF0B57D214DB}"/>
              </a:ext>
            </a:extLst>
          </p:cNvPr>
          <p:cNvSpPr txBox="1"/>
          <p:nvPr/>
        </p:nvSpPr>
        <p:spPr>
          <a:xfrm>
            <a:off x="9028266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65BEC9-9DE4-445F-A4C1-57300224ABC0}"/>
              </a:ext>
            </a:extLst>
          </p:cNvPr>
          <p:cNvSpPr txBox="1"/>
          <p:nvPr/>
        </p:nvSpPr>
        <p:spPr>
          <a:xfrm>
            <a:off x="7560941" y="5559924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47A5AF-555A-472B-9DAC-081560C39907}"/>
                  </a:ext>
                </a:extLst>
              </p:cNvPr>
              <p:cNvSpPr txBox="1"/>
              <p:nvPr/>
            </p:nvSpPr>
            <p:spPr>
              <a:xfrm>
                <a:off x="523776" y="4962766"/>
                <a:ext cx="4362855" cy="1178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Conclusion: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→</m:t>
                                  </m:r>
                                </m:e>
                                <m:sub>
                                  <m:r>
                                    <a:rPr lang="en-SG" sz="20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SG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→</m:t>
                                  </m:r>
                                </m:e>
                                <m:sub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SG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SG" sz="2000" dirty="0"/>
              </a:p>
              <a:p>
                <a:r>
                  <a:rPr lang="en-SG" sz="2400" dirty="0"/>
                  <a:t>is not a tautology.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47A5AF-555A-472B-9DAC-081560C39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76" y="4962766"/>
                <a:ext cx="4362855" cy="1178400"/>
              </a:xfrm>
              <a:prstGeom prst="rect">
                <a:avLst/>
              </a:prstGeom>
              <a:blipFill>
                <a:blip r:embed="rId6"/>
                <a:stretch>
                  <a:fillRect l="-2235" t="-4145" b="-108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46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  <p:bldP spid="18" grpId="0"/>
      <p:bldP spid="22" grpId="0"/>
      <p:bldP spid="24" grpId="0"/>
      <p:bldP spid="26" grpId="0"/>
      <p:bldP spid="28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Q5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5285424" cy="5786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33400" indent="-533400">
                  <a:tabLst>
                    <a:tab pos="533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SG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d>
                        <m:dPr>
                          <m:ctrlPr>
                            <a:rPr lang="en-SG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5285424" cy="5786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6">
                <a:extLst>
                  <a:ext uri="{FF2B5EF4-FFF2-40B4-BE49-F238E27FC236}">
                    <a16:creationId xmlns:a16="http://schemas.microsoft.com/office/drawing/2014/main" id="{E949888B-B3BA-441C-818B-59767F80FE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0654668"/>
                  </p:ext>
                </p:extLst>
              </p:nvPr>
            </p:nvGraphicFramePr>
            <p:xfrm>
              <a:off x="7860503" y="401171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6">
                <a:extLst>
                  <a:ext uri="{FF2B5EF4-FFF2-40B4-BE49-F238E27FC236}">
                    <a16:creationId xmlns:a16="http://schemas.microsoft.com/office/drawing/2014/main" id="{E949888B-B3BA-441C-818B-59767F80FE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0654668"/>
                  </p:ext>
                </p:extLst>
              </p:nvPr>
            </p:nvGraphicFramePr>
            <p:xfrm>
              <a:off x="7860503" y="401171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80" t="-1010" r="-372549" b="-373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980" t="-1010" r="-276238" b="-373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182" t="-1010" r="-1455" b="-373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3B04C019-BE13-47C2-AF4B-69A60A2128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2880350"/>
                  </p:ext>
                </p:extLst>
              </p:nvPr>
            </p:nvGraphicFramePr>
            <p:xfrm>
              <a:off x="452436" y="3227540"/>
              <a:ext cx="1087088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593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4614081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759608256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1035547010"/>
                        </a:ext>
                      </a:extLst>
                    </a:gridCol>
                    <a:gridCol w="3679893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dirty="0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)∧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  <a:p>
                          <a:pPr algn="ctr"/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3B04C019-BE13-47C2-AF4B-69A60A2128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2880350"/>
                  </p:ext>
                </p:extLst>
              </p:nvPr>
            </p:nvGraphicFramePr>
            <p:xfrm>
              <a:off x="452436" y="3227540"/>
              <a:ext cx="1087088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593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4614081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759608256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1035547010"/>
                        </a:ext>
                      </a:extLst>
                    </a:gridCol>
                    <a:gridCol w="3679893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90" t="-641" r="-1670297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41" r="-1553922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980" t="-641" r="-1469307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4452" t="-641" r="-408219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4452" t="-641" r="-308219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4452" t="-641" r="-208219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5530" t="-641" r="-662" b="-5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76D8E933-61C1-416D-BCD1-3113A83230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8062171"/>
                  </p:ext>
                </p:extLst>
              </p:nvPr>
            </p:nvGraphicFramePr>
            <p:xfrm>
              <a:off x="5069711" y="4962766"/>
              <a:ext cx="6253608" cy="1120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53608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→</m:t>
                                            </m:r>
                                          </m:e>
                                          <m:sub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sub>
                                        </m:sSub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→</m:t>
                                            </m:r>
                                          </m:e>
                                          <m:sub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sub>
                                        </m:sSub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</m:d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76D8E933-61C1-416D-BCD1-3113A83230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8062171"/>
                  </p:ext>
                </p:extLst>
              </p:nvPr>
            </p:nvGraphicFramePr>
            <p:xfrm>
              <a:off x="5069711" y="4962766"/>
              <a:ext cx="6253608" cy="1120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53608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7" t="-1010" r="-389" b="-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F7BB40-2E1A-421B-9490-F9B1DB4256D6}"/>
              </a:ext>
            </a:extLst>
          </p:cNvPr>
          <p:cNvSpPr txBox="1"/>
          <p:nvPr/>
        </p:nvSpPr>
        <p:spPr>
          <a:xfrm>
            <a:off x="452436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0424E-BCBE-44C8-9277-87856E011DF8}"/>
              </a:ext>
            </a:extLst>
          </p:cNvPr>
          <p:cNvSpPr txBox="1"/>
          <p:nvPr/>
        </p:nvSpPr>
        <p:spPr>
          <a:xfrm>
            <a:off x="1066800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98424-E73F-4911-922D-CFBDD48C363E}"/>
              </a:ext>
            </a:extLst>
          </p:cNvPr>
          <p:cNvSpPr txBox="1"/>
          <p:nvPr/>
        </p:nvSpPr>
        <p:spPr>
          <a:xfrm>
            <a:off x="1665924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43FE3A-10AC-4B40-BD2B-55C1DDC879DE}"/>
              </a:ext>
            </a:extLst>
          </p:cNvPr>
          <p:cNvSpPr txBox="1"/>
          <p:nvPr/>
        </p:nvSpPr>
        <p:spPr>
          <a:xfrm>
            <a:off x="2864172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867B62-16CE-4E2A-A105-4F409965AF9E}"/>
              </a:ext>
            </a:extLst>
          </p:cNvPr>
          <p:cNvSpPr txBox="1"/>
          <p:nvPr/>
        </p:nvSpPr>
        <p:spPr>
          <a:xfrm>
            <a:off x="4706778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8BF91B-9829-4587-8B5B-B69BA477A761}"/>
              </a:ext>
            </a:extLst>
          </p:cNvPr>
          <p:cNvSpPr txBox="1"/>
          <p:nvPr/>
        </p:nvSpPr>
        <p:spPr>
          <a:xfrm>
            <a:off x="6461760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F88BD-C35A-4DD2-8077-BF0B57D214DB}"/>
              </a:ext>
            </a:extLst>
          </p:cNvPr>
          <p:cNvSpPr txBox="1"/>
          <p:nvPr/>
        </p:nvSpPr>
        <p:spPr>
          <a:xfrm>
            <a:off x="9028266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65BEC9-9DE4-445F-A4C1-57300224ABC0}"/>
              </a:ext>
            </a:extLst>
          </p:cNvPr>
          <p:cNvSpPr txBox="1"/>
          <p:nvPr/>
        </p:nvSpPr>
        <p:spPr>
          <a:xfrm>
            <a:off x="7560941" y="5559924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0FDD24-87B8-44E8-BF2A-8F94B294DFAD}"/>
                  </a:ext>
                </a:extLst>
              </p:cNvPr>
              <p:cNvSpPr txBox="1"/>
              <p:nvPr/>
            </p:nvSpPr>
            <p:spPr>
              <a:xfrm>
                <a:off x="523776" y="4962766"/>
                <a:ext cx="4362855" cy="1178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Conclusion: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→</m:t>
                                  </m:r>
                                </m:e>
                                <m:sub>
                                  <m:r>
                                    <a:rPr lang="en-SG" sz="20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SG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→</m:t>
                                  </m:r>
                                </m:e>
                                <m:sub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SG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SG" sz="2000" dirty="0"/>
              </a:p>
              <a:p>
                <a:r>
                  <a:rPr lang="en-SG" sz="2400" dirty="0"/>
                  <a:t>is not a tautology.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0FDD24-87B8-44E8-BF2A-8F94B294D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76" y="4962766"/>
                <a:ext cx="4362855" cy="1178400"/>
              </a:xfrm>
              <a:prstGeom prst="rect">
                <a:avLst/>
              </a:prstGeom>
              <a:blipFill>
                <a:blip r:embed="rId6"/>
                <a:stretch>
                  <a:fillRect l="-2235" t="-4145" b="-108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32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  <p:bldP spid="18" grpId="0"/>
      <p:bldP spid="22" grpId="0"/>
      <p:bldP spid="24" grpId="0"/>
      <p:bldP spid="26" grpId="0"/>
      <p:bldP spid="28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Q6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7464744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33400" indent="-533400">
                  <a:tabLst>
                    <a:tab pos="533400" algn="l"/>
                  </a:tabLst>
                </a:pPr>
                <a:r>
                  <a:rPr lang="en-SG" sz="2800" dirty="0"/>
                  <a:t>(a) 	Sandra knows Java and Sandra knows C++.</a:t>
                </a:r>
              </a:p>
              <a:p>
                <a:pPr marL="533400" indent="-533400">
                  <a:tabLst>
                    <a:tab pos="533400" algn="l"/>
                  </a:tabLst>
                </a:pPr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800" dirty="0"/>
                  <a:t> Sandra knows C++.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7464744" cy="954107"/>
              </a:xfrm>
              <a:prstGeom prst="rect">
                <a:avLst/>
              </a:prstGeom>
              <a:blipFill>
                <a:blip r:embed="rId2"/>
                <a:stretch>
                  <a:fillRect l="-1714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04F28-C1CB-4200-A63A-3F5327B1A073}"/>
                  </a:ext>
                </a:extLst>
              </p:cNvPr>
              <p:cNvSpPr txBox="1"/>
              <p:nvPr/>
            </p:nvSpPr>
            <p:spPr>
              <a:xfrm>
                <a:off x="2057400" y="1889760"/>
                <a:ext cx="50139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800" dirty="0"/>
                  <a:t> be “Sandra knows Java”.</a:t>
                </a:r>
              </a:p>
              <a:p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dirty="0"/>
                  <a:t> be “Sandra knows C++”.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04F28-C1CB-4200-A63A-3F5327B1A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889760"/>
                <a:ext cx="5013960" cy="954107"/>
              </a:xfrm>
              <a:prstGeom prst="rect">
                <a:avLst/>
              </a:prstGeom>
              <a:blipFill>
                <a:blip r:embed="rId3"/>
                <a:stretch>
                  <a:fillRect l="-2555" t="-5732" b="-171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F73CF3-3DCC-4771-8395-28D03ED43C0C}"/>
                  </a:ext>
                </a:extLst>
              </p:cNvPr>
              <p:cNvSpPr txBox="1"/>
              <p:nvPr/>
            </p:nvSpPr>
            <p:spPr>
              <a:xfrm>
                <a:off x="2072640" y="3490914"/>
                <a:ext cx="4023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dirty="0"/>
                  <a:t>	(premise)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F73CF3-3DCC-4771-8395-28D03ED4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40" y="3490914"/>
                <a:ext cx="4023360" cy="523220"/>
              </a:xfrm>
              <a:prstGeom prst="rect">
                <a:avLst/>
              </a:prstGeom>
              <a:blipFill>
                <a:blip r:embed="rId4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D655F-C466-4BD2-A336-65459A40AF21}"/>
                  </a:ext>
                </a:extLst>
              </p:cNvPr>
              <p:cNvSpPr txBox="1"/>
              <p:nvPr/>
            </p:nvSpPr>
            <p:spPr>
              <a:xfrm>
                <a:off x="2057400" y="4014134"/>
                <a:ext cx="6080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dirty="0"/>
                  <a:t>	(valid by specialization)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D655F-C466-4BD2-A336-65459A40A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014134"/>
                <a:ext cx="6080760" cy="523220"/>
              </a:xfrm>
              <a:prstGeom prst="rect">
                <a:avLst/>
              </a:prstGeom>
              <a:blipFill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68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Q6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10421304" cy="18158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33400" indent="-533400">
                  <a:tabLst>
                    <a:tab pos="533400" algn="l"/>
                  </a:tabLst>
                </a:pPr>
                <a:r>
                  <a:rPr lang="en-SG" sz="2800" dirty="0"/>
                  <a:t>(b)	If at least one of these two numbers is divisible by 6, then the product of these two numbers is divisible by 6.</a:t>
                </a:r>
              </a:p>
              <a:p>
                <a:pPr>
                  <a:tabLst>
                    <a:tab pos="533400" algn="l"/>
                  </a:tabLst>
                </a:pPr>
                <a:r>
                  <a:rPr lang="en-SG" sz="2800" dirty="0"/>
                  <a:t>	Neither of these two numbers is divisible by 6.</a:t>
                </a:r>
              </a:p>
              <a:p>
                <a:pPr marL="533400" indent="-533400">
                  <a:tabLst>
                    <a:tab pos="533400" algn="l"/>
                  </a:tabLst>
                </a:pPr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800" dirty="0"/>
                  <a:t> The product of these two numbers is not divisible by 6.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10421304" cy="1815882"/>
              </a:xfrm>
              <a:prstGeom prst="rect">
                <a:avLst/>
              </a:prstGeom>
              <a:blipFill>
                <a:blip r:embed="rId2"/>
                <a:stretch>
                  <a:fillRect l="-1228" t="-3356" b="-872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04F28-C1CB-4200-A63A-3F5327B1A073}"/>
                  </a:ext>
                </a:extLst>
              </p:cNvPr>
              <p:cNvSpPr txBox="1"/>
              <p:nvPr/>
            </p:nvSpPr>
            <p:spPr>
              <a:xfrm>
                <a:off x="1531620" y="2320135"/>
                <a:ext cx="912876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800" dirty="0"/>
                  <a:t> be “the first number is divisible by 6”.</a:t>
                </a:r>
              </a:p>
              <a:p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dirty="0"/>
                  <a:t> be “the second number is divisible by 6”.</a:t>
                </a:r>
              </a:p>
              <a:p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/>
                  <a:t> be “the product of these two numbers is divisible by 6”.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04F28-C1CB-4200-A63A-3F5327B1A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620" y="2320135"/>
                <a:ext cx="9128760" cy="1384995"/>
              </a:xfrm>
              <a:prstGeom prst="rect">
                <a:avLst/>
              </a:prstGeom>
              <a:blipFill>
                <a:blip r:embed="rId3"/>
                <a:stretch>
                  <a:fillRect l="-1335" t="-4405" r="-67" b="-118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F73CF3-3DCC-4771-8395-28D03ED43C0C}"/>
                  </a:ext>
                </a:extLst>
              </p:cNvPr>
              <p:cNvSpPr txBox="1"/>
              <p:nvPr/>
            </p:nvSpPr>
            <p:spPr>
              <a:xfrm>
                <a:off x="2057400" y="3705130"/>
                <a:ext cx="4023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/>
                  <a:t>	(premise)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F73CF3-3DCC-4771-8395-28D03ED4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705130"/>
                <a:ext cx="4023360" cy="523220"/>
              </a:xfrm>
              <a:prstGeom prst="rect">
                <a:avLst/>
              </a:prstGeom>
              <a:blipFill>
                <a:blip r:embed="rId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D655F-C466-4BD2-A336-65459A40AF21}"/>
                  </a:ext>
                </a:extLst>
              </p:cNvPr>
              <p:cNvSpPr txBox="1"/>
              <p:nvPr/>
            </p:nvSpPr>
            <p:spPr>
              <a:xfrm>
                <a:off x="2057399" y="4228350"/>
                <a:ext cx="62901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dirty="0"/>
                  <a:t>	(premise) (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~(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SG" sz="2800" dirty="0"/>
                  <a:t>q))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D655F-C466-4BD2-A336-65459A40A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399" y="4228350"/>
                <a:ext cx="6290188" cy="523220"/>
              </a:xfrm>
              <a:prstGeom prst="rect">
                <a:avLst/>
              </a:prstGeom>
              <a:blipFill>
                <a:blip r:embed="rId5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F9B90-9482-4364-B2F7-4B6ED23863D3}"/>
                  </a:ext>
                </a:extLst>
              </p:cNvPr>
              <p:cNvSpPr txBox="1"/>
              <p:nvPr/>
            </p:nvSpPr>
            <p:spPr>
              <a:xfrm>
                <a:off x="2057400" y="4751570"/>
                <a:ext cx="67056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/>
                  <a:t>	(invalid: inverse error;</a:t>
                </a:r>
              </a:p>
              <a:p>
                <a:pPr>
                  <a:tabLst>
                    <a:tab pos="2239963" algn="l"/>
                  </a:tabLst>
                </a:pPr>
                <a:r>
                  <a:rPr lang="en-SG" sz="2800" dirty="0"/>
                  <a:t>	counter-example: 2 and 3.)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F9B90-9482-4364-B2F7-4B6ED2386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751570"/>
                <a:ext cx="6705600" cy="954107"/>
              </a:xfrm>
              <a:prstGeom prst="rect">
                <a:avLst/>
              </a:prstGeom>
              <a:blipFill>
                <a:blip r:embed="rId6"/>
                <a:stretch>
                  <a:fillRect t="-5732" b="-171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72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Q6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10421304" cy="18158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33400" indent="-533400">
                  <a:tabLst>
                    <a:tab pos="533400" algn="l"/>
                  </a:tabLst>
                </a:pPr>
                <a:r>
                  <a:rPr lang="en-SG" sz="2800" dirty="0"/>
                  <a:t>(b)	If at least one of these two numbers is divisible by 6, then the product of these two numbers is divisible by 6.</a:t>
                </a:r>
              </a:p>
              <a:p>
                <a:pPr>
                  <a:tabLst>
                    <a:tab pos="533400" algn="l"/>
                  </a:tabLst>
                </a:pPr>
                <a:r>
                  <a:rPr lang="en-SG" sz="2800" dirty="0"/>
                  <a:t>	Neither of these two numbers is divisible by 6.</a:t>
                </a:r>
              </a:p>
              <a:p>
                <a:pPr marL="533400" indent="-533400">
                  <a:tabLst>
                    <a:tab pos="533400" algn="l"/>
                  </a:tabLst>
                </a:pPr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800" dirty="0"/>
                  <a:t> The product of these two numbers is not divisible by 6.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10421304" cy="1815882"/>
              </a:xfrm>
              <a:prstGeom prst="rect">
                <a:avLst/>
              </a:prstGeom>
              <a:blipFill>
                <a:blip r:embed="rId2"/>
                <a:stretch>
                  <a:fillRect l="-1228" t="-3356" b="-872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04F28-C1CB-4200-A63A-3F5327B1A073}"/>
                  </a:ext>
                </a:extLst>
              </p:cNvPr>
              <p:cNvSpPr txBox="1"/>
              <p:nvPr/>
            </p:nvSpPr>
            <p:spPr>
              <a:xfrm>
                <a:off x="1531620" y="2765120"/>
                <a:ext cx="91287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2800" dirty="0"/>
                  <a:t> be “at least one of these two numbers is divisible by 6”.</a:t>
                </a:r>
              </a:p>
              <a:p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SG" sz="2800" dirty="0"/>
                  <a:t> be “the product of these two numbers is divisible by 6”.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04F28-C1CB-4200-A63A-3F5327B1A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620" y="2765120"/>
                <a:ext cx="9128760" cy="954107"/>
              </a:xfrm>
              <a:prstGeom prst="rect">
                <a:avLst/>
              </a:prstGeom>
              <a:blipFill>
                <a:blip r:embed="rId3"/>
                <a:stretch>
                  <a:fillRect l="-1335" t="-6410" r="-401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F73CF3-3DCC-4771-8395-28D03ED43C0C}"/>
                  </a:ext>
                </a:extLst>
              </p:cNvPr>
              <p:cNvSpPr txBox="1"/>
              <p:nvPr/>
            </p:nvSpPr>
            <p:spPr>
              <a:xfrm>
                <a:off x="2057400" y="3705130"/>
                <a:ext cx="4023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SG" sz="2800" dirty="0"/>
                  <a:t>	(premise)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F73CF3-3DCC-4771-8395-28D03ED4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705130"/>
                <a:ext cx="4023360" cy="523220"/>
              </a:xfrm>
              <a:prstGeom prst="rect">
                <a:avLst/>
              </a:prstGeom>
              <a:blipFill>
                <a:blip r:embed="rId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D655F-C466-4BD2-A336-65459A40AF21}"/>
                  </a:ext>
                </a:extLst>
              </p:cNvPr>
              <p:cNvSpPr txBox="1"/>
              <p:nvPr/>
            </p:nvSpPr>
            <p:spPr>
              <a:xfrm>
                <a:off x="2057400" y="4228350"/>
                <a:ext cx="40538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2800" dirty="0"/>
                  <a:t>	(premise)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D655F-C466-4BD2-A336-65459A40A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228350"/>
                <a:ext cx="4053842" cy="523220"/>
              </a:xfrm>
              <a:prstGeom prst="rect">
                <a:avLst/>
              </a:prstGeom>
              <a:blipFill>
                <a:blip r:embed="rId5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F9B90-9482-4364-B2F7-4B6ED23863D3}"/>
                  </a:ext>
                </a:extLst>
              </p:cNvPr>
              <p:cNvSpPr txBox="1"/>
              <p:nvPr/>
            </p:nvSpPr>
            <p:spPr>
              <a:xfrm>
                <a:off x="2057400" y="4751570"/>
                <a:ext cx="67056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SG" sz="2800" dirty="0"/>
                  <a:t>	(invalid: inverse error;</a:t>
                </a:r>
              </a:p>
              <a:p>
                <a:pPr>
                  <a:tabLst>
                    <a:tab pos="2239963" algn="l"/>
                  </a:tabLst>
                </a:pPr>
                <a:r>
                  <a:rPr lang="en-SG" sz="2800" dirty="0"/>
                  <a:t>	counter-example: 2 and 3.)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F9B90-9482-4364-B2F7-4B6ED2386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751570"/>
                <a:ext cx="6705600" cy="954107"/>
              </a:xfrm>
              <a:prstGeom prst="rect">
                <a:avLst/>
              </a:prstGeom>
              <a:blipFill>
                <a:blip r:embed="rId6"/>
                <a:stretch>
                  <a:fillRect t="-5732" b="-171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91EDBC5-EE46-4F65-A571-0798E73E6A3D}"/>
              </a:ext>
            </a:extLst>
          </p:cNvPr>
          <p:cNvSpPr txBox="1"/>
          <p:nvPr/>
        </p:nvSpPr>
        <p:spPr>
          <a:xfrm>
            <a:off x="554167" y="2241900"/>
            <a:ext cx="4118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Let’s discuss this version: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18DDA9-E02B-4099-907D-A26E396B9ADD}"/>
              </a:ext>
            </a:extLst>
          </p:cNvPr>
          <p:cNvSpPr txBox="1"/>
          <p:nvPr/>
        </p:nvSpPr>
        <p:spPr>
          <a:xfrm>
            <a:off x="7479323" y="3831744"/>
            <a:ext cx="4118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Which version is better?</a:t>
            </a:r>
          </a:p>
        </p:txBody>
      </p:sp>
    </p:spTree>
    <p:extLst>
      <p:ext uri="{BB962C8B-B14F-4D97-AF65-F5344CB8AC3E}">
        <p14:creationId xmlns:p14="http://schemas.microsoft.com/office/powerpoint/2010/main" val="420746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9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Q6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10421304" cy="22467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33400" indent="-533400">
                  <a:tabLst>
                    <a:tab pos="533400" algn="l"/>
                  </a:tabLst>
                </a:pPr>
                <a:r>
                  <a:rPr lang="en-SG" sz="2800" dirty="0"/>
                  <a:t>(c)	If there are as many rational numbers as there are irrational numbers, then the set of all irrational numbers is infinite.</a:t>
                </a:r>
              </a:p>
              <a:p>
                <a:pPr>
                  <a:tabLst>
                    <a:tab pos="533400" algn="l"/>
                  </a:tabLst>
                </a:pPr>
                <a:r>
                  <a:rPr lang="en-SG" sz="2800" dirty="0"/>
                  <a:t>	The set of all irrational numbers is infinite.</a:t>
                </a:r>
              </a:p>
              <a:p>
                <a:pPr marL="533400" indent="-533400">
                  <a:tabLst>
                    <a:tab pos="533400" algn="l"/>
                  </a:tabLst>
                </a:pPr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800" dirty="0"/>
                  <a:t> There are as many rational numbers as there are irrational numbers.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10421304" cy="2246769"/>
              </a:xfrm>
              <a:prstGeom prst="rect">
                <a:avLst/>
              </a:prstGeom>
              <a:blipFill>
                <a:blip r:embed="rId2"/>
                <a:stretch>
                  <a:fillRect l="-1228" t="-2717" b="-70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04F28-C1CB-4200-A63A-3F5327B1A073}"/>
                  </a:ext>
                </a:extLst>
              </p:cNvPr>
              <p:cNvSpPr txBox="1"/>
              <p:nvPr/>
            </p:nvSpPr>
            <p:spPr>
              <a:xfrm>
                <a:off x="1531620" y="2745647"/>
                <a:ext cx="886206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800" dirty="0"/>
                  <a:t> be “there are as many rational numbers as there are irrational numbers”.</a:t>
                </a:r>
              </a:p>
              <a:p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dirty="0"/>
                  <a:t> be “the set of all irrational numbers is infinite”.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04F28-C1CB-4200-A63A-3F5327B1A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620" y="2745647"/>
                <a:ext cx="8862060" cy="1384995"/>
              </a:xfrm>
              <a:prstGeom prst="rect">
                <a:avLst/>
              </a:prstGeom>
              <a:blipFill>
                <a:blip r:embed="rId3"/>
                <a:stretch>
                  <a:fillRect l="-1376" t="-3947" b="-114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F73CF3-3DCC-4771-8395-28D03ED43C0C}"/>
                  </a:ext>
                </a:extLst>
              </p:cNvPr>
              <p:cNvSpPr txBox="1"/>
              <p:nvPr/>
            </p:nvSpPr>
            <p:spPr>
              <a:xfrm>
                <a:off x="2545080" y="4265318"/>
                <a:ext cx="4023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dirty="0"/>
                  <a:t>	(premise)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F73CF3-3DCC-4771-8395-28D03ED4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80" y="4265318"/>
                <a:ext cx="4023360" cy="523220"/>
              </a:xfrm>
              <a:prstGeom prst="rect">
                <a:avLst/>
              </a:prstGeom>
              <a:blipFill>
                <a:blip r:embed="rId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D655F-C466-4BD2-A336-65459A40AF21}"/>
                  </a:ext>
                </a:extLst>
              </p:cNvPr>
              <p:cNvSpPr txBox="1"/>
              <p:nvPr/>
            </p:nvSpPr>
            <p:spPr>
              <a:xfrm>
                <a:off x="2545080" y="4788538"/>
                <a:ext cx="4023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dirty="0"/>
                  <a:t>	(premise)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D655F-C466-4BD2-A336-65459A40A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80" y="4788538"/>
                <a:ext cx="4023360" cy="523220"/>
              </a:xfrm>
              <a:prstGeom prst="rect">
                <a:avLst/>
              </a:prstGeom>
              <a:blipFill>
                <a:blip r:embed="rId5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F9B90-9482-4364-B2F7-4B6ED23863D3}"/>
                  </a:ext>
                </a:extLst>
              </p:cNvPr>
              <p:cNvSpPr txBox="1"/>
              <p:nvPr/>
            </p:nvSpPr>
            <p:spPr>
              <a:xfrm>
                <a:off x="2545080" y="5311758"/>
                <a:ext cx="6705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800" dirty="0"/>
                  <a:t>	(invalid: converse error.)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F9B90-9482-4364-B2F7-4B6ED2386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80" y="5311758"/>
                <a:ext cx="6705600" cy="523220"/>
              </a:xfrm>
              <a:prstGeom prst="rect">
                <a:avLst/>
              </a:prstGeom>
              <a:blipFill>
                <a:blip r:embed="rId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93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Q6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10543224" cy="13849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33400" indent="-533400">
                  <a:tabLst>
                    <a:tab pos="533400" algn="l"/>
                  </a:tabLst>
                </a:pPr>
                <a:r>
                  <a:rPr lang="en-SG" sz="2800" dirty="0"/>
                  <a:t>(d)	If I get a Christmas bonus, I’ll buy a stereo.</a:t>
                </a:r>
              </a:p>
              <a:p>
                <a:pPr>
                  <a:tabLst>
                    <a:tab pos="533400" algn="l"/>
                  </a:tabLst>
                </a:pPr>
                <a:r>
                  <a:rPr lang="en-SG" sz="2800" dirty="0"/>
                  <a:t>	If I sell my motorcycle, I’ll buy a stereo.</a:t>
                </a:r>
              </a:p>
              <a:p>
                <a:pPr marL="533400" indent="-533400">
                  <a:tabLst>
                    <a:tab pos="533400" algn="l"/>
                  </a:tabLst>
                </a:pPr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800" dirty="0"/>
                  <a:t> If I get a Christmas bonus or I sell my motorcycle, I’ll buy a stereo.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10543224" cy="1384995"/>
              </a:xfrm>
              <a:prstGeom prst="rect">
                <a:avLst/>
              </a:prstGeom>
              <a:blipFill>
                <a:blip r:embed="rId2"/>
                <a:stretch>
                  <a:fillRect l="-1214" t="-4405" r="-405" b="-118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04F28-C1CB-4200-A63A-3F5327B1A073}"/>
                  </a:ext>
                </a:extLst>
              </p:cNvPr>
              <p:cNvSpPr txBox="1"/>
              <p:nvPr/>
            </p:nvSpPr>
            <p:spPr>
              <a:xfrm>
                <a:off x="3016766" y="1840491"/>
                <a:ext cx="48013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Let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400" dirty="0"/>
                  <a:t> be “I get a Christmas bonus”.</a:t>
                </a:r>
              </a:p>
              <a:p>
                <a:r>
                  <a:rPr lang="en-SG" sz="2400" dirty="0"/>
                  <a:t>Let </a:t>
                </a:r>
                <a14:m>
                  <m:oMath xmlns:m="http://schemas.openxmlformats.org/officeDocument/2006/math"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400" dirty="0"/>
                  <a:t> be “I sell my motorcycle”.</a:t>
                </a:r>
              </a:p>
              <a:p>
                <a:r>
                  <a:rPr lang="en-SG" sz="2400" dirty="0"/>
                  <a:t>Let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400" dirty="0"/>
                  <a:t> be “I’ll buy a stereo”.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04F28-C1CB-4200-A63A-3F5327B1A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766" y="1840491"/>
                <a:ext cx="4801354" cy="1200329"/>
              </a:xfrm>
              <a:prstGeom prst="rect">
                <a:avLst/>
              </a:prstGeom>
              <a:blipFill>
                <a:blip r:embed="rId3"/>
                <a:stretch>
                  <a:fillRect l="-2030" t="-4061" b="-10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F73CF3-3DCC-4771-8395-28D03ED43C0C}"/>
                  </a:ext>
                </a:extLst>
              </p:cNvPr>
              <p:cNvSpPr txBox="1"/>
              <p:nvPr/>
            </p:nvSpPr>
            <p:spPr>
              <a:xfrm>
                <a:off x="1446637" y="2959749"/>
                <a:ext cx="6080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322638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/>
                  <a:t>	(premise)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F73CF3-3DCC-4771-8395-28D03ED4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637" y="2959749"/>
                <a:ext cx="6080760" cy="523220"/>
              </a:xfrm>
              <a:prstGeom prst="rect">
                <a:avLst/>
              </a:prstGeom>
              <a:blipFill>
                <a:blip r:embed="rId4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D655F-C466-4BD2-A336-65459A40AF21}"/>
                  </a:ext>
                </a:extLst>
              </p:cNvPr>
              <p:cNvSpPr txBox="1"/>
              <p:nvPr/>
            </p:nvSpPr>
            <p:spPr>
              <a:xfrm>
                <a:off x="1446637" y="3384180"/>
                <a:ext cx="65227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322638" algn="l"/>
                  </a:tabLst>
                </a:pP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/>
                  <a:t>	(premise)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D655F-C466-4BD2-A336-65459A40A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637" y="3384180"/>
                <a:ext cx="6522720" cy="523220"/>
              </a:xfrm>
              <a:prstGeom prst="rect">
                <a:avLst/>
              </a:prstGeom>
              <a:blipFill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F9B90-9482-4364-B2F7-4B6ED23863D3}"/>
                  </a:ext>
                </a:extLst>
              </p:cNvPr>
              <p:cNvSpPr txBox="1"/>
              <p:nvPr/>
            </p:nvSpPr>
            <p:spPr>
              <a:xfrm>
                <a:off x="1446637" y="3887012"/>
                <a:ext cx="871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322638" algn="l"/>
                  </a:tabLst>
                </a:pP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800" dirty="0"/>
                  <a:t>	(conjunction of rule of inference)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F9B90-9482-4364-B2F7-4B6ED2386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637" y="3887012"/>
                <a:ext cx="8717280" cy="523220"/>
              </a:xfrm>
              <a:prstGeom prst="rect">
                <a:avLst/>
              </a:prstGeom>
              <a:blipFill>
                <a:blip r:embed="rId6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D87A11-8DC2-4DD7-99D2-4586A9371F5D}"/>
                  </a:ext>
                </a:extLst>
              </p:cNvPr>
              <p:cNvSpPr txBox="1"/>
              <p:nvPr/>
            </p:nvSpPr>
            <p:spPr>
              <a:xfrm>
                <a:off x="1446637" y="4410232"/>
                <a:ext cx="871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322638" algn="l"/>
                  </a:tabLst>
                </a:pP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(~</m:t>
                    </m:r>
                    <m:r>
                      <a:rPr lang="en-SG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)∧(~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800" dirty="0"/>
                  <a:t>	(implication law)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D87A11-8DC2-4DD7-99D2-4586A9371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637" y="4410232"/>
                <a:ext cx="8717280" cy="523220"/>
              </a:xfrm>
              <a:prstGeom prst="rect">
                <a:avLst/>
              </a:prstGeom>
              <a:blipFill>
                <a:blip r:embed="rId7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5594F0-4FCB-4ED9-B439-7DD0086C2503}"/>
                  </a:ext>
                </a:extLst>
              </p:cNvPr>
              <p:cNvSpPr txBox="1"/>
              <p:nvPr/>
            </p:nvSpPr>
            <p:spPr>
              <a:xfrm>
                <a:off x="1446637" y="4895831"/>
                <a:ext cx="871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322638" algn="l"/>
                  </a:tabLst>
                </a:pP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(~</m:t>
                    </m:r>
                    <m:r>
                      <a:rPr lang="en-SG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∧~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/>
                  <a:t>	(distributive law)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5594F0-4FCB-4ED9-B439-7DD0086C2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637" y="4895831"/>
                <a:ext cx="8717280" cy="523220"/>
              </a:xfrm>
              <a:prstGeom prst="rect">
                <a:avLst/>
              </a:prstGeom>
              <a:blipFill>
                <a:blip r:embed="rId8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24510B-89C9-47FC-9938-428396D8A355}"/>
                  </a:ext>
                </a:extLst>
              </p:cNvPr>
              <p:cNvSpPr txBox="1"/>
              <p:nvPr/>
            </p:nvSpPr>
            <p:spPr>
              <a:xfrm>
                <a:off x="1446637" y="5419051"/>
                <a:ext cx="871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322638" algn="l"/>
                  </a:tabLst>
                </a:pP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~(</m:t>
                    </m:r>
                    <m:r>
                      <a:rPr lang="en-SG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/>
                  <a:t>	(De Morgan’s law)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24510B-89C9-47FC-9938-428396D8A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637" y="5419051"/>
                <a:ext cx="8717280" cy="523220"/>
              </a:xfrm>
              <a:prstGeom prst="rect">
                <a:avLst/>
              </a:prstGeom>
              <a:blipFill>
                <a:blip r:embed="rId9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AA4C98-DD4C-44B9-BD23-85BEE3853A9A}"/>
                  </a:ext>
                </a:extLst>
              </p:cNvPr>
              <p:cNvSpPr txBox="1"/>
              <p:nvPr/>
            </p:nvSpPr>
            <p:spPr>
              <a:xfrm>
                <a:off x="1446637" y="5904650"/>
                <a:ext cx="871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322638" algn="l"/>
                  </a:tabLst>
                </a:pP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/>
                  <a:t>	(implication law)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AA4C98-DD4C-44B9-BD23-85BEE3853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637" y="5904650"/>
                <a:ext cx="8717280" cy="523220"/>
              </a:xfrm>
              <a:prstGeom prst="rect">
                <a:avLst/>
              </a:prstGeom>
              <a:blipFill>
                <a:blip r:embed="rId10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DD796C4-4201-4102-8BF8-D74909637FB0}"/>
              </a:ext>
            </a:extLst>
          </p:cNvPr>
          <p:cNvGrpSpPr/>
          <p:nvPr/>
        </p:nvGrpSpPr>
        <p:grpSpPr>
          <a:xfrm>
            <a:off x="1176336" y="3887012"/>
            <a:ext cx="10292508" cy="2055259"/>
            <a:chOff x="1176336" y="3887012"/>
            <a:chExt cx="10292508" cy="205525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56F7AD2-171F-4714-9D29-7B62FEA689D4}"/>
                </a:ext>
              </a:extLst>
            </p:cNvPr>
            <p:cNvSpPr/>
            <p:nvPr/>
          </p:nvSpPr>
          <p:spPr>
            <a:xfrm>
              <a:off x="1176336" y="3887012"/>
              <a:ext cx="8757208" cy="205525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F703C8-D612-4C50-BB95-331884BAFA78}"/>
                </a:ext>
              </a:extLst>
            </p:cNvPr>
            <p:cNvSpPr txBox="1"/>
            <p:nvPr/>
          </p:nvSpPr>
          <p:spPr>
            <a:xfrm>
              <a:off x="10021881" y="4241808"/>
              <a:ext cx="14469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rgbClr val="C00000"/>
                  </a:solidFill>
                </a:rPr>
                <a:t>How do you fill in the gap?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8B57FA2-8565-4B23-A577-110DC47BB92F}"/>
              </a:ext>
            </a:extLst>
          </p:cNvPr>
          <p:cNvSpPr txBox="1"/>
          <p:nvPr/>
        </p:nvSpPr>
        <p:spPr>
          <a:xfrm>
            <a:off x="8055980" y="2002420"/>
            <a:ext cx="3412864" cy="1323439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Many students cite Proof by Division into Cases (Lecture #2 slide 66). This is NOT proof by division into cases.</a:t>
            </a:r>
          </a:p>
        </p:txBody>
      </p:sp>
    </p:spTree>
    <p:extLst>
      <p:ext uri="{BB962C8B-B14F-4D97-AF65-F5344CB8AC3E}">
        <p14:creationId xmlns:p14="http://schemas.microsoft.com/office/powerpoint/2010/main" val="109316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9" grpId="0"/>
      <p:bldP spid="11" grpId="0"/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Q7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F7755-4741-459A-8940-DB4C6E75E00D}"/>
              </a:ext>
            </a:extLst>
          </p:cNvPr>
          <p:cNvSpPr txBox="1"/>
          <p:nvPr/>
        </p:nvSpPr>
        <p:spPr>
          <a:xfrm>
            <a:off x="1176336" y="401171"/>
            <a:ext cx="550824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SG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Given the following argument: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63BE7-1B58-4095-B340-A294B593B7AC}"/>
                  </a:ext>
                </a:extLst>
              </p:cNvPr>
              <p:cNvSpPr txBox="1"/>
              <p:nvPr/>
            </p:nvSpPr>
            <p:spPr>
              <a:xfrm>
                <a:off x="4445876" y="1182416"/>
                <a:ext cx="2459421" cy="161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SG" sz="28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SG" sz="28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63BE7-1B58-4095-B340-A294B593B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876" y="1182416"/>
                <a:ext cx="2459421" cy="16158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B607B9-A47E-45A9-A7C2-6F5F92C99EAD}"/>
                  </a:ext>
                </a:extLst>
              </p:cNvPr>
              <p:cNvSpPr txBox="1"/>
              <p:nvPr/>
            </p:nvSpPr>
            <p:spPr>
              <a:xfrm>
                <a:off x="1176336" y="2951946"/>
                <a:ext cx="6438409" cy="13849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Without actually drawing the truth table, determine the values of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SG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SG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SG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in the critical row(s) of the truth table. </a:t>
                </a:r>
                <a:endParaRPr lang="en-SG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B607B9-A47E-45A9-A7C2-6F5F92C99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2951946"/>
                <a:ext cx="6438409" cy="1384995"/>
              </a:xfrm>
              <a:prstGeom prst="rect">
                <a:avLst/>
              </a:prstGeom>
              <a:blipFill>
                <a:blip r:embed="rId3"/>
                <a:stretch>
                  <a:fillRect l="-1989" t="-3965" b="-118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5B0CE1E-7833-4A07-A281-0262645418B2}"/>
              </a:ext>
            </a:extLst>
          </p:cNvPr>
          <p:cNvSpPr txBox="1"/>
          <p:nvPr/>
        </p:nvSpPr>
        <p:spPr>
          <a:xfrm>
            <a:off x="1151621" y="5193285"/>
            <a:ext cx="357278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the argument valid?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364BF5-57ED-4C3B-AD49-BE3BDA77ACA7}"/>
                  </a:ext>
                </a:extLst>
              </p:cNvPr>
              <p:cNvSpPr txBox="1"/>
              <p:nvPr/>
            </p:nvSpPr>
            <p:spPr>
              <a:xfrm>
                <a:off x="8135007" y="2951946"/>
                <a:ext cx="225446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𝑓𝑎𝑙𝑠𝑒</m:t>
                      </m:r>
                    </m:oMath>
                  </m:oMathPara>
                </a14:m>
                <a:endParaRPr lang="en-SG" sz="2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</m:oMath>
                  </m:oMathPara>
                </a14:m>
                <a:endParaRPr lang="en-SG" sz="2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</m:oMath>
                  </m:oMathPara>
                </a14:m>
                <a:endParaRPr lang="en-SG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364BF5-57ED-4C3B-AD49-BE3BDA77A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007" y="2951946"/>
                <a:ext cx="2254469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DCFEF0-0B7E-4024-8400-B4B064A5D482}"/>
                  </a:ext>
                </a:extLst>
              </p:cNvPr>
              <p:cNvSpPr txBox="1"/>
              <p:nvPr/>
            </p:nvSpPr>
            <p:spPr>
              <a:xfrm>
                <a:off x="8046911" y="4500787"/>
                <a:ext cx="22544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</m:oMath>
                  </m:oMathPara>
                </a14:m>
                <a:endParaRPr lang="en-SG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DCFEF0-0B7E-4024-8400-B4B064A5D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911" y="4500787"/>
                <a:ext cx="225446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AA4B4AD-D4AF-447B-A3DA-8560FF2F3264}"/>
              </a:ext>
            </a:extLst>
          </p:cNvPr>
          <p:cNvSpPr txBox="1"/>
          <p:nvPr/>
        </p:nvSpPr>
        <p:spPr>
          <a:xfrm>
            <a:off x="5557344" y="5193285"/>
            <a:ext cx="1347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0" dirty="0">
                <a:solidFill>
                  <a:srgbClr val="C00000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13810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Q7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29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F7755-4741-459A-8940-DB4C6E75E00D}"/>
              </a:ext>
            </a:extLst>
          </p:cNvPr>
          <p:cNvSpPr txBox="1"/>
          <p:nvPr/>
        </p:nvSpPr>
        <p:spPr>
          <a:xfrm>
            <a:off x="1176336" y="401171"/>
            <a:ext cx="8850533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36575" indent="-536575">
              <a:tabLst>
                <a:tab pos="536575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(b) 	</a:t>
            </a:r>
            <a:r>
              <a:rPr lang="en-SG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 a counterexample to show that the following argument is invalid</a:t>
            </a:r>
            <a:r>
              <a:rPr lang="en-SG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63BE7-1B58-4095-B340-A294B593B7AC}"/>
                  </a:ext>
                </a:extLst>
              </p:cNvPr>
              <p:cNvSpPr txBox="1"/>
              <p:nvPr/>
            </p:nvSpPr>
            <p:spPr>
              <a:xfrm>
                <a:off x="4461642" y="1403708"/>
                <a:ext cx="2459421" cy="161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SG" sz="28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~(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63BE7-1B58-4095-B340-A294B593B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642" y="1403708"/>
                <a:ext cx="2459421" cy="16158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364BF5-57ED-4C3B-AD49-BE3BDA77ACA7}"/>
                  </a:ext>
                </a:extLst>
              </p:cNvPr>
              <p:cNvSpPr txBox="1"/>
              <p:nvPr/>
            </p:nvSpPr>
            <p:spPr>
              <a:xfrm>
                <a:off x="4461642" y="3429000"/>
                <a:ext cx="225446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</m:oMath>
                  </m:oMathPara>
                </a14:m>
                <a:endParaRPr lang="en-SG" sz="2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𝑓𝑎𝑙𝑠𝑒</m:t>
                      </m:r>
                    </m:oMath>
                  </m:oMathPara>
                </a14:m>
                <a:endParaRPr lang="en-SG" sz="2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𝑓𝑎𝑙𝑠𝑒</m:t>
                      </m:r>
                    </m:oMath>
                  </m:oMathPara>
                </a14:m>
                <a:endParaRPr lang="en-SG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364BF5-57ED-4C3B-AD49-BE3BDA77A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642" y="3429000"/>
                <a:ext cx="2254469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46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CA88-4658-43FE-B99F-FC3D0598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About the Module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47F226C-CF3B-47B1-891F-5F45655F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B732A-BBDE-6871-3F65-4A1866EB46E9}"/>
              </a:ext>
            </a:extLst>
          </p:cNvPr>
          <p:cNvSpPr txBox="1"/>
          <p:nvPr/>
        </p:nvSpPr>
        <p:spPr>
          <a:xfrm>
            <a:off x="1143000" y="1838036"/>
            <a:ext cx="100791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First module in the 3-chain of module</a:t>
            </a:r>
            <a:br>
              <a:rPr lang="en-US" sz="2400" dirty="0"/>
            </a:br>
            <a:r>
              <a:rPr lang="en-US" sz="2400" dirty="0"/>
              <a:t>CS1231S -&gt; CS2040S -&gt; CS3230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Also </a:t>
            </a:r>
            <a:r>
              <a:rPr lang="en-US" sz="2400" b="1" dirty="0"/>
              <a:t>the</a:t>
            </a:r>
            <a:r>
              <a:rPr lang="en-US" sz="2400" dirty="0"/>
              <a:t> foundation math modules, if you are interested in math modules beyond SoC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 so much a computation module, more of a comprehension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Module policy: Tutorial attendance taken; missing tutorials would require a valid reason and supporting document. Attendance will only be marked on your own tutorial group.</a:t>
            </a:r>
          </a:p>
        </p:txBody>
      </p:sp>
    </p:spTree>
    <p:extLst>
      <p:ext uri="{BB962C8B-B14F-4D97-AF65-F5344CB8AC3E}">
        <p14:creationId xmlns:p14="http://schemas.microsoft.com/office/powerpoint/2010/main" val="2185605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Q7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F7755-4741-459A-8940-DB4C6E75E00D}"/>
              </a:ext>
            </a:extLst>
          </p:cNvPr>
          <p:cNvSpPr txBox="1"/>
          <p:nvPr/>
        </p:nvSpPr>
        <p:spPr>
          <a:xfrm>
            <a:off x="1176336" y="401171"/>
            <a:ext cx="993835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36575" indent="-536575">
              <a:tabLst>
                <a:tab pos="536575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(c) 	</a:t>
            </a:r>
            <a:r>
              <a:rPr lang="en-SG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Determine whether the following argument is valid or invalid.</a:t>
            </a:r>
            <a:endParaRPr lang="en-SG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63BE7-1B58-4095-B340-A294B593B7AC}"/>
              </a:ext>
            </a:extLst>
          </p:cNvPr>
          <p:cNvSpPr txBox="1"/>
          <p:nvPr/>
        </p:nvSpPr>
        <p:spPr>
          <a:xfrm>
            <a:off x="1891864" y="1037706"/>
            <a:ext cx="893904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b="0" dirty="0">
                <a:ea typeface="Cambria Math" panose="02040503050406030204" pitchFamily="18" charset="0"/>
              </a:rPr>
              <a:t>If I go to the beach, I will take my shades </a:t>
            </a:r>
            <a:r>
              <a:rPr lang="en-SG" sz="2800" dirty="0">
                <a:ea typeface="Cambria Math" panose="02040503050406030204" pitchFamily="18" charset="0"/>
              </a:rPr>
              <a:t>or my </a:t>
            </a:r>
            <a:r>
              <a:rPr lang="en-SG" sz="2800" b="0" dirty="0">
                <a:ea typeface="Cambria Math" panose="02040503050406030204" pitchFamily="18" charset="0"/>
              </a:rPr>
              <a:t>sunscreen.</a:t>
            </a:r>
          </a:p>
          <a:p>
            <a:pPr>
              <a:spcAft>
                <a:spcPts val="600"/>
              </a:spcAft>
            </a:pPr>
            <a:r>
              <a:rPr lang="en-SG" sz="2800" dirty="0">
                <a:ea typeface="Cambria Math" panose="02040503050406030204" pitchFamily="18" charset="0"/>
              </a:rPr>
              <a:t>I am taking my shades but not my sunscreen.</a:t>
            </a:r>
          </a:p>
          <a:p>
            <a:pPr>
              <a:spcAft>
                <a:spcPts val="600"/>
              </a:spcAft>
            </a:pPr>
            <a:r>
              <a:rPr lang="en-SG" sz="2800" b="0" dirty="0">
                <a:ea typeface="Cambria Math" panose="02040503050406030204" pitchFamily="18" charset="0"/>
              </a:rPr>
              <a:t>Therefore, I will go to the beach.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364BF5-57ED-4C3B-AD49-BE3BDA77ACA7}"/>
                  </a:ext>
                </a:extLst>
              </p:cNvPr>
              <p:cNvSpPr txBox="1"/>
              <p:nvPr/>
            </p:nvSpPr>
            <p:spPr>
              <a:xfrm>
                <a:off x="1363719" y="2896417"/>
                <a:ext cx="500555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b="0" dirty="0">
                    <a:solidFill>
                      <a:srgbClr val="0000FF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800" b="0" dirty="0">
                    <a:solidFill>
                      <a:srgbClr val="0000FF"/>
                    </a:solidFill>
                  </a:rPr>
                  <a:t> be “I go to the beach”;</a:t>
                </a:r>
              </a:p>
              <a:p>
                <a14:m>
                  <m:oMath xmlns:m="http://schemas.openxmlformats.org/officeDocument/2006/math">
                    <m:r>
                      <a:rPr lang="en-SG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b="0" dirty="0">
                    <a:solidFill>
                      <a:srgbClr val="0000FF"/>
                    </a:solidFill>
                  </a:rPr>
                  <a:t> </a:t>
                </a:r>
                <a:r>
                  <a:rPr lang="en-SG" sz="2800" dirty="0">
                    <a:solidFill>
                      <a:srgbClr val="0000FF"/>
                    </a:solidFill>
                  </a:rPr>
                  <a:t>b</a:t>
                </a:r>
                <a:r>
                  <a:rPr lang="en-SG" sz="2800" b="0" dirty="0">
                    <a:solidFill>
                      <a:srgbClr val="0000FF"/>
                    </a:solidFill>
                  </a:rPr>
                  <a:t>e “I take my shades”;</a:t>
                </a:r>
              </a:p>
              <a:p>
                <a14:m>
                  <m:oMath xmlns:m="http://schemas.openxmlformats.org/officeDocument/2006/math">
                    <m:r>
                      <a:rPr lang="en-SG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b="0" dirty="0">
                    <a:solidFill>
                      <a:srgbClr val="0000FF"/>
                    </a:solidFill>
                  </a:rPr>
                  <a:t> be “I take my sunscreen”.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364BF5-57ED-4C3B-AD49-BE3BDA77A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719" y="2896417"/>
                <a:ext cx="5005550" cy="1384995"/>
              </a:xfrm>
              <a:prstGeom prst="rect">
                <a:avLst/>
              </a:prstGeom>
              <a:blipFill>
                <a:blip r:embed="rId2"/>
                <a:stretch>
                  <a:fillRect l="-2558" t="-3965" b="-118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ADE9DE-A531-47C7-A83E-87AC92D0D83C}"/>
                  </a:ext>
                </a:extLst>
              </p:cNvPr>
              <p:cNvSpPr txBox="1"/>
              <p:nvPr/>
            </p:nvSpPr>
            <p:spPr>
              <a:xfrm>
                <a:off x="6952595" y="2858076"/>
                <a:ext cx="201798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sz="28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∧~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sz="28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SG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ADE9DE-A531-47C7-A83E-87AC92D0D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595" y="2858076"/>
                <a:ext cx="2017984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8933A7-1BF7-4B03-9871-C955F5140422}"/>
                  </a:ext>
                </a:extLst>
              </p:cNvPr>
              <p:cNvSpPr txBox="1"/>
              <p:nvPr/>
            </p:nvSpPr>
            <p:spPr>
              <a:xfrm>
                <a:off x="1891864" y="4562899"/>
                <a:ext cx="73467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Critical row: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𝑡𝑟𝑢𝑒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8933A7-1BF7-4B03-9871-C955F5140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864" y="4562899"/>
                <a:ext cx="7346731" cy="523220"/>
              </a:xfrm>
              <a:prstGeom prst="rect">
                <a:avLst/>
              </a:prstGeom>
              <a:blipFill>
                <a:blip r:embed="rId4"/>
                <a:stretch>
                  <a:fillRect l="-1658"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E5458C9-2499-44E3-B470-4B8CE73FDBAF}"/>
              </a:ext>
            </a:extLst>
          </p:cNvPr>
          <p:cNvSpPr txBox="1"/>
          <p:nvPr/>
        </p:nvSpPr>
        <p:spPr>
          <a:xfrm>
            <a:off x="1891864" y="5105996"/>
            <a:ext cx="734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Conclusion: false.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468913-DBE7-4494-8113-F8B513A4EFDF}"/>
              </a:ext>
            </a:extLst>
          </p:cNvPr>
          <p:cNvSpPr txBox="1"/>
          <p:nvPr/>
        </p:nvSpPr>
        <p:spPr>
          <a:xfrm>
            <a:off x="1891864" y="5691877"/>
            <a:ext cx="734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Argument is </a:t>
            </a:r>
            <a:r>
              <a:rPr lang="en-SG" sz="2800" b="1" dirty="0"/>
              <a:t>invalid</a:t>
            </a:r>
            <a:r>
              <a:rPr lang="en-SG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550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7" grpId="0"/>
      <p:bldP spid="3" grpId="0"/>
      <p:bldP spid="9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Q7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31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F7755-4741-459A-8940-DB4C6E75E00D}"/>
              </a:ext>
            </a:extLst>
          </p:cNvPr>
          <p:cNvSpPr txBox="1"/>
          <p:nvPr/>
        </p:nvSpPr>
        <p:spPr>
          <a:xfrm>
            <a:off x="1176337" y="401171"/>
            <a:ext cx="84165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36575" indent="-536575">
              <a:tabLst>
                <a:tab pos="536575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(c) 	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ADE9DE-A531-47C7-A83E-87AC92D0D83C}"/>
                  </a:ext>
                </a:extLst>
              </p:cNvPr>
              <p:cNvSpPr txBox="1"/>
              <p:nvPr/>
            </p:nvSpPr>
            <p:spPr>
              <a:xfrm>
                <a:off x="729229" y="1205878"/>
                <a:ext cx="185665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sz="28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∧~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sz="28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SG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ADE9DE-A531-47C7-A83E-87AC92D0D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29" y="1205878"/>
                <a:ext cx="1856655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42C3F-49EE-4947-9479-BCC0FEC91F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6446767"/>
                  </p:ext>
                </p:extLst>
              </p:nvPr>
            </p:nvGraphicFramePr>
            <p:xfrm>
              <a:off x="2747213" y="574538"/>
              <a:ext cx="8630741" cy="50775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8538">
                      <a:extLst>
                        <a:ext uri="{9D8B030D-6E8A-4147-A177-3AD203B41FA5}">
                          <a16:colId xmlns:a16="http://schemas.microsoft.com/office/drawing/2014/main" val="3914904293"/>
                        </a:ext>
                      </a:extLst>
                    </a:gridCol>
                    <a:gridCol w="798538">
                      <a:extLst>
                        <a:ext uri="{9D8B030D-6E8A-4147-A177-3AD203B41FA5}">
                          <a16:colId xmlns:a16="http://schemas.microsoft.com/office/drawing/2014/main" val="3063436981"/>
                        </a:ext>
                      </a:extLst>
                    </a:gridCol>
                    <a:gridCol w="798538">
                      <a:extLst>
                        <a:ext uri="{9D8B030D-6E8A-4147-A177-3AD203B41FA5}">
                          <a16:colId xmlns:a16="http://schemas.microsoft.com/office/drawing/2014/main" val="3078231709"/>
                        </a:ext>
                      </a:extLst>
                    </a:gridCol>
                    <a:gridCol w="798538">
                      <a:extLst>
                        <a:ext uri="{9D8B030D-6E8A-4147-A177-3AD203B41FA5}">
                          <a16:colId xmlns:a16="http://schemas.microsoft.com/office/drawing/2014/main" val="1171906805"/>
                        </a:ext>
                      </a:extLst>
                    </a:gridCol>
                    <a:gridCol w="1207906">
                      <a:extLst>
                        <a:ext uri="{9D8B030D-6E8A-4147-A177-3AD203B41FA5}">
                          <a16:colId xmlns:a16="http://schemas.microsoft.com/office/drawing/2014/main" val="1115855142"/>
                        </a:ext>
                      </a:extLst>
                    </a:gridCol>
                    <a:gridCol w="1774289">
                      <a:extLst>
                        <a:ext uri="{9D8B030D-6E8A-4147-A177-3AD203B41FA5}">
                          <a16:colId xmlns:a16="http://schemas.microsoft.com/office/drawing/2014/main" val="582758108"/>
                        </a:ext>
                      </a:extLst>
                    </a:gridCol>
                    <a:gridCol w="1227197">
                      <a:extLst>
                        <a:ext uri="{9D8B030D-6E8A-4147-A177-3AD203B41FA5}">
                          <a16:colId xmlns:a16="http://schemas.microsoft.com/office/drawing/2014/main" val="1317708228"/>
                        </a:ext>
                      </a:extLst>
                    </a:gridCol>
                    <a:gridCol w="1227197">
                      <a:extLst>
                        <a:ext uri="{9D8B030D-6E8A-4147-A177-3AD203B41FA5}">
                          <a16:colId xmlns:a16="http://schemas.microsoft.com/office/drawing/2014/main" val="2202749909"/>
                        </a:ext>
                      </a:extLst>
                    </a:gridCol>
                  </a:tblGrid>
                  <a:tr h="564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→(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∧~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9097290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2355335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7945991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9888152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1725213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7169202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158676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6455832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7823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42C3F-49EE-4947-9479-BCC0FEC91F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6446767"/>
                  </p:ext>
                </p:extLst>
              </p:nvPr>
            </p:nvGraphicFramePr>
            <p:xfrm>
              <a:off x="2747213" y="574538"/>
              <a:ext cx="8630741" cy="50775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8538">
                      <a:extLst>
                        <a:ext uri="{9D8B030D-6E8A-4147-A177-3AD203B41FA5}">
                          <a16:colId xmlns:a16="http://schemas.microsoft.com/office/drawing/2014/main" val="3914904293"/>
                        </a:ext>
                      </a:extLst>
                    </a:gridCol>
                    <a:gridCol w="798538">
                      <a:extLst>
                        <a:ext uri="{9D8B030D-6E8A-4147-A177-3AD203B41FA5}">
                          <a16:colId xmlns:a16="http://schemas.microsoft.com/office/drawing/2014/main" val="3063436981"/>
                        </a:ext>
                      </a:extLst>
                    </a:gridCol>
                    <a:gridCol w="798538">
                      <a:extLst>
                        <a:ext uri="{9D8B030D-6E8A-4147-A177-3AD203B41FA5}">
                          <a16:colId xmlns:a16="http://schemas.microsoft.com/office/drawing/2014/main" val="3078231709"/>
                        </a:ext>
                      </a:extLst>
                    </a:gridCol>
                    <a:gridCol w="798538">
                      <a:extLst>
                        <a:ext uri="{9D8B030D-6E8A-4147-A177-3AD203B41FA5}">
                          <a16:colId xmlns:a16="http://schemas.microsoft.com/office/drawing/2014/main" val="1171906805"/>
                        </a:ext>
                      </a:extLst>
                    </a:gridCol>
                    <a:gridCol w="1207906">
                      <a:extLst>
                        <a:ext uri="{9D8B030D-6E8A-4147-A177-3AD203B41FA5}">
                          <a16:colId xmlns:a16="http://schemas.microsoft.com/office/drawing/2014/main" val="1115855142"/>
                        </a:ext>
                      </a:extLst>
                    </a:gridCol>
                    <a:gridCol w="1774289">
                      <a:extLst>
                        <a:ext uri="{9D8B030D-6E8A-4147-A177-3AD203B41FA5}">
                          <a16:colId xmlns:a16="http://schemas.microsoft.com/office/drawing/2014/main" val="582758108"/>
                        </a:ext>
                      </a:extLst>
                    </a:gridCol>
                    <a:gridCol w="1227197">
                      <a:extLst>
                        <a:ext uri="{9D8B030D-6E8A-4147-A177-3AD203B41FA5}">
                          <a16:colId xmlns:a16="http://schemas.microsoft.com/office/drawing/2014/main" val="1317708228"/>
                        </a:ext>
                      </a:extLst>
                    </a:gridCol>
                    <a:gridCol w="1227197">
                      <a:extLst>
                        <a:ext uri="{9D8B030D-6E8A-4147-A177-3AD203B41FA5}">
                          <a16:colId xmlns:a16="http://schemas.microsoft.com/office/drawing/2014/main" val="2202749909"/>
                        </a:ext>
                      </a:extLst>
                    </a:gridCol>
                  </a:tblGrid>
                  <a:tr h="5641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3" t="-1075" r="-984733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63" t="-1075" r="-884733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763" t="-1075" r="-784733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763" t="-1075" r="-684733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3819" t="-1075" r="-350754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8797" t="-1075" r="-139863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2475" t="-1075" r="-101485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5473" t="-1075" r="-1990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097290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2355335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7945991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9888152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1725213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7169202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158676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6455832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78230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87F2E3-5359-4870-9FF4-1DA77699970B}"/>
              </a:ext>
            </a:extLst>
          </p:cNvPr>
          <p:cNvSpPr/>
          <p:nvPr/>
        </p:nvSpPr>
        <p:spPr>
          <a:xfrm>
            <a:off x="2585884" y="3872487"/>
            <a:ext cx="8908026" cy="7669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639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Q7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F7755-4741-459A-8940-DB4C6E75E00D}"/>
              </a:ext>
            </a:extLst>
          </p:cNvPr>
          <p:cNvSpPr txBox="1"/>
          <p:nvPr/>
        </p:nvSpPr>
        <p:spPr>
          <a:xfrm>
            <a:off x="1176336" y="401171"/>
            <a:ext cx="993835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36575" indent="-536575">
              <a:tabLst>
                <a:tab pos="536575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(d) 	</a:t>
            </a:r>
            <a:r>
              <a:rPr lang="en-SG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Determine whether the following argument is valid or invalid.</a:t>
            </a:r>
            <a:endParaRPr lang="en-SG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63BE7-1B58-4095-B340-A294B593B7AC}"/>
              </a:ext>
            </a:extLst>
          </p:cNvPr>
          <p:cNvSpPr txBox="1"/>
          <p:nvPr/>
        </p:nvSpPr>
        <p:spPr>
          <a:xfrm>
            <a:off x="1891864" y="1037706"/>
            <a:ext cx="8939047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b="0" dirty="0">
                <a:ea typeface="Cambria Math" panose="02040503050406030204" pitchFamily="18" charset="0"/>
              </a:rPr>
              <a:t>I will buy a new goat or a used Yugo.</a:t>
            </a:r>
          </a:p>
          <a:p>
            <a:pPr>
              <a:spcAft>
                <a:spcPts val="600"/>
              </a:spcAft>
            </a:pPr>
            <a:r>
              <a:rPr lang="en-SG" sz="2800" dirty="0">
                <a:ea typeface="Cambria Math" panose="02040503050406030204" pitchFamily="18" charset="0"/>
              </a:rPr>
              <a:t>If I buy both a new goat and a used Yugo, I will need a loan.</a:t>
            </a:r>
          </a:p>
          <a:p>
            <a:pPr>
              <a:spcAft>
                <a:spcPts val="600"/>
              </a:spcAft>
            </a:pPr>
            <a:r>
              <a:rPr lang="en-SG" sz="2800" b="0" dirty="0">
                <a:ea typeface="Cambria Math" panose="02040503050406030204" pitchFamily="18" charset="0"/>
              </a:rPr>
              <a:t>I bought a used Yugo but I don’t need a loan.</a:t>
            </a:r>
          </a:p>
          <a:p>
            <a:pPr>
              <a:spcAft>
                <a:spcPts val="600"/>
              </a:spcAft>
            </a:pPr>
            <a:r>
              <a:rPr lang="en-SG" sz="2800" b="0" dirty="0">
                <a:ea typeface="Cambria Math" panose="02040503050406030204" pitchFamily="18" charset="0"/>
              </a:rPr>
              <a:t>Therefore, I </a:t>
            </a:r>
            <a:r>
              <a:rPr lang="en-SG" sz="2800" dirty="0">
                <a:ea typeface="Cambria Math" panose="02040503050406030204" pitchFamily="18" charset="0"/>
              </a:rPr>
              <a:t>didn’t buy a new goat</a:t>
            </a:r>
            <a:r>
              <a:rPr lang="en-SG" sz="2800" b="0" dirty="0">
                <a:ea typeface="Cambria Math" panose="020405030504060302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364BF5-57ED-4C3B-AD49-BE3BDA77ACA7}"/>
                  </a:ext>
                </a:extLst>
              </p:cNvPr>
              <p:cNvSpPr txBox="1"/>
              <p:nvPr/>
            </p:nvSpPr>
            <p:spPr>
              <a:xfrm>
                <a:off x="1355837" y="3104297"/>
                <a:ext cx="438281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b="0" dirty="0">
                    <a:solidFill>
                      <a:srgbClr val="0000FF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800" b="0" dirty="0">
                    <a:solidFill>
                      <a:srgbClr val="0000FF"/>
                    </a:solidFill>
                  </a:rPr>
                  <a:t> be “I buy a new goat”;</a:t>
                </a:r>
              </a:p>
              <a:p>
                <a14:m>
                  <m:oMath xmlns:m="http://schemas.openxmlformats.org/officeDocument/2006/math">
                    <m:r>
                      <a:rPr lang="en-SG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b="0" dirty="0">
                    <a:solidFill>
                      <a:srgbClr val="0000FF"/>
                    </a:solidFill>
                  </a:rPr>
                  <a:t> be “I buy a used Yugo”;</a:t>
                </a:r>
              </a:p>
              <a:p>
                <a14:m>
                  <m:oMath xmlns:m="http://schemas.openxmlformats.org/officeDocument/2006/math">
                    <m:r>
                      <a:rPr lang="en-SG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b="0" dirty="0">
                    <a:solidFill>
                      <a:srgbClr val="0000FF"/>
                    </a:solidFill>
                  </a:rPr>
                  <a:t> be “I need a loan”.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364BF5-57ED-4C3B-AD49-BE3BDA77A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837" y="3104297"/>
                <a:ext cx="4382811" cy="1384995"/>
              </a:xfrm>
              <a:prstGeom prst="rect">
                <a:avLst/>
              </a:prstGeom>
              <a:blipFill>
                <a:blip r:embed="rId2"/>
                <a:stretch>
                  <a:fillRect l="-2782" t="-3965" b="-118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ADE9DE-A531-47C7-A83E-87AC92D0D83C}"/>
                  </a:ext>
                </a:extLst>
              </p:cNvPr>
              <p:cNvSpPr txBox="1"/>
              <p:nvPr/>
            </p:nvSpPr>
            <p:spPr>
              <a:xfrm>
                <a:off x="7772404" y="2710214"/>
                <a:ext cx="220716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SG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sz="28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∧~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sz="28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∴~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SG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ADE9DE-A531-47C7-A83E-87AC92D0D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4" y="2710214"/>
                <a:ext cx="2207168" cy="18158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8933A7-1BF7-4B03-9871-C955F5140422}"/>
                  </a:ext>
                </a:extLst>
              </p:cNvPr>
              <p:cNvSpPr txBox="1"/>
              <p:nvPr/>
            </p:nvSpPr>
            <p:spPr>
              <a:xfrm>
                <a:off x="1891864" y="4562899"/>
                <a:ext cx="73467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Critical row: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𝑡𝑟𝑢𝑒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8933A7-1BF7-4B03-9871-C955F5140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864" y="4562899"/>
                <a:ext cx="7346731" cy="523220"/>
              </a:xfrm>
              <a:prstGeom prst="rect">
                <a:avLst/>
              </a:prstGeom>
              <a:blipFill>
                <a:blip r:embed="rId4"/>
                <a:stretch>
                  <a:fillRect l="-1658"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E5458C9-2499-44E3-B470-4B8CE73FDBAF}"/>
              </a:ext>
            </a:extLst>
          </p:cNvPr>
          <p:cNvSpPr txBox="1"/>
          <p:nvPr/>
        </p:nvSpPr>
        <p:spPr>
          <a:xfrm>
            <a:off x="1891864" y="5105996"/>
            <a:ext cx="734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Conclusion: true.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468913-DBE7-4494-8113-F8B513A4EFDF}"/>
              </a:ext>
            </a:extLst>
          </p:cNvPr>
          <p:cNvSpPr txBox="1"/>
          <p:nvPr/>
        </p:nvSpPr>
        <p:spPr>
          <a:xfrm>
            <a:off x="1891864" y="5691877"/>
            <a:ext cx="734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Argument is </a:t>
            </a:r>
            <a:r>
              <a:rPr lang="en-SG" sz="2800" b="1" dirty="0"/>
              <a:t>valid</a:t>
            </a:r>
            <a:r>
              <a:rPr lang="en-SG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926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7" grpId="0"/>
      <p:bldP spid="3" grpId="0"/>
      <p:bldP spid="9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Q7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F7755-4741-459A-8940-DB4C6E75E00D}"/>
              </a:ext>
            </a:extLst>
          </p:cNvPr>
          <p:cNvSpPr txBox="1"/>
          <p:nvPr/>
        </p:nvSpPr>
        <p:spPr>
          <a:xfrm>
            <a:off x="1176337" y="401171"/>
            <a:ext cx="84165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36575" indent="-536575">
              <a:tabLst>
                <a:tab pos="536575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(d) 	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ADE9DE-A531-47C7-A83E-87AC92D0D83C}"/>
                  </a:ext>
                </a:extLst>
              </p:cNvPr>
              <p:cNvSpPr txBox="1"/>
              <p:nvPr/>
            </p:nvSpPr>
            <p:spPr>
              <a:xfrm>
                <a:off x="676172" y="1169631"/>
                <a:ext cx="20179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SG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SG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SG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SG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lang="en-SG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SG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∧~</m:t>
                      </m:r>
                      <m:r>
                        <a:rPr lang="en-SG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∴~</m:t>
                      </m:r>
                      <m:r>
                        <a:rPr lang="en-SG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ADE9DE-A531-47C7-A83E-87AC92D0D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72" y="1169631"/>
                <a:ext cx="2017984" cy="18158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42C3F-49EE-4947-9479-BCC0FEC91F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8009956"/>
                  </p:ext>
                </p:extLst>
              </p:nvPr>
            </p:nvGraphicFramePr>
            <p:xfrm>
              <a:off x="2747213" y="574538"/>
              <a:ext cx="8630741" cy="50775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0500">
                      <a:extLst>
                        <a:ext uri="{9D8B030D-6E8A-4147-A177-3AD203B41FA5}">
                          <a16:colId xmlns:a16="http://schemas.microsoft.com/office/drawing/2014/main" val="3914904293"/>
                        </a:ext>
                      </a:extLst>
                    </a:gridCol>
                    <a:gridCol w="700500">
                      <a:extLst>
                        <a:ext uri="{9D8B030D-6E8A-4147-A177-3AD203B41FA5}">
                          <a16:colId xmlns:a16="http://schemas.microsoft.com/office/drawing/2014/main" val="3063436981"/>
                        </a:ext>
                      </a:extLst>
                    </a:gridCol>
                    <a:gridCol w="700500">
                      <a:extLst>
                        <a:ext uri="{9D8B030D-6E8A-4147-A177-3AD203B41FA5}">
                          <a16:colId xmlns:a16="http://schemas.microsoft.com/office/drawing/2014/main" val="3078231709"/>
                        </a:ext>
                      </a:extLst>
                    </a:gridCol>
                    <a:gridCol w="700500">
                      <a:extLst>
                        <a:ext uri="{9D8B030D-6E8A-4147-A177-3AD203B41FA5}">
                          <a16:colId xmlns:a16="http://schemas.microsoft.com/office/drawing/2014/main" val="1171906805"/>
                        </a:ext>
                      </a:extLst>
                    </a:gridCol>
                    <a:gridCol w="1059610">
                      <a:extLst>
                        <a:ext uri="{9D8B030D-6E8A-4147-A177-3AD203B41FA5}">
                          <a16:colId xmlns:a16="http://schemas.microsoft.com/office/drawing/2014/main" val="1115855142"/>
                        </a:ext>
                      </a:extLst>
                    </a:gridCol>
                    <a:gridCol w="952183">
                      <a:extLst>
                        <a:ext uri="{9D8B030D-6E8A-4147-A177-3AD203B41FA5}">
                          <a16:colId xmlns:a16="http://schemas.microsoft.com/office/drawing/2014/main" val="2407675244"/>
                        </a:ext>
                      </a:extLst>
                    </a:gridCol>
                    <a:gridCol w="1663884">
                      <a:extLst>
                        <a:ext uri="{9D8B030D-6E8A-4147-A177-3AD203B41FA5}">
                          <a16:colId xmlns:a16="http://schemas.microsoft.com/office/drawing/2014/main" val="582758108"/>
                        </a:ext>
                      </a:extLst>
                    </a:gridCol>
                    <a:gridCol w="1076532">
                      <a:extLst>
                        <a:ext uri="{9D8B030D-6E8A-4147-A177-3AD203B41FA5}">
                          <a16:colId xmlns:a16="http://schemas.microsoft.com/office/drawing/2014/main" val="1317708228"/>
                        </a:ext>
                      </a:extLst>
                    </a:gridCol>
                    <a:gridCol w="1076532">
                      <a:extLst>
                        <a:ext uri="{9D8B030D-6E8A-4147-A177-3AD203B41FA5}">
                          <a16:colId xmlns:a16="http://schemas.microsoft.com/office/drawing/2014/main" val="2202749909"/>
                        </a:ext>
                      </a:extLst>
                    </a:gridCol>
                  </a:tblGrid>
                  <a:tr h="564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)→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∧~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dirty="0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SG" sz="20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9097290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2355335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7945991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9888152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1725213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7169202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158676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6455832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7823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42C3F-49EE-4947-9479-BCC0FEC91F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8009956"/>
                  </p:ext>
                </p:extLst>
              </p:nvPr>
            </p:nvGraphicFramePr>
            <p:xfrm>
              <a:off x="2747213" y="574538"/>
              <a:ext cx="8630741" cy="50775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0500">
                      <a:extLst>
                        <a:ext uri="{9D8B030D-6E8A-4147-A177-3AD203B41FA5}">
                          <a16:colId xmlns:a16="http://schemas.microsoft.com/office/drawing/2014/main" val="3914904293"/>
                        </a:ext>
                      </a:extLst>
                    </a:gridCol>
                    <a:gridCol w="700500">
                      <a:extLst>
                        <a:ext uri="{9D8B030D-6E8A-4147-A177-3AD203B41FA5}">
                          <a16:colId xmlns:a16="http://schemas.microsoft.com/office/drawing/2014/main" val="3063436981"/>
                        </a:ext>
                      </a:extLst>
                    </a:gridCol>
                    <a:gridCol w="700500">
                      <a:extLst>
                        <a:ext uri="{9D8B030D-6E8A-4147-A177-3AD203B41FA5}">
                          <a16:colId xmlns:a16="http://schemas.microsoft.com/office/drawing/2014/main" val="3078231709"/>
                        </a:ext>
                      </a:extLst>
                    </a:gridCol>
                    <a:gridCol w="700500">
                      <a:extLst>
                        <a:ext uri="{9D8B030D-6E8A-4147-A177-3AD203B41FA5}">
                          <a16:colId xmlns:a16="http://schemas.microsoft.com/office/drawing/2014/main" val="1171906805"/>
                        </a:ext>
                      </a:extLst>
                    </a:gridCol>
                    <a:gridCol w="1059610">
                      <a:extLst>
                        <a:ext uri="{9D8B030D-6E8A-4147-A177-3AD203B41FA5}">
                          <a16:colId xmlns:a16="http://schemas.microsoft.com/office/drawing/2014/main" val="1115855142"/>
                        </a:ext>
                      </a:extLst>
                    </a:gridCol>
                    <a:gridCol w="952183">
                      <a:extLst>
                        <a:ext uri="{9D8B030D-6E8A-4147-A177-3AD203B41FA5}">
                          <a16:colId xmlns:a16="http://schemas.microsoft.com/office/drawing/2014/main" val="2407675244"/>
                        </a:ext>
                      </a:extLst>
                    </a:gridCol>
                    <a:gridCol w="1663884">
                      <a:extLst>
                        <a:ext uri="{9D8B030D-6E8A-4147-A177-3AD203B41FA5}">
                          <a16:colId xmlns:a16="http://schemas.microsoft.com/office/drawing/2014/main" val="582758108"/>
                        </a:ext>
                      </a:extLst>
                    </a:gridCol>
                    <a:gridCol w="1076532">
                      <a:extLst>
                        <a:ext uri="{9D8B030D-6E8A-4147-A177-3AD203B41FA5}">
                          <a16:colId xmlns:a16="http://schemas.microsoft.com/office/drawing/2014/main" val="1317708228"/>
                        </a:ext>
                      </a:extLst>
                    </a:gridCol>
                    <a:gridCol w="1076532">
                      <a:extLst>
                        <a:ext uri="{9D8B030D-6E8A-4147-A177-3AD203B41FA5}">
                          <a16:colId xmlns:a16="http://schemas.microsoft.com/office/drawing/2014/main" val="2202749909"/>
                        </a:ext>
                      </a:extLst>
                    </a:gridCol>
                  </a:tblGrid>
                  <a:tr h="5641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70" t="-1075" r="-1135652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870" t="-1075" r="-1035652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870" t="-1075" r="-935652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870" t="-1075" r="-835652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4943" t="-1075" r="-452299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7051" t="-1075" r="-404487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88686" t="-1075" r="-130292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5114" t="-1075" r="-102841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1130" t="-1075" r="-2260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097290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2355335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7945991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9888152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1725213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7169202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158676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6455832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78230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87F2E3-5359-4870-9FF4-1DA77699970B}"/>
              </a:ext>
            </a:extLst>
          </p:cNvPr>
          <p:cNvSpPr/>
          <p:nvPr/>
        </p:nvSpPr>
        <p:spPr>
          <a:xfrm>
            <a:off x="2585884" y="3872487"/>
            <a:ext cx="8908026" cy="7669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663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Q8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F7755-4741-459A-8940-DB4C6E75E00D}"/>
              </a:ext>
            </a:extLst>
          </p:cNvPr>
          <p:cNvSpPr txBox="1"/>
          <p:nvPr/>
        </p:nvSpPr>
        <p:spPr>
          <a:xfrm>
            <a:off x="1176336" y="401171"/>
            <a:ext cx="571214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715963" algn="l"/>
              </a:tabLst>
            </a:pPr>
            <a:r>
              <a:rPr lang="en-S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(a) 	Two natives </a:t>
            </a:r>
            <a:r>
              <a:rPr lang="en-SG" sz="2800" i="1" dirty="0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S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SG" sz="2800" i="1" dirty="0">
                <a:latin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S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tabLst>
                <a:tab pos="715963" algn="l"/>
              </a:tabLst>
            </a:pPr>
            <a:r>
              <a:rPr lang="en-SG" sz="2800" dirty="0"/>
              <a:t>	</a:t>
            </a:r>
            <a:r>
              <a:rPr lang="en-SG" sz="2800" i="1" dirty="0"/>
              <a:t>A</a:t>
            </a:r>
            <a:r>
              <a:rPr lang="en-SG" sz="2800" dirty="0"/>
              <a:t> says: Both of us are knights.</a:t>
            </a:r>
          </a:p>
          <a:p>
            <a:pPr>
              <a:tabLst>
                <a:tab pos="715963" algn="l"/>
              </a:tabLst>
            </a:pPr>
            <a:r>
              <a:rPr lang="en-SG" sz="2800" dirty="0"/>
              <a:t>	</a:t>
            </a:r>
            <a:r>
              <a:rPr lang="en-SG" sz="2800" i="1" dirty="0"/>
              <a:t>B</a:t>
            </a:r>
            <a:r>
              <a:rPr lang="en-SG" sz="2800" dirty="0"/>
              <a:t> says: </a:t>
            </a:r>
            <a:r>
              <a:rPr lang="en-SG" sz="2800" i="1" dirty="0"/>
              <a:t>A</a:t>
            </a:r>
            <a:r>
              <a:rPr lang="en-SG" sz="2800" dirty="0"/>
              <a:t> is a knave.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894D0-6621-4691-B35A-F6383FE5F927}"/>
              </a:ext>
            </a:extLst>
          </p:cNvPr>
          <p:cNvSpPr txBox="1"/>
          <p:nvPr/>
        </p:nvSpPr>
        <p:spPr>
          <a:xfrm>
            <a:off x="681036" y="2056552"/>
            <a:ext cx="8935404" cy="446276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b="1" dirty="0"/>
              <a:t>Proof (by contradiction):</a:t>
            </a:r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US" sz="2000" dirty="0"/>
              <a:t>1.	If </a:t>
            </a:r>
            <a:r>
              <a:rPr lang="en-US" sz="2000" i="1" dirty="0"/>
              <a:t>A</a:t>
            </a:r>
            <a:r>
              <a:rPr lang="en-US" sz="2000" dirty="0"/>
              <a:t> is a knight, then:</a:t>
            </a:r>
            <a:endParaRPr lang="en-SG" sz="2000" dirty="0"/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SG" sz="2000" dirty="0"/>
              <a:t>	1.1	What </a:t>
            </a:r>
            <a:r>
              <a:rPr lang="en-SG" sz="2000" i="1" dirty="0"/>
              <a:t>A</a:t>
            </a:r>
            <a:r>
              <a:rPr lang="en-SG" sz="2000" dirty="0"/>
              <a:t> says is true. 	(by definition of knight)</a:t>
            </a:r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SG" sz="2000" dirty="0"/>
              <a:t>	1.2	</a:t>
            </a:r>
            <a:r>
              <a:rPr lang="en-SG" sz="2000" dirty="0">
                <a:sym typeface="Symbol" panose="05050102010706020507" pitchFamily="18" charset="2"/>
              </a:rPr>
              <a:t></a:t>
            </a:r>
            <a:r>
              <a:rPr lang="en-SG" sz="2000" dirty="0"/>
              <a:t> </a:t>
            </a:r>
            <a:r>
              <a:rPr lang="en-SG" sz="2000" i="1" dirty="0"/>
              <a:t>B</a:t>
            </a:r>
            <a:r>
              <a:rPr lang="en-SG" sz="2000" dirty="0"/>
              <a:t> is a knight too. 	(that’s what </a:t>
            </a:r>
            <a:r>
              <a:rPr lang="en-SG" sz="2000" i="1" dirty="0"/>
              <a:t>A</a:t>
            </a:r>
            <a:r>
              <a:rPr lang="en-SG" sz="2000" dirty="0"/>
              <a:t> says)</a:t>
            </a:r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SG" sz="2000" dirty="0"/>
              <a:t>	1.3	</a:t>
            </a:r>
            <a:r>
              <a:rPr lang="en-SG" sz="2000" dirty="0">
                <a:sym typeface="Symbol" panose="05050102010706020507" pitchFamily="18" charset="2"/>
              </a:rPr>
              <a:t></a:t>
            </a:r>
            <a:r>
              <a:rPr lang="en-SG" sz="2000" dirty="0"/>
              <a:t> What </a:t>
            </a:r>
            <a:r>
              <a:rPr lang="en-SG" sz="2000" i="1" dirty="0"/>
              <a:t>B</a:t>
            </a:r>
            <a:r>
              <a:rPr lang="en-SG" sz="2000" dirty="0"/>
              <a:t> says is true. 	(by definition of knight)</a:t>
            </a:r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SG" sz="2000" dirty="0"/>
              <a:t>	1.4	</a:t>
            </a:r>
            <a:r>
              <a:rPr lang="en-SG" sz="2000" dirty="0">
                <a:sym typeface="Symbol" panose="05050102010706020507" pitchFamily="18" charset="2"/>
              </a:rPr>
              <a:t></a:t>
            </a:r>
            <a:r>
              <a:rPr lang="en-SG" sz="2000" dirty="0"/>
              <a:t> </a:t>
            </a:r>
            <a:r>
              <a:rPr lang="en-SG" sz="2000" i="1" dirty="0"/>
              <a:t>A</a:t>
            </a:r>
            <a:r>
              <a:rPr lang="en-SG" sz="2000" dirty="0"/>
              <a:t> is a knave. 	(that’s what </a:t>
            </a:r>
            <a:r>
              <a:rPr lang="en-SG" sz="2000" i="1" dirty="0"/>
              <a:t>B</a:t>
            </a:r>
            <a:r>
              <a:rPr lang="en-SG" sz="2000" dirty="0"/>
              <a:t> says)</a:t>
            </a:r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SG" sz="2000" dirty="0"/>
              <a:t>	1.5	</a:t>
            </a:r>
            <a:r>
              <a:rPr lang="en-SG" sz="2000" dirty="0">
                <a:sym typeface="Symbol" panose="05050102010706020507" pitchFamily="18" charset="2"/>
              </a:rPr>
              <a:t></a:t>
            </a:r>
            <a:r>
              <a:rPr lang="en-SG" sz="2000" dirty="0"/>
              <a:t> </a:t>
            </a:r>
            <a:r>
              <a:rPr lang="en-SG" sz="2000" i="1" dirty="0"/>
              <a:t>A</a:t>
            </a:r>
            <a:r>
              <a:rPr lang="en-SG" sz="2000" dirty="0"/>
              <a:t> is not a knight. 	(since </a:t>
            </a:r>
            <a:r>
              <a:rPr lang="en-SG" sz="2000" i="1" dirty="0"/>
              <a:t>A</a:t>
            </a:r>
            <a:r>
              <a:rPr lang="en-SG" sz="2000" dirty="0"/>
              <a:t> is either a knight or a knave, but not both)</a:t>
            </a:r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SG" sz="2000" dirty="0"/>
              <a:t>	1.6	</a:t>
            </a:r>
            <a:r>
              <a:rPr lang="en-SG" sz="2000" dirty="0">
                <a:sym typeface="Symbol" panose="05050102010706020507" pitchFamily="18" charset="2"/>
              </a:rPr>
              <a:t></a:t>
            </a:r>
            <a:r>
              <a:rPr lang="en-SG" sz="2000" dirty="0"/>
              <a:t> Contradiction to 1.</a:t>
            </a:r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US" sz="2000" dirty="0"/>
              <a:t>2.	</a:t>
            </a:r>
            <a:r>
              <a:rPr lang="en-US" sz="2000" dirty="0">
                <a:sym typeface="Symbol" panose="05050102010706020507" pitchFamily="18" charset="2"/>
              </a:rPr>
              <a:t>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/>
              <a:t> is not a knight. 	</a:t>
            </a:r>
            <a:endParaRPr lang="en-SG" sz="2000" dirty="0"/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US" sz="2000" dirty="0"/>
              <a:t>3.	</a:t>
            </a:r>
            <a:r>
              <a:rPr lang="en-US" sz="2000" dirty="0">
                <a:sym typeface="Symbol" panose="05050102010706020507" pitchFamily="18" charset="2"/>
              </a:rPr>
              <a:t>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/>
              <a:t> is a knave. 	(since </a:t>
            </a:r>
            <a:r>
              <a:rPr lang="en-US" sz="2000" i="1" dirty="0"/>
              <a:t>A</a:t>
            </a:r>
            <a:r>
              <a:rPr lang="en-US" sz="2000" dirty="0"/>
              <a:t> is either a knight or a knave, but not both)</a:t>
            </a:r>
            <a:endParaRPr lang="en-SG" sz="2000" dirty="0"/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US" sz="2000" dirty="0"/>
              <a:t>4.	</a:t>
            </a:r>
            <a:r>
              <a:rPr lang="en-US" sz="2000" dirty="0">
                <a:sym typeface="Symbol" panose="05050102010706020507" pitchFamily="18" charset="2"/>
              </a:rPr>
              <a:t></a:t>
            </a:r>
            <a:r>
              <a:rPr lang="en-US" sz="2000" dirty="0"/>
              <a:t> What </a:t>
            </a:r>
            <a:r>
              <a:rPr lang="en-US" sz="2000" i="1" dirty="0"/>
              <a:t>B</a:t>
            </a:r>
            <a:r>
              <a:rPr lang="en-US" sz="2000" dirty="0"/>
              <a:t> says is true.</a:t>
            </a:r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SG" sz="2000" dirty="0"/>
              <a:t>5.	</a:t>
            </a:r>
            <a:r>
              <a:rPr lang="en-US" sz="2000" dirty="0">
                <a:sym typeface="Symbol" panose="05050102010706020507" pitchFamily="18" charset="2"/>
              </a:rPr>
              <a:t>  </a:t>
            </a:r>
            <a:r>
              <a:rPr lang="en-US" sz="2000" i="1" dirty="0">
                <a:sym typeface="Symbol" panose="05050102010706020507" pitchFamily="18" charset="2"/>
              </a:rPr>
              <a:t>B</a:t>
            </a:r>
            <a:r>
              <a:rPr lang="en-US" sz="2000" dirty="0">
                <a:sym typeface="Symbol" panose="05050102010706020507" pitchFamily="18" charset="2"/>
              </a:rPr>
              <a:t> cannot be a knave. (as </a:t>
            </a:r>
            <a:r>
              <a:rPr lang="en-US" sz="2000" i="1" dirty="0">
                <a:sym typeface="Symbol" panose="05050102010706020507" pitchFamily="18" charset="2"/>
              </a:rPr>
              <a:t>B</a:t>
            </a:r>
            <a:r>
              <a:rPr lang="en-US" sz="2000" dirty="0">
                <a:sym typeface="Symbol" panose="05050102010706020507" pitchFamily="18" charset="2"/>
              </a:rPr>
              <a:t> has said something true)</a:t>
            </a:r>
            <a:endParaRPr lang="en-SG" sz="2000" dirty="0"/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US" sz="2000" dirty="0"/>
              <a:t>6.	</a:t>
            </a:r>
            <a:r>
              <a:rPr lang="en-US" sz="2000" dirty="0">
                <a:sym typeface="Symbol" panose="05050102010706020507" pitchFamily="18" charset="2"/>
              </a:rPr>
              <a:t></a:t>
            </a:r>
            <a:r>
              <a:rPr lang="en-US" sz="2000" dirty="0"/>
              <a:t> </a:t>
            </a:r>
            <a:r>
              <a:rPr lang="en-US" sz="2000" i="1" dirty="0"/>
              <a:t>B</a:t>
            </a:r>
            <a:r>
              <a:rPr lang="en-US" sz="2000" dirty="0"/>
              <a:t> is a knight.	(as there are only knights and knaves)</a:t>
            </a:r>
            <a:endParaRPr lang="en-SG" sz="2000" dirty="0"/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US" sz="2000" dirty="0"/>
              <a:t>7.	Conclusion: </a:t>
            </a:r>
            <a:r>
              <a:rPr lang="en-US" sz="2000" b="1" i="1" dirty="0"/>
              <a:t>A</a:t>
            </a:r>
            <a:r>
              <a:rPr lang="en-US" sz="2000" b="1" dirty="0"/>
              <a:t> is a knave and </a:t>
            </a:r>
            <a:r>
              <a:rPr lang="en-US" sz="2000" b="1" i="1" dirty="0"/>
              <a:t>B</a:t>
            </a:r>
            <a:r>
              <a:rPr lang="en-US" sz="2000" b="1" dirty="0"/>
              <a:t> is a knight</a:t>
            </a:r>
            <a:r>
              <a:rPr lang="en-US" sz="2000" dirty="0"/>
              <a:t>.</a:t>
            </a:r>
            <a:endParaRPr lang="en-SG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FB508-F615-4904-A7B2-FE23475725C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7" r="16422"/>
          <a:stretch/>
        </p:blipFill>
        <p:spPr bwMode="auto">
          <a:xfrm>
            <a:off x="9464039" y="271751"/>
            <a:ext cx="2425487" cy="1829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llout: Bent Line 13">
                <a:extLst>
                  <a:ext uri="{FF2B5EF4-FFF2-40B4-BE49-F238E27FC236}">
                    <a16:creationId xmlns:a16="http://schemas.microsoft.com/office/drawing/2014/main" id="{57D0F7E9-2AF4-4E64-B504-FB4563DF395A}"/>
                  </a:ext>
                </a:extLst>
              </p:cNvPr>
              <p:cNvSpPr/>
              <p:nvPr/>
            </p:nvSpPr>
            <p:spPr>
              <a:xfrm>
                <a:off x="8008620" y="1661160"/>
                <a:ext cx="3502344" cy="2265997"/>
              </a:xfrm>
              <a:prstGeom prst="borderCallout2">
                <a:avLst>
                  <a:gd name="adj1" fmla="val 19707"/>
                  <a:gd name="adj2" fmla="val 198"/>
                  <a:gd name="adj3" fmla="val 20095"/>
                  <a:gd name="adj4" fmla="val -17972"/>
                  <a:gd name="adj5" fmla="val 94987"/>
                  <a:gd name="adj6" fmla="val -66922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rgbClr val="0000FF"/>
                    </a:solidFill>
                  </a:rPr>
                  <a:t>Tempting to say “Contradiction” right after 1.4. However, this is not valid because contradiction requires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∧~</m:t>
                    </m:r>
                    <m:r>
                      <a:rPr lang="en-SG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dirty="0">
                    <a:solidFill>
                      <a:srgbClr val="0000FF"/>
                    </a:solidFill>
                  </a:rPr>
                  <a:t>, but ‘knave’ is not the negation of ‘knight’.</a:t>
                </a:r>
              </a:p>
              <a:p>
                <a:pPr algn="ctr"/>
                <a:r>
                  <a:rPr lang="en-SG" dirty="0">
                    <a:solidFill>
                      <a:srgbClr val="0000FF"/>
                    </a:solidFill>
                  </a:rPr>
                  <a:t>Hence 1.5 is required before we arrive at the contradiction in 1.6.</a:t>
                </a:r>
              </a:p>
            </p:txBody>
          </p:sp>
        </mc:Choice>
        <mc:Fallback xmlns="">
          <p:sp>
            <p:nvSpPr>
              <p:cNvPr id="14" name="Callout: Bent Line 13">
                <a:extLst>
                  <a:ext uri="{FF2B5EF4-FFF2-40B4-BE49-F238E27FC236}">
                    <a16:creationId xmlns:a16="http://schemas.microsoft.com/office/drawing/2014/main" id="{57D0F7E9-2AF4-4E64-B504-FB4563DF3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620" y="1661160"/>
                <a:ext cx="3502344" cy="2265997"/>
              </a:xfrm>
              <a:prstGeom prst="borderCallout2">
                <a:avLst>
                  <a:gd name="adj1" fmla="val 19707"/>
                  <a:gd name="adj2" fmla="val 198"/>
                  <a:gd name="adj3" fmla="val 20095"/>
                  <a:gd name="adj4" fmla="val -17972"/>
                  <a:gd name="adj5" fmla="val 94987"/>
                  <a:gd name="adj6" fmla="val -66922"/>
                </a:avLst>
              </a:prstGeom>
              <a:blipFill>
                <a:blip r:embed="rId3"/>
                <a:stretch>
                  <a:fillRect r="-7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88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Q8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F7755-4741-459A-8940-DB4C6E75E00D}"/>
              </a:ext>
            </a:extLst>
          </p:cNvPr>
          <p:cNvSpPr txBox="1"/>
          <p:nvPr/>
        </p:nvSpPr>
        <p:spPr>
          <a:xfrm>
            <a:off x="1176336" y="401171"/>
            <a:ext cx="778478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715963" algn="l"/>
              </a:tabLst>
            </a:pPr>
            <a:r>
              <a:rPr lang="en-S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(b) 	Two natives </a:t>
            </a:r>
            <a:r>
              <a:rPr lang="en-SG" sz="2800" i="1" dirty="0"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S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SG" sz="2800" i="1" dirty="0">
                <a:latin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S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tabLst>
                <a:tab pos="715963" algn="l"/>
              </a:tabLst>
            </a:pPr>
            <a:r>
              <a:rPr lang="en-SG" sz="2800" dirty="0"/>
              <a:t>	</a:t>
            </a:r>
            <a:r>
              <a:rPr lang="en-SG" sz="2800" i="1" dirty="0"/>
              <a:t>C</a:t>
            </a:r>
            <a:r>
              <a:rPr lang="en-SG" sz="2800" dirty="0"/>
              <a:t> says: </a:t>
            </a:r>
            <a:r>
              <a:rPr lang="en-SG" sz="2800" i="1" dirty="0"/>
              <a:t>D</a:t>
            </a:r>
            <a:r>
              <a:rPr lang="en-SG" sz="2800" dirty="0"/>
              <a:t> is a knave.</a:t>
            </a:r>
          </a:p>
          <a:p>
            <a:pPr>
              <a:tabLst>
                <a:tab pos="715963" algn="l"/>
              </a:tabLst>
            </a:pPr>
            <a:r>
              <a:rPr lang="en-SG" sz="2800" dirty="0"/>
              <a:t>	</a:t>
            </a:r>
            <a:r>
              <a:rPr lang="en-SG" sz="2800" i="1" dirty="0"/>
              <a:t>D</a:t>
            </a:r>
            <a:r>
              <a:rPr lang="en-SG" sz="2800" dirty="0"/>
              <a:t> says: </a:t>
            </a:r>
            <a:r>
              <a:rPr lang="en-SG" sz="2800" i="1" dirty="0"/>
              <a:t>C</a:t>
            </a:r>
            <a:r>
              <a:rPr lang="en-SG" sz="2800" dirty="0"/>
              <a:t> is a knave.</a:t>
            </a:r>
          </a:p>
          <a:p>
            <a:pPr>
              <a:tabLst>
                <a:tab pos="715963" algn="l"/>
              </a:tabLst>
            </a:pPr>
            <a:r>
              <a:rPr lang="en-SG" sz="2800" dirty="0"/>
              <a:t>	How many knights and knaves are there?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894D0-6621-4691-B35A-F6383FE5F927}"/>
              </a:ext>
            </a:extLst>
          </p:cNvPr>
          <p:cNvSpPr txBox="1"/>
          <p:nvPr/>
        </p:nvSpPr>
        <p:spPr>
          <a:xfrm>
            <a:off x="846570" y="2404227"/>
            <a:ext cx="10230804" cy="378565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b="1" dirty="0"/>
              <a:t>Proof (by division in cases):</a:t>
            </a:r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US" sz="2400" dirty="0"/>
              <a:t>1.	If </a:t>
            </a:r>
            <a:r>
              <a:rPr lang="en-US" sz="2400" i="1" dirty="0"/>
              <a:t>C</a:t>
            </a:r>
            <a:r>
              <a:rPr lang="en-US" sz="2400" dirty="0"/>
              <a:t> is a knight, then:</a:t>
            </a:r>
            <a:endParaRPr lang="en-SG" sz="2400" dirty="0"/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SG" sz="2400" dirty="0"/>
              <a:t>	1.1	What </a:t>
            </a:r>
            <a:r>
              <a:rPr lang="en-SG" sz="2400" i="1" dirty="0"/>
              <a:t>C</a:t>
            </a:r>
            <a:r>
              <a:rPr lang="en-SG" sz="2400" dirty="0"/>
              <a:t> says is true. 	(by definition of knight)</a:t>
            </a:r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SG" sz="2400" dirty="0"/>
              <a:t>	1.2	</a:t>
            </a:r>
            <a:r>
              <a:rPr lang="en-SG" sz="2400" dirty="0">
                <a:sym typeface="Symbol" panose="05050102010706020507" pitchFamily="18" charset="2"/>
              </a:rPr>
              <a:t></a:t>
            </a:r>
            <a:r>
              <a:rPr lang="en-SG" sz="2400" dirty="0"/>
              <a:t> </a:t>
            </a:r>
            <a:r>
              <a:rPr lang="en-SG" sz="2400" i="1" dirty="0"/>
              <a:t>D</a:t>
            </a:r>
            <a:r>
              <a:rPr lang="en-SG" sz="2400" dirty="0"/>
              <a:t> is a knave. 	(that’s what </a:t>
            </a:r>
            <a:r>
              <a:rPr lang="en-SG" sz="2400" i="1" dirty="0"/>
              <a:t>C</a:t>
            </a:r>
            <a:r>
              <a:rPr lang="en-SG" sz="2400" dirty="0"/>
              <a:t> says)</a:t>
            </a:r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US" sz="2400" dirty="0"/>
              <a:t>2.	If </a:t>
            </a:r>
            <a:r>
              <a:rPr lang="en-US" sz="2400" i="1" dirty="0"/>
              <a:t>C</a:t>
            </a:r>
            <a:r>
              <a:rPr lang="en-US" sz="2400" dirty="0"/>
              <a:t> is not a knight, then: 	</a:t>
            </a:r>
            <a:endParaRPr lang="en-SG" sz="2400" dirty="0"/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SG" sz="2400" dirty="0"/>
              <a:t>	2.1	Then </a:t>
            </a:r>
            <a:r>
              <a:rPr lang="en-SG" sz="2400" i="1" dirty="0"/>
              <a:t>C</a:t>
            </a:r>
            <a:r>
              <a:rPr lang="en-SG" sz="2400" dirty="0"/>
              <a:t> is a knave. 	(one is either a knight or a knave)</a:t>
            </a:r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SG" sz="2400" dirty="0"/>
              <a:t>	2.2	</a:t>
            </a:r>
            <a:r>
              <a:rPr lang="en-SG" sz="2400" dirty="0">
                <a:sym typeface="Symbol" panose="05050102010706020507" pitchFamily="18" charset="2"/>
              </a:rPr>
              <a:t> what</a:t>
            </a:r>
            <a:r>
              <a:rPr lang="en-SG" sz="2400" dirty="0"/>
              <a:t> </a:t>
            </a:r>
            <a:r>
              <a:rPr lang="en-SG" sz="2400" i="1" dirty="0"/>
              <a:t>C</a:t>
            </a:r>
            <a:r>
              <a:rPr lang="en-SG" sz="2400" dirty="0"/>
              <a:t> says is false. 	(by definition of knave)</a:t>
            </a:r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SG" sz="2400" dirty="0"/>
              <a:t>	2.3	</a:t>
            </a:r>
            <a:r>
              <a:rPr lang="en-SG" sz="2400" dirty="0">
                <a:sym typeface="Symbol" panose="05050102010706020507" pitchFamily="18" charset="2"/>
              </a:rPr>
              <a:t></a:t>
            </a:r>
            <a:r>
              <a:rPr lang="en-SG" sz="2400" dirty="0"/>
              <a:t> </a:t>
            </a:r>
            <a:r>
              <a:rPr lang="en-SG" sz="2400" i="1" dirty="0"/>
              <a:t>D</a:t>
            </a:r>
            <a:r>
              <a:rPr lang="en-SG" sz="2400" dirty="0"/>
              <a:t> is not a knave. 	(</a:t>
            </a:r>
            <a:r>
              <a:rPr lang="en-SG" sz="2400" i="1" dirty="0"/>
              <a:t>C</a:t>
            </a:r>
            <a:r>
              <a:rPr lang="en-SG" sz="2400" dirty="0"/>
              <a:t> says </a:t>
            </a:r>
            <a:r>
              <a:rPr lang="en-SG" sz="2400" i="1" dirty="0"/>
              <a:t>D</a:t>
            </a:r>
            <a:r>
              <a:rPr lang="en-SG" sz="2400" dirty="0"/>
              <a:t> is a knave, but what </a:t>
            </a:r>
            <a:r>
              <a:rPr lang="en-SG" sz="2400" i="1" dirty="0"/>
              <a:t>C</a:t>
            </a:r>
            <a:r>
              <a:rPr lang="en-SG" sz="2400" dirty="0"/>
              <a:t> says is false)</a:t>
            </a:r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SG" sz="2400" dirty="0"/>
              <a:t>	2.4	</a:t>
            </a:r>
            <a:r>
              <a:rPr lang="en-SG" sz="2400" dirty="0">
                <a:sym typeface="Symbol" panose="05050102010706020507" pitchFamily="18" charset="2"/>
              </a:rPr>
              <a:t> </a:t>
            </a:r>
            <a:r>
              <a:rPr lang="en-SG" sz="2400" dirty="0"/>
              <a:t> </a:t>
            </a:r>
            <a:r>
              <a:rPr lang="en-SG" sz="2400" i="1" dirty="0"/>
              <a:t>D</a:t>
            </a:r>
            <a:r>
              <a:rPr lang="en-SG" sz="2400" dirty="0"/>
              <a:t> is a knight. 	(one is either a knight or a knave)</a:t>
            </a:r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US" sz="2400" dirty="0"/>
              <a:t>3.	</a:t>
            </a:r>
            <a:r>
              <a:rPr lang="en-US" sz="2400" dirty="0">
                <a:sym typeface="Symbol" panose="05050102010706020507" pitchFamily="18" charset="2"/>
              </a:rPr>
              <a:t>Conclusion: in both cases, there is </a:t>
            </a:r>
            <a:r>
              <a:rPr lang="en-US" sz="2400" b="1" dirty="0">
                <a:sym typeface="Symbol" panose="05050102010706020507" pitchFamily="18" charset="2"/>
              </a:rPr>
              <a:t>one knight and one knave</a:t>
            </a:r>
            <a:r>
              <a:rPr lang="en-US" sz="2400" dirty="0">
                <a:sym typeface="Symbol" panose="05050102010706020507" pitchFamily="18" charset="2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FB508-F615-4904-A7B2-FE23475725C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7" r="16422"/>
          <a:stretch/>
        </p:blipFill>
        <p:spPr bwMode="auto">
          <a:xfrm>
            <a:off x="9464039" y="271751"/>
            <a:ext cx="2425487" cy="1829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766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Q9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F7755-4741-459A-8940-DB4C6E75E00D}"/>
              </a:ext>
            </a:extLst>
          </p:cNvPr>
          <p:cNvSpPr txBox="1"/>
          <p:nvPr/>
        </p:nvSpPr>
        <p:spPr>
          <a:xfrm>
            <a:off x="1176336" y="401171"/>
            <a:ext cx="932402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715963" algn="l"/>
              </a:tabLst>
            </a:pPr>
            <a:r>
              <a:rPr lang="en-S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Prove:</a:t>
            </a:r>
          </a:p>
          <a:p>
            <a:pPr>
              <a:tabLst>
                <a:tab pos="715963" algn="l"/>
              </a:tabLst>
            </a:pPr>
            <a:r>
              <a:rPr lang="en-SG" sz="2800" dirty="0"/>
              <a:t>	The product of any two odd integers is an odd integer.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2A8387-DF41-4683-B359-8E551B317F3C}"/>
                  </a:ext>
                </a:extLst>
              </p:cNvPr>
              <p:cNvSpPr txBox="1"/>
              <p:nvPr/>
            </p:nvSpPr>
            <p:spPr>
              <a:xfrm>
                <a:off x="789045" y="1543854"/>
                <a:ext cx="10759952" cy="421788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400" b="1" dirty="0"/>
                  <a:t>Direct proof:</a:t>
                </a: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4130675" algn="l"/>
                  </a:tabLst>
                </a:pPr>
                <a:r>
                  <a:rPr lang="en-US" sz="2400" dirty="0"/>
                  <a:t>1.	</a:t>
                </a:r>
                <a:r>
                  <a:rPr lang="en-SG" sz="2400" dirty="0"/>
                  <a:t>Take any two odd integers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sz="2400" dirty="0"/>
                  <a:t>.</a:t>
                </a: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4130675" algn="l"/>
                  </a:tabLst>
                </a:pPr>
                <a:r>
                  <a:rPr lang="en-US" sz="2400" dirty="0"/>
                  <a:t>2.	</a:t>
                </a:r>
                <a:r>
                  <a:rPr lang="en-SG" sz="2400" dirty="0"/>
                  <a:t>Then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SG" sz="2400" dirty="0"/>
                  <a:t>, for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/>
                  <a:t>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definition of odd integers)</a:t>
                </a:r>
              </a:p>
              <a:p>
                <a:pPr marL="627063" indent="-444500">
                  <a:buAutoNum type="arabicPeriod" startAt="3"/>
                  <a:tabLst>
                    <a:tab pos="533400" algn="l"/>
                    <a:tab pos="1082675" algn="l"/>
                    <a:tab pos="4130675" algn="l"/>
                  </a:tabLst>
                </a:pPr>
                <a:r>
                  <a:rPr lang="en-US" sz="2400" dirty="0">
                    <a:sym typeface="Symbol" panose="05050102010706020507" pitchFamily="18" charset="2"/>
                  </a:rPr>
                  <a:t>Hence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𝑛𝑚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+1</m:t>
                        </m:r>
                      </m:e>
                    </m:d>
                  </m:oMath>
                </a14:m>
                <a:endParaRPr lang="en-SG" sz="2400" b="0" dirty="0">
                  <a:sym typeface="Symbol" panose="05050102010706020507" pitchFamily="18" charset="2"/>
                </a:endParaRPr>
              </a:p>
              <a:p>
                <a:pPr marL="182563">
                  <a:tabLst>
                    <a:tab pos="533400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US" sz="2400" dirty="0">
                    <a:sym typeface="Symbol" panose="05050102010706020507" pitchFamily="18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  <m:d>
                          <m:d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+1</m:t>
                        </m:r>
                      </m:e>
                    </m:d>
                  </m:oMath>
                </a14:m>
                <a:endParaRPr lang="en-SG" sz="2400" b="0" dirty="0">
                  <a:sym typeface="Symbol" panose="05050102010706020507" pitchFamily="18" charset="2"/>
                </a:endParaRPr>
              </a:p>
              <a:p>
                <a:pPr marL="182563">
                  <a:tabLst>
                    <a:tab pos="533400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US" sz="2400" dirty="0">
                    <a:sym typeface="Symbol" panose="05050102010706020507" pitchFamily="18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4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𝑘𝑝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+2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+(2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+1)</m:t>
                    </m:r>
                  </m:oMath>
                </a14:m>
                <a:endParaRPr lang="en-US" sz="2400" dirty="0">
                  <a:sym typeface="Symbol" panose="05050102010706020507" pitchFamily="18" charset="2"/>
                </a:endParaRP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US" sz="2400" dirty="0">
                    <a:sym typeface="Symbol" panose="05050102010706020507" pitchFamily="18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=2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𝑘𝑝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+1</m:t>
                    </m:r>
                  </m:oMath>
                </a14:m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(by basic algebra)</a:t>
                </a: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US" sz="2400" dirty="0"/>
                  <a:t>4.	</a:t>
                </a:r>
                <a:r>
                  <a:rPr lang="en-SG" sz="2400" dirty="0"/>
                  <a:t>Let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𝑘𝑝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400" dirty="0"/>
                  <a:t> which is an integer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closure of integers under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SG" sz="2400" dirty="0">
                    <a:solidFill>
                      <a:srgbClr val="0066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4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SG" sz="2400" dirty="0">
                    <a:solidFill>
                      <a:srgbClr val="006600"/>
                    </a:solidFill>
                  </a:rPr>
                  <a:t>)</a:t>
                </a:r>
                <a:r>
                  <a:rPr lang="en-SG" sz="2400" dirty="0"/>
                  <a:t>.</a:t>
                </a: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SG" sz="2400" dirty="0"/>
                  <a:t>5.	Then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SG" sz="2400" dirty="0"/>
                  <a:t> which is odd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definition of odd integers)</a:t>
                </a: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SG" sz="2400" dirty="0"/>
                  <a:t>6.	Therefore, the product of any two odd integers is an odd integer.</a:t>
                </a:r>
                <a:endParaRPr lang="en-SG" sz="2400" dirty="0">
                  <a:solidFill>
                    <a:srgbClr val="3366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2A8387-DF41-4683-B359-8E551B317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45" y="1543854"/>
                <a:ext cx="10759952" cy="4217886"/>
              </a:xfrm>
              <a:prstGeom prst="rect">
                <a:avLst/>
              </a:prstGeom>
              <a:blipFill>
                <a:blip r:embed="rId2"/>
                <a:stretch>
                  <a:fillRect l="-792" t="-1009" b="-2161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F4BAB9B7-8D45-4603-B3CB-4A72448661BA}"/>
              </a:ext>
            </a:extLst>
          </p:cNvPr>
          <p:cNvSpPr/>
          <p:nvPr/>
        </p:nvSpPr>
        <p:spPr>
          <a:xfrm>
            <a:off x="8793480" y="1756449"/>
            <a:ext cx="2255520" cy="545556"/>
          </a:xfrm>
          <a:prstGeom prst="borderCallout2">
            <a:avLst>
              <a:gd name="adj1" fmla="val 18750"/>
              <a:gd name="adj2" fmla="val -50"/>
              <a:gd name="adj3" fmla="val 18750"/>
              <a:gd name="adj4" fmla="val -16667"/>
              <a:gd name="adj5" fmla="val 114302"/>
              <a:gd name="adj6" fmla="val -2748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>
                <a:solidFill>
                  <a:srgbClr val="0000FF"/>
                </a:solidFill>
              </a:rPr>
              <a:t>Give justification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CB38DB64-B091-4C74-A61C-4584DDA1D2C2}"/>
              </a:ext>
            </a:extLst>
          </p:cNvPr>
          <p:cNvSpPr/>
          <p:nvPr/>
        </p:nvSpPr>
        <p:spPr>
          <a:xfrm>
            <a:off x="8651598" y="4035695"/>
            <a:ext cx="1848762" cy="397759"/>
          </a:xfrm>
          <a:prstGeom prst="borderCallout2">
            <a:avLst>
              <a:gd name="adj1" fmla="val 18750"/>
              <a:gd name="adj2" fmla="val -50"/>
              <a:gd name="adj3" fmla="val 18750"/>
              <a:gd name="adj4" fmla="val -16667"/>
              <a:gd name="adj5" fmla="val 120452"/>
              <a:gd name="adj6" fmla="val -448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rgbClr val="C00000"/>
                </a:solidFill>
              </a:rPr>
              <a:t>Closure?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8097D-052D-4F35-A9E3-3486091DA57D}"/>
              </a:ext>
            </a:extLst>
          </p:cNvPr>
          <p:cNvSpPr txBox="1"/>
          <p:nvPr/>
        </p:nvSpPr>
        <p:spPr>
          <a:xfrm>
            <a:off x="3398521" y="1325563"/>
            <a:ext cx="4450079" cy="64633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Definitions of even and odd integers are given in lecture (lect #1 slide 27)</a:t>
            </a:r>
          </a:p>
        </p:txBody>
      </p:sp>
    </p:spTree>
    <p:extLst>
      <p:ext uri="{BB962C8B-B14F-4D97-AF65-F5344CB8AC3E}">
        <p14:creationId xmlns:p14="http://schemas.microsoft.com/office/powerpoint/2010/main" val="99405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 animBg="1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Q10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8431127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15963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be an integer.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is odd if and only if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is odd. </a:t>
                </a:r>
                <a:endParaRPr lang="en-SG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8431127" cy="523220"/>
              </a:xfrm>
              <a:prstGeom prst="rect">
                <a:avLst/>
              </a:prstGeom>
              <a:blipFill>
                <a:blip r:embed="rId2"/>
                <a:stretch>
                  <a:fillRect l="-1518" t="-11628" r="-151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2A8387-DF41-4683-B359-8E551B317F3C}"/>
                  </a:ext>
                </a:extLst>
              </p:cNvPr>
              <p:cNvSpPr txBox="1"/>
              <p:nvPr/>
            </p:nvSpPr>
            <p:spPr>
              <a:xfrm>
                <a:off x="1176336" y="1130495"/>
                <a:ext cx="9807974" cy="4832092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400" b="1" dirty="0"/>
                  <a:t>(a) Smart’s attempt:</a:t>
                </a: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4130675" algn="l"/>
                  </a:tabLst>
                </a:pPr>
                <a:r>
                  <a:rPr lang="en-US" sz="2400" dirty="0"/>
                  <a:t>Proof (by contradiction)</a:t>
                </a: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4130675" algn="l"/>
                  </a:tabLst>
                </a:pPr>
                <a:r>
                  <a:rPr lang="en-US" sz="2400" dirty="0"/>
                  <a:t>1.	Suppose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is an even integer</a:t>
                </a:r>
                <a:r>
                  <a:rPr lang="en-SG" sz="2400" dirty="0"/>
                  <a:t>.</a:t>
                </a: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4130675" algn="l"/>
                  </a:tabLst>
                </a:pPr>
                <a:r>
                  <a:rPr lang="en-US" sz="2400" dirty="0"/>
                  <a:t>2.	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/>
                  <a:t> s.t.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400" dirty="0">
                    <a:solidFill>
                      <a:srgbClr val="336600"/>
                    </a:solidFill>
                  </a:rPr>
                  <a:t>.</a:t>
                </a:r>
              </a:p>
              <a:p>
                <a:pPr marL="182563">
                  <a:spcAft>
                    <a:spcPts val="600"/>
                  </a:spcAft>
                  <a:buAutoNum type="arabicPeriod" startAt="3"/>
                  <a:tabLst>
                    <a:tab pos="533400" algn="l"/>
                    <a:tab pos="1082675" algn="l"/>
                    <a:tab pos="4130675" algn="l"/>
                  </a:tabLst>
                </a:pPr>
                <a:r>
                  <a:rPr lang="en-US" sz="2400" dirty="0"/>
                  <a:t>	</a:t>
                </a:r>
                <a:r>
                  <a:rPr lang="en-SG" sz="2400" dirty="0"/>
                  <a:t>Squaring both sides, we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=2(2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SG" sz="2400" dirty="0"/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4130675" algn="l"/>
                  </a:tabLst>
                </a:pPr>
                <a:r>
                  <a:rPr lang="en-SG" sz="2400" dirty="0"/>
                  <a:t>4.	Since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400" dirty="0"/>
                  <a:t> is an integer, so is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400" dirty="0"/>
                  <a:t>.</a:t>
                </a: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4130675" algn="l"/>
                  </a:tabLst>
                </a:pPr>
                <a:r>
                  <a:rPr lang="en-SG" sz="2400" dirty="0"/>
                  <a:t>5.	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400" dirty="0"/>
                  <a:t>, with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/>
                  <a:t>.</a:t>
                </a: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4130675" algn="l"/>
                  </a:tabLst>
                </a:pPr>
                <a:r>
                  <a:rPr lang="en-SG" sz="2400" dirty="0"/>
                  <a:t>6.	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400" dirty="0"/>
                  <a:t> is even.</a:t>
                </a:r>
              </a:p>
              <a:p>
                <a:pPr marL="538163" indent="-355600">
                  <a:spcAft>
                    <a:spcPts val="600"/>
                  </a:spcAft>
                  <a:tabLst>
                    <a:tab pos="533400" algn="l"/>
                    <a:tab pos="1082675" algn="l"/>
                    <a:tab pos="4130675" algn="l"/>
                  </a:tabLst>
                </a:pPr>
                <a:r>
                  <a:rPr lang="en-SG" sz="2400" dirty="0"/>
                  <a:t>7.	So, if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400" dirty="0"/>
                  <a:t> is even,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400" dirty="0"/>
                  <a:t> is even, which is the same as saying,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400" dirty="0"/>
                  <a:t> is odd, then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400" dirty="0"/>
                  <a:t> is odd.</a:t>
                </a:r>
              </a:p>
              <a:p>
                <a:pPr marL="538163" indent="-355600">
                  <a:spcAft>
                    <a:spcPts val="600"/>
                  </a:spcAft>
                  <a:tabLst>
                    <a:tab pos="533400" algn="l"/>
                    <a:tab pos="1082675" algn="l"/>
                    <a:tab pos="4130675" algn="l"/>
                  </a:tabLst>
                </a:pPr>
                <a:r>
                  <a:rPr lang="en-SG" sz="2400" dirty="0"/>
                  <a:t>8.	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is odd if and only if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SG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is odd.</a:t>
                </a:r>
                <a:endParaRPr lang="en-SG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2A8387-DF41-4683-B359-8E551B317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1130495"/>
                <a:ext cx="9807974" cy="4832092"/>
              </a:xfrm>
              <a:prstGeom prst="rect">
                <a:avLst/>
              </a:prstGeom>
              <a:blipFill>
                <a:blip r:embed="rId3"/>
                <a:stretch>
                  <a:fillRect l="-931" t="-881" r="-372" b="-503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6E3FE52-0B33-4172-990F-89AD5747D6EC}"/>
              </a:ext>
            </a:extLst>
          </p:cNvPr>
          <p:cNvGrpSpPr/>
          <p:nvPr/>
        </p:nvGrpSpPr>
        <p:grpSpPr>
          <a:xfrm>
            <a:off x="2354893" y="1430840"/>
            <a:ext cx="2579841" cy="535746"/>
            <a:chOff x="2354893" y="1430840"/>
            <a:chExt cx="2579841" cy="53574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F724936-1C8E-4046-BC31-5CE76A920849}"/>
                </a:ext>
              </a:extLst>
            </p:cNvPr>
            <p:cNvCxnSpPr>
              <a:cxnSpLocks/>
            </p:cNvCxnSpPr>
            <p:nvPr/>
          </p:nvCxnSpPr>
          <p:spPr>
            <a:xfrm>
              <a:off x="2354893" y="1966586"/>
              <a:ext cx="2079321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B4A6E7-9FB3-4305-AC0A-1B1F685A96B3}"/>
                </a:ext>
              </a:extLst>
            </p:cNvPr>
            <p:cNvSpPr txBox="1"/>
            <p:nvPr/>
          </p:nvSpPr>
          <p:spPr>
            <a:xfrm>
              <a:off x="4346011" y="1430840"/>
              <a:ext cx="5887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A98E3E3-8DF1-4AB9-99B2-FEF0D4D0C9D9}"/>
              </a:ext>
            </a:extLst>
          </p:cNvPr>
          <p:cNvSpPr txBox="1"/>
          <p:nvPr/>
        </p:nvSpPr>
        <p:spPr>
          <a:xfrm>
            <a:off x="6096000" y="1259099"/>
            <a:ext cx="3911148" cy="523220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Missing justifications.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6ED3B9-B416-4F3C-90F7-CE1B3048AAEE}"/>
              </a:ext>
            </a:extLst>
          </p:cNvPr>
          <p:cNvSpPr txBox="1"/>
          <p:nvPr/>
        </p:nvSpPr>
        <p:spPr>
          <a:xfrm>
            <a:off x="4934734" y="2352539"/>
            <a:ext cx="445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006600"/>
                </a:solidFill>
              </a:rPr>
              <a:t>(by definition of even integers)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FC1286-AA99-4FBD-ABB2-20C7AA752329}"/>
                  </a:ext>
                </a:extLst>
              </p:cNvPr>
              <p:cNvSpPr txBox="1"/>
              <p:nvPr/>
            </p:nvSpPr>
            <p:spPr>
              <a:xfrm>
                <a:off x="5487967" y="3214614"/>
                <a:ext cx="44559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(by closure of integers under </a:t>
                </a:r>
                <a14:m>
                  <m:oMath xmlns:m="http://schemas.openxmlformats.org/officeDocument/2006/math">
                    <m:r>
                      <a:rPr lang="en-SG" sz="24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SG" sz="2400" dirty="0">
                    <a:solidFill>
                      <a:srgbClr val="0066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FC1286-AA99-4FBD-ABB2-20C7AA752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967" y="3214614"/>
                <a:ext cx="4455903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550A881-0C51-4BAD-BEBA-131C181653CD}"/>
              </a:ext>
            </a:extLst>
          </p:cNvPr>
          <p:cNvSpPr txBox="1"/>
          <p:nvPr/>
        </p:nvSpPr>
        <p:spPr>
          <a:xfrm>
            <a:off x="4523463" y="4157563"/>
            <a:ext cx="445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006600"/>
                </a:solidFill>
              </a:rPr>
              <a:t>(by definition of even integers)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3DC1CB-E742-48C4-96FA-ED55D6732A28}"/>
              </a:ext>
            </a:extLst>
          </p:cNvPr>
          <p:cNvSpPr txBox="1"/>
          <p:nvPr/>
        </p:nvSpPr>
        <p:spPr>
          <a:xfrm>
            <a:off x="7588685" y="5163753"/>
            <a:ext cx="3911148" cy="523220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Prove only one direction.</a:t>
            </a:r>
          </a:p>
        </p:txBody>
      </p:sp>
    </p:spTree>
    <p:extLst>
      <p:ext uri="{BB962C8B-B14F-4D97-AF65-F5344CB8AC3E}">
        <p14:creationId xmlns:p14="http://schemas.microsoft.com/office/powerpoint/2010/main" val="24326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2" animBg="1"/>
      <p:bldP spid="11" grpId="0" animBg="1"/>
      <p:bldP spid="12" grpId="0"/>
      <p:bldP spid="13" grpId="0"/>
      <p:bldP spid="14" grpId="0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Q10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8456179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15963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SG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be an integer.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is odd if and only if </a:t>
                </a:r>
                <a14:m>
                  <m:oMath xmlns:m="http://schemas.openxmlformats.org/officeDocument/2006/math">
                    <m:r>
                      <a:rPr lang="en-SG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is odd. </a:t>
                </a:r>
                <a:endParaRPr lang="en-SG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8456179" cy="523220"/>
              </a:xfrm>
              <a:prstGeom prst="rect">
                <a:avLst/>
              </a:prstGeom>
              <a:blipFill>
                <a:blip r:embed="rId2"/>
                <a:stretch>
                  <a:fillRect l="-1514" t="-11628" r="-1226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2AFDE47-1F43-4BB4-BA20-58ABE39C2B70}"/>
              </a:ext>
            </a:extLst>
          </p:cNvPr>
          <p:cNvSpPr txBox="1"/>
          <p:nvPr/>
        </p:nvSpPr>
        <p:spPr>
          <a:xfrm>
            <a:off x="1176336" y="924391"/>
            <a:ext cx="845617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715963" algn="l"/>
              </a:tabLst>
            </a:pPr>
            <a:r>
              <a:rPr lang="en-S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(b) Write your own proof.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D9935D-1333-4E85-91CF-E2BFFB36F540}"/>
                  </a:ext>
                </a:extLst>
              </p:cNvPr>
              <p:cNvSpPr txBox="1"/>
              <p:nvPr/>
            </p:nvSpPr>
            <p:spPr>
              <a:xfrm>
                <a:off x="741219" y="1570632"/>
                <a:ext cx="10882934" cy="4462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400" b="1" dirty="0"/>
                  <a:t>Proof:</a:t>
                </a:r>
              </a:p>
              <a:p>
                <a:pPr marL="182563">
                  <a:spcAft>
                    <a:spcPts val="600"/>
                  </a:spcAft>
                  <a:tabLst>
                    <a:tab pos="625475" algn="l"/>
                    <a:tab pos="1082675" algn="l"/>
                    <a:tab pos="4130675" algn="l"/>
                  </a:tabLst>
                </a:pPr>
                <a:r>
                  <a:rPr lang="en-US" sz="2400" dirty="0"/>
                  <a:t>1.	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SG" sz="2400" dirty="0"/>
                  <a:t> Proving the contraposition of “if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is odd, then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SG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is odd</a:t>
                </a:r>
                <a:r>
                  <a:rPr lang="en-SG" sz="2400" dirty="0"/>
                  <a:t>”.</a:t>
                </a:r>
              </a:p>
              <a:p>
                <a:pPr marL="538163">
                  <a:spcAft>
                    <a:spcPts val="600"/>
                  </a:spcAft>
                  <a:tabLst>
                    <a:tab pos="625475" algn="l"/>
                    <a:tab pos="1082675" algn="l"/>
                    <a:tab pos="4130675" algn="l"/>
                  </a:tabLst>
                </a:pPr>
                <a:r>
                  <a:rPr lang="en-US" sz="2400" dirty="0"/>
                  <a:t>1.1.	</a:t>
                </a:r>
                <a:r>
                  <a:rPr lang="en-SG" sz="2400" dirty="0"/>
                  <a:t>Suppose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400" dirty="0"/>
                  <a:t> is even.</a:t>
                </a:r>
              </a:p>
              <a:p>
                <a:pPr marL="538163">
                  <a:spcAft>
                    <a:spcPts val="600"/>
                  </a:spcAft>
                  <a:tabLst>
                    <a:tab pos="625475" algn="l"/>
                    <a:tab pos="1082675" algn="l"/>
                    <a:tab pos="4130675" algn="l"/>
                  </a:tabLst>
                </a:pPr>
                <a:r>
                  <a:rPr lang="en-SG" sz="2400" dirty="0"/>
                  <a:t>1.2.	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/>
                  <a:t> s.t.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400" dirty="0">
                    <a:solidFill>
                      <a:srgbClr val="336600"/>
                    </a:solidFill>
                  </a:rPr>
                  <a:t>.</a:t>
                </a:r>
                <a:r>
                  <a:rPr lang="en-SG" sz="2400" dirty="0">
                    <a:solidFill>
                      <a:srgbClr val="006600"/>
                    </a:solidFill>
                  </a:rPr>
                  <a:t> (by definition of even integers)</a:t>
                </a:r>
              </a:p>
              <a:p>
                <a:pPr marL="538163">
                  <a:spcAft>
                    <a:spcPts val="600"/>
                  </a:spcAft>
                  <a:tabLst>
                    <a:tab pos="625475" algn="l"/>
                    <a:tab pos="1082675" algn="l"/>
                    <a:tab pos="4130675" algn="l"/>
                  </a:tabLst>
                </a:pPr>
                <a:r>
                  <a:rPr lang="en-SG" sz="2400" dirty="0"/>
                  <a:t>1.3.	 Squaring both sides, we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i="1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i="1">
                        <a:latin typeface="Cambria Math" panose="02040503050406030204" pitchFamily="18" charset="0"/>
                      </a:rPr>
                      <m:t>=2(2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en-SG" sz="2400" dirty="0"/>
                  <a:t>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basic algebra)</a:t>
                </a:r>
              </a:p>
              <a:p>
                <a:pPr marL="538163">
                  <a:spcAft>
                    <a:spcPts val="600"/>
                  </a:spcAft>
                  <a:tabLst>
                    <a:tab pos="625475" algn="l"/>
                    <a:tab pos="1082675" algn="l"/>
                    <a:tab pos="4130675" algn="l"/>
                  </a:tabLst>
                </a:pPr>
                <a:r>
                  <a:rPr lang="en-SG" sz="2400" dirty="0"/>
                  <a:t>1.4.	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400" dirty="0"/>
                  <a:t>, with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/>
                  <a:t>.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closure of integers under </a:t>
                </a:r>
                <a14:m>
                  <m:oMath xmlns:m="http://schemas.openxmlformats.org/officeDocument/2006/math">
                    <m:r>
                      <a:rPr lang="en-SG" sz="24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SG" sz="2400" dirty="0">
                    <a:solidFill>
                      <a:srgbClr val="006600"/>
                    </a:solidFill>
                  </a:rPr>
                  <a:t>)</a:t>
                </a:r>
                <a:endParaRPr lang="en-SG" sz="2400" dirty="0"/>
              </a:p>
              <a:p>
                <a:pPr marL="538163">
                  <a:spcAft>
                    <a:spcPts val="600"/>
                  </a:spcAft>
                  <a:tabLst>
                    <a:tab pos="625475" algn="l"/>
                    <a:tab pos="1082675" algn="l"/>
                    <a:tab pos="4130675" algn="l"/>
                  </a:tabLst>
                </a:pPr>
                <a:r>
                  <a:rPr lang="en-SG" sz="2400" dirty="0"/>
                  <a:t>1.5.	Therefore,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400" dirty="0"/>
                  <a:t> is even.</a:t>
                </a:r>
                <a:r>
                  <a:rPr lang="en-SG" sz="2400" dirty="0">
                    <a:solidFill>
                      <a:srgbClr val="006600"/>
                    </a:solidFill>
                  </a:rPr>
                  <a:t> (by definition of even integers)</a:t>
                </a:r>
                <a:endParaRPr lang="en-SG" sz="2400" dirty="0"/>
              </a:p>
              <a:p>
                <a:pPr marL="538163">
                  <a:spcAft>
                    <a:spcPts val="600"/>
                  </a:spcAft>
                  <a:tabLst>
                    <a:tab pos="625475" algn="l"/>
                    <a:tab pos="1082675" algn="l"/>
                    <a:tab pos="4130675" algn="l"/>
                  </a:tabLst>
                </a:pPr>
                <a:r>
                  <a:rPr lang="en-SG" sz="2400" dirty="0"/>
                  <a:t>1.6.	This proves that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is odd, then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SG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is odd.</a:t>
                </a:r>
                <a:endParaRPr lang="en-SG" sz="2400" dirty="0"/>
              </a:p>
              <a:p>
                <a:pPr marL="182563">
                  <a:spcAft>
                    <a:spcPts val="600"/>
                  </a:spcAft>
                  <a:tabLst>
                    <a:tab pos="625475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SG" sz="2400" dirty="0"/>
                  <a:t>2.	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SG" sz="2400" dirty="0"/>
                  <a:t> If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400" dirty="0"/>
                  <a:t> is odd, then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400" dirty="0"/>
                  <a:t> is odd. </a:t>
                </a:r>
                <a:r>
                  <a:rPr lang="en-SG" sz="2400" dirty="0">
                    <a:solidFill>
                      <a:srgbClr val="336600"/>
                    </a:solidFill>
                  </a:rPr>
                  <a:t>(by question 9) </a:t>
                </a:r>
              </a:p>
              <a:p>
                <a:pPr marL="625475" indent="-442913">
                  <a:spcAft>
                    <a:spcPts val="600"/>
                  </a:spcAft>
                  <a:tabLst>
                    <a:tab pos="625475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SG" sz="2400" dirty="0"/>
                  <a:t>3.	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is odd if and only if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SG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is odd</a:t>
                </a:r>
                <a:r>
                  <a:rPr lang="en-SG" sz="2400" dirty="0"/>
                  <a:t>.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lines 1.6 and 2)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D9935D-1333-4E85-91CF-E2BFFB36F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19" y="1570632"/>
                <a:ext cx="10882934" cy="4462760"/>
              </a:xfrm>
              <a:prstGeom prst="rect">
                <a:avLst/>
              </a:prstGeom>
              <a:blipFill>
                <a:blip r:embed="rId3"/>
                <a:stretch>
                  <a:fillRect l="-896" t="-1093" b="-8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B9B3-A7BC-4260-E239-4AB6E70C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612C0-EEF8-F2F9-6E94-9D55D49E9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5180727"/>
            <a:ext cx="9872871" cy="1203959"/>
          </a:xfrm>
        </p:spPr>
        <p:txBody>
          <a:bodyPr vert="horz"/>
          <a:lstStyle/>
          <a:p>
            <a:pPr marL="45720" indent="0">
              <a:spcAft>
                <a:spcPts val="600"/>
              </a:spcAft>
              <a:buNone/>
            </a:pPr>
            <a:r>
              <a:rPr lang="en-SG" sz="2400" dirty="0"/>
              <a:t>Tutorial answers will be uploaded on Canvas at the end of the week.</a:t>
            </a:r>
          </a:p>
          <a:p>
            <a:pPr marL="45720" indent="0">
              <a:spcAft>
                <a:spcPts val="600"/>
              </a:spcAft>
              <a:buNone/>
            </a:pPr>
            <a:r>
              <a:rPr lang="en-SG" sz="2400" dirty="0"/>
              <a:t>If you still have any doubts, please post on Canvas.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4382E-4A33-A0A5-6664-82E286E3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81C4E5-642E-944E-0BF5-4B0F27EFC2E8}"/>
              </a:ext>
            </a:extLst>
          </p:cNvPr>
          <p:cNvGrpSpPr/>
          <p:nvPr/>
        </p:nvGrpSpPr>
        <p:grpSpPr>
          <a:xfrm>
            <a:off x="2053359" y="1679633"/>
            <a:ext cx="3805382" cy="3104681"/>
            <a:chOff x="2053359" y="1679633"/>
            <a:chExt cx="3805382" cy="3104681"/>
          </a:xfrm>
        </p:grpSpPr>
        <p:pic>
          <p:nvPicPr>
            <p:cNvPr id="6" name="Picture 5" descr="Qr code&#10;&#10;Description automatically generated">
              <a:extLst>
                <a:ext uri="{FF2B5EF4-FFF2-40B4-BE49-F238E27FC236}">
                  <a16:creationId xmlns:a16="http://schemas.microsoft.com/office/drawing/2014/main" id="{5D8BDB44-F880-B87D-A78B-64A35289E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3359" y="1679633"/>
              <a:ext cx="2857500" cy="28575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7A07A2-25A3-C659-179C-7AEBDE1B02FD}"/>
                </a:ext>
              </a:extLst>
            </p:cNvPr>
            <p:cNvSpPr txBox="1"/>
            <p:nvPr/>
          </p:nvSpPr>
          <p:spPr>
            <a:xfrm>
              <a:off x="2053359" y="4414982"/>
              <a:ext cx="3805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T13C: Wednesday, 1200-1400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D9EB33-E117-BA5E-36C9-FDD5F9FA0E4B}"/>
              </a:ext>
            </a:extLst>
          </p:cNvPr>
          <p:cNvGrpSpPr/>
          <p:nvPr/>
        </p:nvGrpSpPr>
        <p:grpSpPr>
          <a:xfrm>
            <a:off x="6930159" y="1679633"/>
            <a:ext cx="4017818" cy="3104681"/>
            <a:chOff x="6930159" y="1679633"/>
            <a:chExt cx="4017818" cy="3104681"/>
          </a:xfrm>
        </p:grpSpPr>
        <p:pic>
          <p:nvPicPr>
            <p:cNvPr id="9" name="Picture 8" descr="Qr code&#10;&#10;Description automatically generated">
              <a:extLst>
                <a:ext uri="{FF2B5EF4-FFF2-40B4-BE49-F238E27FC236}">
                  <a16:creationId xmlns:a16="http://schemas.microsoft.com/office/drawing/2014/main" id="{7C017EA6-26BE-7F52-CA14-B7C1C2309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0159" y="1679633"/>
              <a:ext cx="2857500" cy="28575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5AA13D-5027-3AD2-5E98-C32A55C5EA28}"/>
                </a:ext>
              </a:extLst>
            </p:cNvPr>
            <p:cNvSpPr txBox="1"/>
            <p:nvPr/>
          </p:nvSpPr>
          <p:spPr>
            <a:xfrm>
              <a:off x="7142595" y="4414982"/>
              <a:ext cx="3805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T23B: Friday, 1200-1400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104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CA88-4658-43FE-B99F-FC3D0598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97164"/>
            <a:ext cx="9875520" cy="1356360"/>
          </a:xfrm>
        </p:spPr>
        <p:txBody>
          <a:bodyPr/>
          <a:lstStyle/>
          <a:p>
            <a:r>
              <a:rPr lang="en-SG" dirty="0"/>
              <a:t>About the Tutorial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47F226C-CF3B-47B1-891F-5F45655F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B732A-BBDE-6871-3F65-4A1866EB46E9}"/>
              </a:ext>
            </a:extLst>
          </p:cNvPr>
          <p:cNvSpPr txBox="1"/>
          <p:nvPr/>
        </p:nvSpPr>
        <p:spPr>
          <a:xfrm>
            <a:off x="1143000" y="1567189"/>
            <a:ext cx="100791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Safe space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Questions, mistakes, comments are welcome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Please sound out if you have anything to say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Expectations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Come to tutorial prepared for discussion!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(Try to) finish the tutorial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If you can’t, at least read the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Workflow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We will go through the tutorial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Will stay back until :40 for any questions if needed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 will occasionally post extra material</a:t>
            </a:r>
          </a:p>
        </p:txBody>
      </p:sp>
    </p:spTree>
    <p:extLst>
      <p:ext uri="{BB962C8B-B14F-4D97-AF65-F5344CB8AC3E}">
        <p14:creationId xmlns:p14="http://schemas.microsoft.com/office/powerpoint/2010/main" val="178670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F693EA-D6FB-414A-846E-3067D94D8725}"/>
              </a:ext>
            </a:extLst>
          </p:cNvPr>
          <p:cNvSpPr txBox="1"/>
          <p:nvPr/>
        </p:nvSpPr>
        <p:spPr>
          <a:xfrm>
            <a:off x="610866" y="727241"/>
            <a:ext cx="10840958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3600" dirty="0">
                <a:latin typeface="+mj-lt"/>
                <a:cs typeface="Calibri" panose="020F0502020204030204" pitchFamily="34" charset="0"/>
              </a:rPr>
              <a:t>Learning objectives for this tutorial: </a:t>
            </a:r>
          </a:p>
          <a:p>
            <a:pPr marL="900113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800" dirty="0">
                <a:latin typeface="+mj-lt"/>
                <a:cs typeface="Calibri" panose="020F0502020204030204" pitchFamily="34" charset="0"/>
              </a:rPr>
              <a:t>Understanding “if” and “only if”. (Q1)</a:t>
            </a:r>
            <a:endParaRPr lang="en-SG" sz="2800" strike="sngStrike" dirty="0">
              <a:latin typeface="+mj-lt"/>
              <a:cs typeface="Calibri" panose="020F0502020204030204" pitchFamily="34" charset="0"/>
            </a:endParaRPr>
          </a:p>
          <a:p>
            <a:pPr marL="900113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800" dirty="0">
                <a:latin typeface="+mj-lt"/>
                <a:cs typeface="Calibri" panose="020F0502020204030204" pitchFamily="34" charset="0"/>
              </a:rPr>
              <a:t>Applying </a:t>
            </a:r>
            <a:r>
              <a:rPr lang="en-SG" sz="2800" dirty="0">
                <a:solidFill>
                  <a:srgbClr val="0000FF"/>
                </a:solidFill>
                <a:latin typeface="+mj-lt"/>
                <a:cs typeface="Calibri" panose="020F0502020204030204" pitchFamily="34" charset="0"/>
              </a:rPr>
              <a:t>laws of logical equivalences </a:t>
            </a:r>
            <a:r>
              <a:rPr lang="en-SG" sz="2800" dirty="0">
                <a:latin typeface="+mj-lt"/>
                <a:cs typeface="Calibri" panose="020F0502020204030204" pitchFamily="34" charset="0"/>
              </a:rPr>
              <a:t>to simplify statements and to prove equivalence. (Q2, Q3)</a:t>
            </a:r>
          </a:p>
          <a:p>
            <a:pPr marL="900113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800" dirty="0">
                <a:latin typeface="+mj-lt"/>
                <a:cs typeface="Calibri" panose="020F0502020204030204" pitchFamily="34" charset="0"/>
              </a:rPr>
              <a:t>Knowing the </a:t>
            </a:r>
            <a:r>
              <a:rPr lang="en-SG" sz="2800" dirty="0">
                <a:solidFill>
                  <a:srgbClr val="0000FF"/>
                </a:solidFill>
                <a:latin typeface="+mj-lt"/>
                <a:cs typeface="Calibri" panose="020F0502020204030204" pitchFamily="34" charset="0"/>
              </a:rPr>
              <a:t>negation</a:t>
            </a:r>
            <a:r>
              <a:rPr lang="en-SG" sz="28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SG" sz="2800" dirty="0">
                <a:solidFill>
                  <a:srgbClr val="0000FF"/>
                </a:solidFill>
                <a:latin typeface="+mj-lt"/>
                <a:cs typeface="Calibri" panose="020F0502020204030204" pitchFamily="34" charset="0"/>
              </a:rPr>
              <a:t>contrapositive</a:t>
            </a:r>
            <a:r>
              <a:rPr lang="en-SG" sz="28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SG" sz="2800" dirty="0">
                <a:solidFill>
                  <a:srgbClr val="0000FF"/>
                </a:solidFill>
                <a:latin typeface="+mj-lt"/>
                <a:cs typeface="Calibri" panose="020F0502020204030204" pitchFamily="34" charset="0"/>
              </a:rPr>
              <a:t>converse</a:t>
            </a:r>
            <a:r>
              <a:rPr lang="en-SG" sz="2800" dirty="0">
                <a:latin typeface="+mj-lt"/>
                <a:cs typeface="Calibri" panose="020F0502020204030204" pitchFamily="34" charset="0"/>
              </a:rPr>
              <a:t> and </a:t>
            </a:r>
            <a:r>
              <a:rPr lang="en-SG" sz="2800" dirty="0">
                <a:solidFill>
                  <a:srgbClr val="0000FF"/>
                </a:solidFill>
                <a:latin typeface="+mj-lt"/>
                <a:cs typeface="Calibri" panose="020F0502020204030204" pitchFamily="34" charset="0"/>
              </a:rPr>
              <a:t>inverse</a:t>
            </a:r>
            <a:r>
              <a:rPr lang="en-SG" sz="2800" dirty="0">
                <a:latin typeface="+mj-lt"/>
                <a:cs typeface="Calibri" panose="020F0502020204030204" pitchFamily="34" charset="0"/>
              </a:rPr>
              <a:t> forms of a conditional statement and their logical relationship. (Q4)</a:t>
            </a:r>
          </a:p>
          <a:p>
            <a:pPr marL="900113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800" dirty="0">
                <a:latin typeface="+mj-lt"/>
                <a:cs typeface="Calibri" panose="020F0502020204030204" pitchFamily="34" charset="0"/>
              </a:rPr>
              <a:t>Using </a:t>
            </a:r>
            <a:r>
              <a:rPr lang="en-SG" sz="2800" dirty="0">
                <a:solidFill>
                  <a:srgbClr val="0000FF"/>
                </a:solidFill>
                <a:latin typeface="+mj-lt"/>
                <a:cs typeface="Calibri" panose="020F0502020204030204" pitchFamily="34" charset="0"/>
              </a:rPr>
              <a:t>rules of inference</a:t>
            </a:r>
            <a:r>
              <a:rPr lang="en-SG" sz="2800" dirty="0">
                <a:latin typeface="+mj-lt"/>
                <a:cs typeface="Calibri" panose="020F0502020204030204" pitchFamily="34" charset="0"/>
              </a:rPr>
              <a:t>. (Q5)</a:t>
            </a:r>
          </a:p>
          <a:p>
            <a:pPr marL="900113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800" dirty="0">
                <a:latin typeface="+mj-lt"/>
                <a:cs typeface="Calibri" panose="020F0502020204030204" pitchFamily="34" charset="0"/>
              </a:rPr>
              <a:t>Determining whether an </a:t>
            </a:r>
            <a:r>
              <a:rPr lang="en-SG" sz="2800" dirty="0">
                <a:solidFill>
                  <a:srgbClr val="0000FF"/>
                </a:solidFill>
                <a:latin typeface="+mj-lt"/>
                <a:cs typeface="Calibri" panose="020F0502020204030204" pitchFamily="34" charset="0"/>
              </a:rPr>
              <a:t>argument </a:t>
            </a:r>
            <a:r>
              <a:rPr lang="en-SG" sz="2800" dirty="0">
                <a:latin typeface="+mj-lt"/>
                <a:cs typeface="Calibri" panose="020F0502020204030204" pitchFamily="34" charset="0"/>
              </a:rPr>
              <a:t>is valid or invalid. (Q6, Q7)</a:t>
            </a:r>
          </a:p>
          <a:p>
            <a:pPr marL="900113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800" dirty="0">
                <a:latin typeface="+mj-lt"/>
                <a:cs typeface="Calibri" panose="020F0502020204030204" pitchFamily="34" charset="0"/>
              </a:rPr>
              <a:t>Solving knights and knaves problems. (Q8)</a:t>
            </a:r>
          </a:p>
          <a:p>
            <a:pPr marL="900113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800" dirty="0">
                <a:latin typeface="+mj-lt"/>
                <a:cs typeface="Calibri" panose="020F0502020204030204" pitchFamily="34" charset="0"/>
              </a:rPr>
              <a:t>Writing simple </a:t>
            </a:r>
            <a:r>
              <a:rPr lang="en-SG" sz="2800" dirty="0">
                <a:solidFill>
                  <a:srgbClr val="0000FF"/>
                </a:solidFill>
                <a:latin typeface="+mj-lt"/>
                <a:cs typeface="Calibri" panose="020F0502020204030204" pitchFamily="34" charset="0"/>
              </a:rPr>
              <a:t>proofs. </a:t>
            </a:r>
            <a:r>
              <a:rPr lang="en-SG" sz="2800" dirty="0">
                <a:latin typeface="+mj-lt"/>
                <a:cs typeface="Calibri" panose="020F0502020204030204" pitchFamily="34" charset="0"/>
              </a:rPr>
              <a:t>(Q9, Q10)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51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1108296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Q1a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885" y="2399803"/>
            <a:ext cx="5567926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I use the umbrella </a:t>
            </a:r>
            <a:r>
              <a:rPr lang="en-US" sz="3600" dirty="0">
                <a:solidFill>
                  <a:srgbClr val="C00000"/>
                </a:solidFill>
              </a:rPr>
              <a:t>if</a:t>
            </a:r>
            <a:r>
              <a:rPr lang="en-US" sz="3600" dirty="0"/>
              <a:t> it rains.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9883" y="3378034"/>
            <a:ext cx="6389337" cy="646331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I use the umbrella </a:t>
            </a:r>
            <a:r>
              <a:rPr lang="en-US" sz="3600" dirty="0">
                <a:solidFill>
                  <a:srgbClr val="C00000"/>
                </a:solidFill>
              </a:rPr>
              <a:t>only if </a:t>
            </a:r>
            <a:r>
              <a:rPr lang="en-US" sz="3600" dirty="0"/>
              <a:t>it rains.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692" y="263161"/>
            <a:ext cx="1719020" cy="17190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74873" y="1606238"/>
            <a:ext cx="3626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Propositional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9883" y="1074240"/>
                <a:ext cx="3933005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dirty="0"/>
                  <a:t> “I use the umbrella”.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dirty="0"/>
                  <a:t> “It rains”.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83" y="1074240"/>
                <a:ext cx="3933005" cy="907941"/>
              </a:xfrm>
              <a:prstGeom prst="rect">
                <a:avLst/>
              </a:prstGeom>
              <a:blipFill>
                <a:blip r:embed="rId3"/>
                <a:stretch>
                  <a:fillRect l="-464" t="-5369" b="-14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07811" y="2399803"/>
                <a:ext cx="1470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811" y="2399803"/>
                <a:ext cx="147040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52974" y="3408811"/>
                <a:ext cx="1470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974" y="3408811"/>
                <a:ext cx="147040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95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1108296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Q1b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885" y="2399803"/>
            <a:ext cx="5567926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I use the umbrella </a:t>
            </a:r>
            <a:r>
              <a:rPr lang="en-US" sz="3600" dirty="0">
                <a:solidFill>
                  <a:srgbClr val="C00000"/>
                </a:solidFill>
              </a:rPr>
              <a:t>if</a:t>
            </a:r>
            <a:r>
              <a:rPr lang="en-US" sz="3600" dirty="0"/>
              <a:t> it rains.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692" y="263161"/>
            <a:ext cx="1719020" cy="17190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4033" y="3521209"/>
            <a:ext cx="9732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“I use the umbrella” is a ______________ condition for “it rains”.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6211" y="4588228"/>
            <a:ext cx="9601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“It rains” is a _____________ condition for “I use the umbrella”.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75029" y="3363608"/>
            <a:ext cx="1890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necessary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21138" y="4426645"/>
            <a:ext cx="1890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sufficient</a:t>
            </a:r>
          </a:p>
        </p:txBody>
      </p:sp>
    </p:spTree>
    <p:extLst>
      <p:ext uri="{BB962C8B-B14F-4D97-AF65-F5344CB8AC3E}">
        <p14:creationId xmlns:p14="http://schemas.microsoft.com/office/powerpoint/2010/main" val="240953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5" y="0"/>
            <a:ext cx="1625745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Q1c</a:t>
            </a:r>
            <a:r>
              <a:rPr lang="en-SG" sz="3600" dirty="0"/>
              <a:t>/d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885" y="2399803"/>
            <a:ext cx="7606448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I use the umbrella </a:t>
            </a:r>
            <a:r>
              <a:rPr lang="en-US" sz="3600" dirty="0">
                <a:solidFill>
                  <a:srgbClr val="C00000"/>
                </a:solidFill>
              </a:rPr>
              <a:t>if and only if</a:t>
            </a:r>
            <a:r>
              <a:rPr lang="en-US" sz="3600" dirty="0"/>
              <a:t> it rains.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692" y="263161"/>
            <a:ext cx="1719020" cy="17190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39883" y="1074240"/>
                <a:ext cx="3933005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dirty="0"/>
                  <a:t> “I use the umbrella”.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dirty="0"/>
                  <a:t> “It rains”.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83" y="1074240"/>
                <a:ext cx="3933005" cy="907941"/>
              </a:xfrm>
              <a:prstGeom prst="rect">
                <a:avLst/>
              </a:prstGeom>
              <a:blipFill>
                <a:blip r:embed="rId3"/>
                <a:stretch>
                  <a:fillRect l="-464" t="-5369" b="-14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69540" y="1623445"/>
                <a:ext cx="20098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540" y="1623445"/>
                <a:ext cx="200981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78726" y="1623445"/>
                <a:ext cx="17353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726" y="1623445"/>
                <a:ext cx="173538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579986" y="1623445"/>
                <a:ext cx="7986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986" y="1623445"/>
                <a:ext cx="7986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914110" y="1623445"/>
                <a:ext cx="7986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110" y="1623445"/>
                <a:ext cx="79869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12807" y="1623445"/>
                <a:ext cx="17353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07" y="1623445"/>
                <a:ext cx="1735384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941270" y="4452884"/>
            <a:ext cx="1061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“I use the umbrella” is a ____________________ condition for “it rains”.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47701" y="3237717"/>
            <a:ext cx="18987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necessary and sufficient</a:t>
            </a:r>
          </a:p>
        </p:txBody>
      </p:sp>
    </p:spTree>
    <p:extLst>
      <p:ext uri="{BB962C8B-B14F-4D97-AF65-F5344CB8AC3E}">
        <p14:creationId xmlns:p14="http://schemas.microsoft.com/office/powerpoint/2010/main" val="313819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Q2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4F94D-F9DC-4A93-8864-EFE95CBC57F3}"/>
              </a:ext>
            </a:extLst>
          </p:cNvPr>
          <p:cNvSpPr/>
          <p:nvPr/>
        </p:nvSpPr>
        <p:spPr>
          <a:xfrm>
            <a:off x="1176337" y="435415"/>
            <a:ext cx="5001058" cy="57309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DFC709-2162-42E8-A053-C5F1717C1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450673"/>
              </p:ext>
            </p:extLst>
          </p:nvPr>
        </p:nvGraphicFramePr>
        <p:xfrm>
          <a:off x="1176336" y="1055629"/>
          <a:ext cx="10261685" cy="566064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52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9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8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0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Commutative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Associative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</a:t>
                      </a:r>
                    </a:p>
                    <a:p>
                      <a:pPr algn="ctr"/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endParaRPr lang="en-SG" sz="2000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endParaRPr lang="en-SG" sz="2000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90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Distributive</a:t>
                      </a:r>
                      <a:r>
                        <a:rPr lang="en-SG" sz="2000" baseline="0" dirty="0"/>
                        <a:t> laws</a:t>
                      </a:r>
                      <a:endParaRPr lang="en-SG" sz="20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 </a:t>
                      </a: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 </a:t>
                      </a: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Identity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Negation</a:t>
                      </a:r>
                      <a:r>
                        <a:rPr lang="en-SG" sz="2000" baseline="0" dirty="0"/>
                        <a:t> laws</a:t>
                      </a:r>
                      <a:endParaRPr lang="en-SG" sz="20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~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endParaRPr lang="en-SG" sz="2000" b="1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~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endParaRPr lang="en-SG" sz="2000" b="1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Double negative law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2000" b="0" dirty="0">
                          <a:sym typeface="Symbol" panose="05050102010706020507" pitchFamily="18" charset="2"/>
                        </a:rPr>
                        <a:t>~(~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i="0" dirty="0"/>
                        <a:t>)</a:t>
                      </a:r>
                      <a:r>
                        <a:rPr lang="en-SG" sz="2000" b="0" i="1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/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Idempotent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850397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Universal</a:t>
                      </a:r>
                      <a:r>
                        <a:rPr lang="en-SG" sz="2000" baseline="0" dirty="0"/>
                        <a:t> bound</a:t>
                      </a:r>
                      <a:r>
                        <a:rPr lang="en-SG" sz="2000" dirty="0"/>
                        <a:t>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249231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De Morgan’s </a:t>
                      </a:r>
                      <a:r>
                        <a:rPr lang="en-SG" sz="2000" baseline="0" dirty="0"/>
                        <a:t>laws</a:t>
                      </a:r>
                      <a:endParaRPr lang="en-SG" sz="20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>
                          <a:sym typeface="Symbol" panose="05050102010706020507" pitchFamily="18" charset="2"/>
                        </a:rPr>
                        <a:t>~(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dirty="0"/>
                        <a:t>~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~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>
                          <a:sym typeface="Symbol" panose="05050102010706020507" pitchFamily="18" charset="2"/>
                        </a:rPr>
                        <a:t>~(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dirty="0"/>
                        <a:t>~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~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830406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Absorption</a:t>
                      </a:r>
                      <a:r>
                        <a:rPr lang="en-SG" sz="2000" baseline="0" dirty="0"/>
                        <a:t> laws</a:t>
                      </a:r>
                      <a:endParaRPr lang="en-SG" sz="20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536105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Negation</a:t>
                      </a:r>
                      <a:r>
                        <a:rPr lang="en-SG" sz="2000" baseline="0" dirty="0"/>
                        <a:t> of </a:t>
                      </a:r>
                      <a:r>
                        <a:rPr lang="en-SG" sz="2000" b="1" i="0" baseline="0" dirty="0"/>
                        <a:t>true</a:t>
                      </a:r>
                      <a:r>
                        <a:rPr lang="en-SG" sz="2000" baseline="0" dirty="0"/>
                        <a:t> and </a:t>
                      </a:r>
                      <a:r>
                        <a:rPr lang="en-SG" sz="2000" b="1" baseline="0" dirty="0"/>
                        <a:t>false</a:t>
                      </a:r>
                      <a:endParaRPr lang="en-SG" sz="2000" b="1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dirty="0">
                          <a:sym typeface="Symbol" panose="05050102010706020507" pitchFamily="18" charset="2"/>
                        </a:rPr>
                        <a:t>~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endParaRPr lang="en-SG" sz="2000" b="1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dirty="0">
                          <a:sym typeface="Symbol" panose="05050102010706020507" pitchFamily="18" charset="2"/>
                        </a:rPr>
                        <a:t>~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endParaRPr lang="en-SG" sz="2000" b="1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673981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2406E67-F76D-478C-A2FC-B3476315E431}"/>
              </a:ext>
            </a:extLst>
          </p:cNvPr>
          <p:cNvSpPr txBox="1"/>
          <p:nvPr/>
        </p:nvSpPr>
        <p:spPr>
          <a:xfrm>
            <a:off x="1176336" y="482539"/>
            <a:ext cx="500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Theorem 2.1.1 Logical Equivalences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5180C-1E8C-4144-98B2-12176CA0A08C}"/>
              </a:ext>
            </a:extLst>
          </p:cNvPr>
          <p:cNvSpPr txBox="1"/>
          <p:nvPr/>
        </p:nvSpPr>
        <p:spPr>
          <a:xfrm>
            <a:off x="6872748" y="294968"/>
            <a:ext cx="4719484" cy="707886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C00000"/>
                </a:solidFill>
              </a:rPr>
              <a:t>For now till midterm test, follow this table and </a:t>
            </a:r>
            <a:r>
              <a:rPr lang="en-SG" sz="2000" u="sng" dirty="0">
                <a:solidFill>
                  <a:srgbClr val="C00000"/>
                </a:solidFill>
              </a:rPr>
              <a:t>do not skip steps</a:t>
            </a:r>
            <a:r>
              <a:rPr lang="en-SG" sz="2000" dirty="0">
                <a:solidFill>
                  <a:srgbClr val="C00000"/>
                </a:solidFill>
              </a:rPr>
              <a:t> in your answers.</a:t>
            </a:r>
          </a:p>
        </p:txBody>
      </p:sp>
    </p:spTree>
    <p:extLst>
      <p:ext uri="{BB962C8B-B14F-4D97-AF65-F5344CB8AC3E}">
        <p14:creationId xmlns:p14="http://schemas.microsoft.com/office/powerpoint/2010/main" val="31846805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3601</TotalTime>
  <Words>4208</Words>
  <Application>Microsoft Office PowerPoint</Application>
  <PresentationFormat>Widescreen</PresentationFormat>
  <Paragraphs>848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Cambria Math</vt:lpstr>
      <vt:lpstr>Corbel</vt:lpstr>
      <vt:lpstr>Segoe UI</vt:lpstr>
      <vt:lpstr>Symbol</vt:lpstr>
      <vt:lpstr>Times New Roman</vt:lpstr>
      <vt:lpstr>Wingdings</vt:lpstr>
      <vt:lpstr>Basis</vt:lpstr>
      <vt:lpstr>CS1231S Tutorial #1</vt:lpstr>
      <vt:lpstr>Introduction</vt:lpstr>
      <vt:lpstr>About the Module</vt:lpstr>
      <vt:lpstr>About the Tutorial</vt:lpstr>
      <vt:lpstr>PowerPoint Presentation</vt:lpstr>
      <vt:lpstr>Q1a</vt:lpstr>
      <vt:lpstr>Q1b</vt:lpstr>
      <vt:lpstr>Q1c/d</vt:lpstr>
      <vt:lpstr>Q2</vt:lpstr>
      <vt:lpstr>Q2</vt:lpstr>
      <vt:lpstr>Q2</vt:lpstr>
      <vt:lpstr>Q2</vt:lpstr>
      <vt:lpstr>Q2</vt:lpstr>
      <vt:lpstr>Q2</vt:lpstr>
      <vt:lpstr>Q3</vt:lpstr>
      <vt:lpstr>Q3</vt:lpstr>
      <vt:lpstr>Q3</vt:lpstr>
      <vt:lpstr>Q4</vt:lpstr>
      <vt:lpstr>Q5</vt:lpstr>
      <vt:lpstr>Q5</vt:lpstr>
      <vt:lpstr>Q5</vt:lpstr>
      <vt:lpstr>Q5</vt:lpstr>
      <vt:lpstr>Q6</vt:lpstr>
      <vt:lpstr>Q6</vt:lpstr>
      <vt:lpstr>Q6</vt:lpstr>
      <vt:lpstr>Q6</vt:lpstr>
      <vt:lpstr>Q6</vt:lpstr>
      <vt:lpstr>Q7</vt:lpstr>
      <vt:lpstr>Q7</vt:lpstr>
      <vt:lpstr>Q7</vt:lpstr>
      <vt:lpstr>Q7</vt:lpstr>
      <vt:lpstr>Q7</vt:lpstr>
      <vt:lpstr>Q7</vt:lpstr>
      <vt:lpstr>Q8</vt:lpstr>
      <vt:lpstr>Q8</vt:lpstr>
      <vt:lpstr>Q9</vt:lpstr>
      <vt:lpstr>Q10</vt:lpstr>
      <vt:lpstr>Q10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CS1231S</dc:title>
  <dc:creator>Aaron Tan</dc:creator>
  <cp:lastModifiedBy>Theodore Leebrant</cp:lastModifiedBy>
  <cp:revision>454</cp:revision>
  <cp:lastPrinted>2020-04-01T05:50:33Z</cp:lastPrinted>
  <dcterms:created xsi:type="dcterms:W3CDTF">2020-03-29T08:20:19Z</dcterms:created>
  <dcterms:modified xsi:type="dcterms:W3CDTF">2022-08-23T19:31:16Z</dcterms:modified>
</cp:coreProperties>
</file>