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709" r:id="rId3"/>
    <p:sldId id="268" r:id="rId4"/>
    <p:sldId id="713" r:id="rId5"/>
    <p:sldId id="323" r:id="rId6"/>
    <p:sldId id="324" r:id="rId7"/>
    <p:sldId id="730" r:id="rId8"/>
    <p:sldId id="715" r:id="rId9"/>
    <p:sldId id="731" r:id="rId10"/>
    <p:sldId id="717" r:id="rId11"/>
    <p:sldId id="733" r:id="rId12"/>
    <p:sldId id="735" r:id="rId13"/>
    <p:sldId id="719" r:id="rId14"/>
    <p:sldId id="326" r:id="rId15"/>
    <p:sldId id="720" r:id="rId16"/>
    <p:sldId id="610" r:id="rId17"/>
    <p:sldId id="721" r:id="rId18"/>
    <p:sldId id="727" r:id="rId19"/>
    <p:sldId id="722" r:id="rId20"/>
    <p:sldId id="329" r:id="rId21"/>
    <p:sldId id="726" r:id="rId22"/>
    <p:sldId id="72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EEADA"/>
    <a:srgbClr val="FFFFCC"/>
    <a:srgbClr val="006600"/>
    <a:srgbClr val="669900"/>
    <a:srgbClr val="FFCCCC"/>
    <a:srgbClr val="0000CC"/>
    <a:srgbClr val="CCECFF"/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2" autoAdjust="0"/>
    <p:restoredTop sz="95037"/>
  </p:normalViewPr>
  <p:slideViewPr>
    <p:cSldViewPr snapToGrid="0" snapToObjects="1">
      <p:cViewPr varScale="1">
        <p:scale>
          <a:sx n="68" d="100"/>
          <a:sy n="68" d="100"/>
        </p:scale>
        <p:origin x="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177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emf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39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ee_traversal" TargetMode="External"/><Relationship Id="rId11" Type="http://schemas.openxmlformats.org/officeDocument/2006/relationships/image" Target="../media/image340.png"/><Relationship Id="rId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40.png"/><Relationship Id="rId9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410.png"/><Relationship Id="rId4" Type="http://schemas.openxmlformats.org/officeDocument/2006/relationships/image" Target="../media/image3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1.png"/><Relationship Id="rId4" Type="http://schemas.openxmlformats.org/officeDocument/2006/relationships/image" Target="../media/image53.png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Graphs and Trees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simple, undirected graph. Prove that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connected,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blipFill>
                <a:blip r:embed="rId2"/>
                <a:stretch>
                  <a:fillRect l="-121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F7E56F3-DDBE-CE4D-B861-5F7759BF5794}"/>
              </a:ext>
            </a:extLst>
          </p:cNvPr>
          <p:cNvSpPr txBox="1"/>
          <p:nvPr/>
        </p:nvSpPr>
        <p:spPr>
          <a:xfrm>
            <a:off x="1415792" y="3768397"/>
            <a:ext cx="9390434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(b) Is the converse true?</a:t>
            </a: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FA72756-4C8F-5446-BFBB-16ACF76777AE}"/>
                  </a:ext>
                </a:extLst>
              </p:cNvPr>
              <p:cNvSpPr/>
              <p:nvPr/>
            </p:nvSpPr>
            <p:spPr>
              <a:xfrm>
                <a:off x="1375670" y="1587368"/>
                <a:ext cx="9981178" cy="180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3050" indent="-273050" algn="just">
                  <a:spcAft>
                    <a:spcPts val="600"/>
                  </a:spcAft>
                  <a:tabLst>
                    <a:tab pos="269875" algn="l"/>
                    <a:tab pos="342900" algn="l"/>
                    <a:tab pos="588963" algn="l"/>
                    <a:tab pos="9686925" algn="r"/>
                  </a:tabLst>
                </a:pP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1.  Suppose that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=(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𝐸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is connected. </a:t>
                </a:r>
                <a:endParaRPr lang="en-SG" sz="2400" dirty="0">
                  <a:ea typeface="SimSun" panose="02010600030101010101" pitchFamily="2" charset="-122"/>
                </a:endParaRPr>
              </a:p>
              <a:p>
                <a:pPr marL="273050" indent="-273050" algn="just">
                  <a:spcAft>
                    <a:spcPts val="600"/>
                  </a:spcAft>
                  <a:tabLst>
                    <a:tab pos="269875" algn="l"/>
                    <a:tab pos="342900" algn="l"/>
                    <a:tab pos="588963" algn="l"/>
                    <a:tab pos="9686925" algn="r"/>
                  </a:tabLst>
                </a:pP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2. 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has a spanning tree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𝑇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=(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𝐹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𝐹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⊆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,   	(by Theorem 10.7.1)</a:t>
                </a:r>
                <a:endParaRPr lang="en-SG" sz="2400" dirty="0">
                  <a:ea typeface="SimSun" panose="02010600030101010101" pitchFamily="2" charset="-122"/>
                </a:endParaRPr>
              </a:p>
              <a:p>
                <a:pPr marL="273050" indent="-273050" algn="just">
                  <a:spcAft>
                    <a:spcPts val="600"/>
                  </a:spcAft>
                  <a:tabLst>
                    <a:tab pos="269875" algn="l"/>
                    <a:tab pos="342900" algn="l"/>
                    <a:tab pos="588963" algn="l"/>
                    <a:tab pos="9686925" algn="r"/>
                  </a:tabLst>
                </a:pP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3. 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𝐹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 =|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|−1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	(by Theorem 10.5.2)</a:t>
                </a:r>
                <a:endParaRPr lang="en-SG" sz="2400" dirty="0">
                  <a:ea typeface="SimSun" panose="02010600030101010101" pitchFamily="2" charset="-122"/>
                </a:endParaRPr>
              </a:p>
              <a:p>
                <a:pPr marL="273050" indent="-273050" algn="just">
                  <a:spcAft>
                    <a:spcPts val="600"/>
                  </a:spcAft>
                  <a:tabLst>
                    <a:tab pos="269875" algn="l"/>
                    <a:tab pos="342900" algn="l"/>
                    <a:tab pos="588963" algn="l"/>
                    <a:tab pos="9686925" algn="r"/>
                  </a:tabLst>
                </a:pP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4.  Thus,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𝐸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|≥|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𝐹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|=|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|−1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en-SG" sz="2400" dirty="0"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FA72756-4C8F-5446-BFBB-16ACF7677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70" y="1587368"/>
                <a:ext cx="9981178" cy="1800493"/>
              </a:xfrm>
              <a:prstGeom prst="rect">
                <a:avLst/>
              </a:prstGeom>
              <a:blipFill>
                <a:blip r:embed="rId3"/>
                <a:stretch>
                  <a:fillRect l="-1018" t="-2098" b="-6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826">
                <a:extLst>
                  <a:ext uri="{FF2B5EF4-FFF2-40B4-BE49-F238E27FC236}">
                    <a16:creationId xmlns:a16="http://schemas.microsoft.com/office/drawing/2014/main" id="{9FB28280-2399-C546-BF1E-8CAF9ACF43CE}"/>
                  </a:ext>
                </a:extLst>
              </p:cNvPr>
              <p:cNvSpPr txBox="1"/>
              <p:nvPr/>
            </p:nvSpPr>
            <p:spPr>
              <a:xfrm>
                <a:off x="4606352" y="4654614"/>
                <a:ext cx="5787991" cy="1394693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SG" sz="2400" b="1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Converse is NOT true.</a:t>
                </a:r>
                <a:endParaRPr lang="en-SG" sz="2400" dirty="0">
                  <a:effectLst/>
                  <a:ea typeface="SimSun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This graph </a:t>
                </a:r>
                <a14:m>
                  <m:oMath xmlns:m="http://schemas.openxmlformats.org/officeDocument/2006/math"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’=(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′,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’)</m:t>
                    </m:r>
                  </m:oMath>
                </a14:m>
                <a:r>
                  <a:rPr lang="en-US" sz="2400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′|–1)</m:t>
                    </m:r>
                  </m:oMath>
                </a14:m>
                <a:r>
                  <a:rPr lang="en-US" sz="2400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edges, </a:t>
                </a:r>
                <a:br>
                  <a:rPr lang="en-US" sz="2400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but the graph is not connected.</a:t>
                </a:r>
                <a:endParaRPr lang="en-SG" sz="2400" dirty="0">
                  <a:effectLst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Text Box 2826">
                <a:extLst>
                  <a:ext uri="{FF2B5EF4-FFF2-40B4-BE49-F238E27FC236}">
                    <a16:creationId xmlns:a16="http://schemas.microsoft.com/office/drawing/2014/main" id="{9FB28280-2399-C546-BF1E-8CAF9ACF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352" y="4654614"/>
                <a:ext cx="5787991" cy="1394693"/>
              </a:xfrm>
              <a:prstGeom prst="rect">
                <a:avLst/>
              </a:prstGeom>
              <a:blipFill>
                <a:blip r:embed="rId4"/>
                <a:stretch>
                  <a:fillRect l="-1535" t="-3636" r="-43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9BF0BEB-E266-5845-9A36-245ECFC30241}"/>
              </a:ext>
            </a:extLst>
          </p:cNvPr>
          <p:cNvGrpSpPr/>
          <p:nvPr/>
        </p:nvGrpSpPr>
        <p:grpSpPr>
          <a:xfrm>
            <a:off x="1482285" y="4517383"/>
            <a:ext cx="2864988" cy="1639809"/>
            <a:chOff x="1482285" y="4517383"/>
            <a:chExt cx="2864988" cy="163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9A1D6C-9C70-1940-941B-C3CE8546FC7B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267712" y="4517383"/>
              <a:ext cx="2079561" cy="1639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2C1572B3-BD46-E548-A454-BDE8CB1E97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2285" y="5539469"/>
                  <a:ext cx="157181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=(</m:t>
                        </m:r>
                        <m:sSup>
                          <m:sSupPr>
                            <m:ctrlP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SG" sz="2000" dirty="0">
                    <a:effectLst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2C1572B3-BD46-E548-A454-BDE8CB1E9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2285" y="5539469"/>
                  <a:ext cx="1571811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818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617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simple, undirected graph. Prove that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acyclic,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r>
                  <a:rPr lang="en-SG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blipFill>
                <a:blip r:embed="rId2"/>
                <a:stretch>
                  <a:fillRect l="-121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75012-2200-0E48-A4CD-A4A076F2F6C5}"/>
                  </a:ext>
                </a:extLst>
              </p:cNvPr>
              <p:cNvSpPr txBox="1"/>
              <p:nvPr/>
            </p:nvSpPr>
            <p:spPr>
              <a:xfrm>
                <a:off x="1247654" y="1472252"/>
                <a:ext cx="955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1300FF"/>
                    </a:solidFill>
                    <a:ea typeface="Cambria Math" panose="02040503050406030204" pitchFamily="18" charset="0"/>
                  </a:rPr>
                  <a:t>1.</a:t>
                </a:r>
                <a:r>
                  <a:rPr lang="zh-CN" altLang="en-US" sz="2400" b="1" dirty="0">
                    <a:solidFill>
                      <a:srgbClr val="1300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SG" sz="2400" dirty="0">
                    <a:solidFill>
                      <a:srgbClr val="1300FF"/>
                    </a:solidFill>
                    <a:ea typeface="Cambria Math" panose="02040503050406030204" pitchFamily="18" charset="0"/>
                  </a:rPr>
                  <a:t>Suppose that</a:t>
                </a:r>
                <a:r>
                  <a:rPr lang="en-SG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SG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SG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SG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is acyclic. </a:t>
                </a:r>
                <a:r>
                  <a:rPr lang="en-SG" sz="24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75012-2200-0E48-A4CD-A4A076F2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54" y="1472252"/>
                <a:ext cx="9555025" cy="461665"/>
              </a:xfrm>
              <a:prstGeom prst="rect">
                <a:avLst/>
              </a:prstGeom>
              <a:blipFill>
                <a:blip r:embed="rId3"/>
                <a:stretch>
                  <a:fillRect l="-92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378815-C03B-3744-8992-40D1E40F8A83}"/>
                  </a:ext>
                </a:extLst>
              </p:cNvPr>
              <p:cNvSpPr txBox="1"/>
              <p:nvPr/>
            </p:nvSpPr>
            <p:spPr>
              <a:xfrm>
                <a:off x="1241431" y="2039946"/>
                <a:ext cx="9488097" cy="83099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ea typeface="Cambria Math" panose="02040503050406030204" pitchFamily="18" charset="0"/>
                  </a:rPr>
                  <a:t>2. Decompose G into its </a:t>
                </a:r>
                <a:r>
                  <a:rPr lang="en-SG" sz="2400" b="1" dirty="0">
                    <a:solidFill>
                      <a:srgbClr val="1300FF"/>
                    </a:solidFill>
                    <a:ea typeface="Cambria Math" panose="02040503050406030204" pitchFamily="18" charset="0"/>
                  </a:rPr>
                  <a:t>connected</a:t>
                </a:r>
                <a:r>
                  <a:rPr lang="en-SG" sz="2400" dirty="0">
                    <a:ea typeface="Cambria Math" panose="02040503050406030204" pitchFamily="18" charset="0"/>
                  </a:rPr>
                  <a:t> component(s)  </a:t>
                </a:r>
                <a:br>
                  <a:rPr lang="en-SG" sz="2400" dirty="0">
                    <a:ea typeface="Cambria Math" panose="02040503050406030204" pitchFamily="18" charset="0"/>
                  </a:rPr>
                </a:br>
                <a:r>
                  <a:rPr lang="en-SG" sz="2400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sz="24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 </m:t>
                    </m:r>
                  </m:oMath>
                </a14:m>
                <a:r>
                  <a:rPr lang="en-SG" sz="24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SG" sz="24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378815-C03B-3744-8992-40D1E40F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31" y="2039946"/>
                <a:ext cx="9488097" cy="830997"/>
              </a:xfrm>
              <a:prstGeom prst="rect">
                <a:avLst/>
              </a:prstGeom>
              <a:blipFill>
                <a:blip r:embed="rId4"/>
                <a:stretch>
                  <a:fillRect l="-93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C85B93-A838-CE42-8A14-EB74950DD81D}"/>
                  </a:ext>
                </a:extLst>
              </p:cNvPr>
              <p:cNvSpPr txBox="1"/>
              <p:nvPr/>
            </p:nvSpPr>
            <p:spPr>
              <a:xfrm>
                <a:off x="1108307" y="3028526"/>
                <a:ext cx="9712662" cy="1681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415463" algn="r"/>
                  </a:tabLst>
                </a:pPr>
                <a:r>
                  <a:rPr lang="en-SG" sz="2400" dirty="0">
                    <a:ea typeface="Cambria Math" panose="02040503050406030204" pitchFamily="18" charset="0"/>
                  </a:rPr>
                  <a:t>  2.1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SG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SG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400" dirty="0">
                    <a:ea typeface="Cambria Math" panose="02040503050406030204" pitchFamily="18" charset="0"/>
                  </a:rPr>
                  <a:t> is connected	(</a:t>
                </a:r>
                <a:r>
                  <a:rPr lang="en-SG" sz="2400" dirty="0" err="1">
                    <a:ea typeface="Cambria Math" panose="02040503050406030204" pitchFamily="18" charset="0"/>
                  </a:rPr>
                  <a:t>defn</a:t>
                </a:r>
                <a:r>
                  <a:rPr lang="en-SG" sz="2400" dirty="0">
                    <a:ea typeface="Cambria Math" panose="02040503050406030204" pitchFamily="18" charset="0"/>
                  </a:rPr>
                  <a:t> of connected component)</a:t>
                </a:r>
              </a:p>
              <a:p>
                <a:pPr>
                  <a:tabLst>
                    <a:tab pos="9415463" algn="r"/>
                  </a:tabLst>
                </a:pPr>
                <a:r>
                  <a:rPr lang="en-SG" sz="2400" dirty="0">
                    <a:ea typeface="Cambria Math" panose="02040503050406030204" pitchFamily="18" charset="0"/>
                  </a:rPr>
                  <a:t>  2.2  </a:t>
                </a:r>
                <a:r>
                  <a:rPr lang="en-US" sz="2400" dirty="0">
                    <a:ea typeface="Cambria Math" panose="02040503050406030204" pitchFamily="18" charset="0"/>
                  </a:rPr>
                  <a:t>… and </a:t>
                </a:r>
                <a:r>
                  <a:rPr lang="en-SG" sz="2400" dirty="0">
                    <a:ea typeface="Cambria Math" panose="02040503050406030204" pitchFamily="18" charset="0"/>
                  </a:rPr>
                  <a:t>is </a:t>
                </a:r>
                <a:r>
                  <a:rPr lang="en-SG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acyclic</a:t>
                </a:r>
                <a:r>
                  <a:rPr lang="en-SG" sz="2400" dirty="0">
                    <a:ea typeface="Cambria Math" panose="02040503050406030204" pitchFamily="18" charset="0"/>
                  </a:rPr>
                  <a:t> 	</a:t>
                </a:r>
                <a:r>
                  <a:rPr lang="en-SG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(since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is acyclic)</a:t>
                </a:r>
                <a:endParaRPr lang="en-SG" sz="2400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9415463" algn="r"/>
                  </a:tabLst>
                </a:pPr>
                <a:r>
                  <a:rPr lang="en-SG" sz="2400" dirty="0">
                    <a:ea typeface="Cambria Math" panose="02040503050406030204" pitchFamily="18" charset="0"/>
                  </a:rPr>
                  <a:t>  2.3  … is therefore, a tree.	(definition of tree)</a:t>
                </a:r>
              </a:p>
              <a:p>
                <a:pPr>
                  <a:tabLst>
                    <a:tab pos="9415463" algn="r"/>
                  </a:tabLst>
                </a:pPr>
                <a:r>
                  <a:rPr lang="en-SG" sz="2400" dirty="0">
                    <a:ea typeface="Cambria Math" panose="02040503050406030204" pitchFamily="18" charset="0"/>
                  </a:rPr>
                  <a:t>  2.4  Therefore,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SG" sz="24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SG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>
                    <a:ea typeface="Cambria Math" panose="02040503050406030204" pitchFamily="18" charset="0"/>
                  </a:rPr>
                  <a:t>, for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>
                    <a:ea typeface="Cambria Math" panose="02040503050406030204" pitchFamily="18" charset="0"/>
                  </a:rPr>
                  <a:t>. 	</a:t>
                </a: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(by </a:t>
                </a:r>
                <a:r>
                  <a:rPr lang="en-US" sz="2400" dirty="0" err="1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Thm</a:t>
                </a: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10.5.2)</a:t>
                </a:r>
                <a:r>
                  <a:rPr lang="en-SG" sz="2400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C85B93-A838-CE42-8A14-EB74950D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07" y="3028526"/>
                <a:ext cx="9712662" cy="1681999"/>
              </a:xfrm>
              <a:prstGeom prst="rect">
                <a:avLst/>
              </a:prstGeom>
              <a:blipFill>
                <a:blip r:embed="rId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7562D9-521E-C543-AA59-47B10C47928A}"/>
                  </a:ext>
                </a:extLst>
              </p:cNvPr>
              <p:cNvSpPr txBox="1"/>
              <p:nvPr/>
            </p:nvSpPr>
            <p:spPr>
              <a:xfrm>
                <a:off x="1223142" y="4886396"/>
                <a:ext cx="9506385" cy="1245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ea typeface="Cambria Math" panose="02040503050406030204" pitchFamily="18" charset="0"/>
                  </a:rPr>
                  <a:t>3. Hence,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	= |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|+|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|+…+|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</m:oMath>
                </a14:m>
                <a:br>
                  <a:rPr lang="en-SG" sz="2400" dirty="0">
                    <a:ea typeface="Cambria Math" panose="02040503050406030204" pitchFamily="18" charset="0"/>
                  </a:rPr>
                </a:br>
                <a:r>
                  <a:rPr lang="en-SG" sz="2400" dirty="0">
                    <a:ea typeface="Cambria Math" panose="020405030504060302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SG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 + (</m:t>
                    </m:r>
                    <m:d>
                      <m:dPr>
                        <m:begChr m:val="|"/>
                        <m:endChr m:val="|"/>
                        <m:ctrlPr>
                          <a:rPr lang="en-SG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 +…+(</m:t>
                    </m:r>
                    <m:d>
                      <m:dPr>
                        <m:begChr m:val="|"/>
                        <m:endChr m:val="|"/>
                        <m:ctrlPr>
                          <a:rPr lang="en-SG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SG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|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–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SG" sz="2400" dirty="0">
                  <a:ea typeface="Cambria Math" panose="02040503050406030204" pitchFamily="18" charset="0"/>
                </a:endParaRPr>
              </a:p>
              <a:p>
                <a:r>
                  <a:rPr lang="en-SG" sz="2400" dirty="0">
                    <a:ea typeface="Cambria Math" panose="02040503050406030204" pitchFamily="18" charset="0"/>
                  </a:rPr>
                  <a:t>4. Thus,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>
                    <a:ea typeface="Cambria Math" panose="02040503050406030204" pitchFamily="18" charset="0"/>
                  </a:rPr>
                  <a:t>   (since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≥1</m:t>
                    </m:r>
                  </m:oMath>
                </a14:m>
                <a:r>
                  <a:rPr lang="en-SG" sz="2400" dirty="0">
                    <a:ea typeface="Cambria Math" panose="02040503050406030204" pitchFamily="18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7562D9-521E-C543-AA59-47B10C47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42" y="4886396"/>
                <a:ext cx="9506385" cy="1245406"/>
              </a:xfrm>
              <a:prstGeom prst="rect">
                <a:avLst/>
              </a:prstGeom>
              <a:blipFill>
                <a:blip r:embed="rId6"/>
                <a:stretch>
                  <a:fillRect l="-1068" t="-202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8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simple, undirected graph. Prove that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acyclic,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r>
                  <a:rPr lang="en-SG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blipFill>
                <a:blip r:embed="rId2"/>
                <a:stretch>
                  <a:fillRect l="-121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D4F6400-A740-3942-8E7B-710540B693A4}"/>
              </a:ext>
            </a:extLst>
          </p:cNvPr>
          <p:cNvSpPr txBox="1"/>
          <p:nvPr/>
        </p:nvSpPr>
        <p:spPr>
          <a:xfrm>
            <a:off x="1415792" y="1630627"/>
            <a:ext cx="9390434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(b) Is the converse true?</a:t>
            </a: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826">
                <a:extLst>
                  <a:ext uri="{FF2B5EF4-FFF2-40B4-BE49-F238E27FC236}">
                    <a16:creationId xmlns:a16="http://schemas.microsoft.com/office/drawing/2014/main" id="{0BBFFF50-A899-3E4B-9500-87BB60C06C9B}"/>
                  </a:ext>
                </a:extLst>
              </p:cNvPr>
              <p:cNvSpPr txBox="1"/>
              <p:nvPr/>
            </p:nvSpPr>
            <p:spPr>
              <a:xfrm>
                <a:off x="4606352" y="2661222"/>
                <a:ext cx="6549328" cy="1394693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SG" sz="2400" b="1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Converse is NOT true.</a:t>
                </a:r>
                <a:endParaRPr lang="en-SG" sz="2400" dirty="0">
                  <a:effectLst/>
                  <a:ea typeface="SimSun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This graph </a:t>
                </a:r>
                <a14:m>
                  <m:oMath xmlns:m="http://schemas.openxmlformats.org/officeDocument/2006/math"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’=(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′,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’)</m:t>
                    </m:r>
                  </m:oMath>
                </a14:m>
                <a:r>
                  <a:rPr lang="en-US" sz="2400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i="1" kern="120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′|–1)</m:t>
                    </m:r>
                  </m:oMath>
                </a14:m>
                <a:r>
                  <a:rPr lang="en-US" sz="2400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edges, </a:t>
                </a:r>
                <a:br>
                  <a:rPr lang="en-US" sz="2400" kern="1200" dirty="0">
                    <a:solidFill>
                      <a:srgbClr val="0432F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but the graph is not acyclic (and not connected).</a:t>
                </a:r>
                <a:endParaRPr lang="en-SG" sz="2400" dirty="0">
                  <a:effectLst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Text Box 2826">
                <a:extLst>
                  <a:ext uri="{FF2B5EF4-FFF2-40B4-BE49-F238E27FC236}">
                    <a16:creationId xmlns:a16="http://schemas.microsoft.com/office/drawing/2014/main" id="{0BBFFF50-A899-3E4B-9500-87BB60C0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352" y="2661222"/>
                <a:ext cx="6549328" cy="1394693"/>
              </a:xfrm>
              <a:prstGeom prst="rect">
                <a:avLst/>
              </a:prstGeom>
              <a:blipFill>
                <a:blip r:embed="rId3"/>
                <a:stretch>
                  <a:fillRect l="-1357" t="-363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897F4ED-6312-EE44-A273-C704D29C4FB5}"/>
              </a:ext>
            </a:extLst>
          </p:cNvPr>
          <p:cNvGrpSpPr/>
          <p:nvPr/>
        </p:nvGrpSpPr>
        <p:grpSpPr>
          <a:xfrm>
            <a:off x="1482285" y="2523991"/>
            <a:ext cx="2864988" cy="1639809"/>
            <a:chOff x="1482285" y="4517383"/>
            <a:chExt cx="2864988" cy="16398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30B19A-317A-D84E-9528-7566884EF54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267712" y="4517383"/>
              <a:ext cx="2079561" cy="1639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97E3BD3D-9CBF-024C-9EFB-0586A75617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2285" y="5539469"/>
                  <a:ext cx="157181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=(</m:t>
                        </m:r>
                        <m:sSup>
                          <m:sSupPr>
                            <m:ctrlP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SG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SG" sz="2000" dirty="0">
                    <a:effectLst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97E3BD3D-9CBF-024C-9EFB-0586A7561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2285" y="5539469"/>
                  <a:ext cx="157181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818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15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6" y="382427"/>
                <a:ext cx="10241037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simple, undirected graph. Prove that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tree if and only if there is exactly one path between every pair of vertices.</a:t>
                </a:r>
                <a:r>
                  <a:rPr lang="en-SG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6" y="382427"/>
                <a:ext cx="10241037" cy="954107"/>
              </a:xfrm>
              <a:prstGeom prst="rect">
                <a:avLst/>
              </a:prstGeom>
              <a:blipFill>
                <a:blip r:embed="rId2"/>
                <a:stretch>
                  <a:fillRect l="-1114" t="-6579" r="-11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764159-0B0C-C14E-9512-55EF2221ED9E}"/>
                  </a:ext>
                </a:extLst>
              </p:cNvPr>
              <p:cNvSpPr txBox="1"/>
              <p:nvPr/>
            </p:nvSpPr>
            <p:spPr>
              <a:xfrm>
                <a:off x="1412246" y="1407825"/>
                <a:ext cx="10182415" cy="707886"/>
              </a:xfrm>
              <a:prstGeom prst="rect">
                <a:avLst/>
              </a:prstGeom>
              <a:solidFill>
                <a:srgbClr val="FEEADA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Lemma 10.5.5.</a:t>
                </a:r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simple, undirected graph. Then if there are two distinct paths from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to a different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cycle (and 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cyclic).</a:t>
                </a:r>
                <a:endParaRPr lang="en-SG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764159-0B0C-C14E-9512-55EF2221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6" y="1407825"/>
                <a:ext cx="10182415" cy="707886"/>
              </a:xfrm>
              <a:prstGeom prst="rect">
                <a:avLst/>
              </a:prstGeom>
              <a:blipFill>
                <a:blip r:embed="rId3"/>
                <a:stretch>
                  <a:fillRect l="-373" t="-1695" b="-10169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F6D56-F5D4-E949-813B-24BE18A78E01}"/>
                  </a:ext>
                </a:extLst>
              </p:cNvPr>
              <p:cNvSpPr txBox="1"/>
              <p:nvPr/>
            </p:nvSpPr>
            <p:spPr>
              <a:xfrm>
                <a:off x="429345" y="2262269"/>
                <a:ext cx="871537" cy="52322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SG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SG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⇒)</m:t>
                      </m:r>
                    </m:oMath>
                  </m:oMathPara>
                </a14:m>
                <a:endParaRPr kumimoji="0" lang="en-SG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F6D56-F5D4-E949-813B-24BE18A78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45" y="2262269"/>
                <a:ext cx="871537" cy="523220"/>
              </a:xfrm>
              <a:prstGeom prst="rect">
                <a:avLst/>
              </a:prstGeom>
              <a:blipFill>
                <a:blip r:embed="rId4"/>
                <a:stretch>
                  <a:fillRect l="-2899" r="-434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73292-FA9D-5F43-82F5-8D99ECA94325}"/>
                  </a:ext>
                </a:extLst>
              </p:cNvPr>
              <p:cNvSpPr txBox="1"/>
              <p:nvPr/>
            </p:nvSpPr>
            <p:spPr>
              <a:xfrm>
                <a:off x="1499572" y="2169276"/>
                <a:ext cx="104475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marR="0" lvl="0" indent="-44291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1.	Let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be a tree. </a:t>
                </a:r>
              </a:p>
              <a:p>
                <a:pPr marL="442913" marR="0" lvl="0" indent="-44291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2.	As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connected, there is a path between every pair of nodes. </a:t>
                </a:r>
              </a:p>
              <a:p>
                <a:pPr marL="442913" marR="0" lvl="0" indent="-44291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3.	If some pair has more than one path, then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cyclic (lemma above).</a:t>
                </a:r>
              </a:p>
              <a:p>
                <a:pPr marL="442913" marR="0" lvl="0" indent="-44291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4.	Therefore, every pair of nodes has exactly one path between them.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73292-FA9D-5F43-82F5-8D99ECA94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72" y="2169276"/>
                <a:ext cx="10447592" cy="1569660"/>
              </a:xfrm>
              <a:prstGeom prst="rect">
                <a:avLst/>
              </a:prstGeom>
              <a:blipFill>
                <a:blip r:embed="rId5"/>
                <a:stretch>
                  <a:fillRect l="-850" t="-1613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17B185-F970-8E46-83D9-036795559056}"/>
                  </a:ext>
                </a:extLst>
              </p:cNvPr>
              <p:cNvSpPr txBox="1"/>
              <p:nvPr/>
            </p:nvSpPr>
            <p:spPr>
              <a:xfrm>
                <a:off x="429344" y="3989372"/>
                <a:ext cx="871537" cy="52322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SG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SG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⇐)</m:t>
                      </m:r>
                    </m:oMath>
                  </m:oMathPara>
                </a14:m>
                <a:endParaRPr kumimoji="0" lang="en-SG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17B185-F970-8E46-83D9-036795559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44" y="3989372"/>
                <a:ext cx="871537" cy="523220"/>
              </a:xfrm>
              <a:prstGeom prst="rect">
                <a:avLst/>
              </a:prstGeom>
              <a:blipFill>
                <a:blip r:embed="rId6"/>
                <a:stretch>
                  <a:fillRect l="-2899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4C7D8A-78DE-AD49-86C8-9B58263F8E3F}"/>
                  </a:ext>
                </a:extLst>
              </p:cNvPr>
              <p:cNvSpPr txBox="1"/>
              <p:nvPr/>
            </p:nvSpPr>
            <p:spPr>
              <a:xfrm>
                <a:off x="1499572" y="3860459"/>
                <a:ext cx="1015371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marR="0" lvl="0" indent="-44291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1.	Let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be a simple, undirected graph.</a:t>
                </a:r>
              </a:p>
              <a:p>
                <a:pPr marL="442913" marR="0" lvl="0" indent="-44291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2.	Suppose there is exactly one path between every pair of vertices in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 then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is connected. </a:t>
                </a:r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(</a:t>
                </a:r>
                <a:r>
                  <a:rPr lang="en-SG" sz="2400" dirty="0" err="1">
                    <a:solidFill>
                      <a:prstClr val="black"/>
                    </a:solidFill>
                    <a:latin typeface="Calibri" panose="020F0502020204030204"/>
                  </a:rPr>
                  <a:t>defn</a:t>
                </a:r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 of connected)</a:t>
                </a:r>
                <a:endParaRPr kumimoji="0" lang="en-SG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 startAt="3"/>
                  <a:tabLst/>
                  <a:defRPr/>
                </a:pP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Suppose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is cyclic, then there is a cycle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in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.</a:t>
                </a:r>
              </a:p>
              <a:p>
                <a:pPr marL="514350" lvl="0" indent="-514350">
                  <a:buFontTx/>
                  <a:buAutoNum type="arabicPeriod" startAt="3"/>
                  <a:defRPr/>
                </a:pPr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 be two distinct vertices in the cycle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. </a:t>
                </a: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Then there are </a:t>
                </a:r>
                <a:r>
                  <a:rPr kumimoji="0" lang="en-SG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two</a:t>
                </a: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different paths </a:t>
                </a:r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between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,</a:t>
                </a: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which contradicts the assumption in (2).</a:t>
                </a:r>
              </a:p>
              <a:p>
                <a:pPr marL="442913" marR="0" lvl="0" indent="-44291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SG" sz="2400" dirty="0">
                    <a:solidFill>
                      <a:prstClr val="black"/>
                    </a:solidFill>
                    <a:latin typeface="Calibri" panose="020F0502020204030204"/>
                  </a:rPr>
                  <a:t>5</a:t>
                </a:r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.	Therefore,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is acyclic and hence </a:t>
                </a:r>
                <a14:m>
                  <m:oMath xmlns:m="http://schemas.openxmlformats.org/officeDocument/2006/math">
                    <m:r>
                      <a:rPr kumimoji="0" lang="en-SG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SG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is a tree.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4C7D8A-78DE-AD49-86C8-9B58263F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72" y="3860459"/>
                <a:ext cx="10153711" cy="2677656"/>
              </a:xfrm>
              <a:prstGeom prst="rect">
                <a:avLst/>
              </a:prstGeom>
              <a:blipFill>
                <a:blip r:embed="rId7"/>
                <a:stretch>
                  <a:fillRect l="-874" t="-141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1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6" y="382427"/>
                <a:ext cx="9825729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Draw all possible binary trees with 3 vertices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in-order traversal: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SG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6" y="382427"/>
                <a:ext cx="9825729" cy="954107"/>
              </a:xfrm>
              <a:prstGeom prst="rect">
                <a:avLst/>
              </a:prstGeom>
              <a:blipFill>
                <a:blip r:embed="rId2"/>
                <a:stretch>
                  <a:fillRect l="-1161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TextBox 328"/>
          <p:cNvSpPr txBox="1"/>
          <p:nvPr/>
        </p:nvSpPr>
        <p:spPr>
          <a:xfrm>
            <a:off x="5192742" y="5632120"/>
            <a:ext cx="186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Total: 5</a:t>
            </a:r>
            <a:endParaRPr lang="en-SG" sz="2800" dirty="0">
              <a:solidFill>
                <a:srgbClr val="C00000"/>
              </a:solidFill>
            </a:endParaRPr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1EDB168E-983D-2642-8FAB-3AA5DAE29989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412936" y="4123049"/>
            <a:ext cx="989662" cy="1286462"/>
            <a:chOff x="-13399" y="323850"/>
            <a:chExt cx="804949" cy="1045569"/>
          </a:xfrm>
        </p:grpSpPr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A84E3EC8-8E83-0345-82DE-A4B6639D3CCA}"/>
                </a:ext>
              </a:extLst>
            </p:cNvPr>
            <p:cNvCxnSpPr/>
            <p:nvPr/>
          </p:nvCxnSpPr>
          <p:spPr>
            <a:xfrm flipH="1">
              <a:off x="219077" y="525009"/>
              <a:ext cx="412280" cy="559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A5408470-A34F-1743-80F0-9F2B74C63AB0}"/>
                </a:ext>
              </a:extLst>
            </p:cNvPr>
            <p:cNvGrpSpPr/>
            <p:nvPr/>
          </p:nvGrpSpPr>
          <p:grpSpPr>
            <a:xfrm>
              <a:off x="-13399" y="999894"/>
              <a:ext cx="304539" cy="369525"/>
              <a:chOff x="-13351" y="-230"/>
              <a:chExt cx="303467" cy="367452"/>
            </a:xfrm>
            <a:solidFill>
              <a:schemeClr val="bg1"/>
            </a:solidFill>
          </p:grpSpPr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09351F48-DD5D-6946-8248-2999750E912F}"/>
                  </a:ext>
                </a:extLst>
              </p:cNvPr>
              <p:cNvSpPr/>
              <p:nvPr/>
            </p:nvSpPr>
            <p:spPr>
              <a:xfrm>
                <a:off x="9525" y="28575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5" name="Text Box 2">
                <a:extLst>
                  <a:ext uri="{FF2B5EF4-FFF2-40B4-BE49-F238E27FC236}">
                    <a16:creationId xmlns:a16="http://schemas.microsoft.com/office/drawing/2014/main" id="{D1B261FD-8C0B-E749-BF43-2747D6B51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3351" y="-230"/>
                <a:ext cx="303467" cy="367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Z</a:t>
                </a:r>
                <a:endParaRPr lang="en-SG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A4E7EA63-1803-CB48-8BCF-DE317859514C}"/>
                </a:ext>
              </a:extLst>
            </p:cNvPr>
            <p:cNvGrpSpPr/>
            <p:nvPr/>
          </p:nvGrpSpPr>
          <p:grpSpPr>
            <a:xfrm>
              <a:off x="266700" y="666750"/>
              <a:ext cx="277200" cy="369525"/>
              <a:chOff x="0" y="0"/>
              <a:chExt cx="276225" cy="367452"/>
            </a:xfrm>
            <a:solidFill>
              <a:schemeClr val="bg1"/>
            </a:solidFill>
          </p:grpSpPr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7E8B1629-062F-C347-AD94-CE3457ADF56F}"/>
                  </a:ext>
                </a:extLst>
              </p:cNvPr>
              <p:cNvSpPr/>
              <p:nvPr/>
            </p:nvSpPr>
            <p:spPr>
              <a:xfrm>
                <a:off x="9525" y="28575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3" name="Text Box 2">
                <a:extLst>
                  <a:ext uri="{FF2B5EF4-FFF2-40B4-BE49-F238E27FC236}">
                    <a16:creationId xmlns:a16="http://schemas.microsoft.com/office/drawing/2014/main" id="{31EEE2F5-7B41-FA45-98F1-DB40FCF9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76225" cy="367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endParaRPr lang="en-SG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BCD10C94-91FD-A54D-8EAA-D59D49F81830}"/>
                </a:ext>
              </a:extLst>
            </p:cNvPr>
            <p:cNvGrpSpPr/>
            <p:nvPr/>
          </p:nvGrpSpPr>
          <p:grpSpPr>
            <a:xfrm>
              <a:off x="514350" y="323850"/>
              <a:ext cx="277200" cy="369525"/>
              <a:chOff x="0" y="0"/>
              <a:chExt cx="276225" cy="367452"/>
            </a:xfrm>
            <a:solidFill>
              <a:schemeClr val="bg1"/>
            </a:solidFill>
          </p:grpSpPr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138B4FA2-23F3-FC4C-98EC-2D9D456A5A44}"/>
                  </a:ext>
                </a:extLst>
              </p:cNvPr>
              <p:cNvSpPr/>
              <p:nvPr/>
            </p:nvSpPr>
            <p:spPr>
              <a:xfrm>
                <a:off x="9525" y="28575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1" name="Text Box 2">
                <a:extLst>
                  <a:ext uri="{FF2B5EF4-FFF2-40B4-BE49-F238E27FC236}">
                    <a16:creationId xmlns:a16="http://schemas.microsoft.com/office/drawing/2014/main" id="{11B88247-3BBA-1240-9586-FE640AD1C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76225" cy="367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endParaRPr lang="en-SG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557E86D4-A0D1-434D-A8C6-CDF6EF093532}"/>
              </a:ext>
            </a:extLst>
          </p:cNvPr>
          <p:cNvGrpSpPr>
            <a:grpSpLocks noChangeAspect="1"/>
          </p:cNvGrpSpPr>
          <p:nvPr/>
        </p:nvGrpSpPr>
        <p:grpSpPr>
          <a:xfrm>
            <a:off x="4197523" y="4123049"/>
            <a:ext cx="644897" cy="1285719"/>
            <a:chOff x="257100" y="323763"/>
            <a:chExt cx="524695" cy="1045452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1CB77480-40F1-774D-8B67-EF6FA22F8165}"/>
                </a:ext>
              </a:extLst>
            </p:cNvPr>
            <p:cNvGrpSpPr/>
            <p:nvPr/>
          </p:nvGrpSpPr>
          <p:grpSpPr>
            <a:xfrm flipH="1">
              <a:off x="257100" y="323763"/>
              <a:ext cx="524695" cy="1045452"/>
              <a:chOff x="266700" y="323850"/>
              <a:chExt cx="524850" cy="1045732"/>
            </a:xfrm>
          </p:grpSpPr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5E0A39E8-75A6-9D48-9607-CDF00EED8F26}"/>
                  </a:ext>
                </a:extLst>
              </p:cNvPr>
              <p:cNvCxnSpPr/>
              <p:nvPr/>
            </p:nvCxnSpPr>
            <p:spPr>
              <a:xfrm flipH="1">
                <a:off x="421586" y="481283"/>
                <a:ext cx="242029" cy="3285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2DD09E84-72F5-A24A-8929-849AAC8C5AA5}"/>
                  </a:ext>
                </a:extLst>
              </p:cNvPr>
              <p:cNvGrpSpPr/>
              <p:nvPr/>
            </p:nvGrpSpPr>
            <p:grpSpPr>
              <a:xfrm>
                <a:off x="453056" y="999783"/>
                <a:ext cx="304730" cy="369799"/>
                <a:chOff x="451462" y="-340"/>
                <a:chExt cx="303658" cy="367727"/>
              </a:xfrm>
              <a:solidFill>
                <a:schemeClr val="bg1"/>
              </a:solidFill>
            </p:grpSpPr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B281ABA3-4816-5E4C-B0AA-F040B7703451}"/>
                    </a:ext>
                  </a:extLst>
                </p:cNvPr>
                <p:cNvSpPr/>
                <p:nvPr/>
              </p:nvSpPr>
              <p:spPr>
                <a:xfrm>
                  <a:off x="474745" y="28574"/>
                  <a:ext cx="247650" cy="2476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8" name="Text Box 2">
                  <a:extLst>
                    <a:ext uri="{FF2B5EF4-FFF2-40B4-BE49-F238E27FC236}">
                      <a16:creationId xmlns:a16="http://schemas.microsoft.com/office/drawing/2014/main" id="{26F8E781-B415-CC4F-88FF-7391A0892A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462" y="-340"/>
                  <a:ext cx="303658" cy="367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Y</a:t>
                  </a:r>
                  <a:endParaRPr lang="en-SG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A87C6DB5-AE5B-3B4D-B57B-B7BE30CBB3CA}"/>
                  </a:ext>
                </a:extLst>
              </p:cNvPr>
              <p:cNvGrpSpPr/>
              <p:nvPr/>
            </p:nvGrpSpPr>
            <p:grpSpPr>
              <a:xfrm>
                <a:off x="266700" y="666750"/>
                <a:ext cx="277200" cy="369799"/>
                <a:chOff x="0" y="0"/>
                <a:chExt cx="276225" cy="367724"/>
              </a:xfrm>
              <a:solidFill>
                <a:schemeClr val="bg1"/>
              </a:solidFill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6E41A890-2C5A-A849-A5DD-523B3A6C6497}"/>
                    </a:ext>
                  </a:extLst>
                </p:cNvPr>
                <p:cNvSpPr/>
                <p:nvPr/>
              </p:nvSpPr>
              <p:spPr>
                <a:xfrm>
                  <a:off x="9525" y="28575"/>
                  <a:ext cx="247650" cy="2476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6" name="Text Box 2">
                  <a:extLst>
                    <a:ext uri="{FF2B5EF4-FFF2-40B4-BE49-F238E27FC236}">
                      <a16:creationId xmlns:a16="http://schemas.microsoft.com/office/drawing/2014/main" id="{39D96554-A3F5-9448-8CF0-599C4340AA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76225" cy="367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Z</a:t>
                  </a:r>
                  <a:endParaRPr lang="en-SG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12BFBFFE-B2D5-814A-B26D-ABF68B9A8A8F}"/>
                  </a:ext>
                </a:extLst>
              </p:cNvPr>
              <p:cNvGrpSpPr/>
              <p:nvPr/>
            </p:nvGrpSpPr>
            <p:grpSpPr>
              <a:xfrm>
                <a:off x="514350" y="323850"/>
                <a:ext cx="277200" cy="369799"/>
                <a:chOff x="0" y="0"/>
                <a:chExt cx="276225" cy="367724"/>
              </a:xfrm>
              <a:solidFill>
                <a:schemeClr val="bg1"/>
              </a:solidFill>
            </p:grpSpPr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F1BCE457-BDB4-7C4F-A863-D3CCFEA85148}"/>
                    </a:ext>
                  </a:extLst>
                </p:cNvPr>
                <p:cNvSpPr/>
                <p:nvPr/>
              </p:nvSpPr>
              <p:spPr>
                <a:xfrm>
                  <a:off x="9525" y="28575"/>
                  <a:ext cx="247650" cy="2476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4" name="Text Box 2">
                  <a:extLst>
                    <a:ext uri="{FF2B5EF4-FFF2-40B4-BE49-F238E27FC236}">
                      <a16:creationId xmlns:a16="http://schemas.microsoft.com/office/drawing/2014/main" id="{A26750FC-F37B-3C46-807A-1B661DA7BB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76225" cy="367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i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X</a:t>
                  </a:r>
                  <a:endParaRPr lang="en-SG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</p:grp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B510C1F-78A2-1945-A041-7CAB51A4E3F7}"/>
                </a:ext>
              </a:extLst>
            </p:cNvPr>
            <p:cNvCxnSpPr/>
            <p:nvPr/>
          </p:nvCxnSpPr>
          <p:spPr>
            <a:xfrm flipH="1">
              <a:off x="523875" y="933450"/>
              <a:ext cx="76360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51A097AC-AE9E-6A4B-8F42-1922B229C9D7}"/>
              </a:ext>
            </a:extLst>
          </p:cNvPr>
          <p:cNvGrpSpPr>
            <a:grpSpLocks noChangeAspect="1"/>
          </p:cNvGrpSpPr>
          <p:nvPr/>
        </p:nvGrpSpPr>
        <p:grpSpPr>
          <a:xfrm>
            <a:off x="8822675" y="4123049"/>
            <a:ext cx="974023" cy="1285718"/>
            <a:chOff x="0" y="323849"/>
            <a:chExt cx="791633" cy="1045335"/>
          </a:xfrm>
        </p:grpSpPr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E2E0BC35-CB11-6B46-B8A2-9D6FBF38EB9D}"/>
                </a:ext>
              </a:extLst>
            </p:cNvPr>
            <p:cNvCxnSpPr/>
            <p:nvPr/>
          </p:nvCxnSpPr>
          <p:spPr>
            <a:xfrm flipH="1">
              <a:off x="218979" y="466061"/>
              <a:ext cx="456848" cy="618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6EE35DF7-074F-E945-829E-3062FDD12DC1}"/>
                </a:ext>
              </a:extLst>
            </p:cNvPr>
            <p:cNvGrpSpPr/>
            <p:nvPr/>
          </p:nvGrpSpPr>
          <p:grpSpPr>
            <a:xfrm>
              <a:off x="0" y="999525"/>
              <a:ext cx="277643" cy="369659"/>
              <a:chOff x="0" y="-597"/>
              <a:chExt cx="276665" cy="367585"/>
            </a:xfrm>
            <a:solidFill>
              <a:schemeClr val="bg1"/>
            </a:solidFill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F3F545B9-F424-A042-957F-6B9EF51F8AB2}"/>
                  </a:ext>
                </a:extLst>
              </p:cNvPr>
              <p:cNvSpPr/>
              <p:nvPr/>
            </p:nvSpPr>
            <p:spPr>
              <a:xfrm>
                <a:off x="9525" y="28575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9" name="Text Box 2">
                <a:extLst>
                  <a:ext uri="{FF2B5EF4-FFF2-40B4-BE49-F238E27FC236}">
                    <a16:creationId xmlns:a16="http://schemas.microsoft.com/office/drawing/2014/main" id="{105B155E-2E15-4947-BD17-FCAD4ACBF7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-597"/>
                <a:ext cx="276665" cy="367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endParaRPr lang="en-SG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CC956A87-4E9B-9146-9D8A-38AF7E397B28}"/>
                </a:ext>
              </a:extLst>
            </p:cNvPr>
            <p:cNvGrpSpPr/>
            <p:nvPr/>
          </p:nvGrpSpPr>
          <p:grpSpPr>
            <a:xfrm>
              <a:off x="276259" y="666490"/>
              <a:ext cx="255269" cy="369659"/>
              <a:chOff x="9525" y="-258"/>
              <a:chExt cx="254371" cy="367585"/>
            </a:xfrm>
            <a:solidFill>
              <a:schemeClr val="bg1"/>
            </a:solidFill>
          </p:grpSpPr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64420482-5BFD-F04F-A73C-A75A5372A7FF}"/>
                  </a:ext>
                </a:extLst>
              </p:cNvPr>
              <p:cNvSpPr/>
              <p:nvPr/>
            </p:nvSpPr>
            <p:spPr>
              <a:xfrm>
                <a:off x="9525" y="28575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7" name="Text Box 2">
                <a:extLst>
                  <a:ext uri="{FF2B5EF4-FFF2-40B4-BE49-F238E27FC236}">
                    <a16:creationId xmlns:a16="http://schemas.microsoft.com/office/drawing/2014/main" id="{46535841-A360-0347-A054-B544EA58D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5" y="-258"/>
                <a:ext cx="251341" cy="367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endParaRPr lang="en-SG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0A6B5631-10FB-3C4F-B011-8F0706688719}"/>
                </a:ext>
              </a:extLst>
            </p:cNvPr>
            <p:cNvGrpSpPr/>
            <p:nvPr/>
          </p:nvGrpSpPr>
          <p:grpSpPr>
            <a:xfrm>
              <a:off x="513991" y="323849"/>
              <a:ext cx="277642" cy="369659"/>
              <a:chOff x="-358" y="-1"/>
              <a:chExt cx="276666" cy="367586"/>
            </a:xfrm>
            <a:solidFill>
              <a:schemeClr val="bg1"/>
            </a:solidFill>
          </p:grpSpPr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30F559F6-16B8-AD4C-AE00-6A9031FA4539}"/>
                  </a:ext>
                </a:extLst>
              </p:cNvPr>
              <p:cNvSpPr/>
              <p:nvPr/>
            </p:nvSpPr>
            <p:spPr>
              <a:xfrm>
                <a:off x="9525" y="28575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5" name="Text Box 2">
                <a:extLst>
                  <a:ext uri="{FF2B5EF4-FFF2-40B4-BE49-F238E27FC236}">
                    <a16:creationId xmlns:a16="http://schemas.microsoft.com/office/drawing/2014/main" id="{1344E9E2-D36A-644C-9A4E-269C3302F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58" y="-1"/>
                <a:ext cx="276666" cy="367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Z</a:t>
                </a:r>
                <a:endParaRPr lang="en-SG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1615F1C-7205-9948-BE56-09074DF29720}"/>
              </a:ext>
            </a:extLst>
          </p:cNvPr>
          <p:cNvGrpSpPr>
            <a:grpSpLocks noChangeAspect="1"/>
          </p:cNvGrpSpPr>
          <p:nvPr/>
        </p:nvGrpSpPr>
        <p:grpSpPr>
          <a:xfrm>
            <a:off x="7382049" y="4123049"/>
            <a:ext cx="645701" cy="1300480"/>
            <a:chOff x="19086" y="323763"/>
            <a:chExt cx="524830" cy="1057429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EE7179D2-8EB4-0B40-8364-5C5E3266120B}"/>
                </a:ext>
              </a:extLst>
            </p:cNvPr>
            <p:cNvGrpSpPr/>
            <p:nvPr/>
          </p:nvGrpSpPr>
          <p:grpSpPr>
            <a:xfrm>
              <a:off x="19086" y="323763"/>
              <a:ext cx="524830" cy="1057429"/>
              <a:chOff x="266700" y="323849"/>
              <a:chExt cx="525001" cy="1057712"/>
            </a:xfrm>
          </p:grpSpPr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AFA1E051-AC0B-5F46-A25F-C42FEE9E0D0F}"/>
                  </a:ext>
                </a:extLst>
              </p:cNvPr>
              <p:cNvCxnSpPr/>
              <p:nvPr/>
            </p:nvCxnSpPr>
            <p:spPr>
              <a:xfrm flipH="1">
                <a:off x="399589" y="466061"/>
                <a:ext cx="275975" cy="3437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63FFEC77-B761-354A-B72B-ABB7E271803B}"/>
                  </a:ext>
                </a:extLst>
              </p:cNvPr>
              <p:cNvGrpSpPr/>
              <p:nvPr/>
            </p:nvGrpSpPr>
            <p:grpSpPr>
              <a:xfrm>
                <a:off x="428768" y="1011772"/>
                <a:ext cx="277222" cy="369789"/>
                <a:chOff x="427260" y="11581"/>
                <a:chExt cx="276248" cy="367716"/>
              </a:xfrm>
              <a:solidFill>
                <a:schemeClr val="bg1"/>
              </a:solidFill>
            </p:grpSpPr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0ABFB676-0B33-164A-AF0D-63B5924C3841}"/>
                    </a:ext>
                  </a:extLst>
                </p:cNvPr>
                <p:cNvSpPr/>
                <p:nvPr/>
              </p:nvSpPr>
              <p:spPr>
                <a:xfrm>
                  <a:off x="455858" y="38843"/>
                  <a:ext cx="247650" cy="2476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Text Box 2">
                  <a:extLst>
                    <a:ext uri="{FF2B5EF4-FFF2-40B4-BE49-F238E27FC236}">
                      <a16:creationId xmlns:a16="http://schemas.microsoft.com/office/drawing/2014/main" id="{E431BC81-2776-294A-85C1-DCD5C45A03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7260" y="11581"/>
                  <a:ext cx="276107" cy="3677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Y</a:t>
                  </a:r>
                  <a:endParaRPr lang="en-SG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E525A9DB-3682-EC41-810D-5770154ADF44}"/>
                  </a:ext>
                </a:extLst>
              </p:cNvPr>
              <p:cNvGrpSpPr/>
              <p:nvPr/>
            </p:nvGrpSpPr>
            <p:grpSpPr>
              <a:xfrm>
                <a:off x="266700" y="666750"/>
                <a:ext cx="277200" cy="369789"/>
                <a:chOff x="0" y="0"/>
                <a:chExt cx="276225" cy="367714"/>
              </a:xfrm>
              <a:solidFill>
                <a:schemeClr val="bg1"/>
              </a:solidFill>
            </p:grpSpPr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6B833A75-4101-8647-86F9-36D63633B4A4}"/>
                    </a:ext>
                  </a:extLst>
                </p:cNvPr>
                <p:cNvSpPr/>
                <p:nvPr/>
              </p:nvSpPr>
              <p:spPr>
                <a:xfrm>
                  <a:off x="9525" y="28575"/>
                  <a:ext cx="247650" cy="2476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Text Box 2">
                  <a:extLst>
                    <a:ext uri="{FF2B5EF4-FFF2-40B4-BE49-F238E27FC236}">
                      <a16:creationId xmlns:a16="http://schemas.microsoft.com/office/drawing/2014/main" id="{7FC63F1D-99D4-1F44-825D-AAC175A558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76225" cy="3677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X</a:t>
                  </a:r>
                  <a:endParaRPr lang="en-SG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A403FB5F-EC71-494F-9ADF-F8D6ED93E725}"/>
                  </a:ext>
                </a:extLst>
              </p:cNvPr>
              <p:cNvGrpSpPr/>
              <p:nvPr/>
            </p:nvGrpSpPr>
            <p:grpSpPr>
              <a:xfrm>
                <a:off x="513984" y="323849"/>
                <a:ext cx="277717" cy="369789"/>
                <a:chOff x="-365" y="-1"/>
                <a:chExt cx="276741" cy="367716"/>
              </a:xfrm>
              <a:solidFill>
                <a:schemeClr val="bg1"/>
              </a:solidFill>
            </p:grpSpPr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90DAB665-463F-2A44-AF32-EDBA24EAD0F9}"/>
                    </a:ext>
                  </a:extLst>
                </p:cNvPr>
                <p:cNvSpPr/>
                <p:nvPr/>
              </p:nvSpPr>
              <p:spPr>
                <a:xfrm>
                  <a:off x="9525" y="28575"/>
                  <a:ext cx="247650" cy="2476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Text Box 2">
                  <a:extLst>
                    <a:ext uri="{FF2B5EF4-FFF2-40B4-BE49-F238E27FC236}">
                      <a16:creationId xmlns:a16="http://schemas.microsoft.com/office/drawing/2014/main" id="{2CDCFE2A-761C-1648-B5B0-EA546E9D34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65" y="-1"/>
                  <a:ext cx="276741" cy="3677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Z</a:t>
                  </a:r>
                  <a:endParaRPr lang="en-SG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A17AC7-9A12-3A44-9E14-17D35B0649BF}"/>
                </a:ext>
              </a:extLst>
            </p:cNvPr>
            <p:cNvCxnSpPr/>
            <p:nvPr/>
          </p:nvCxnSpPr>
          <p:spPr>
            <a:xfrm>
              <a:off x="209672" y="920224"/>
              <a:ext cx="98483" cy="127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3E8A3B82-CE4E-9242-B85A-06C6E6775A1F}"/>
              </a:ext>
            </a:extLst>
          </p:cNvPr>
          <p:cNvGrpSpPr>
            <a:grpSpLocks noChangeAspect="1"/>
          </p:cNvGrpSpPr>
          <p:nvPr/>
        </p:nvGrpSpPr>
        <p:grpSpPr>
          <a:xfrm>
            <a:off x="5637346" y="4123049"/>
            <a:ext cx="949777" cy="901174"/>
            <a:chOff x="-11" y="323763"/>
            <a:chExt cx="772250" cy="732706"/>
          </a:xfrm>
        </p:grpSpPr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F9F000C7-11C4-584C-852F-41F5583AE26F}"/>
                </a:ext>
              </a:extLst>
            </p:cNvPr>
            <p:cNvGrpSpPr/>
            <p:nvPr/>
          </p:nvGrpSpPr>
          <p:grpSpPr>
            <a:xfrm flipH="1">
              <a:off x="-11" y="323763"/>
              <a:ext cx="772250" cy="732706"/>
              <a:chOff x="276259" y="323850"/>
              <a:chExt cx="772478" cy="732902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5206067-BD4A-C74C-8F54-A78749EAAAB9}"/>
                  </a:ext>
                </a:extLst>
              </p:cNvPr>
              <p:cNvCxnSpPr/>
              <p:nvPr/>
            </p:nvCxnSpPr>
            <p:spPr>
              <a:xfrm flipH="1">
                <a:off x="421586" y="497066"/>
                <a:ext cx="230402" cy="312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13AE3CD9-EAB3-E64E-9C98-E022B48990BC}"/>
                  </a:ext>
                </a:extLst>
              </p:cNvPr>
              <p:cNvGrpSpPr/>
              <p:nvPr/>
            </p:nvGrpSpPr>
            <p:grpSpPr>
              <a:xfrm>
                <a:off x="771753" y="686989"/>
                <a:ext cx="276984" cy="369763"/>
                <a:chOff x="769040" y="-311381"/>
                <a:chExt cx="276010" cy="367689"/>
              </a:xfrm>
              <a:solidFill>
                <a:schemeClr val="bg1"/>
              </a:solidFill>
            </p:grpSpPr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CD8D4042-F7CB-0D44-B924-F1D393BAB5EC}"/>
                    </a:ext>
                  </a:extLst>
                </p:cNvPr>
                <p:cNvSpPr/>
                <p:nvPr/>
              </p:nvSpPr>
              <p:spPr>
                <a:xfrm>
                  <a:off x="788785" y="-288107"/>
                  <a:ext cx="247650" cy="2476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Text Box 2">
                  <a:extLst>
                    <a:ext uri="{FF2B5EF4-FFF2-40B4-BE49-F238E27FC236}">
                      <a16:creationId xmlns:a16="http://schemas.microsoft.com/office/drawing/2014/main" id="{9A9EAAEC-6DB5-A54A-A3FD-3A4D3F122C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040" y="-311381"/>
                  <a:ext cx="276010" cy="3676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X</a:t>
                  </a:r>
                  <a:endParaRPr lang="en-SG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E7248B94-E2EB-4149-8D57-2F420F240C15}"/>
                  </a:ext>
                </a:extLst>
              </p:cNvPr>
              <p:cNvGrpSpPr/>
              <p:nvPr/>
            </p:nvGrpSpPr>
            <p:grpSpPr>
              <a:xfrm>
                <a:off x="276259" y="666573"/>
                <a:ext cx="255447" cy="369763"/>
                <a:chOff x="9525" y="-176"/>
                <a:chExt cx="254549" cy="367689"/>
              </a:xfrm>
              <a:solidFill>
                <a:schemeClr val="bg1"/>
              </a:solidFill>
            </p:grpSpPr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3C50434-F9CE-5B4D-A732-03F566C04FFE}"/>
                    </a:ext>
                  </a:extLst>
                </p:cNvPr>
                <p:cNvSpPr/>
                <p:nvPr/>
              </p:nvSpPr>
              <p:spPr>
                <a:xfrm>
                  <a:off x="9525" y="28575"/>
                  <a:ext cx="247650" cy="2476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3" name="Text Box 2">
                  <a:extLst>
                    <a:ext uri="{FF2B5EF4-FFF2-40B4-BE49-F238E27FC236}">
                      <a16:creationId xmlns:a16="http://schemas.microsoft.com/office/drawing/2014/main" id="{186897A4-D515-1B45-BE7C-B4A16D601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53" y="-176"/>
                  <a:ext cx="251321" cy="3676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Z</a:t>
                  </a:r>
                  <a:endParaRPr lang="en-SG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2228109A-9122-A648-AE09-E61B7ABFB62E}"/>
                  </a:ext>
                </a:extLst>
              </p:cNvPr>
              <p:cNvGrpSpPr/>
              <p:nvPr/>
            </p:nvGrpSpPr>
            <p:grpSpPr>
              <a:xfrm>
                <a:off x="514350" y="323850"/>
                <a:ext cx="277200" cy="369764"/>
                <a:chOff x="0" y="0"/>
                <a:chExt cx="276225" cy="367689"/>
              </a:xfrm>
              <a:solidFill>
                <a:schemeClr val="bg1"/>
              </a:solidFill>
            </p:grpSpPr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63593059-55DC-7D47-8BE0-A6C3F94691B9}"/>
                    </a:ext>
                  </a:extLst>
                </p:cNvPr>
                <p:cNvSpPr/>
                <p:nvPr/>
              </p:nvSpPr>
              <p:spPr>
                <a:xfrm>
                  <a:off x="9525" y="28575"/>
                  <a:ext cx="247650" cy="2476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Text Box 2">
                  <a:extLst>
                    <a:ext uri="{FF2B5EF4-FFF2-40B4-BE49-F238E27FC236}">
                      <a16:creationId xmlns:a16="http://schemas.microsoft.com/office/drawing/2014/main" id="{65DAD597-6D56-3C40-ADFC-55E6F9E7F5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76225" cy="3676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Y</a:t>
                  </a:r>
                  <a:endParaRPr lang="en-SG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</p:grp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40E2C396-F665-B74E-96AA-2196EC6FCECA}"/>
                </a:ext>
              </a:extLst>
            </p:cNvPr>
            <p:cNvCxnSpPr/>
            <p:nvPr/>
          </p:nvCxnSpPr>
          <p:spPr>
            <a:xfrm flipH="1">
              <a:off x="218249" y="576222"/>
              <a:ext cx="114388" cy="181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Rectangle 435">
            <a:extLst>
              <a:ext uri="{FF2B5EF4-FFF2-40B4-BE49-F238E27FC236}">
                <a16:creationId xmlns:a16="http://schemas.microsoft.com/office/drawing/2014/main" id="{407C7C51-05B1-9B4F-87B2-F4749AE2BF2F}"/>
              </a:ext>
            </a:extLst>
          </p:cNvPr>
          <p:cNvSpPr/>
          <p:nvPr/>
        </p:nvSpPr>
        <p:spPr>
          <a:xfrm>
            <a:off x="1397958" y="1552440"/>
            <a:ext cx="614045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tabLst>
                <a:tab pos="342900" algn="l"/>
                <a:tab pos="270510" algn="l"/>
                <a:tab pos="589280" algn="l"/>
              </a:tabLst>
            </a:pPr>
            <a:r>
              <a:rPr lang="en-US" sz="24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STRATEGY: </a:t>
            </a: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  <a:tabLst>
                <a:tab pos="342900" algn="l"/>
                <a:tab pos="270510" algn="l"/>
                <a:tab pos="589280" algn="l"/>
              </a:tabLst>
            </a:pPr>
            <a: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Fix the ROOT of the binary tree;</a:t>
            </a:r>
            <a:endParaRPr lang="en-SG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  <a:tabLst>
                <a:tab pos="342900" algn="l"/>
                <a:tab pos="270510" algn="l"/>
                <a:tab pos="589280" algn="l"/>
              </a:tabLst>
            </a:pPr>
            <a: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Then, know # nodes in Left-Subtree, </a:t>
            </a: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  <a:tabLst>
                <a:tab pos="342900" algn="l"/>
                <a:tab pos="270510" algn="l"/>
                <a:tab pos="589280" algn="l"/>
              </a:tabLst>
            </a:pPr>
            <a: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#nodes in Right-Subtree</a:t>
            </a:r>
          </a:p>
        </p:txBody>
      </p:sp>
    </p:spTree>
    <p:extLst>
      <p:ext uri="{BB962C8B-B14F-4D97-AF65-F5344CB8AC3E}">
        <p14:creationId xmlns:p14="http://schemas.microsoft.com/office/powerpoint/2010/main" val="10222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6" y="382427"/>
                <a:ext cx="9825729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(b) Draw all possible binary trees with 4 vertices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with in-order traversal: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6" y="382427"/>
                <a:ext cx="9825729" cy="954107"/>
              </a:xfrm>
              <a:prstGeom prst="rect">
                <a:avLst/>
              </a:prstGeom>
              <a:blipFill>
                <a:blip r:embed="rId2"/>
                <a:stretch>
                  <a:fillRect l="-1161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8430" y="1552694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A</a:t>
            </a:r>
            <a:r>
              <a:rPr lang="en-US" dirty="0"/>
              <a:t>: 5</a:t>
            </a:r>
            <a:endParaRPr lang="en-SG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064397" y="2013387"/>
            <a:ext cx="958323" cy="1741935"/>
            <a:chOff x="510502" y="2013387"/>
            <a:chExt cx="958323" cy="1741935"/>
          </a:xfrm>
        </p:grpSpPr>
        <p:grpSp>
          <p:nvGrpSpPr>
            <p:cNvPr id="6" name="Group 5"/>
            <p:cNvGrpSpPr/>
            <p:nvPr/>
          </p:nvGrpSpPr>
          <p:grpSpPr>
            <a:xfrm>
              <a:off x="510502" y="2013387"/>
              <a:ext cx="290573" cy="338554"/>
              <a:chOff x="2226062" y="2584180"/>
              <a:chExt cx="290573" cy="3385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27229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43418" y="2479805"/>
              <a:ext cx="290573" cy="338554"/>
              <a:chOff x="2226062" y="2584180"/>
              <a:chExt cx="290573" cy="338554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78652" y="2949626"/>
              <a:ext cx="290573" cy="338554"/>
              <a:chOff x="2226062" y="2584180"/>
              <a:chExt cx="290573" cy="3385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178252" y="3416768"/>
              <a:ext cx="290573" cy="338554"/>
              <a:chOff x="2226062" y="2584180"/>
              <a:chExt cx="290573" cy="338554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>
              <a:off x="959236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83846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2520371" y="2013387"/>
            <a:ext cx="758723" cy="1741935"/>
            <a:chOff x="1702573" y="2013387"/>
            <a:chExt cx="758723" cy="1741935"/>
          </a:xfrm>
        </p:grpSpPr>
        <p:grpSp>
          <p:nvGrpSpPr>
            <p:cNvPr id="89" name="Group 88"/>
            <p:cNvGrpSpPr/>
            <p:nvPr/>
          </p:nvGrpSpPr>
          <p:grpSpPr>
            <a:xfrm>
              <a:off x="1702573" y="2013387"/>
              <a:ext cx="290573" cy="338554"/>
              <a:chOff x="2226062" y="2584180"/>
              <a:chExt cx="290573" cy="33855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1919300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1935489" y="2479805"/>
              <a:ext cx="290573" cy="338554"/>
              <a:chOff x="2226062" y="2584180"/>
              <a:chExt cx="290573" cy="33855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170723" y="2949626"/>
              <a:ext cx="290573" cy="338554"/>
              <a:chOff x="2226062" y="2584180"/>
              <a:chExt cx="290573" cy="338554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965634" y="3416768"/>
              <a:ext cx="290573" cy="338554"/>
              <a:chOff x="2226062" y="2584180"/>
              <a:chExt cx="290573" cy="338554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>
            <a:xfrm>
              <a:off x="2151307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170723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663026" y="2013387"/>
            <a:ext cx="783637" cy="1274793"/>
            <a:chOff x="2758101" y="2013387"/>
            <a:chExt cx="783637" cy="127479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783015" y="2013387"/>
              <a:ext cx="290573" cy="338554"/>
              <a:chOff x="2226062" y="2584180"/>
              <a:chExt cx="290573" cy="338554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08" name="Straight Connector 107"/>
            <p:cNvCxnSpPr/>
            <p:nvPr/>
          </p:nvCxnSpPr>
          <p:spPr>
            <a:xfrm>
              <a:off x="2999742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3015931" y="2479805"/>
              <a:ext cx="290573" cy="338554"/>
              <a:chOff x="2226062" y="2584180"/>
              <a:chExt cx="290573" cy="33855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251165" y="2949626"/>
              <a:ext cx="290573" cy="338554"/>
              <a:chOff x="2226062" y="2584180"/>
              <a:chExt cx="290573" cy="33855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758101" y="2949626"/>
              <a:ext cx="290573" cy="338554"/>
              <a:chOff x="2226062" y="2584180"/>
              <a:chExt cx="290573" cy="338554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3231749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975000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4801945" y="2013387"/>
            <a:ext cx="765510" cy="1760621"/>
            <a:chOff x="3654965" y="2013387"/>
            <a:chExt cx="765510" cy="1760621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96986" y="2013387"/>
              <a:ext cx="290573" cy="338554"/>
              <a:chOff x="2226062" y="2584180"/>
              <a:chExt cx="290573" cy="338554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4113713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4129902" y="2479805"/>
              <a:ext cx="290573" cy="338554"/>
              <a:chOff x="2226062" y="2584180"/>
              <a:chExt cx="290573" cy="33855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654965" y="3435454"/>
              <a:ext cx="290573" cy="338554"/>
              <a:chOff x="2226062" y="2584180"/>
              <a:chExt cx="290573" cy="338554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872072" y="2949626"/>
              <a:ext cx="290573" cy="338554"/>
              <a:chOff x="2226062" y="2584180"/>
              <a:chExt cx="290573" cy="33855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131" name="Straight Connector 130"/>
            <p:cNvCxnSpPr/>
            <p:nvPr/>
          </p:nvCxnSpPr>
          <p:spPr>
            <a:xfrm flipV="1">
              <a:off x="4088971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860054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160867" y="2013387"/>
            <a:ext cx="548403" cy="1760621"/>
            <a:chOff x="4738837" y="2013387"/>
            <a:chExt cx="548403" cy="1760621"/>
          </a:xfrm>
        </p:grpSpPr>
        <p:grpSp>
          <p:nvGrpSpPr>
            <p:cNvPr id="143" name="Group 142"/>
            <p:cNvGrpSpPr/>
            <p:nvPr/>
          </p:nvGrpSpPr>
          <p:grpSpPr>
            <a:xfrm>
              <a:off x="4763751" y="2013387"/>
              <a:ext cx="290573" cy="338554"/>
              <a:chOff x="2226062" y="2584180"/>
              <a:chExt cx="290573" cy="338554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4980478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4996667" y="2479805"/>
              <a:ext cx="290573" cy="338554"/>
              <a:chOff x="2226062" y="2584180"/>
              <a:chExt cx="290573" cy="338554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41400" y="3435454"/>
              <a:ext cx="290573" cy="338554"/>
              <a:chOff x="2226062" y="2584180"/>
              <a:chExt cx="290573" cy="338554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738837" y="2949626"/>
              <a:ext cx="290573" cy="338554"/>
              <a:chOff x="2226062" y="2584180"/>
              <a:chExt cx="290573" cy="338554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 flipV="1">
              <a:off x="4955736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955735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>
            <a:off x="794327" y="4027055"/>
            <a:ext cx="103170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91733" y="1805236"/>
            <a:ext cx="0" cy="456785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8240" y="415325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D</a:t>
            </a:r>
            <a:r>
              <a:rPr lang="en-US" dirty="0"/>
              <a:t>: 5</a:t>
            </a:r>
            <a:endParaRPr lang="en-SG" dirty="0"/>
          </a:p>
        </p:txBody>
      </p:sp>
      <p:grpSp>
        <p:nvGrpSpPr>
          <p:cNvPr id="165" name="Group 164"/>
          <p:cNvGrpSpPr/>
          <p:nvPr/>
        </p:nvGrpSpPr>
        <p:grpSpPr>
          <a:xfrm flipV="1">
            <a:off x="1064397" y="4613952"/>
            <a:ext cx="958323" cy="1741935"/>
            <a:chOff x="510502" y="2013387"/>
            <a:chExt cx="958323" cy="1741935"/>
          </a:xfrm>
        </p:grpSpPr>
        <p:grpSp>
          <p:nvGrpSpPr>
            <p:cNvPr id="166" name="Group 165"/>
            <p:cNvGrpSpPr/>
            <p:nvPr/>
          </p:nvGrpSpPr>
          <p:grpSpPr>
            <a:xfrm>
              <a:off x="510502" y="2013387"/>
              <a:ext cx="290573" cy="338554"/>
              <a:chOff x="2226062" y="2584180"/>
              <a:chExt cx="290573" cy="33855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67" name="Straight Connector 166"/>
            <p:cNvCxnSpPr/>
            <p:nvPr/>
          </p:nvCxnSpPr>
          <p:spPr>
            <a:xfrm>
              <a:off x="727229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43418" y="2479805"/>
              <a:ext cx="290573" cy="338554"/>
              <a:chOff x="2226062" y="2584180"/>
              <a:chExt cx="290573" cy="338554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978652" y="2949626"/>
              <a:ext cx="290573" cy="338554"/>
              <a:chOff x="2226062" y="2584180"/>
              <a:chExt cx="290573" cy="338554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1178252" y="3416768"/>
              <a:ext cx="290573" cy="338554"/>
              <a:chOff x="2226062" y="2584180"/>
              <a:chExt cx="290573" cy="33855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959236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183846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flipH="1">
            <a:off x="2520371" y="4613952"/>
            <a:ext cx="758723" cy="1741935"/>
            <a:chOff x="1702573" y="2013387"/>
            <a:chExt cx="758723" cy="1741935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02573" y="2013387"/>
              <a:ext cx="290573" cy="338554"/>
              <a:chOff x="2226062" y="2584180"/>
              <a:chExt cx="290573" cy="33855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1919300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1935489" y="2479805"/>
              <a:ext cx="290573" cy="338554"/>
              <a:chOff x="2226062" y="2584180"/>
              <a:chExt cx="290573" cy="33855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170723" y="2949626"/>
              <a:ext cx="290573" cy="338554"/>
              <a:chOff x="2226062" y="2584180"/>
              <a:chExt cx="290573" cy="338554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1965634" y="3416768"/>
              <a:ext cx="290573" cy="338554"/>
              <a:chOff x="2226062" y="2584180"/>
              <a:chExt cx="290573" cy="338554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151307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2170723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H="1">
            <a:off x="3663026" y="4613952"/>
            <a:ext cx="783637" cy="1274793"/>
            <a:chOff x="2758101" y="2013387"/>
            <a:chExt cx="783637" cy="1274793"/>
          </a:xfrm>
        </p:grpSpPr>
        <p:grpSp>
          <p:nvGrpSpPr>
            <p:cNvPr id="198" name="Group 197"/>
            <p:cNvGrpSpPr/>
            <p:nvPr/>
          </p:nvGrpSpPr>
          <p:grpSpPr>
            <a:xfrm>
              <a:off x="2783015" y="2013387"/>
              <a:ext cx="290573" cy="338554"/>
              <a:chOff x="2226062" y="2584180"/>
              <a:chExt cx="290573" cy="338554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199" name="Straight Connector 198"/>
            <p:cNvCxnSpPr/>
            <p:nvPr/>
          </p:nvCxnSpPr>
          <p:spPr>
            <a:xfrm>
              <a:off x="2999742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3015931" y="2479805"/>
              <a:ext cx="290573" cy="338554"/>
              <a:chOff x="2226062" y="2584180"/>
              <a:chExt cx="290573" cy="33855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3251165" y="2949626"/>
              <a:ext cx="290573" cy="338554"/>
              <a:chOff x="2226062" y="2584180"/>
              <a:chExt cx="290573" cy="33855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2758101" y="2949626"/>
              <a:ext cx="290573" cy="338554"/>
              <a:chOff x="2226062" y="2584180"/>
              <a:chExt cx="290573" cy="338554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03" name="Straight Connector 202"/>
            <p:cNvCxnSpPr/>
            <p:nvPr/>
          </p:nvCxnSpPr>
          <p:spPr>
            <a:xfrm>
              <a:off x="3231749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975000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flipH="1">
            <a:off x="4801945" y="4613952"/>
            <a:ext cx="765510" cy="1760621"/>
            <a:chOff x="3654965" y="2013387"/>
            <a:chExt cx="765510" cy="1760621"/>
          </a:xfrm>
        </p:grpSpPr>
        <p:grpSp>
          <p:nvGrpSpPr>
            <p:cNvPr id="214" name="Group 213"/>
            <p:cNvGrpSpPr/>
            <p:nvPr/>
          </p:nvGrpSpPr>
          <p:grpSpPr>
            <a:xfrm>
              <a:off x="3896986" y="2013387"/>
              <a:ext cx="290573" cy="338554"/>
              <a:chOff x="2226062" y="2584180"/>
              <a:chExt cx="290573" cy="338554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215" name="Straight Connector 214"/>
            <p:cNvCxnSpPr/>
            <p:nvPr/>
          </p:nvCxnSpPr>
          <p:spPr>
            <a:xfrm>
              <a:off x="4113713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/>
            <p:cNvGrpSpPr/>
            <p:nvPr/>
          </p:nvGrpSpPr>
          <p:grpSpPr>
            <a:xfrm>
              <a:off x="4129902" y="2479805"/>
              <a:ext cx="290573" cy="338554"/>
              <a:chOff x="2226062" y="2584180"/>
              <a:chExt cx="290573" cy="338554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3654965" y="3435454"/>
              <a:ext cx="290573" cy="338554"/>
              <a:chOff x="2226062" y="2584180"/>
              <a:chExt cx="290573" cy="338554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3872072" y="2949626"/>
              <a:ext cx="290573" cy="338554"/>
              <a:chOff x="2226062" y="2584180"/>
              <a:chExt cx="290573" cy="338554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219" name="Straight Connector 218"/>
            <p:cNvCxnSpPr/>
            <p:nvPr/>
          </p:nvCxnSpPr>
          <p:spPr>
            <a:xfrm flipV="1">
              <a:off x="4088971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3860054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 flipH="1">
            <a:off x="6160867" y="4613952"/>
            <a:ext cx="548403" cy="1760621"/>
            <a:chOff x="4738837" y="2013387"/>
            <a:chExt cx="548403" cy="1760621"/>
          </a:xfrm>
        </p:grpSpPr>
        <p:grpSp>
          <p:nvGrpSpPr>
            <p:cNvPr id="230" name="Group 229"/>
            <p:cNvGrpSpPr/>
            <p:nvPr/>
          </p:nvGrpSpPr>
          <p:grpSpPr>
            <a:xfrm>
              <a:off x="4763751" y="2013387"/>
              <a:ext cx="290573" cy="338554"/>
              <a:chOff x="2226062" y="2584180"/>
              <a:chExt cx="290573" cy="338554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231" name="Straight Connector 230"/>
            <p:cNvCxnSpPr/>
            <p:nvPr/>
          </p:nvCxnSpPr>
          <p:spPr>
            <a:xfrm>
              <a:off x="4980478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4996667" y="2479805"/>
              <a:ext cx="290573" cy="338554"/>
              <a:chOff x="2226062" y="2584180"/>
              <a:chExt cx="290573" cy="338554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4941400" y="3435454"/>
              <a:ext cx="290573" cy="338554"/>
              <a:chOff x="2226062" y="2584180"/>
              <a:chExt cx="290573" cy="338554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38837" y="2949626"/>
              <a:ext cx="290573" cy="338554"/>
              <a:chOff x="2226062" y="2584180"/>
              <a:chExt cx="290573" cy="338554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35" name="Straight Connector 234"/>
            <p:cNvCxnSpPr/>
            <p:nvPr/>
          </p:nvCxnSpPr>
          <p:spPr>
            <a:xfrm flipV="1">
              <a:off x="4955736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4955735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7842715" y="1552694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B</a:t>
            </a:r>
            <a:r>
              <a:rPr lang="en-US" dirty="0"/>
              <a:t>: 2</a:t>
            </a:r>
            <a:endParaRPr lang="en-SG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8369400" y="2021155"/>
            <a:ext cx="775458" cy="1274793"/>
            <a:chOff x="8124881" y="2021155"/>
            <a:chExt cx="775458" cy="1274793"/>
          </a:xfrm>
        </p:grpSpPr>
        <p:grpSp>
          <p:nvGrpSpPr>
            <p:cNvPr id="247" name="Group 246"/>
            <p:cNvGrpSpPr/>
            <p:nvPr/>
          </p:nvGrpSpPr>
          <p:grpSpPr>
            <a:xfrm>
              <a:off x="8376850" y="2021155"/>
              <a:ext cx="290573" cy="338554"/>
              <a:chOff x="2226062" y="2584180"/>
              <a:chExt cx="290573" cy="338554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8593577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8609766" y="2487573"/>
              <a:ext cx="290573" cy="338554"/>
              <a:chOff x="2226062" y="2584180"/>
              <a:chExt cx="290573" cy="338554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8124881" y="2482824"/>
              <a:ext cx="290573" cy="338554"/>
              <a:chOff x="2226062" y="2584180"/>
              <a:chExt cx="290573" cy="338554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8351936" y="2957394"/>
              <a:ext cx="290573" cy="338554"/>
              <a:chOff x="2226062" y="2584180"/>
              <a:chExt cx="290573" cy="338554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 flipV="1">
              <a:off x="8568835" y="280607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8319193" y="232996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9756039" y="2021155"/>
            <a:ext cx="1000760" cy="1274793"/>
            <a:chOff x="9756039" y="2021155"/>
            <a:chExt cx="1000760" cy="1274793"/>
          </a:xfrm>
        </p:grpSpPr>
        <p:grpSp>
          <p:nvGrpSpPr>
            <p:cNvPr id="264" name="Group 263"/>
            <p:cNvGrpSpPr/>
            <p:nvPr/>
          </p:nvGrpSpPr>
          <p:grpSpPr>
            <a:xfrm>
              <a:off x="9998076" y="2021155"/>
              <a:ext cx="290573" cy="338554"/>
              <a:chOff x="2226062" y="2584180"/>
              <a:chExt cx="290573" cy="338554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265" name="Straight Connector 264"/>
            <p:cNvCxnSpPr/>
            <p:nvPr/>
          </p:nvCxnSpPr>
          <p:spPr>
            <a:xfrm>
              <a:off x="10214803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/>
            <p:cNvGrpSpPr/>
            <p:nvPr/>
          </p:nvGrpSpPr>
          <p:grpSpPr>
            <a:xfrm>
              <a:off x="10230992" y="2487573"/>
              <a:ext cx="290573" cy="338554"/>
              <a:chOff x="2226062" y="2584180"/>
              <a:chExt cx="290573" cy="338554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10466226" y="2957394"/>
              <a:ext cx="290573" cy="338554"/>
              <a:chOff x="2226062" y="2584180"/>
              <a:chExt cx="290573" cy="338554"/>
            </a:xfrm>
          </p:grpSpPr>
          <p:sp>
            <p:nvSpPr>
              <p:cNvPr id="273" name="Oval 27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9756039" y="2487573"/>
              <a:ext cx="290573" cy="338554"/>
              <a:chOff x="2226062" y="2584180"/>
              <a:chExt cx="290573" cy="338554"/>
            </a:xfrm>
          </p:grpSpPr>
          <p:sp>
            <p:nvSpPr>
              <p:cNvPr id="271" name="Oval 27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269" name="Straight Connector 268"/>
            <p:cNvCxnSpPr/>
            <p:nvPr/>
          </p:nvCxnSpPr>
          <p:spPr>
            <a:xfrm>
              <a:off x="10446810" y="2810684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9977703" y="235379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TextBox 295"/>
          <p:cNvSpPr txBox="1"/>
          <p:nvPr/>
        </p:nvSpPr>
        <p:spPr>
          <a:xfrm>
            <a:off x="7842715" y="418942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C</a:t>
            </a:r>
            <a:r>
              <a:rPr lang="en-US" dirty="0"/>
              <a:t>: 2</a:t>
            </a:r>
            <a:endParaRPr lang="en-SG" dirty="0"/>
          </a:p>
        </p:txBody>
      </p:sp>
      <p:grpSp>
        <p:nvGrpSpPr>
          <p:cNvPr id="297" name="Group 296"/>
          <p:cNvGrpSpPr/>
          <p:nvPr/>
        </p:nvGrpSpPr>
        <p:grpSpPr>
          <a:xfrm flipH="1">
            <a:off x="8369400" y="4657890"/>
            <a:ext cx="775458" cy="1274793"/>
            <a:chOff x="8124881" y="2021155"/>
            <a:chExt cx="775458" cy="1274793"/>
          </a:xfrm>
        </p:grpSpPr>
        <p:grpSp>
          <p:nvGrpSpPr>
            <p:cNvPr id="298" name="Group 297"/>
            <p:cNvGrpSpPr/>
            <p:nvPr/>
          </p:nvGrpSpPr>
          <p:grpSpPr>
            <a:xfrm>
              <a:off x="8376850" y="2021155"/>
              <a:ext cx="290573" cy="338554"/>
              <a:chOff x="2226062" y="2584180"/>
              <a:chExt cx="290573" cy="338554"/>
            </a:xfrm>
          </p:grpSpPr>
          <p:sp>
            <p:nvSpPr>
              <p:cNvPr id="311" name="Oval 31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99" name="Straight Connector 298"/>
            <p:cNvCxnSpPr/>
            <p:nvPr/>
          </p:nvCxnSpPr>
          <p:spPr>
            <a:xfrm>
              <a:off x="8593577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/>
            <p:cNvGrpSpPr/>
            <p:nvPr/>
          </p:nvGrpSpPr>
          <p:grpSpPr>
            <a:xfrm>
              <a:off x="8609766" y="2487573"/>
              <a:ext cx="290573" cy="338554"/>
              <a:chOff x="2226062" y="2584180"/>
              <a:chExt cx="290573" cy="338554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8124881" y="2482824"/>
              <a:ext cx="290573" cy="338554"/>
              <a:chOff x="2226062" y="2584180"/>
              <a:chExt cx="290573" cy="338554"/>
            </a:xfrm>
          </p:grpSpPr>
          <p:sp>
            <p:nvSpPr>
              <p:cNvPr id="307" name="Oval 30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8351936" y="2957394"/>
              <a:ext cx="290573" cy="338554"/>
              <a:chOff x="2226062" y="2584180"/>
              <a:chExt cx="290573" cy="338554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303" name="Straight Connector 302"/>
            <p:cNvCxnSpPr/>
            <p:nvPr/>
          </p:nvCxnSpPr>
          <p:spPr>
            <a:xfrm flipV="1">
              <a:off x="8568835" y="280607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8319193" y="232996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 flipH="1">
            <a:off x="9756039" y="4657890"/>
            <a:ext cx="1000760" cy="1274793"/>
            <a:chOff x="9756039" y="2021155"/>
            <a:chExt cx="1000760" cy="1274793"/>
          </a:xfrm>
        </p:grpSpPr>
        <p:grpSp>
          <p:nvGrpSpPr>
            <p:cNvPr id="314" name="Group 313"/>
            <p:cNvGrpSpPr/>
            <p:nvPr/>
          </p:nvGrpSpPr>
          <p:grpSpPr>
            <a:xfrm>
              <a:off x="9998076" y="2021155"/>
              <a:ext cx="290573" cy="338554"/>
              <a:chOff x="2226062" y="2584180"/>
              <a:chExt cx="290573" cy="338554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10214803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oup 315"/>
            <p:cNvGrpSpPr/>
            <p:nvPr/>
          </p:nvGrpSpPr>
          <p:grpSpPr>
            <a:xfrm>
              <a:off x="10230992" y="2487573"/>
              <a:ext cx="290573" cy="338554"/>
              <a:chOff x="2226062" y="2584180"/>
              <a:chExt cx="290573" cy="338554"/>
            </a:xfrm>
          </p:grpSpPr>
          <p:sp>
            <p:nvSpPr>
              <p:cNvPr id="325" name="Oval 32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10466226" y="2957394"/>
              <a:ext cx="290573" cy="338554"/>
              <a:chOff x="2226062" y="2584180"/>
              <a:chExt cx="290573" cy="338554"/>
            </a:xfrm>
          </p:grpSpPr>
          <p:sp>
            <p:nvSpPr>
              <p:cNvPr id="323" name="Oval 32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9756039" y="2487573"/>
              <a:ext cx="290573" cy="338554"/>
              <a:chOff x="2226062" y="2584180"/>
              <a:chExt cx="290573" cy="338554"/>
            </a:xfrm>
          </p:grpSpPr>
          <p:sp>
            <p:nvSpPr>
              <p:cNvPr id="321" name="Oval 32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319" name="Straight Connector 318"/>
            <p:cNvCxnSpPr/>
            <p:nvPr/>
          </p:nvCxnSpPr>
          <p:spPr>
            <a:xfrm>
              <a:off x="10446810" y="2810684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9977703" y="235379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TextBox 328"/>
          <p:cNvSpPr txBox="1"/>
          <p:nvPr/>
        </p:nvSpPr>
        <p:spPr>
          <a:xfrm>
            <a:off x="5205061" y="1320729"/>
            <a:ext cx="186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Total: 14</a:t>
            </a:r>
            <a:endParaRPr lang="en-SG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3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4" grpId="0"/>
      <p:bldP spid="245" grpId="0"/>
      <p:bldP spid="296" grpId="0"/>
      <p:bldP spid="3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Trees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Rooted Trees</a:t>
            </a:r>
            <a:r>
              <a:rPr lang="en-SG" sz="1200" dirty="0">
                <a:solidFill>
                  <a:schemeClr val="bg1"/>
                </a:solidFill>
              </a:rPr>
              <a:t>	Spanning trees and Shortest Paths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24" name="Oval 23"/>
          <p:cNvSpPr/>
          <p:nvPr/>
        </p:nvSpPr>
        <p:spPr>
          <a:xfrm>
            <a:off x="18483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20007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630272" y="306703"/>
            <a:ext cx="88071" cy="7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82672" y="306703"/>
            <a:ext cx="88071" cy="7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955357" y="306703"/>
            <a:ext cx="88071" cy="7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5139622" y="306703"/>
            <a:ext cx="88071" cy="7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5292022" y="306703"/>
            <a:ext cx="88071" cy="7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3141889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330984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495505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Binary Tree Traversal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62240" y="303854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Depth-First Search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81" y="1979944"/>
            <a:ext cx="2544955" cy="21747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09" y="1979944"/>
            <a:ext cx="2544955" cy="2174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67" y="1979944"/>
            <a:ext cx="2544955" cy="2174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93467" y="4480141"/>
            <a:ext cx="23925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00FF"/>
                </a:solidFill>
              </a:rPr>
              <a:t>Pre-order:</a:t>
            </a:r>
          </a:p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F, B, A, D, C, E, G, I, 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5357" y="4480141"/>
            <a:ext cx="239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00FF"/>
                </a:solidFill>
              </a:rPr>
              <a:t>In-order: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85147" y="4480141"/>
            <a:ext cx="239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00FF"/>
                </a:solidFill>
              </a:rPr>
              <a:t>Post-order: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0" y="6439892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27071" y="1657978"/>
            <a:ext cx="0" cy="441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800526" y="1657978"/>
            <a:ext cx="0" cy="441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98035" y="6270616"/>
            <a:ext cx="6356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Acknowledgement: Wikipedia </a:t>
            </a:r>
            <a:r>
              <a:rPr lang="en-US" sz="1600" dirty="0">
                <a:hlinkClick r:id="rId6"/>
              </a:rPr>
              <a:t>https://en.wikipedia.org/wiki/Tree_traversal</a:t>
            </a:r>
            <a:r>
              <a:rPr lang="en-US" sz="1600" dirty="0"/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17659" y="4880251"/>
            <a:ext cx="239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A, B, C, D, E, F, G, H, 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61337" y="4902047"/>
            <a:ext cx="277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A, C, E, D, B, H, I, G, F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CB74BF-306D-6444-BAD0-D024516EF609}"/>
              </a:ext>
            </a:extLst>
          </p:cNvPr>
          <p:cNvGrpSpPr/>
          <p:nvPr/>
        </p:nvGrpSpPr>
        <p:grpSpPr>
          <a:xfrm>
            <a:off x="1320800" y="5334000"/>
            <a:ext cx="2781300" cy="406400"/>
            <a:chOff x="1320800" y="5511800"/>
            <a:chExt cx="2781300" cy="406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DF7D57-6BAC-B34C-9208-71C92EE3DFB6}"/>
                </a:ext>
              </a:extLst>
            </p:cNvPr>
            <p:cNvSpPr/>
            <p:nvPr/>
          </p:nvSpPr>
          <p:spPr>
            <a:xfrm>
              <a:off x="1320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D55B666-EA0B-0848-ABAD-3EB736FB3E5A}"/>
                    </a:ext>
                  </a:extLst>
                </p:cNvPr>
                <p:cNvSpPr/>
                <p:nvPr/>
              </p:nvSpPr>
              <p:spPr>
                <a:xfrm>
                  <a:off x="1727200" y="5511800"/>
                  <a:ext cx="1231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D55B666-EA0B-0848-ABAD-3EB736FB3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00" y="5511800"/>
                  <a:ext cx="1231900" cy="406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98429EE-547C-274D-A8D5-2F55DCB90FDC}"/>
                    </a:ext>
                  </a:extLst>
                </p:cNvPr>
                <p:cNvSpPr/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98429EE-547C-274D-A8D5-2F55DCB90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7AC21E-B92B-9C43-9E7C-C96842E27838}"/>
              </a:ext>
            </a:extLst>
          </p:cNvPr>
          <p:cNvGrpSpPr/>
          <p:nvPr/>
        </p:nvGrpSpPr>
        <p:grpSpPr>
          <a:xfrm>
            <a:off x="4838700" y="5334000"/>
            <a:ext cx="2781300" cy="406400"/>
            <a:chOff x="1320800" y="5511800"/>
            <a:chExt cx="2781300" cy="4064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3F2BAA-1C1A-194F-AAEB-C033EFFB4602}"/>
                </a:ext>
              </a:extLst>
            </p:cNvPr>
            <p:cNvSpPr/>
            <p:nvPr/>
          </p:nvSpPr>
          <p:spPr>
            <a:xfrm>
              <a:off x="2590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5E90AB-DCEE-5746-9B50-BF0D57460018}"/>
                    </a:ext>
                  </a:extLst>
                </p:cNvPr>
                <p:cNvSpPr/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5E90AB-DCEE-5746-9B50-BF0D57460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F8603E7-BD9E-3044-A10B-BE9E4B308392}"/>
                    </a:ext>
                  </a:extLst>
                </p:cNvPr>
                <p:cNvSpPr/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F8603E7-BD9E-3044-A10B-BE9E4B3083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CB0A2A-E48D-FC42-937F-62B21C1CC593}"/>
              </a:ext>
            </a:extLst>
          </p:cNvPr>
          <p:cNvGrpSpPr/>
          <p:nvPr/>
        </p:nvGrpSpPr>
        <p:grpSpPr>
          <a:xfrm>
            <a:off x="8051800" y="5334000"/>
            <a:ext cx="2781300" cy="406400"/>
            <a:chOff x="1320800" y="5511800"/>
            <a:chExt cx="2781300" cy="4064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6A3100-9E9B-C449-9909-CBD71B6D2BE9}"/>
                </a:ext>
              </a:extLst>
            </p:cNvPr>
            <p:cNvSpPr/>
            <p:nvPr/>
          </p:nvSpPr>
          <p:spPr>
            <a:xfrm>
              <a:off x="3733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E806CAA-8646-8740-87CA-3A3473B2DADC}"/>
                    </a:ext>
                  </a:extLst>
                </p:cNvPr>
                <p:cNvSpPr/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E806CAA-8646-8740-87CA-3A3473B2D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C8DA79C-0CDC-9F4A-A87C-C381D3F35E7C}"/>
                    </a:ext>
                  </a:extLst>
                </p:cNvPr>
                <p:cNvSpPr/>
                <p:nvPr/>
              </p:nvSpPr>
              <p:spPr>
                <a:xfrm>
                  <a:off x="2590800" y="5511800"/>
                  <a:ext cx="1104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C8DA79C-0CDC-9F4A-A87C-C381D3F35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5511800"/>
                  <a:ext cx="1104900" cy="406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0F61DDA-3197-1042-BE07-88B9FEBAB4B8}"/>
              </a:ext>
            </a:extLst>
          </p:cNvPr>
          <p:cNvGrpSpPr/>
          <p:nvPr/>
        </p:nvGrpSpPr>
        <p:grpSpPr>
          <a:xfrm>
            <a:off x="1320800" y="5842000"/>
            <a:ext cx="2781300" cy="406400"/>
            <a:chOff x="1320800" y="5511800"/>
            <a:chExt cx="2781300" cy="406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FD594B-2939-F841-86FB-6CC4FDDB71FE}"/>
                </a:ext>
              </a:extLst>
            </p:cNvPr>
            <p:cNvSpPr/>
            <p:nvPr/>
          </p:nvSpPr>
          <p:spPr>
            <a:xfrm>
              <a:off x="1320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7B16BA-60CB-6242-9CFE-9071D8B8C484}"/>
                </a:ext>
              </a:extLst>
            </p:cNvPr>
            <p:cNvSpPr/>
            <p:nvPr/>
          </p:nvSpPr>
          <p:spPr>
            <a:xfrm>
              <a:off x="1727200" y="5511800"/>
              <a:ext cx="12319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B A D C 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4B535-F232-9349-B72A-54FEA05C67C6}"/>
                </a:ext>
              </a:extLst>
            </p:cNvPr>
            <p:cNvSpPr/>
            <p:nvPr/>
          </p:nvSpPr>
          <p:spPr>
            <a:xfrm>
              <a:off x="2997200" y="5511800"/>
              <a:ext cx="11049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G I H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5A40ED-9877-8F4F-90D4-33FD56D892A4}"/>
              </a:ext>
            </a:extLst>
          </p:cNvPr>
          <p:cNvGrpSpPr/>
          <p:nvPr/>
        </p:nvGrpSpPr>
        <p:grpSpPr>
          <a:xfrm>
            <a:off x="4838700" y="5842000"/>
            <a:ext cx="2781300" cy="406400"/>
            <a:chOff x="1320800" y="5511800"/>
            <a:chExt cx="2781300" cy="4064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5B720E-81BC-7249-B74A-51C3606A4CDA}"/>
                </a:ext>
              </a:extLst>
            </p:cNvPr>
            <p:cNvSpPr/>
            <p:nvPr/>
          </p:nvSpPr>
          <p:spPr>
            <a:xfrm>
              <a:off x="2590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E3101E7-AF4B-EB4B-82E1-0DDFFD898C6A}"/>
                </a:ext>
              </a:extLst>
            </p:cNvPr>
            <p:cNvSpPr/>
            <p:nvPr/>
          </p:nvSpPr>
          <p:spPr>
            <a:xfrm>
              <a:off x="1320800" y="5511800"/>
              <a:ext cx="12319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A B C D 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7A6DE45-1424-1549-9206-F011B9380189}"/>
                    </a:ext>
                  </a:extLst>
                </p:cNvPr>
                <p:cNvSpPr/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I</m:t>
                        </m:r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7A6DE45-1424-1549-9206-F011B93801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blipFill>
                  <a:blip r:embed="rId11"/>
                  <a:stretch>
                    <a:fillRect b="-8571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A98F8B-57FE-6A48-8765-DEE6DA068520}"/>
              </a:ext>
            </a:extLst>
          </p:cNvPr>
          <p:cNvGrpSpPr/>
          <p:nvPr/>
        </p:nvGrpSpPr>
        <p:grpSpPr>
          <a:xfrm>
            <a:off x="8051800" y="5842000"/>
            <a:ext cx="2781300" cy="406400"/>
            <a:chOff x="1320800" y="5511800"/>
            <a:chExt cx="2781300" cy="4064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1D6FDB6-80F6-A244-B101-935EF5E71278}"/>
                </a:ext>
              </a:extLst>
            </p:cNvPr>
            <p:cNvSpPr/>
            <p:nvPr/>
          </p:nvSpPr>
          <p:spPr>
            <a:xfrm>
              <a:off x="3733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24D39D4-1A49-E945-9087-39127767FAD4}"/>
                    </a:ext>
                  </a:extLst>
                </p:cNvPr>
                <p:cNvSpPr/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B</m:t>
                        </m:r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24D39D4-1A49-E945-9087-39127767FA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blipFill>
                  <a:blip r:embed="rId12"/>
                  <a:stretch>
                    <a:fillRect b="-8571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50202A-AF57-AB49-B370-737FCDB7F771}"/>
                </a:ext>
              </a:extLst>
            </p:cNvPr>
            <p:cNvSpPr/>
            <p:nvPr/>
          </p:nvSpPr>
          <p:spPr>
            <a:xfrm>
              <a:off x="2590800" y="5511800"/>
              <a:ext cx="11049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H I 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72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264894"/>
                <a:ext cx="9390434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(a) Construct a binary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given in-order and </a:t>
                </a:r>
                <a:r>
                  <a:rPr lang="en-US" sz="28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pre-order</a:t>
                </a: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traversals. </a:t>
                </a:r>
                <a:r>
                  <a:rPr lang="en-US" sz="2800" dirty="0">
                    <a:solidFill>
                      <a:schemeClr val="tx1"/>
                    </a:solidFill>
                  </a:rPr>
                  <a:t>Draw tree. Give its post-order traversal.</a:t>
                </a:r>
                <a:r>
                  <a:rPr lang="en-SG" sz="2800" dirty="0">
                    <a:solidFill>
                      <a:schemeClr val="tx1"/>
                    </a:solidFill>
                  </a:rPr>
                  <a:t> </a:t>
                </a:r>
                <a:endParaRPr lang="en-SG" sz="28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264894"/>
                <a:ext cx="9390434" cy="954107"/>
              </a:xfrm>
              <a:prstGeom prst="rect">
                <a:avLst/>
              </a:prstGeom>
              <a:blipFill>
                <a:blip r:embed="rId2"/>
                <a:stretch>
                  <a:fillRect l="-1215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5505B4-FCFF-EC44-A548-788A0CFAE3F7}"/>
              </a:ext>
            </a:extLst>
          </p:cNvPr>
          <p:cNvSpPr txBox="1"/>
          <p:nvPr/>
        </p:nvSpPr>
        <p:spPr>
          <a:xfrm>
            <a:off x="2114914" y="1633141"/>
            <a:ext cx="6142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800" dirty="0"/>
              <a:t>In-order:		E  A  C  K  F  H  D  B  G</a:t>
            </a:r>
            <a:r>
              <a:rPr lang="en-SG" sz="2800" dirty="0"/>
              <a:t> </a:t>
            </a:r>
            <a:endParaRPr lang="en-US" sz="2800" dirty="0"/>
          </a:p>
          <a:p>
            <a:pPr>
              <a:tabLst>
                <a:tab pos="1431925" algn="l"/>
              </a:tabLst>
            </a:pPr>
            <a:r>
              <a:rPr lang="en-US" sz="2800" dirty="0"/>
              <a:t>Pre-order:	F  A  E  K  C  D  H  G  B</a:t>
            </a:r>
            <a:r>
              <a:rPr lang="en-SG" sz="28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1037E3-34C6-7945-8B86-9B5A4D00DFE7}"/>
              </a:ext>
            </a:extLst>
          </p:cNvPr>
          <p:cNvSpPr/>
          <p:nvPr/>
        </p:nvSpPr>
        <p:spPr>
          <a:xfrm>
            <a:off x="1574800" y="2667595"/>
            <a:ext cx="61404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tabLst>
                <a:tab pos="342900" algn="l"/>
                <a:tab pos="270510" algn="l"/>
                <a:tab pos="589280" algn="l"/>
              </a:tabLst>
            </a:pPr>
            <a:r>
              <a:rPr lang="en-US" sz="24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STRATEGY: </a:t>
            </a: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  <a:tabLst>
                <a:tab pos="342900" algn="l"/>
                <a:tab pos="270510" algn="l"/>
                <a:tab pos="589280" algn="l"/>
              </a:tabLst>
            </a:pPr>
            <a: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ROOT</a:t>
            </a:r>
            <a:endParaRPr lang="en-SG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  <a:tabLst>
                <a:tab pos="342900" algn="l"/>
                <a:tab pos="270510" algn="l"/>
                <a:tab pos="589280" algn="l"/>
              </a:tabLst>
            </a:pPr>
            <a: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Left-Subtree, Right-Subtree</a:t>
            </a: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  <a:tabLst>
                <a:tab pos="342900" algn="l"/>
                <a:tab pos="270510" algn="l"/>
                <a:tab pos="589280" algn="l"/>
              </a:tabLst>
            </a:pPr>
            <a: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Recursively Solve Left-Subtree, </a:t>
            </a:r>
            <a:b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Recursively Solve Right-Subtree;</a:t>
            </a:r>
            <a:endParaRPr lang="en-SG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E85769-511C-FB4A-9563-1BD88E53E197}"/>
              </a:ext>
            </a:extLst>
          </p:cNvPr>
          <p:cNvGrpSpPr/>
          <p:nvPr/>
        </p:nvGrpSpPr>
        <p:grpSpPr>
          <a:xfrm>
            <a:off x="7683500" y="2091144"/>
            <a:ext cx="2781300" cy="406400"/>
            <a:chOff x="1320800" y="5511800"/>
            <a:chExt cx="2781300" cy="406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F91030-14F2-3D4F-B5D0-1DC4AE2F1F33}"/>
                </a:ext>
              </a:extLst>
            </p:cNvPr>
            <p:cNvSpPr/>
            <p:nvPr/>
          </p:nvSpPr>
          <p:spPr>
            <a:xfrm>
              <a:off x="1320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98C90B6-FEEF-5C4F-B37A-D4B682C35114}"/>
                    </a:ext>
                  </a:extLst>
                </p:cNvPr>
                <p:cNvSpPr/>
                <p:nvPr/>
              </p:nvSpPr>
              <p:spPr>
                <a:xfrm>
                  <a:off x="1727200" y="5511800"/>
                  <a:ext cx="1231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98C90B6-FEEF-5C4F-B37A-D4B682C35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00" y="5511800"/>
                  <a:ext cx="1231900" cy="406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6A3B573-9378-AE40-9DD0-7B2CA8B89C62}"/>
                    </a:ext>
                  </a:extLst>
                </p:cNvPr>
                <p:cNvSpPr/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6A3B573-9378-AE40-9DD0-7B2CA8B89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549379-0F62-9D4D-9992-D406FBE2D8C1}"/>
              </a:ext>
            </a:extLst>
          </p:cNvPr>
          <p:cNvGrpSpPr/>
          <p:nvPr/>
        </p:nvGrpSpPr>
        <p:grpSpPr>
          <a:xfrm>
            <a:off x="7670800" y="1638300"/>
            <a:ext cx="2781300" cy="406400"/>
            <a:chOff x="1320800" y="5511800"/>
            <a:chExt cx="2781300" cy="406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7708D8-E200-AC4F-A732-115F4DB31D3A}"/>
                </a:ext>
              </a:extLst>
            </p:cNvPr>
            <p:cNvSpPr/>
            <p:nvPr/>
          </p:nvSpPr>
          <p:spPr>
            <a:xfrm>
              <a:off x="2590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5E3A2E1-505B-A04D-AA31-17F50CDD50E7}"/>
                    </a:ext>
                  </a:extLst>
                </p:cNvPr>
                <p:cNvSpPr/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5E3A2E1-505B-A04D-AA31-17F50CDD5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7DF964A-6E54-6C45-B2FE-4D1F5EE2F8CD}"/>
                    </a:ext>
                  </a:extLst>
                </p:cNvPr>
                <p:cNvSpPr/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7DF964A-6E54-6C45-B2FE-4D1F5EE2F8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470AE2A-BDCB-064B-9C98-4343B6FE1C87}"/>
              </a:ext>
            </a:extLst>
          </p:cNvPr>
          <p:cNvGrpSpPr/>
          <p:nvPr/>
        </p:nvGrpSpPr>
        <p:grpSpPr>
          <a:xfrm>
            <a:off x="7708900" y="3040276"/>
            <a:ext cx="2781300" cy="406400"/>
            <a:chOff x="6223000" y="3103776"/>
            <a:chExt cx="2781300" cy="406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034689-4699-D740-91B0-2170F3C7D462}"/>
                </a:ext>
              </a:extLst>
            </p:cNvPr>
            <p:cNvSpPr/>
            <p:nvPr/>
          </p:nvSpPr>
          <p:spPr>
            <a:xfrm>
              <a:off x="6223000" y="3103776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F89F44-3C39-7749-9CCF-A512A14680E1}"/>
                </a:ext>
              </a:extLst>
            </p:cNvPr>
            <p:cNvSpPr/>
            <p:nvPr/>
          </p:nvSpPr>
          <p:spPr>
            <a:xfrm>
              <a:off x="6629400" y="3103776"/>
              <a:ext cx="12319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….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8DB95D-7470-8148-B5AB-8060FD2431DA}"/>
                </a:ext>
              </a:extLst>
            </p:cNvPr>
            <p:cNvSpPr/>
            <p:nvPr/>
          </p:nvSpPr>
          <p:spPr>
            <a:xfrm>
              <a:off x="7899400" y="3103776"/>
              <a:ext cx="11049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….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F15A1C-1657-9D4A-B0D0-AF81A93844A5}"/>
              </a:ext>
            </a:extLst>
          </p:cNvPr>
          <p:cNvGrpSpPr/>
          <p:nvPr/>
        </p:nvGrpSpPr>
        <p:grpSpPr>
          <a:xfrm>
            <a:off x="7708900" y="3594100"/>
            <a:ext cx="2781300" cy="406400"/>
            <a:chOff x="1320800" y="5511800"/>
            <a:chExt cx="2781300" cy="406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ECFBDB-87B1-454E-8122-66E1649C04EF}"/>
                </a:ext>
              </a:extLst>
            </p:cNvPr>
            <p:cNvSpPr/>
            <p:nvPr/>
          </p:nvSpPr>
          <p:spPr>
            <a:xfrm>
              <a:off x="2590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C2F6E7-82D4-8F4B-99AF-81B2319C3246}"/>
                </a:ext>
              </a:extLst>
            </p:cNvPr>
            <p:cNvSpPr/>
            <p:nvPr/>
          </p:nvSpPr>
          <p:spPr>
            <a:xfrm>
              <a:off x="1320800" y="5511800"/>
              <a:ext cx="12319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( E A C K 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BD5412-8B3E-9048-BFEB-57D7C3F99BA1}"/>
                </a:ext>
              </a:extLst>
            </p:cNvPr>
            <p:cNvSpPr/>
            <p:nvPr/>
          </p:nvSpPr>
          <p:spPr>
            <a:xfrm>
              <a:off x="2997200" y="5511800"/>
              <a:ext cx="11049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( H D B G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64B265-FF61-7743-A222-DB47BDFD191D}"/>
              </a:ext>
            </a:extLst>
          </p:cNvPr>
          <p:cNvGrpSpPr/>
          <p:nvPr/>
        </p:nvGrpSpPr>
        <p:grpSpPr>
          <a:xfrm>
            <a:off x="7715250" y="4357326"/>
            <a:ext cx="2774950" cy="406400"/>
            <a:chOff x="6197600" y="4792876"/>
            <a:chExt cx="2774950" cy="406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0CD567-A25F-5C48-8D8A-49DE359F0C5C}"/>
                </a:ext>
              </a:extLst>
            </p:cNvPr>
            <p:cNvSpPr/>
            <p:nvPr/>
          </p:nvSpPr>
          <p:spPr>
            <a:xfrm>
              <a:off x="6197600" y="4792876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F878EB-AD83-3C4A-A1B8-D8CAACFB9274}"/>
                </a:ext>
              </a:extLst>
            </p:cNvPr>
            <p:cNvSpPr/>
            <p:nvPr/>
          </p:nvSpPr>
          <p:spPr>
            <a:xfrm>
              <a:off x="6597650" y="4792876"/>
              <a:ext cx="1231900" cy="406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( A E K C 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F4F879-6C22-5145-8ED8-B9076DF539D7}"/>
                </a:ext>
              </a:extLst>
            </p:cNvPr>
            <p:cNvSpPr/>
            <p:nvPr/>
          </p:nvSpPr>
          <p:spPr>
            <a:xfrm>
              <a:off x="7867650" y="4792876"/>
              <a:ext cx="1104900" cy="406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(D H G B )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F3317CB-D9FB-CE41-99B3-5F6F11825C6B}"/>
              </a:ext>
            </a:extLst>
          </p:cNvPr>
          <p:cNvSpPr txBox="1"/>
          <p:nvPr/>
        </p:nvSpPr>
        <p:spPr>
          <a:xfrm>
            <a:off x="6757555" y="46733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81DA2E-A2CF-5149-A8E1-DCFF6D5FA05F}"/>
              </a:ext>
            </a:extLst>
          </p:cNvPr>
          <p:cNvSpPr txBox="1"/>
          <p:nvPr/>
        </p:nvSpPr>
        <p:spPr>
          <a:xfrm>
            <a:off x="4780974" y="5581729"/>
            <a:ext cx="133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(EACK)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(AEKC)</a:t>
            </a:r>
            <a:endParaRPr lang="en-SG" sz="2400" dirty="0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A2DE31-61C4-0E43-BC52-9ACC4EE461F2}"/>
              </a:ext>
            </a:extLst>
          </p:cNvPr>
          <p:cNvGrpSpPr/>
          <p:nvPr/>
        </p:nvGrpSpPr>
        <p:grpSpPr>
          <a:xfrm>
            <a:off x="4420755" y="5021118"/>
            <a:ext cx="2378365" cy="1384977"/>
            <a:chOff x="4420755" y="5021118"/>
            <a:chExt cx="2378365" cy="1384977"/>
          </a:xfrm>
        </p:grpSpPr>
        <p:sp>
          <p:nvSpPr>
            <p:cNvPr id="62" name="Isosceles Triangle 15">
              <a:extLst>
                <a:ext uri="{FF2B5EF4-FFF2-40B4-BE49-F238E27FC236}">
                  <a16:creationId xmlns:a16="http://schemas.microsoft.com/office/drawing/2014/main" id="{EE28B666-4670-3D4C-A24F-D3A4B2E24EC8}"/>
                </a:ext>
              </a:extLst>
            </p:cNvPr>
            <p:cNvSpPr/>
            <p:nvPr/>
          </p:nvSpPr>
          <p:spPr>
            <a:xfrm>
              <a:off x="4420755" y="5311597"/>
              <a:ext cx="1985818" cy="109449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DBA647-C398-D840-A6E1-78563785BAF4}"/>
                </a:ext>
              </a:extLst>
            </p:cNvPr>
            <p:cNvCxnSpPr>
              <a:endCxn id="62" idx="0"/>
            </p:cNvCxnSpPr>
            <p:nvPr/>
          </p:nvCxnSpPr>
          <p:spPr>
            <a:xfrm flipH="1">
              <a:off x="5413664" y="5021118"/>
              <a:ext cx="1385456" cy="2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FF5AAA-87CF-5A4F-BC9F-64C38D7D9DAE}"/>
              </a:ext>
            </a:extLst>
          </p:cNvPr>
          <p:cNvGrpSpPr/>
          <p:nvPr/>
        </p:nvGrpSpPr>
        <p:grpSpPr>
          <a:xfrm>
            <a:off x="7213600" y="5021118"/>
            <a:ext cx="2710873" cy="1384977"/>
            <a:chOff x="7213600" y="5021118"/>
            <a:chExt cx="2710873" cy="138497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D2F842-2422-5040-BB60-5810023A1635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213600" y="5021118"/>
              <a:ext cx="1717964" cy="2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15">
              <a:extLst>
                <a:ext uri="{FF2B5EF4-FFF2-40B4-BE49-F238E27FC236}">
                  <a16:creationId xmlns:a16="http://schemas.microsoft.com/office/drawing/2014/main" id="{10151C65-44F8-D94E-82E0-A6DE5B3F1AA0}"/>
                </a:ext>
              </a:extLst>
            </p:cNvPr>
            <p:cNvSpPr/>
            <p:nvPr/>
          </p:nvSpPr>
          <p:spPr>
            <a:xfrm>
              <a:off x="7938655" y="5311597"/>
              <a:ext cx="1985818" cy="109449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23AABEB-42DB-1B4C-8305-7E0F9086D572}"/>
              </a:ext>
            </a:extLst>
          </p:cNvPr>
          <p:cNvSpPr txBox="1"/>
          <p:nvPr/>
        </p:nvSpPr>
        <p:spPr>
          <a:xfrm>
            <a:off x="8298874" y="5581729"/>
            <a:ext cx="133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(HDBG)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(DHGB)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cs typeface="Calibri" panose="020F0502020204030204" pitchFamily="34" charset="0"/>
                  </a:rPr>
                  <a:t>(a) Construct a binary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given in-order and </a:t>
                </a:r>
                <a:r>
                  <a:rPr lang="en-US" sz="28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pre-order</a:t>
                </a:r>
                <a:r>
                  <a:rPr lang="en-US" sz="2800" dirty="0">
                    <a:cs typeface="Calibri" panose="020F0502020204030204" pitchFamily="34" charset="0"/>
                  </a:rPr>
                  <a:t> traversals. </a:t>
                </a:r>
                <a:r>
                  <a:rPr lang="en-US" sz="2800" dirty="0"/>
                  <a:t>Draw tree. Give its post-order traversal.</a:t>
                </a:r>
                <a:r>
                  <a:rPr lang="en-SG" sz="2800" dirty="0"/>
                  <a:t> </a:t>
                </a:r>
                <a:endParaRPr lang="en-SG" sz="28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blipFill>
                <a:blip r:embed="rId2"/>
                <a:stretch>
                  <a:fillRect l="-121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5505B4-FCFF-EC44-A548-788A0CFAE3F7}"/>
              </a:ext>
            </a:extLst>
          </p:cNvPr>
          <p:cNvSpPr txBox="1"/>
          <p:nvPr/>
        </p:nvSpPr>
        <p:spPr>
          <a:xfrm>
            <a:off x="2114914" y="1633141"/>
            <a:ext cx="6142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800" dirty="0"/>
              <a:t>In-order:		E  A  C  K  F  H  D  B  G</a:t>
            </a:r>
            <a:r>
              <a:rPr lang="en-SG" sz="2800" dirty="0"/>
              <a:t> </a:t>
            </a:r>
            <a:endParaRPr lang="en-US" sz="2800" dirty="0"/>
          </a:p>
          <a:p>
            <a:pPr>
              <a:tabLst>
                <a:tab pos="1431925" algn="l"/>
              </a:tabLst>
            </a:pPr>
            <a:r>
              <a:rPr lang="en-US" sz="2800" dirty="0"/>
              <a:t>Pre-order:	F  A  E  K  C  D  H  G  B</a:t>
            </a:r>
            <a:r>
              <a:rPr lang="en-SG" sz="2800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3F1572-96EA-5F41-AE1C-8892A9CB41F3}"/>
              </a:ext>
            </a:extLst>
          </p:cNvPr>
          <p:cNvGrpSpPr/>
          <p:nvPr/>
        </p:nvGrpSpPr>
        <p:grpSpPr>
          <a:xfrm>
            <a:off x="4206870" y="2970851"/>
            <a:ext cx="3265499" cy="2197938"/>
            <a:chOff x="0" y="0"/>
            <a:chExt cx="1920887" cy="127756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9C795AA-53BC-1D4D-8DCF-4396E71E3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5170" y="816588"/>
              <a:ext cx="227162" cy="325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ACCC7C-01EA-2C44-B077-972676472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841" y="165733"/>
              <a:ext cx="573401" cy="322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3D03A4-2BC2-4B47-B0DC-46A6F870F7D5}"/>
                </a:ext>
              </a:extLst>
            </p:cNvPr>
            <p:cNvCxnSpPr>
              <a:cxnSpLocks/>
            </p:cNvCxnSpPr>
            <p:nvPr/>
          </p:nvCxnSpPr>
          <p:spPr>
            <a:xfrm>
              <a:off x="1003353" y="150569"/>
              <a:ext cx="535472" cy="330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E06D3C-5DD7-E74B-BE11-DBD26EC2C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0962" y="491497"/>
              <a:ext cx="250141" cy="315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2AC528-16A9-6442-85F9-80CCDCB75BF3}"/>
                </a:ext>
              </a:extLst>
            </p:cNvPr>
            <p:cNvCxnSpPr>
              <a:cxnSpLocks/>
            </p:cNvCxnSpPr>
            <p:nvPr/>
          </p:nvCxnSpPr>
          <p:spPr>
            <a:xfrm>
              <a:off x="1538825" y="501080"/>
              <a:ext cx="243507" cy="315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6EB20B-F923-144C-BFB7-51D666E73279}"/>
                </a:ext>
              </a:extLst>
            </p:cNvPr>
            <p:cNvSpPr/>
            <p:nvPr/>
          </p:nvSpPr>
          <p:spPr>
            <a:xfrm flipH="1">
              <a:off x="1435725" y="1028585"/>
              <a:ext cx="248443" cy="2489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6BA1F21D-E227-A546-944D-2B4F908F0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16614" y="999856"/>
              <a:ext cx="277110" cy="268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endParaRPr lang="en-SG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878FA7-85B0-5B4A-8DBA-E17F02A791A0}"/>
                </a:ext>
              </a:extLst>
            </p:cNvPr>
            <p:cNvSpPr/>
            <p:nvPr/>
          </p:nvSpPr>
          <p:spPr>
            <a:xfrm flipH="1">
              <a:off x="1662888" y="695300"/>
              <a:ext cx="248443" cy="2489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2D5B8B8D-A32B-4844-839A-47257EE77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43777" y="666571"/>
              <a:ext cx="277110" cy="268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G</a:t>
              </a:r>
              <a:endParaRPr lang="en-SG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18BF9E-63C1-E846-8142-6E12212CD05E}"/>
                </a:ext>
              </a:extLst>
            </p:cNvPr>
            <p:cNvSpPr/>
            <p:nvPr/>
          </p:nvSpPr>
          <p:spPr>
            <a:xfrm flipH="1">
              <a:off x="865619" y="28729"/>
              <a:ext cx="248443" cy="2489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BCBE9FC-3A16-314A-BD91-C198A746B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799" y="0"/>
              <a:ext cx="277109" cy="268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F</a:t>
              </a:r>
              <a:endParaRPr lang="en-SG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A1AF04-6C72-5A49-991F-06C740E9D35F}"/>
                </a:ext>
              </a:extLst>
            </p:cNvPr>
            <p:cNvSpPr/>
            <p:nvPr/>
          </p:nvSpPr>
          <p:spPr>
            <a:xfrm flipH="1">
              <a:off x="1415318" y="352492"/>
              <a:ext cx="248443" cy="2489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CA593333-4EA0-524A-9258-95A5E0085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96209" y="323763"/>
              <a:ext cx="277109" cy="268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endParaRPr lang="en-SG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65ECDC-8567-6B42-9563-9D1EB3670559}"/>
                </a:ext>
              </a:extLst>
            </p:cNvPr>
            <p:cNvCxnSpPr/>
            <p:nvPr/>
          </p:nvCxnSpPr>
          <p:spPr>
            <a:xfrm flipH="1">
              <a:off x="412121" y="788667"/>
              <a:ext cx="275740" cy="343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CECFBE-556C-9B4D-B136-643F5F4F08CE}"/>
                </a:ext>
              </a:extLst>
            </p:cNvPr>
            <p:cNvGrpSpPr/>
            <p:nvPr/>
          </p:nvGrpSpPr>
          <p:grpSpPr>
            <a:xfrm>
              <a:off x="279346" y="989269"/>
              <a:ext cx="276965" cy="277663"/>
              <a:chOff x="279345" y="989269"/>
              <a:chExt cx="276225" cy="276225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2F73656-B8D4-5D41-89AA-6D54BD0E786D}"/>
                  </a:ext>
                </a:extLst>
              </p:cNvPr>
              <p:cNvSpPr/>
              <p:nvPr/>
            </p:nvSpPr>
            <p:spPr>
              <a:xfrm>
                <a:off x="288870" y="1017844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39" name="Text Box 2">
                <a:extLst>
                  <a:ext uri="{FF2B5EF4-FFF2-40B4-BE49-F238E27FC236}">
                    <a16:creationId xmlns:a16="http://schemas.microsoft.com/office/drawing/2014/main" id="{B9203B2A-A5C6-0546-9A3D-E1720F9F5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345" y="989269"/>
                <a:ext cx="276225" cy="26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sz="2400" i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</a:t>
                </a:r>
                <a:endParaRPr lang="en-SG" sz="24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2795EC-858D-124D-BD51-3BDF2BDB9D72}"/>
                </a:ext>
              </a:extLst>
            </p:cNvPr>
            <p:cNvGrpSpPr/>
            <p:nvPr/>
          </p:nvGrpSpPr>
          <p:grpSpPr>
            <a:xfrm>
              <a:off x="526483" y="646517"/>
              <a:ext cx="277349" cy="277663"/>
              <a:chOff x="526481" y="646517"/>
              <a:chExt cx="276608" cy="276226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AA41E4-6128-1E4C-9ADD-6C56DB4F7C40}"/>
                  </a:ext>
                </a:extLst>
              </p:cNvPr>
              <p:cNvSpPr/>
              <p:nvPr/>
            </p:nvSpPr>
            <p:spPr>
              <a:xfrm>
                <a:off x="536308" y="675093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0421C5AC-CCB2-FD4D-8DAF-40DCB90F6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481" y="646517"/>
                <a:ext cx="276608" cy="266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sz="2400" i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K</a:t>
                </a:r>
                <a:endParaRPr lang="en-SG" sz="24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B70215-6812-3B4C-A35B-ACDAFCD212C0}"/>
                </a:ext>
              </a:extLst>
            </p:cNvPr>
            <p:cNvCxnSpPr/>
            <p:nvPr/>
          </p:nvCxnSpPr>
          <p:spPr>
            <a:xfrm>
              <a:off x="484383" y="573208"/>
              <a:ext cx="98483" cy="127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26D08C-6251-794A-BF11-27A83D28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05" y="487577"/>
              <a:ext cx="191835" cy="260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54EF25-F0A4-6C41-863E-8361C12535F5}"/>
                </a:ext>
              </a:extLst>
            </p:cNvPr>
            <p:cNvGrpSpPr/>
            <p:nvPr/>
          </p:nvGrpSpPr>
          <p:grpSpPr>
            <a:xfrm>
              <a:off x="266614" y="330265"/>
              <a:ext cx="277111" cy="277682"/>
              <a:chOff x="266614" y="330266"/>
              <a:chExt cx="276225" cy="276225"/>
            </a:xfrm>
            <a:solidFill>
              <a:schemeClr val="bg1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9413CD-B7A9-3246-B934-D8C32441F914}"/>
                  </a:ext>
                </a:extLst>
              </p:cNvPr>
              <p:cNvSpPr/>
              <p:nvPr/>
            </p:nvSpPr>
            <p:spPr>
              <a:xfrm>
                <a:off x="276139" y="358841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2A2AEEA5-EF52-CB4C-AC03-633D063DC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614" y="330266"/>
                <a:ext cx="276225" cy="266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sz="2400" i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A</a:t>
                </a:r>
                <a:endParaRPr lang="en-SG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1BACC88-0AD4-B647-9A9F-A085D1351C1C}"/>
                </a:ext>
              </a:extLst>
            </p:cNvPr>
            <p:cNvGrpSpPr/>
            <p:nvPr/>
          </p:nvGrpSpPr>
          <p:grpSpPr>
            <a:xfrm>
              <a:off x="0" y="663517"/>
              <a:ext cx="277111" cy="277682"/>
              <a:chOff x="0" y="663521"/>
              <a:chExt cx="276225" cy="276225"/>
            </a:xfrm>
            <a:solidFill>
              <a:schemeClr val="bg1"/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5A40686-ECCE-C74F-A070-16E3CA22267A}"/>
                  </a:ext>
                </a:extLst>
              </p:cNvPr>
              <p:cNvSpPr/>
              <p:nvPr/>
            </p:nvSpPr>
            <p:spPr>
              <a:xfrm>
                <a:off x="9525" y="692096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9477CE5D-7F0A-9E4D-8D45-CE13C344B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663521"/>
                <a:ext cx="276225" cy="266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E</a:t>
                </a:r>
                <a:endParaRPr lang="en-SG" sz="24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021A27-94B9-8242-991F-65D4C3D20784}"/>
                </a:ext>
              </a:extLst>
            </p:cNvPr>
            <p:cNvSpPr/>
            <p:nvPr/>
          </p:nvSpPr>
          <p:spPr>
            <a:xfrm>
              <a:off x="1152030" y="692119"/>
              <a:ext cx="248313" cy="2489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A4DBBC53-7EE5-1B4D-9215-9AF9910C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480" y="663395"/>
              <a:ext cx="276964" cy="268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H</a:t>
              </a:r>
              <a:endParaRPr lang="en-SG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E7430B-0918-444E-A7E6-83B8CCB1FE18}"/>
              </a:ext>
            </a:extLst>
          </p:cNvPr>
          <p:cNvSpPr txBox="1"/>
          <p:nvPr/>
        </p:nvSpPr>
        <p:spPr>
          <a:xfrm>
            <a:off x="2729288" y="5533731"/>
            <a:ext cx="614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800" dirty="0"/>
              <a:t>Post-order:	E  C  K  A H B G D F</a:t>
            </a:r>
          </a:p>
        </p:txBody>
      </p:sp>
    </p:spTree>
    <p:extLst>
      <p:ext uri="{BB962C8B-B14F-4D97-AF65-F5344CB8AC3E}">
        <p14:creationId xmlns:p14="http://schemas.microsoft.com/office/powerpoint/2010/main" val="282176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cs typeface="Calibri" panose="020F0502020204030204" pitchFamily="34" charset="0"/>
                  </a:rPr>
                  <a:t>(b) Construct </a:t>
                </a:r>
                <a:r>
                  <a:rPr lang="en-US" sz="2800" dirty="0"/>
                  <a:t>a binary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given in-order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post-order</a:t>
                </a:r>
                <a:r>
                  <a:rPr lang="en-US" sz="2800" dirty="0"/>
                  <a:t> traversals. Draw tree. Give its pre-order traversal.</a:t>
                </a:r>
                <a:r>
                  <a:rPr lang="en-SG" sz="2800" dirty="0">
                    <a:effectLst/>
                  </a:rPr>
                  <a:t> </a:t>
                </a:r>
                <a:r>
                  <a:rPr lang="en-SG" sz="2800" dirty="0">
                    <a:effectLst/>
                    <a:cs typeface="Calibri" panose="020F0502020204030204" pitchFamily="34" charset="0"/>
                  </a:rPr>
                  <a:t> </a:t>
                </a:r>
                <a:endParaRPr lang="en-SG" sz="28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blipFill>
                <a:blip r:embed="rId2"/>
                <a:stretch>
                  <a:fillRect l="-121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5505B4-FCFF-EC44-A548-788A0CFAE3F7}"/>
              </a:ext>
            </a:extLst>
          </p:cNvPr>
          <p:cNvSpPr txBox="1"/>
          <p:nvPr/>
        </p:nvSpPr>
        <p:spPr>
          <a:xfrm>
            <a:off x="2114914" y="1611876"/>
            <a:ext cx="6142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800" dirty="0"/>
              <a:t>In-order:		D  B  F  E  A  G  C  H  K</a:t>
            </a:r>
            <a:r>
              <a:rPr lang="en-SG" sz="2800" dirty="0"/>
              <a:t>  </a:t>
            </a:r>
            <a:endParaRPr lang="en-US" sz="2800" dirty="0"/>
          </a:p>
          <a:p>
            <a:pPr>
              <a:tabLst>
                <a:tab pos="1431925" algn="l"/>
              </a:tabLst>
            </a:pPr>
            <a:r>
              <a:rPr lang="en-US" sz="2800" dirty="0"/>
              <a:t>Post-order:	D  F  E  B  G  K  H  C </a:t>
            </a:r>
            <a:r>
              <a:rPr lang="en-SG" sz="2800" dirty="0"/>
              <a:t> 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60BD19-1A41-314C-81E0-2351EAD7710F}"/>
              </a:ext>
            </a:extLst>
          </p:cNvPr>
          <p:cNvGrpSpPr/>
          <p:nvPr/>
        </p:nvGrpSpPr>
        <p:grpSpPr>
          <a:xfrm>
            <a:off x="7670800" y="1638300"/>
            <a:ext cx="2781300" cy="406400"/>
            <a:chOff x="1320800" y="5511800"/>
            <a:chExt cx="2781300" cy="406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D0209-C866-0442-8A74-FDB1A426D190}"/>
                </a:ext>
              </a:extLst>
            </p:cNvPr>
            <p:cNvSpPr/>
            <p:nvPr/>
          </p:nvSpPr>
          <p:spPr>
            <a:xfrm>
              <a:off x="2590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B64D26A-8328-9C40-BA63-69EFC450DB0A}"/>
                    </a:ext>
                  </a:extLst>
                </p:cNvPr>
                <p:cNvSpPr/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B64D26A-8328-9C40-BA63-69EFC450D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3BEA7B7-5C46-9641-BF2E-5B6AE4255E5E}"/>
                    </a:ext>
                  </a:extLst>
                </p:cNvPr>
                <p:cNvSpPr/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3BEA7B7-5C46-9641-BF2E-5B6AE4255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200" y="5511800"/>
                  <a:ext cx="1104900" cy="406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97F74-99BE-EF49-A110-B694192E8BAD}"/>
              </a:ext>
            </a:extLst>
          </p:cNvPr>
          <p:cNvGrpSpPr/>
          <p:nvPr/>
        </p:nvGrpSpPr>
        <p:grpSpPr>
          <a:xfrm>
            <a:off x="7670800" y="2117008"/>
            <a:ext cx="2781300" cy="406400"/>
            <a:chOff x="1320800" y="5511800"/>
            <a:chExt cx="2781300" cy="406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935E7F-FB27-7A41-AC63-4755F0E7D3A7}"/>
                </a:ext>
              </a:extLst>
            </p:cNvPr>
            <p:cNvSpPr/>
            <p:nvPr/>
          </p:nvSpPr>
          <p:spPr>
            <a:xfrm>
              <a:off x="3733800" y="5511800"/>
              <a:ext cx="368300" cy="406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3DCAB9-BAB3-764E-8408-6C24CDECD65F}"/>
                    </a:ext>
                  </a:extLst>
                </p:cNvPr>
                <p:cNvSpPr/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3DCAB9-BAB3-764E-8408-6C24CDECD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0" y="5511800"/>
                  <a:ext cx="1231900" cy="406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ACF56BD-D512-DD44-AE90-AEF45D1656E2}"/>
                    </a:ext>
                  </a:extLst>
                </p:cNvPr>
                <p:cNvSpPr/>
                <p:nvPr/>
              </p:nvSpPr>
              <p:spPr>
                <a:xfrm>
                  <a:off x="2590800" y="5511800"/>
                  <a:ext cx="1104900" cy="4064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ACF56BD-D512-DD44-AE90-AEF45D165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5511800"/>
                  <a:ext cx="1104900" cy="406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FD4C2FE-F04A-344D-AD22-F51B5433F6CA}"/>
              </a:ext>
            </a:extLst>
          </p:cNvPr>
          <p:cNvSpPr txBox="1"/>
          <p:nvPr/>
        </p:nvSpPr>
        <p:spPr>
          <a:xfrm>
            <a:off x="2729288" y="5533731"/>
            <a:ext cx="614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Pre-order:	A  B  D  E  F  C  G  H  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76DCB4-76B2-4240-AEF5-6A0A9A23CD4C}"/>
              </a:ext>
            </a:extLst>
          </p:cNvPr>
          <p:cNvGrpSpPr/>
          <p:nvPr/>
        </p:nvGrpSpPr>
        <p:grpSpPr>
          <a:xfrm>
            <a:off x="4050577" y="2956563"/>
            <a:ext cx="3964712" cy="2208854"/>
            <a:chOff x="0" y="0"/>
            <a:chExt cx="2187500" cy="127756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70806D-102E-4E40-9635-F63C11AE3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841" y="165733"/>
              <a:ext cx="573401" cy="322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6465AA-3AF1-E842-A47B-A64CE3C5F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3353" y="150569"/>
              <a:ext cx="535472" cy="330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2E050B9-AE78-A34A-80BE-9E5B79F11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0962" y="491497"/>
              <a:ext cx="250141" cy="315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4A7660-63C6-174B-AF7F-194EDE8ABB8C}"/>
                </a:ext>
              </a:extLst>
            </p:cNvPr>
            <p:cNvCxnSpPr>
              <a:cxnSpLocks/>
            </p:cNvCxnSpPr>
            <p:nvPr/>
          </p:nvCxnSpPr>
          <p:spPr>
            <a:xfrm>
              <a:off x="1538825" y="501080"/>
              <a:ext cx="429671" cy="583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E1B5C3F-AEA9-7F4F-9B42-5AEB89BBB1CF}"/>
                </a:ext>
              </a:extLst>
            </p:cNvPr>
            <p:cNvSpPr/>
            <p:nvPr/>
          </p:nvSpPr>
          <p:spPr>
            <a:xfrm flipH="1">
              <a:off x="1929501" y="1028585"/>
              <a:ext cx="248443" cy="2489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55" name="Text Box 2">
              <a:extLst>
                <a:ext uri="{FF2B5EF4-FFF2-40B4-BE49-F238E27FC236}">
                  <a16:creationId xmlns:a16="http://schemas.microsoft.com/office/drawing/2014/main" id="{8395FD38-D6ED-C04E-A361-26842A4C1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10390" y="999856"/>
              <a:ext cx="277110" cy="267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K</a:t>
              </a:r>
              <a:endParaRPr lang="en-SG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2A7F690-476D-B54C-AD2E-4BA6AE065266}"/>
                </a:ext>
              </a:extLst>
            </p:cNvPr>
            <p:cNvSpPr/>
            <p:nvPr/>
          </p:nvSpPr>
          <p:spPr>
            <a:xfrm flipH="1">
              <a:off x="1662888" y="695300"/>
              <a:ext cx="248443" cy="2489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6445ECBA-B07A-3543-81D3-FF97687EA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43777" y="666571"/>
              <a:ext cx="277110" cy="267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H</a:t>
              </a:r>
              <a:endParaRPr lang="en-SG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7F170A-5164-4245-B249-42F7E6D22226}"/>
                </a:ext>
              </a:extLst>
            </p:cNvPr>
            <p:cNvSpPr/>
            <p:nvPr/>
          </p:nvSpPr>
          <p:spPr>
            <a:xfrm flipH="1">
              <a:off x="865619" y="28729"/>
              <a:ext cx="248443" cy="2489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AA140CAF-8071-2A4D-BFEA-CB6CCE50D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799" y="0"/>
              <a:ext cx="277109" cy="267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</a:t>
              </a:r>
              <a:endParaRPr lang="en-SG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C3B209-430C-E34E-96FA-07E620CECE7F}"/>
                </a:ext>
              </a:extLst>
            </p:cNvPr>
            <p:cNvSpPr/>
            <p:nvPr/>
          </p:nvSpPr>
          <p:spPr>
            <a:xfrm flipH="1">
              <a:off x="1415318" y="352492"/>
              <a:ext cx="248443" cy="2489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61" name="Text Box 2">
              <a:extLst>
                <a:ext uri="{FF2B5EF4-FFF2-40B4-BE49-F238E27FC236}">
                  <a16:creationId xmlns:a16="http://schemas.microsoft.com/office/drawing/2014/main" id="{FF04746F-B18D-5D4C-B1EE-4EFDA5EC7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96209" y="323763"/>
              <a:ext cx="277109" cy="267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endParaRPr lang="en-SG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EC0BC7-6443-7741-A190-CED969B45003}"/>
                </a:ext>
              </a:extLst>
            </p:cNvPr>
            <p:cNvCxnSpPr/>
            <p:nvPr/>
          </p:nvCxnSpPr>
          <p:spPr>
            <a:xfrm flipH="1">
              <a:off x="412121" y="788667"/>
              <a:ext cx="275740" cy="343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BE80CCF-E56C-0943-83E4-9B80CE79A905}"/>
                </a:ext>
              </a:extLst>
            </p:cNvPr>
            <p:cNvGrpSpPr/>
            <p:nvPr/>
          </p:nvGrpSpPr>
          <p:grpSpPr>
            <a:xfrm>
              <a:off x="279346" y="989269"/>
              <a:ext cx="276965" cy="277663"/>
              <a:chOff x="279345" y="989269"/>
              <a:chExt cx="276225" cy="276225"/>
            </a:xfrm>
            <a:solidFill>
              <a:schemeClr val="bg1"/>
            </a:solidFill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EE33EB9-32A0-4B4F-A5A5-1D4CF9035AD5}"/>
                  </a:ext>
                </a:extLst>
              </p:cNvPr>
              <p:cNvSpPr/>
              <p:nvPr/>
            </p:nvSpPr>
            <p:spPr>
              <a:xfrm>
                <a:off x="288870" y="1017844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78" name="Text Box 2">
                <a:extLst>
                  <a:ext uri="{FF2B5EF4-FFF2-40B4-BE49-F238E27FC236}">
                    <a16:creationId xmlns:a16="http://schemas.microsoft.com/office/drawing/2014/main" id="{8FF9850D-40A1-524D-81C1-023F867B8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345" y="989269"/>
                <a:ext cx="276225" cy="26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sz="2400" i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</a:t>
                </a:r>
                <a:endParaRPr lang="en-SG" sz="24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1D8F40D-361C-7642-8843-1358FD344803}"/>
                </a:ext>
              </a:extLst>
            </p:cNvPr>
            <p:cNvGrpSpPr/>
            <p:nvPr/>
          </p:nvGrpSpPr>
          <p:grpSpPr>
            <a:xfrm>
              <a:off x="526483" y="646517"/>
              <a:ext cx="277349" cy="277663"/>
              <a:chOff x="526481" y="646517"/>
              <a:chExt cx="276608" cy="276226"/>
            </a:xfrm>
            <a:solidFill>
              <a:schemeClr val="bg1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7182BA1-70EB-5C4C-9439-81A9AFB50000}"/>
                  </a:ext>
                </a:extLst>
              </p:cNvPr>
              <p:cNvSpPr/>
              <p:nvPr/>
            </p:nvSpPr>
            <p:spPr>
              <a:xfrm>
                <a:off x="536308" y="675093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76" name="Text Box 2">
                <a:extLst>
                  <a:ext uri="{FF2B5EF4-FFF2-40B4-BE49-F238E27FC236}">
                    <a16:creationId xmlns:a16="http://schemas.microsoft.com/office/drawing/2014/main" id="{6B0EE030-5891-0C43-9A4C-AD426BB4C5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481" y="646517"/>
                <a:ext cx="276608" cy="265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sz="2400" i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E</a:t>
                </a:r>
                <a:endParaRPr lang="en-SG" sz="24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EC2253-A201-944B-9E5E-558E3E221649}"/>
                </a:ext>
              </a:extLst>
            </p:cNvPr>
            <p:cNvCxnSpPr/>
            <p:nvPr/>
          </p:nvCxnSpPr>
          <p:spPr>
            <a:xfrm>
              <a:off x="484383" y="573208"/>
              <a:ext cx="98483" cy="127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3476D0-CA39-D345-99E8-D948A629C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05" y="487577"/>
              <a:ext cx="191835" cy="260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9D3B191-F03E-724F-AD9E-42B42E285C9A}"/>
                </a:ext>
              </a:extLst>
            </p:cNvPr>
            <p:cNvGrpSpPr/>
            <p:nvPr/>
          </p:nvGrpSpPr>
          <p:grpSpPr>
            <a:xfrm>
              <a:off x="266614" y="330265"/>
              <a:ext cx="277111" cy="277682"/>
              <a:chOff x="266614" y="330266"/>
              <a:chExt cx="276225" cy="276225"/>
            </a:xfrm>
            <a:solidFill>
              <a:schemeClr val="bg1"/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661CF7F-431D-A54B-8412-3843E29C0D0A}"/>
                  </a:ext>
                </a:extLst>
              </p:cNvPr>
              <p:cNvSpPr/>
              <p:nvPr/>
            </p:nvSpPr>
            <p:spPr>
              <a:xfrm>
                <a:off x="276139" y="358841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74" name="Text Box 2">
                <a:extLst>
                  <a:ext uri="{FF2B5EF4-FFF2-40B4-BE49-F238E27FC236}">
                    <a16:creationId xmlns:a16="http://schemas.microsoft.com/office/drawing/2014/main" id="{98F79938-DEFD-A249-B06B-B6E48F198B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614" y="330266"/>
                <a:ext cx="276225" cy="2656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sz="2400" i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B</a:t>
                </a:r>
                <a:endParaRPr lang="en-SG" sz="24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DB96418-8187-F64B-9A5A-64ED8A653DF8}"/>
                </a:ext>
              </a:extLst>
            </p:cNvPr>
            <p:cNvGrpSpPr/>
            <p:nvPr/>
          </p:nvGrpSpPr>
          <p:grpSpPr>
            <a:xfrm>
              <a:off x="0" y="663517"/>
              <a:ext cx="277111" cy="277682"/>
              <a:chOff x="0" y="663521"/>
              <a:chExt cx="276225" cy="276225"/>
            </a:xfrm>
            <a:solidFill>
              <a:schemeClr val="bg1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59E307F-B19D-3547-998F-E259252DB156}"/>
                  </a:ext>
                </a:extLst>
              </p:cNvPr>
              <p:cNvSpPr/>
              <p:nvPr/>
            </p:nvSpPr>
            <p:spPr>
              <a:xfrm>
                <a:off x="9525" y="692096"/>
                <a:ext cx="247650" cy="247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72" name="Text Box 2">
                <a:extLst>
                  <a:ext uri="{FF2B5EF4-FFF2-40B4-BE49-F238E27FC236}">
                    <a16:creationId xmlns:a16="http://schemas.microsoft.com/office/drawing/2014/main" id="{A8182F32-F874-0344-86A9-DB46A6D34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663521"/>
                <a:ext cx="276225" cy="2656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D</a:t>
                </a:r>
                <a:endParaRPr lang="en-SG" sz="24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511743F-1DB6-8142-93E3-FABD8426FF79}"/>
                </a:ext>
              </a:extLst>
            </p:cNvPr>
            <p:cNvSpPr/>
            <p:nvPr/>
          </p:nvSpPr>
          <p:spPr>
            <a:xfrm>
              <a:off x="1152030" y="692119"/>
              <a:ext cx="248313" cy="2489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70" name="Text Box 2">
              <a:extLst>
                <a:ext uri="{FF2B5EF4-FFF2-40B4-BE49-F238E27FC236}">
                  <a16:creationId xmlns:a16="http://schemas.microsoft.com/office/drawing/2014/main" id="{A08BD075-F157-0745-A791-C2DFAAEB9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480" y="663395"/>
              <a:ext cx="276964" cy="267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SG" sz="2400" i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G</a:t>
              </a:r>
              <a:endParaRPr lang="en-SG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FAEC5B5-5929-3246-A2C8-CF0940416245}"/>
              </a:ext>
            </a:extLst>
          </p:cNvPr>
          <p:cNvSpPr/>
          <p:nvPr/>
        </p:nvSpPr>
        <p:spPr>
          <a:xfrm>
            <a:off x="603243" y="2667595"/>
            <a:ext cx="347257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tabLst>
                <a:tab pos="342900" algn="l"/>
                <a:tab pos="270510" algn="l"/>
                <a:tab pos="589280" algn="l"/>
              </a:tabLst>
            </a:pPr>
            <a:r>
              <a:rPr lang="en-US" sz="24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SAME STRATEGY: </a:t>
            </a: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  <a:tabLst>
                <a:tab pos="342900" algn="l"/>
                <a:tab pos="270510" algn="l"/>
                <a:tab pos="589280" algn="l"/>
              </a:tabLst>
            </a:pPr>
            <a: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post-order traversal,</a:t>
            </a:r>
            <a:b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ROOT is last node. </a:t>
            </a:r>
            <a:endParaRPr lang="en-SG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692274"/>
            <a:ext cx="10302639" cy="4225925"/>
          </a:xfrm>
        </p:spPr>
        <p:txBody>
          <a:bodyPr>
            <a:normAutofit fontScale="55000" lnSpcReduction="20000"/>
          </a:bodyPr>
          <a:lstStyle/>
          <a:p>
            <a:pPr marL="4572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000" dirty="0">
                <a:solidFill>
                  <a:srgbClr val="C00000"/>
                </a:solidFill>
              </a:rPr>
              <a:t>Graphs and Trees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Complement graphs and self-complementary graphs.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Counting spanning trees in a graph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Isomorphic and non-isomorphic trees, 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Theorem on trees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Counting Binary Trees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Understanding pre-order, in-order and post-order traversals.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Finding MST using Kruskal’s, Prim-Dijkstra’s algorithms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   (and for fun, with Guan’s algorithm)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3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6" y="382427"/>
            <a:ext cx="535800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800" dirty="0"/>
              <a:t>Find the MST of the graph below.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44508" y="461665"/>
            <a:ext cx="332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Kruskal’s</a:t>
            </a:r>
            <a:r>
              <a:rPr lang="en-US" sz="2800" dirty="0">
                <a:solidFill>
                  <a:srgbClr val="0000FF"/>
                </a:solidFill>
              </a:rPr>
              <a:t> algorithm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0311" y="1237132"/>
            <a:ext cx="33352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Edges in non-decreasing order: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60100" y="3311559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65877" y="3765062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48797" y="2053989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90155" y="5680577"/>
                <a:ext cx="645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Weight of MST 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+5+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52.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55" y="5680577"/>
                <a:ext cx="6452754" cy="461665"/>
              </a:xfrm>
              <a:prstGeom prst="rect">
                <a:avLst/>
              </a:prstGeom>
              <a:blipFill>
                <a:blip r:embed="rId2"/>
                <a:stretch>
                  <a:fillRect l="-137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935BABF-E4CD-B24E-A53E-D5260154A746}"/>
              </a:ext>
            </a:extLst>
          </p:cNvPr>
          <p:cNvGrpSpPr/>
          <p:nvPr/>
        </p:nvGrpSpPr>
        <p:grpSpPr>
          <a:xfrm>
            <a:off x="1607453" y="1402129"/>
            <a:ext cx="3816871" cy="3647270"/>
            <a:chOff x="-55334" y="0"/>
            <a:chExt cx="2071376" cy="227457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CE3CC2-7606-A545-8598-5F1C756C1D79}"/>
                </a:ext>
              </a:extLst>
            </p:cNvPr>
            <p:cNvGrpSpPr/>
            <p:nvPr/>
          </p:nvGrpSpPr>
          <p:grpSpPr>
            <a:xfrm>
              <a:off x="-55334" y="123825"/>
              <a:ext cx="2071376" cy="2019473"/>
              <a:chOff x="-55334" y="0"/>
              <a:chExt cx="2071376" cy="2019473"/>
            </a:xfrm>
          </p:grpSpPr>
          <p:sp>
            <p:nvSpPr>
              <p:cNvPr id="43" name="Text Box 2">
                <a:extLst>
                  <a:ext uri="{FF2B5EF4-FFF2-40B4-BE49-F238E27FC236}">
                    <a16:creationId xmlns:a16="http://schemas.microsoft.com/office/drawing/2014/main" id="{CA4A1052-D379-474A-9A82-4DD802E23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947" y="19343"/>
                <a:ext cx="429146" cy="323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20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4" name="Text Box 2">
                <a:extLst>
                  <a:ext uri="{FF2B5EF4-FFF2-40B4-BE49-F238E27FC236}">
                    <a16:creationId xmlns:a16="http://schemas.microsoft.com/office/drawing/2014/main" id="{1E027333-9C71-CA4E-8174-A500BA7BF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1668" y="0"/>
                <a:ext cx="37210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5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5" name="Text Box 2">
                <a:extLst>
                  <a:ext uri="{FF2B5EF4-FFF2-40B4-BE49-F238E27FC236}">
                    <a16:creationId xmlns:a16="http://schemas.microsoft.com/office/drawing/2014/main" id="{EFF5BCFB-6C31-AB43-8EC0-5A9425C32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592" y="209513"/>
                <a:ext cx="497245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16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CF7D79A2-4E75-8B42-B704-BE4107B69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534" y="486867"/>
                <a:ext cx="44787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</a:t>
                </a:r>
                <a:endParaRPr lang="en-SG" sz="2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06313021-A0B9-764A-8B3E-A52B3379CC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952" y="533327"/>
                <a:ext cx="44908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13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0D98C121-0980-6140-8D41-1CED6A1A1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5334" y="780548"/>
                <a:ext cx="435988" cy="3049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3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722577DA-7005-0042-816B-2DD2B0D92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1113" y="780849"/>
                <a:ext cx="444929" cy="337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18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0AC74F0C-4C32-9A4C-8DE4-4B276C205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610" y="962714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7</a:t>
                </a:r>
                <a:endParaRPr lang="en-SG" sz="2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1" name="Text Box 2">
                <a:extLst>
                  <a:ext uri="{FF2B5EF4-FFF2-40B4-BE49-F238E27FC236}">
                    <a16:creationId xmlns:a16="http://schemas.microsoft.com/office/drawing/2014/main" id="{8C5709BE-5F51-2F4E-B866-DEC218D23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551" y="981075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8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2" name="Text Box 2">
                <a:extLst>
                  <a:ext uri="{FF2B5EF4-FFF2-40B4-BE49-F238E27FC236}">
                    <a16:creationId xmlns:a16="http://schemas.microsoft.com/office/drawing/2014/main" id="{5B4D7631-039B-1946-93FB-CED905F16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402" y="1304767"/>
                <a:ext cx="44490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12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3" name="Text Box 2">
                <a:extLst>
                  <a:ext uri="{FF2B5EF4-FFF2-40B4-BE49-F238E27FC236}">
                    <a16:creationId xmlns:a16="http://schemas.microsoft.com/office/drawing/2014/main" id="{892B6E15-314D-5B4B-ABD2-B300CFF5C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010" y="1732454"/>
                <a:ext cx="52311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25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4" name="Text Box 2">
                <a:extLst>
                  <a:ext uri="{FF2B5EF4-FFF2-40B4-BE49-F238E27FC236}">
                    <a16:creationId xmlns:a16="http://schemas.microsoft.com/office/drawing/2014/main" id="{D00D4C41-9394-F448-8B89-48E0F4EE2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4310" y="1705117"/>
                <a:ext cx="461998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21</a:t>
                </a:r>
                <a:endParaRPr lang="en-SG" sz="28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83D37AB-0A74-EC4E-850D-2C6680816FB1}"/>
                </a:ext>
              </a:extLst>
            </p:cNvPr>
            <p:cNvGrpSpPr/>
            <p:nvPr/>
          </p:nvGrpSpPr>
          <p:grpSpPr>
            <a:xfrm>
              <a:off x="142875" y="0"/>
              <a:ext cx="1627629" cy="2274570"/>
              <a:chOff x="0" y="0"/>
              <a:chExt cx="1627629" cy="227457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8C81E75-F408-014D-BA1B-BD8C226BC250}"/>
                  </a:ext>
                </a:extLst>
              </p:cNvPr>
              <p:cNvGrpSpPr/>
              <p:nvPr/>
            </p:nvGrpSpPr>
            <p:grpSpPr>
              <a:xfrm>
                <a:off x="0" y="0"/>
                <a:ext cx="1627629" cy="2274570"/>
                <a:chOff x="0" y="0"/>
                <a:chExt cx="1627629" cy="227457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D855343-A5D7-0948-A60C-1DB7767BD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441" y="604196"/>
                  <a:ext cx="4000" cy="106922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5180410-D1AA-9C47-B449-4CD6453C8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2213" y="621365"/>
                  <a:ext cx="671035" cy="52476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982B3D3-8AD8-5B47-9F20-C01BD9A36304}"/>
                    </a:ext>
                  </a:extLst>
                </p:cNvPr>
                <p:cNvCxnSpPr/>
                <p:nvPr/>
              </p:nvCxnSpPr>
              <p:spPr>
                <a:xfrm>
                  <a:off x="819150" y="276225"/>
                  <a:ext cx="0" cy="74295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7345124-F395-8C41-B8F1-6A9AE4B2721F}"/>
                    </a:ext>
                  </a:extLst>
                </p:cNvPr>
                <p:cNvGrpSpPr/>
                <p:nvPr/>
              </p:nvGrpSpPr>
              <p:grpSpPr>
                <a:xfrm>
                  <a:off x="0" y="466725"/>
                  <a:ext cx="1627629" cy="1344166"/>
                  <a:chOff x="0" y="0"/>
                  <a:chExt cx="1626870" cy="1341120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4D0EECDB-C125-EE46-BA99-377FAB3FE3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2550" y="1066800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0F85E5E4-1C5E-8044-BC54-1A3AF56CF7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2550" y="0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>
                    <a:extLst>
                      <a:ext uri="{FF2B5EF4-FFF2-40B4-BE49-F238E27FC236}">
                        <a16:creationId xmlns:a16="http://schemas.microsoft.com/office/drawing/2014/main" id="{AC69B669-BAAD-324E-B609-AAADE6E5F1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B069DFA6-AF85-8E46-8314-FD96DEC4C2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1066800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29D1E89-1157-BC4A-BEE1-E9AF79E4396C}"/>
                    </a:ext>
                  </a:extLst>
                </p:cNvPr>
                <p:cNvGrpSpPr/>
                <p:nvPr/>
              </p:nvGrpSpPr>
              <p:grpSpPr>
                <a:xfrm>
                  <a:off x="676275" y="0"/>
                  <a:ext cx="274320" cy="2274570"/>
                  <a:chOff x="0" y="0"/>
                  <a:chExt cx="274320" cy="2274570"/>
                </a:xfrm>
              </p:grpSpPr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34C771A3-595A-C641-965E-0A75B514DC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3283E905-A89E-0D49-830A-876C5A41C2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100012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37A51DB0-F0B6-FA40-B331-9953503C5F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2000250"/>
                    <a:ext cx="274320" cy="27432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5CAE685-5BE6-2946-ACAB-3261B0D02D86}"/>
                    </a:ext>
                  </a:extLst>
                </p:cNvPr>
                <p:cNvCxnSpPr/>
                <p:nvPr/>
              </p:nvCxnSpPr>
              <p:spPr>
                <a:xfrm flipH="1">
                  <a:off x="228600" y="200025"/>
                  <a:ext cx="476250" cy="3524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4258D74-5499-E347-8050-9E8AD9560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3806" y="133877"/>
                  <a:ext cx="666599" cy="4745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E52389-564E-7D4B-88AE-32A04AA5326F}"/>
                    </a:ext>
                  </a:extLst>
                </p:cNvPr>
                <p:cNvCxnSpPr/>
                <p:nvPr/>
              </p:nvCxnSpPr>
              <p:spPr>
                <a:xfrm flipH="1">
                  <a:off x="933450" y="1733550"/>
                  <a:ext cx="476250" cy="3524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0922D7B-3DE7-4747-839A-9A18140DDB73}"/>
                    </a:ext>
                  </a:extLst>
                </p:cNvPr>
                <p:cNvCxnSpPr/>
                <p:nvPr/>
              </p:nvCxnSpPr>
              <p:spPr>
                <a:xfrm flipH="1" flipV="1">
                  <a:off x="247650" y="1743075"/>
                  <a:ext cx="476250" cy="3524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992EF26-837E-9E4D-9DDD-59030E43711C}"/>
                    </a:ext>
                  </a:extLst>
                </p:cNvPr>
                <p:cNvCxnSpPr/>
                <p:nvPr/>
              </p:nvCxnSpPr>
              <p:spPr>
                <a:xfrm flipH="1">
                  <a:off x="933450" y="704850"/>
                  <a:ext cx="476250" cy="3524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625C4C1-B3F2-134B-ABE3-170758E86C27}"/>
                    </a:ext>
                  </a:extLst>
                </p:cNvPr>
                <p:cNvCxnSpPr/>
                <p:nvPr/>
              </p:nvCxnSpPr>
              <p:spPr>
                <a:xfrm flipV="1">
                  <a:off x="1504950" y="754900"/>
                  <a:ext cx="0" cy="78105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B9B0C1A-6D30-554B-BD7F-CF73438B9DF2}"/>
                    </a:ext>
                  </a:extLst>
                </p:cNvPr>
                <p:cNvCxnSpPr/>
                <p:nvPr/>
              </p:nvCxnSpPr>
              <p:spPr>
                <a:xfrm>
                  <a:off x="257175" y="1685925"/>
                  <a:ext cx="113347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2B224B6-7BA9-2649-AD68-B79D9003A4FB}"/>
                  </a:ext>
                </a:extLst>
              </p:cNvPr>
              <p:cNvCxnSpPr/>
              <p:nvPr/>
            </p:nvCxnSpPr>
            <p:spPr>
              <a:xfrm flipH="1">
                <a:off x="228600" y="1228725"/>
                <a:ext cx="476250" cy="3524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CCB30B0-811D-234D-A989-F70086FB21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447" y="1143953"/>
                <a:ext cx="677010" cy="5340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Straight Connector 67"/>
          <p:cNvCxnSpPr>
            <a:cxnSpLocks/>
          </p:cNvCxnSpPr>
          <p:nvPr/>
        </p:nvCxnSpPr>
        <p:spPr>
          <a:xfrm flipH="1" flipV="1">
            <a:off x="3490033" y="1638907"/>
            <a:ext cx="1218336" cy="7388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2242111" y="2401605"/>
            <a:ext cx="1220339" cy="83144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2230073" y="2391588"/>
            <a:ext cx="5869" cy="16938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H="1" flipV="1">
            <a:off x="3506371" y="3238521"/>
            <a:ext cx="1239450" cy="866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3390854" y="2410467"/>
            <a:ext cx="1346688" cy="85022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62C611-B285-FC4D-8B2B-E02141314AB0}"/>
              </a:ext>
            </a:extLst>
          </p:cNvPr>
          <p:cNvSpPr txBox="1"/>
          <p:nvPr/>
        </p:nvSpPr>
        <p:spPr>
          <a:xfrm>
            <a:off x="4352098" y="2948703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845A66-F188-3C42-9FD6-A571823C5AD8}"/>
              </a:ext>
            </a:extLst>
          </p:cNvPr>
          <p:cNvSpPr txBox="1"/>
          <p:nvPr/>
        </p:nvSpPr>
        <p:spPr>
          <a:xfrm>
            <a:off x="2254689" y="1755870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cxnSp>
        <p:nvCxnSpPr>
          <p:cNvPr id="73" name="Straight Connector 72"/>
          <p:cNvCxnSpPr>
            <a:cxnSpLocks/>
          </p:cNvCxnSpPr>
          <p:nvPr/>
        </p:nvCxnSpPr>
        <p:spPr>
          <a:xfrm flipH="1">
            <a:off x="3487154" y="4092829"/>
            <a:ext cx="1221215" cy="7460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71" grpId="0"/>
      <p:bldP spid="72" grpId="0"/>
      <p:bldP spid="75" grpId="0"/>
      <p:bldP spid="79" grpId="0"/>
      <p:bldP spid="80" grpId="0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EABE-6EFA-4B44-88F2-F3947F10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21</a:t>
            </a:fld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DD364E3-4735-2441-BC98-C92715A78B70}"/>
              </a:ext>
            </a:extLst>
          </p:cNvPr>
          <p:cNvGrpSpPr/>
          <p:nvPr/>
        </p:nvGrpSpPr>
        <p:grpSpPr>
          <a:xfrm>
            <a:off x="778887" y="1409274"/>
            <a:ext cx="1793744" cy="2103180"/>
            <a:chOff x="4922" y="0"/>
            <a:chExt cx="1793875" cy="2103265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CAF953C-13E9-2A4A-9E66-91A4C17C8A64}"/>
                </a:ext>
              </a:extLst>
            </p:cNvPr>
            <p:cNvGrpSpPr/>
            <p:nvPr/>
          </p:nvGrpSpPr>
          <p:grpSpPr>
            <a:xfrm>
              <a:off x="4922" y="133495"/>
              <a:ext cx="1793875" cy="1969770"/>
              <a:chOff x="4922" y="133495"/>
              <a:chExt cx="2071376" cy="2274570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01E23988-E6E9-7748-8FFA-9F4867A293C5}"/>
                  </a:ext>
                </a:extLst>
              </p:cNvPr>
              <p:cNvGrpSpPr/>
              <p:nvPr/>
            </p:nvGrpSpPr>
            <p:grpSpPr>
              <a:xfrm>
                <a:off x="4922" y="257320"/>
                <a:ext cx="2071376" cy="2019473"/>
                <a:chOff x="4922" y="257320"/>
                <a:chExt cx="2071376" cy="2019473"/>
              </a:xfrm>
            </p:grpSpPr>
            <p:sp>
              <p:nvSpPr>
                <p:cNvPr id="230" name="Text Box 2">
                  <a:extLst>
                    <a:ext uri="{FF2B5EF4-FFF2-40B4-BE49-F238E27FC236}">
                      <a16:creationId xmlns:a16="http://schemas.microsoft.com/office/drawing/2014/main" id="{6A1DEC20-EF67-774F-85C5-0E7FED3668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4203" y="276663"/>
                  <a:ext cx="429146" cy="323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20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1" name="Text Box 2">
                  <a:extLst>
                    <a:ext uri="{FF2B5EF4-FFF2-40B4-BE49-F238E27FC236}">
                      <a16:creationId xmlns:a16="http://schemas.microsoft.com/office/drawing/2014/main" id="{D15B0FB3-1B3D-F84D-B921-D3FE3908E0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924" y="257320"/>
                  <a:ext cx="37210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2" name="Text Box 2">
                  <a:extLst>
                    <a:ext uri="{FF2B5EF4-FFF2-40B4-BE49-F238E27FC236}">
                      <a16:creationId xmlns:a16="http://schemas.microsoft.com/office/drawing/2014/main" id="{E8A59A3D-0D12-5F41-AAA8-37AD4FFFAD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0848" y="466833"/>
                  <a:ext cx="497245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16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3" name="Text Box 2">
                  <a:extLst>
                    <a:ext uri="{FF2B5EF4-FFF2-40B4-BE49-F238E27FC236}">
                      <a16:creationId xmlns:a16="http://schemas.microsoft.com/office/drawing/2014/main" id="{7D1B0E7F-27AD-E749-AC00-E3AA4B78FF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1790" y="744187"/>
                  <a:ext cx="44787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4" name="Text Box 2">
                  <a:extLst>
                    <a:ext uri="{FF2B5EF4-FFF2-40B4-BE49-F238E27FC236}">
                      <a16:creationId xmlns:a16="http://schemas.microsoft.com/office/drawing/2014/main" id="{7268790D-0B1E-8446-9392-BC836410A3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0208" y="790647"/>
                  <a:ext cx="44908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5" name="Text Box 2">
                  <a:extLst>
                    <a:ext uri="{FF2B5EF4-FFF2-40B4-BE49-F238E27FC236}">
                      <a16:creationId xmlns:a16="http://schemas.microsoft.com/office/drawing/2014/main" id="{D5960659-AACE-3D49-BA10-61AE982262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22" y="1037868"/>
                  <a:ext cx="435988" cy="304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6" name="Text Box 2">
                  <a:extLst>
                    <a:ext uri="{FF2B5EF4-FFF2-40B4-BE49-F238E27FC236}">
                      <a16:creationId xmlns:a16="http://schemas.microsoft.com/office/drawing/2014/main" id="{EA0C4816-6BEB-0645-AE6C-C879BAB699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1369" y="1038169"/>
                  <a:ext cx="444929" cy="337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7" name="Text Box 2">
                  <a:extLst>
                    <a:ext uri="{FF2B5EF4-FFF2-40B4-BE49-F238E27FC236}">
                      <a16:creationId xmlns:a16="http://schemas.microsoft.com/office/drawing/2014/main" id="{CB0E3C9F-91FC-074B-B6E6-3F1C687F63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6866" y="1220034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7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8" name="Text Box 2">
                  <a:extLst>
                    <a:ext uri="{FF2B5EF4-FFF2-40B4-BE49-F238E27FC236}">
                      <a16:creationId xmlns:a16="http://schemas.microsoft.com/office/drawing/2014/main" id="{58930C53-46C8-C241-821B-FBF952FFA6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2807" y="1238395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39" name="Text Box 2">
                  <a:extLst>
                    <a:ext uri="{FF2B5EF4-FFF2-40B4-BE49-F238E27FC236}">
                      <a16:creationId xmlns:a16="http://schemas.microsoft.com/office/drawing/2014/main" id="{4455DE7E-4940-2A4B-B534-6B1DEF4D3B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6658" y="1562087"/>
                  <a:ext cx="44490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40" name="Text Box 2">
                  <a:extLst>
                    <a:ext uri="{FF2B5EF4-FFF2-40B4-BE49-F238E27FC236}">
                      <a16:creationId xmlns:a16="http://schemas.microsoft.com/office/drawing/2014/main" id="{FFA15518-CF2B-9648-B18B-14E4D90BB0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3266" y="1989774"/>
                  <a:ext cx="52311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41" name="Text Box 2">
                  <a:extLst>
                    <a:ext uri="{FF2B5EF4-FFF2-40B4-BE49-F238E27FC236}">
                      <a16:creationId xmlns:a16="http://schemas.microsoft.com/office/drawing/2014/main" id="{4C5F9DE4-12BC-1B42-A748-CF682237EF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4566" y="1962437"/>
                  <a:ext cx="461998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21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3F841269-785F-2C47-849E-E1492DD27B4B}"/>
                  </a:ext>
                </a:extLst>
              </p:cNvPr>
              <p:cNvGrpSpPr/>
              <p:nvPr/>
            </p:nvGrpSpPr>
            <p:grpSpPr>
              <a:xfrm>
                <a:off x="203131" y="133495"/>
                <a:ext cx="1627629" cy="2274570"/>
                <a:chOff x="203131" y="133495"/>
                <a:chExt cx="1627629" cy="2274570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E545D7C9-80B7-D14C-A51F-EB60907C19B2}"/>
                    </a:ext>
                  </a:extLst>
                </p:cNvPr>
                <p:cNvGrpSpPr/>
                <p:nvPr/>
              </p:nvGrpSpPr>
              <p:grpSpPr>
                <a:xfrm>
                  <a:off x="203131" y="133495"/>
                  <a:ext cx="1627629" cy="2274570"/>
                  <a:chOff x="203131" y="133495"/>
                  <a:chExt cx="1627629" cy="2274570"/>
                </a:xfrm>
              </p:grpSpPr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38E07432-11D3-BD49-A63A-338560603365}"/>
                      </a:ext>
                    </a:extLst>
                  </p:cNvPr>
                  <p:cNvCxnSpPr/>
                  <p:nvPr/>
                </p:nvCxnSpPr>
                <p:spPr>
                  <a:xfrm>
                    <a:off x="1022281" y="409720"/>
                    <a:ext cx="0" cy="742950"/>
                  </a:xfrm>
                  <a:prstGeom prst="line">
                    <a:avLst/>
                  </a:prstGeom>
                  <a:ln w="15875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A5898786-4CDC-1D43-BCD1-AF53A0F3A5EB}"/>
                      </a:ext>
                    </a:extLst>
                  </p:cNvPr>
                  <p:cNvGrpSpPr/>
                  <p:nvPr/>
                </p:nvGrpSpPr>
                <p:grpSpPr>
                  <a:xfrm>
                    <a:off x="203131" y="600220"/>
                    <a:ext cx="1627629" cy="1344166"/>
                    <a:chOff x="203131" y="600220"/>
                    <a:chExt cx="1626870" cy="1341120"/>
                  </a:xfrm>
                </p:grpSpPr>
                <p:pic>
                  <p:nvPicPr>
                    <p:cNvPr id="226" name="Picture 225">
                      <a:extLst>
                        <a:ext uri="{FF2B5EF4-FFF2-40B4-BE49-F238E27FC236}">
                          <a16:creationId xmlns:a16="http://schemas.microsoft.com/office/drawing/2014/main" id="{36D3EB8C-16CA-AC4F-A83B-141422B9F8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55681" y="16670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7" name="Picture 226">
                      <a:extLst>
                        <a:ext uri="{FF2B5EF4-FFF2-40B4-BE49-F238E27FC236}">
                          <a16:creationId xmlns:a16="http://schemas.microsoft.com/office/drawing/2014/main" id="{A37D77B1-478F-B74D-973B-0FE9B1DCEB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55681" y="6002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8" name="Picture 227">
                      <a:extLst>
                        <a:ext uri="{FF2B5EF4-FFF2-40B4-BE49-F238E27FC236}">
                          <a16:creationId xmlns:a16="http://schemas.microsoft.com/office/drawing/2014/main" id="{35E1BF9F-AA4B-214B-9B97-D69B31EB06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3131" y="6002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9" name="Picture 228">
                      <a:extLst>
                        <a:ext uri="{FF2B5EF4-FFF2-40B4-BE49-F238E27FC236}">
                          <a16:creationId xmlns:a16="http://schemas.microsoft.com/office/drawing/2014/main" id="{B90B32C5-9F86-5C47-84BD-DD1FEA72A2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3131" y="1667020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1E07C5C6-BDE6-7749-868F-93649A11E518}"/>
                      </a:ext>
                    </a:extLst>
                  </p:cNvPr>
                  <p:cNvGrpSpPr/>
                  <p:nvPr/>
                </p:nvGrpSpPr>
                <p:grpSpPr>
                  <a:xfrm>
                    <a:off x="879406" y="133495"/>
                    <a:ext cx="274320" cy="2274570"/>
                    <a:chOff x="879406" y="133495"/>
                    <a:chExt cx="274320" cy="2274570"/>
                  </a:xfrm>
                </p:grpSpPr>
                <p:pic>
                  <p:nvPicPr>
                    <p:cNvPr id="223" name="Picture 222">
                      <a:extLst>
                        <a:ext uri="{FF2B5EF4-FFF2-40B4-BE49-F238E27FC236}">
                          <a16:creationId xmlns:a16="http://schemas.microsoft.com/office/drawing/2014/main" id="{A7B286DA-6C45-1249-8DD0-818AF50E37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9406" y="13349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4" name="Picture 223">
                      <a:extLst>
                        <a:ext uri="{FF2B5EF4-FFF2-40B4-BE49-F238E27FC236}">
                          <a16:creationId xmlns:a16="http://schemas.microsoft.com/office/drawing/2014/main" id="{B182B25E-46D4-2341-9F7E-3C8CD68DC7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9406" y="11336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5" name="Picture 224">
                      <a:extLst>
                        <a:ext uri="{FF2B5EF4-FFF2-40B4-BE49-F238E27FC236}">
                          <a16:creationId xmlns:a16="http://schemas.microsoft.com/office/drawing/2014/main" id="{53EF003D-5492-6041-A5FA-AC78C13DFC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9406" y="2133745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5DB03C58-A53C-9141-88AE-0EB3482F03E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731" y="333520"/>
                    <a:ext cx="476250" cy="352425"/>
                  </a:xfrm>
                  <a:prstGeom prst="line">
                    <a:avLst/>
                  </a:prstGeom>
                  <a:ln w="15875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76B84685-3B18-CC44-A102-87E5CC072B3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117531" y="333520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E296882C-E96D-7F43-8FB8-EB316EAEFB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36581" y="1867045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CD6457D6-2115-064C-9402-BB6B889EFD1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50781" y="1876570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93627191-29E4-6E4F-84A7-199E3985BE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36581" y="838345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25C1BF65-D13E-B941-AE76-1234044635DF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41256" y="828820"/>
                    <a:ext cx="476250" cy="35242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BEB280E8-C75D-924D-B1AF-A54A037DEFE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46006" y="885970"/>
                    <a:ext cx="0" cy="78105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A37348CB-95C0-CE42-932E-878DACD0FD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08081" y="888395"/>
                    <a:ext cx="0" cy="78105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id="{CC78F230-3721-3F48-B0CA-C396F0E0F135}"/>
                      </a:ext>
                    </a:extLst>
                  </p:cNvPr>
                  <p:cNvCxnSpPr/>
                  <p:nvPr/>
                </p:nvCxnSpPr>
                <p:spPr>
                  <a:xfrm>
                    <a:off x="460306" y="1819420"/>
                    <a:ext cx="1133475" cy="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9AFFF0FB-AB32-6B4E-B324-E3D212862750}"/>
                    </a:ext>
                  </a:extLst>
                </p:cNvPr>
                <p:cNvCxnSpPr/>
                <p:nvPr/>
              </p:nvCxnSpPr>
              <p:spPr>
                <a:xfrm flipH="1">
                  <a:off x="431731" y="1362220"/>
                  <a:ext cx="476250" cy="352425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6B2AB13A-81BB-F94C-96FB-BF2256975570}"/>
                    </a:ext>
                  </a:extLst>
                </p:cNvPr>
                <p:cNvCxnSpPr/>
                <p:nvPr/>
              </p:nvCxnSpPr>
              <p:spPr>
                <a:xfrm flipH="1" flipV="1">
                  <a:off x="1117531" y="1362220"/>
                  <a:ext cx="476250" cy="352425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D00673D7-9399-B94B-8D6F-38451294BF72}"/>
                </a:ext>
              </a:extLst>
            </p:cNvPr>
            <p:cNvSpPr/>
            <p:nvPr/>
          </p:nvSpPr>
          <p:spPr>
            <a:xfrm>
              <a:off x="496191" y="0"/>
              <a:ext cx="707772" cy="408754"/>
            </a:xfrm>
            <a:custGeom>
              <a:avLst/>
              <a:gdLst>
                <a:gd name="connsiteX0" fmla="*/ 3151 w 724823"/>
                <a:gd name="connsiteY0" fmla="*/ 270524 h 622156"/>
                <a:gd name="connsiteX1" fmla="*/ 298119 w 724823"/>
                <a:gd name="connsiteY1" fmla="*/ 5053 h 622156"/>
                <a:gd name="connsiteX2" fmla="*/ 701241 w 724823"/>
                <a:gd name="connsiteY2" fmla="*/ 132872 h 622156"/>
                <a:gd name="connsiteX3" fmla="*/ 622583 w 724823"/>
                <a:gd name="connsiteY3" fmla="*/ 565491 h 622156"/>
                <a:gd name="connsiteX4" fmla="*/ 170299 w 724823"/>
                <a:gd name="connsiteY4" fmla="*/ 585156 h 622156"/>
                <a:gd name="connsiteX5" fmla="*/ 3151 w 724823"/>
                <a:gd name="connsiteY5" fmla="*/ 270524 h 62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823" h="622156">
                  <a:moveTo>
                    <a:pt x="3151" y="270524"/>
                  </a:moveTo>
                  <a:cubicBezTo>
                    <a:pt x="24454" y="173840"/>
                    <a:pt x="181771" y="27995"/>
                    <a:pt x="298119" y="5053"/>
                  </a:cubicBezTo>
                  <a:cubicBezTo>
                    <a:pt x="414467" y="-17889"/>
                    <a:pt x="647164" y="39466"/>
                    <a:pt x="701241" y="132872"/>
                  </a:cubicBezTo>
                  <a:cubicBezTo>
                    <a:pt x="755318" y="226278"/>
                    <a:pt x="711073" y="490110"/>
                    <a:pt x="622583" y="565491"/>
                  </a:cubicBezTo>
                  <a:cubicBezTo>
                    <a:pt x="534093" y="640872"/>
                    <a:pt x="268621" y="634317"/>
                    <a:pt x="170299" y="585156"/>
                  </a:cubicBezTo>
                  <a:cubicBezTo>
                    <a:pt x="71977" y="535995"/>
                    <a:pt x="-18152" y="367208"/>
                    <a:pt x="3151" y="27052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4B29DEB-CB40-4343-B12A-35D646FE11F6}"/>
              </a:ext>
            </a:extLst>
          </p:cNvPr>
          <p:cNvGrpSpPr/>
          <p:nvPr/>
        </p:nvGrpSpPr>
        <p:grpSpPr>
          <a:xfrm>
            <a:off x="2568228" y="1432543"/>
            <a:ext cx="1793744" cy="2079911"/>
            <a:chOff x="1794394" y="23270"/>
            <a:chExt cx="1793875" cy="2079995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59C8C8B-6FE5-FF4C-A5C6-A4BED7FCFF1C}"/>
                </a:ext>
              </a:extLst>
            </p:cNvPr>
            <p:cNvGrpSpPr/>
            <p:nvPr/>
          </p:nvGrpSpPr>
          <p:grpSpPr>
            <a:xfrm>
              <a:off x="1794394" y="133495"/>
              <a:ext cx="1793875" cy="1969770"/>
              <a:chOff x="1794392" y="133495"/>
              <a:chExt cx="2071376" cy="2274570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D38ADBE0-1BF8-E74A-848F-4A470CE64980}"/>
                  </a:ext>
                </a:extLst>
              </p:cNvPr>
              <p:cNvGrpSpPr/>
              <p:nvPr/>
            </p:nvGrpSpPr>
            <p:grpSpPr>
              <a:xfrm>
                <a:off x="1794392" y="257320"/>
                <a:ext cx="2071376" cy="2019473"/>
                <a:chOff x="1794392" y="257320"/>
                <a:chExt cx="2071376" cy="2019473"/>
              </a:xfrm>
            </p:grpSpPr>
            <p:sp>
              <p:nvSpPr>
                <p:cNvPr id="192" name="Text Box 2">
                  <a:extLst>
                    <a:ext uri="{FF2B5EF4-FFF2-40B4-BE49-F238E27FC236}">
                      <a16:creationId xmlns:a16="http://schemas.microsoft.com/office/drawing/2014/main" id="{AC39A6DE-6E8A-8843-9184-64D1BBBA58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3673" y="276663"/>
                  <a:ext cx="429146" cy="323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20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3" name="Text Box 2">
                  <a:extLst>
                    <a:ext uri="{FF2B5EF4-FFF2-40B4-BE49-F238E27FC236}">
                      <a16:creationId xmlns:a16="http://schemas.microsoft.com/office/drawing/2014/main" id="{23AA2625-0886-EA41-81BB-F05E46418F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1394" y="257320"/>
                  <a:ext cx="37210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4" name="Text Box 2">
                  <a:extLst>
                    <a:ext uri="{FF2B5EF4-FFF2-40B4-BE49-F238E27FC236}">
                      <a16:creationId xmlns:a16="http://schemas.microsoft.com/office/drawing/2014/main" id="{4C21D58D-6963-0247-839E-5A21723E56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0318" y="466833"/>
                  <a:ext cx="497245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16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5" name="Text Box 2">
                  <a:extLst>
                    <a:ext uri="{FF2B5EF4-FFF2-40B4-BE49-F238E27FC236}">
                      <a16:creationId xmlns:a16="http://schemas.microsoft.com/office/drawing/2014/main" id="{3ADF01AF-8A51-6B40-90E4-4E86EF6E0C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1260" y="744187"/>
                  <a:ext cx="44787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6" name="Text Box 2">
                  <a:extLst>
                    <a:ext uri="{FF2B5EF4-FFF2-40B4-BE49-F238E27FC236}">
                      <a16:creationId xmlns:a16="http://schemas.microsoft.com/office/drawing/2014/main" id="{85255457-47E7-1648-8A2F-ECEAACDC39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29678" y="790647"/>
                  <a:ext cx="44908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7" name="Text Box 2">
                  <a:extLst>
                    <a:ext uri="{FF2B5EF4-FFF2-40B4-BE49-F238E27FC236}">
                      <a16:creationId xmlns:a16="http://schemas.microsoft.com/office/drawing/2014/main" id="{4B26B11E-F298-B146-9BBF-E5DB9A16E8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4392" y="1037868"/>
                  <a:ext cx="435988" cy="304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8" name="Text Box 2">
                  <a:extLst>
                    <a:ext uri="{FF2B5EF4-FFF2-40B4-BE49-F238E27FC236}">
                      <a16:creationId xmlns:a16="http://schemas.microsoft.com/office/drawing/2014/main" id="{E79CAC85-18ED-AB4F-BF00-36CDCD13EB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839" y="1038169"/>
                  <a:ext cx="444929" cy="337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99" name="Text Box 2">
                  <a:extLst>
                    <a:ext uri="{FF2B5EF4-FFF2-40B4-BE49-F238E27FC236}">
                      <a16:creationId xmlns:a16="http://schemas.microsoft.com/office/drawing/2014/main" id="{68B42BE0-8FFB-1745-A908-4A17C063AD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6336" y="1220034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7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00" name="Text Box 2">
                  <a:extLst>
                    <a:ext uri="{FF2B5EF4-FFF2-40B4-BE49-F238E27FC236}">
                      <a16:creationId xmlns:a16="http://schemas.microsoft.com/office/drawing/2014/main" id="{E8BB3CA1-3E7E-BF48-A8FD-752244D729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2277" y="1238395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01" name="Text Box 2">
                  <a:extLst>
                    <a:ext uri="{FF2B5EF4-FFF2-40B4-BE49-F238E27FC236}">
                      <a16:creationId xmlns:a16="http://schemas.microsoft.com/office/drawing/2014/main" id="{C8C6D1C6-1700-8540-BECA-9EA66CDB0B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6128" y="1562087"/>
                  <a:ext cx="44490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02" name="Text Box 2">
                  <a:extLst>
                    <a:ext uri="{FF2B5EF4-FFF2-40B4-BE49-F238E27FC236}">
                      <a16:creationId xmlns:a16="http://schemas.microsoft.com/office/drawing/2014/main" id="{3E38C7EA-6B04-054A-9AD2-34EDEA0430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2736" y="1989774"/>
                  <a:ext cx="52311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03" name="Text Box 2">
                  <a:extLst>
                    <a:ext uri="{FF2B5EF4-FFF2-40B4-BE49-F238E27FC236}">
                      <a16:creationId xmlns:a16="http://schemas.microsoft.com/office/drawing/2014/main" id="{C0720E91-59D5-E142-9E75-1FA4C72C48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036" y="1962437"/>
                  <a:ext cx="461998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21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B2090B32-2C03-8842-8F29-8C9B8A82751E}"/>
                  </a:ext>
                </a:extLst>
              </p:cNvPr>
              <p:cNvGrpSpPr/>
              <p:nvPr/>
            </p:nvGrpSpPr>
            <p:grpSpPr>
              <a:xfrm>
                <a:off x="1992601" y="133495"/>
                <a:ext cx="1627629" cy="2274570"/>
                <a:chOff x="1992601" y="133495"/>
                <a:chExt cx="1627629" cy="2274570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550F1CE-2BB3-D340-86D7-A7B0FF02C99C}"/>
                    </a:ext>
                  </a:extLst>
                </p:cNvPr>
                <p:cNvGrpSpPr/>
                <p:nvPr/>
              </p:nvGrpSpPr>
              <p:grpSpPr>
                <a:xfrm>
                  <a:off x="1992601" y="133495"/>
                  <a:ext cx="1627629" cy="2274570"/>
                  <a:chOff x="1992601" y="133495"/>
                  <a:chExt cx="1627629" cy="2274570"/>
                </a:xfrm>
              </p:grpSpPr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2A5B7DE7-35C4-7F4C-B2F8-CF5DEE47E941}"/>
                      </a:ext>
                    </a:extLst>
                  </p:cNvPr>
                  <p:cNvCxnSpPr/>
                  <p:nvPr/>
                </p:nvCxnSpPr>
                <p:spPr>
                  <a:xfrm>
                    <a:off x="2811751" y="409720"/>
                    <a:ext cx="0" cy="742950"/>
                  </a:xfrm>
                  <a:prstGeom prst="line">
                    <a:avLst/>
                  </a:prstGeom>
                  <a:ln w="15875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489F3F97-9B40-F840-94CD-A9C779D5FE86}"/>
                      </a:ext>
                    </a:extLst>
                  </p:cNvPr>
                  <p:cNvGrpSpPr/>
                  <p:nvPr/>
                </p:nvGrpSpPr>
                <p:grpSpPr>
                  <a:xfrm>
                    <a:off x="1992601" y="600220"/>
                    <a:ext cx="1627629" cy="1344166"/>
                    <a:chOff x="1992601" y="600220"/>
                    <a:chExt cx="1626870" cy="1341120"/>
                  </a:xfrm>
                </p:grpSpPr>
                <p:pic>
                  <p:nvPicPr>
                    <p:cNvPr id="188" name="Picture 187">
                      <a:extLst>
                        <a:ext uri="{FF2B5EF4-FFF2-40B4-BE49-F238E27FC236}">
                          <a16:creationId xmlns:a16="http://schemas.microsoft.com/office/drawing/2014/main" id="{1B167F08-BB82-EB4D-B38B-405AD44E5F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45151" y="16670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9" name="Picture 188">
                      <a:extLst>
                        <a:ext uri="{FF2B5EF4-FFF2-40B4-BE49-F238E27FC236}">
                          <a16:creationId xmlns:a16="http://schemas.microsoft.com/office/drawing/2014/main" id="{06AFAC50-7708-4945-A4B4-2F770E2984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45151" y="6002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0" name="Picture 189">
                      <a:extLst>
                        <a:ext uri="{FF2B5EF4-FFF2-40B4-BE49-F238E27FC236}">
                          <a16:creationId xmlns:a16="http://schemas.microsoft.com/office/drawing/2014/main" id="{4EE86BE0-11FD-6649-A3B0-5B4235C432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92601" y="6002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1" name="Picture 190">
                      <a:extLst>
                        <a:ext uri="{FF2B5EF4-FFF2-40B4-BE49-F238E27FC236}">
                          <a16:creationId xmlns:a16="http://schemas.microsoft.com/office/drawing/2014/main" id="{EC3B5612-5AA7-CE4B-ABCE-9906CAC491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92601" y="1667020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BC6407F-CB26-F74C-A555-04E9774D9019}"/>
                      </a:ext>
                    </a:extLst>
                  </p:cNvPr>
                  <p:cNvGrpSpPr/>
                  <p:nvPr/>
                </p:nvGrpSpPr>
                <p:grpSpPr>
                  <a:xfrm>
                    <a:off x="2668876" y="133495"/>
                    <a:ext cx="274320" cy="2274570"/>
                    <a:chOff x="2668876" y="133495"/>
                    <a:chExt cx="274320" cy="2274570"/>
                  </a:xfrm>
                </p:grpSpPr>
                <p:pic>
                  <p:nvPicPr>
                    <p:cNvPr id="185" name="Picture 184">
                      <a:extLst>
                        <a:ext uri="{FF2B5EF4-FFF2-40B4-BE49-F238E27FC236}">
                          <a16:creationId xmlns:a16="http://schemas.microsoft.com/office/drawing/2014/main" id="{9FA737CE-8F00-0F4D-9077-F472710690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68876" y="13349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6" name="Picture 185">
                      <a:extLst>
                        <a:ext uri="{FF2B5EF4-FFF2-40B4-BE49-F238E27FC236}">
                          <a16:creationId xmlns:a16="http://schemas.microsoft.com/office/drawing/2014/main" id="{708727E0-9AD6-DB41-AE58-0899AE610F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68876" y="11336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Picture 186">
                      <a:extLst>
                        <a:ext uri="{FF2B5EF4-FFF2-40B4-BE49-F238E27FC236}">
                          <a16:creationId xmlns:a16="http://schemas.microsoft.com/office/drawing/2014/main" id="{276E0FBA-9001-7840-A6D3-59F9708E90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68876" y="2133745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6DF80157-5755-0A48-8A21-C87932CE642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221201" y="333520"/>
                    <a:ext cx="476250" cy="352425"/>
                  </a:xfrm>
                  <a:prstGeom prst="line">
                    <a:avLst/>
                  </a:prstGeom>
                  <a:ln w="15875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942731C4-E815-A642-A981-A08DB707E8D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907001" y="333520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6991B8FF-7E64-AB4B-AE6B-54F0E048AB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926051" y="1867045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98D3F821-AEFA-6F4C-A043-EAD511F3349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240251" y="1876570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5336445E-3194-B14E-834A-4C6BA7E0017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926051" y="838345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E25B2543-A06C-A146-B5C4-106626CB254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230726" y="828820"/>
                    <a:ext cx="476250" cy="35242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988CE8B1-9783-894B-AD61-CC7CB4EBCA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35476" y="885970"/>
                    <a:ext cx="0" cy="78105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FA66D31E-48B9-FB46-B179-F0E74A1F7C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497551" y="888395"/>
                    <a:ext cx="0" cy="781050"/>
                  </a:xfrm>
                  <a:prstGeom prst="line">
                    <a:avLst/>
                  </a:prstGeom>
                  <a:ln w="15875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0D7CB880-021F-A341-AD93-7F89F6197890}"/>
                      </a:ext>
                    </a:extLst>
                  </p:cNvPr>
                  <p:cNvCxnSpPr/>
                  <p:nvPr/>
                </p:nvCxnSpPr>
                <p:spPr>
                  <a:xfrm>
                    <a:off x="2249776" y="1819420"/>
                    <a:ext cx="1133475" cy="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BD02B3C-E8F7-AA49-ACAB-3ABB01928E27}"/>
                    </a:ext>
                  </a:extLst>
                </p:cNvPr>
                <p:cNvCxnSpPr/>
                <p:nvPr/>
              </p:nvCxnSpPr>
              <p:spPr>
                <a:xfrm flipH="1">
                  <a:off x="2221201" y="1362220"/>
                  <a:ext cx="476250" cy="352425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B0900EA8-AE88-F442-9F91-09A3CD84F37C}"/>
                    </a:ext>
                  </a:extLst>
                </p:cNvPr>
                <p:cNvCxnSpPr/>
                <p:nvPr/>
              </p:nvCxnSpPr>
              <p:spPr>
                <a:xfrm flipH="1" flipV="1">
                  <a:off x="2907001" y="1362220"/>
                  <a:ext cx="476250" cy="352425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94E3DB22-667F-8940-A638-65B62A6C4B1F}"/>
                </a:ext>
              </a:extLst>
            </p:cNvPr>
            <p:cNvSpPr/>
            <p:nvPr/>
          </p:nvSpPr>
          <p:spPr>
            <a:xfrm>
              <a:off x="2361270" y="23270"/>
              <a:ext cx="1111709" cy="818642"/>
            </a:xfrm>
            <a:custGeom>
              <a:avLst/>
              <a:gdLst>
                <a:gd name="connsiteX0" fmla="*/ 119272 w 1111709"/>
                <a:gd name="connsiteY0" fmla="*/ 18684 h 818642"/>
                <a:gd name="connsiteX1" fmla="*/ 188098 w 1111709"/>
                <a:gd name="connsiteY1" fmla="*/ 8851 h 818642"/>
                <a:gd name="connsiteX2" fmla="*/ 630550 w 1111709"/>
                <a:gd name="connsiteY2" fmla="*/ 126838 h 818642"/>
                <a:gd name="connsiteX3" fmla="*/ 1073001 w 1111709"/>
                <a:gd name="connsiteY3" fmla="*/ 529961 h 818642"/>
                <a:gd name="connsiteX4" fmla="*/ 1043505 w 1111709"/>
                <a:gd name="connsiteY4" fmla="*/ 805264 h 818642"/>
                <a:gd name="connsiteX5" fmla="*/ 669879 w 1111709"/>
                <a:gd name="connsiteY5" fmla="*/ 746271 h 818642"/>
                <a:gd name="connsiteX6" fmla="*/ 542059 w 1111709"/>
                <a:gd name="connsiteY6" fmla="*/ 490632 h 818642"/>
                <a:gd name="connsiteX7" fmla="*/ 119272 w 1111709"/>
                <a:gd name="connsiteY7" fmla="*/ 372645 h 818642"/>
                <a:gd name="connsiteX8" fmla="*/ 1285 w 1111709"/>
                <a:gd name="connsiteY8" fmla="*/ 146503 h 818642"/>
                <a:gd name="connsiteX9" fmla="*/ 60279 w 1111709"/>
                <a:gd name="connsiteY9" fmla="*/ 8851 h 818642"/>
                <a:gd name="connsiteX10" fmla="*/ 119272 w 1111709"/>
                <a:gd name="connsiteY10" fmla="*/ 18684 h 81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709" h="818642">
                  <a:moveTo>
                    <a:pt x="119272" y="18684"/>
                  </a:moveTo>
                  <a:cubicBezTo>
                    <a:pt x="140575" y="18684"/>
                    <a:pt x="102885" y="-9175"/>
                    <a:pt x="188098" y="8851"/>
                  </a:cubicBezTo>
                  <a:cubicBezTo>
                    <a:pt x="273311" y="26877"/>
                    <a:pt x="483066" y="39986"/>
                    <a:pt x="630550" y="126838"/>
                  </a:cubicBezTo>
                  <a:cubicBezTo>
                    <a:pt x="778034" y="213690"/>
                    <a:pt x="1004175" y="416890"/>
                    <a:pt x="1073001" y="529961"/>
                  </a:cubicBezTo>
                  <a:cubicBezTo>
                    <a:pt x="1141827" y="643032"/>
                    <a:pt x="1110692" y="769212"/>
                    <a:pt x="1043505" y="805264"/>
                  </a:cubicBezTo>
                  <a:cubicBezTo>
                    <a:pt x="976318" y="841316"/>
                    <a:pt x="753453" y="798710"/>
                    <a:pt x="669879" y="746271"/>
                  </a:cubicBezTo>
                  <a:cubicBezTo>
                    <a:pt x="586305" y="693832"/>
                    <a:pt x="633827" y="552903"/>
                    <a:pt x="542059" y="490632"/>
                  </a:cubicBezTo>
                  <a:cubicBezTo>
                    <a:pt x="450291" y="428361"/>
                    <a:pt x="209401" y="430000"/>
                    <a:pt x="119272" y="372645"/>
                  </a:cubicBezTo>
                  <a:cubicBezTo>
                    <a:pt x="29143" y="315290"/>
                    <a:pt x="11117" y="207135"/>
                    <a:pt x="1285" y="146503"/>
                  </a:cubicBezTo>
                  <a:cubicBezTo>
                    <a:pt x="-8547" y="85871"/>
                    <a:pt x="40615" y="33432"/>
                    <a:pt x="60279" y="8851"/>
                  </a:cubicBezTo>
                  <a:cubicBezTo>
                    <a:pt x="79943" y="-15730"/>
                    <a:pt x="97969" y="18684"/>
                    <a:pt x="119272" y="18684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587D07B-73CA-5742-9843-189F9FDE2A5F}"/>
              </a:ext>
            </a:extLst>
          </p:cNvPr>
          <p:cNvGrpSpPr/>
          <p:nvPr/>
        </p:nvGrpSpPr>
        <p:grpSpPr>
          <a:xfrm>
            <a:off x="4357567" y="1410357"/>
            <a:ext cx="1793744" cy="2102097"/>
            <a:chOff x="3583863" y="1083"/>
            <a:chExt cx="1793875" cy="2102182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000A62-12AB-E14F-85C2-97590814F258}"/>
                </a:ext>
              </a:extLst>
            </p:cNvPr>
            <p:cNvGrpSpPr/>
            <p:nvPr/>
          </p:nvGrpSpPr>
          <p:grpSpPr>
            <a:xfrm>
              <a:off x="3583863" y="133495"/>
              <a:ext cx="1793875" cy="1969770"/>
              <a:chOff x="3583863" y="133495"/>
              <a:chExt cx="2071376" cy="227457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E2BFAD4-A38D-914A-8888-4174452C661C}"/>
                  </a:ext>
                </a:extLst>
              </p:cNvPr>
              <p:cNvGrpSpPr/>
              <p:nvPr/>
            </p:nvGrpSpPr>
            <p:grpSpPr>
              <a:xfrm>
                <a:off x="3583863" y="257320"/>
                <a:ext cx="2071376" cy="2019473"/>
                <a:chOff x="3583863" y="257320"/>
                <a:chExt cx="2071376" cy="2019473"/>
              </a:xfrm>
            </p:grpSpPr>
            <p:sp>
              <p:nvSpPr>
                <p:cNvPr id="154" name="Text Box 2">
                  <a:extLst>
                    <a:ext uri="{FF2B5EF4-FFF2-40B4-BE49-F238E27FC236}">
                      <a16:creationId xmlns:a16="http://schemas.microsoft.com/office/drawing/2014/main" id="{02C13581-49E1-A946-8F80-3F9735841F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3144" y="276663"/>
                  <a:ext cx="429146" cy="323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20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55" name="Text Box 2">
                  <a:extLst>
                    <a:ext uri="{FF2B5EF4-FFF2-40B4-BE49-F238E27FC236}">
                      <a16:creationId xmlns:a16="http://schemas.microsoft.com/office/drawing/2014/main" id="{395734BA-68B4-6C4C-B6E0-1A2EC8BC57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0865" y="257320"/>
                  <a:ext cx="37210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56" name="Text Box 2">
                  <a:extLst>
                    <a:ext uri="{FF2B5EF4-FFF2-40B4-BE49-F238E27FC236}">
                      <a16:creationId xmlns:a16="http://schemas.microsoft.com/office/drawing/2014/main" id="{53A84EDE-6CFC-ED42-80EF-EF947C8B9F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9789" y="466833"/>
                  <a:ext cx="497245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16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57" name="Text Box 2">
                  <a:extLst>
                    <a:ext uri="{FF2B5EF4-FFF2-40B4-BE49-F238E27FC236}">
                      <a16:creationId xmlns:a16="http://schemas.microsoft.com/office/drawing/2014/main" id="{D7EDAA79-9123-7B43-92E6-8B44FAD398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70731" y="744187"/>
                  <a:ext cx="44787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58" name="Text Box 2">
                  <a:extLst>
                    <a:ext uri="{FF2B5EF4-FFF2-40B4-BE49-F238E27FC236}">
                      <a16:creationId xmlns:a16="http://schemas.microsoft.com/office/drawing/2014/main" id="{8DCB071A-F411-4F4E-939B-58C8541A23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19149" y="790647"/>
                  <a:ext cx="44908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59" name="Text Box 2">
                  <a:extLst>
                    <a:ext uri="{FF2B5EF4-FFF2-40B4-BE49-F238E27FC236}">
                      <a16:creationId xmlns:a16="http://schemas.microsoft.com/office/drawing/2014/main" id="{85F2A17F-98B2-9648-BA76-37A3489658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3863" y="1037868"/>
                  <a:ext cx="435988" cy="304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60" name="Text Box 2">
                  <a:extLst>
                    <a:ext uri="{FF2B5EF4-FFF2-40B4-BE49-F238E27FC236}">
                      <a16:creationId xmlns:a16="http://schemas.microsoft.com/office/drawing/2014/main" id="{7ABE1B5F-E73E-1E4C-89BF-36820EC210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0310" y="1038169"/>
                  <a:ext cx="444929" cy="337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61" name="Text Box 2">
                  <a:extLst>
                    <a:ext uri="{FF2B5EF4-FFF2-40B4-BE49-F238E27FC236}">
                      <a16:creationId xmlns:a16="http://schemas.microsoft.com/office/drawing/2014/main" id="{793D5706-B70B-DB4F-A49A-0082B6E32A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5807" y="1220034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7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62" name="Text Box 2">
                  <a:extLst>
                    <a:ext uri="{FF2B5EF4-FFF2-40B4-BE49-F238E27FC236}">
                      <a16:creationId xmlns:a16="http://schemas.microsoft.com/office/drawing/2014/main" id="{E7B3C341-C864-4548-B697-61BC1D5C8A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1748" y="1238395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63" name="Text Box 2">
                  <a:extLst>
                    <a:ext uri="{FF2B5EF4-FFF2-40B4-BE49-F238E27FC236}">
                      <a16:creationId xmlns:a16="http://schemas.microsoft.com/office/drawing/2014/main" id="{F34F419A-77E9-3545-B26E-CAE41B2A8A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599" y="1562087"/>
                  <a:ext cx="44490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64" name="Text Box 2">
                  <a:extLst>
                    <a:ext uri="{FF2B5EF4-FFF2-40B4-BE49-F238E27FC236}">
                      <a16:creationId xmlns:a16="http://schemas.microsoft.com/office/drawing/2014/main" id="{245AD61A-CC20-8A4F-A5C7-FD7D58B85F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2207" y="1989774"/>
                  <a:ext cx="52311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65" name="Text Box 2">
                  <a:extLst>
                    <a:ext uri="{FF2B5EF4-FFF2-40B4-BE49-F238E27FC236}">
                      <a16:creationId xmlns:a16="http://schemas.microsoft.com/office/drawing/2014/main" id="{B4C5EC7E-97A5-CE47-8C93-1A6A25CFBD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3507" y="1962437"/>
                  <a:ext cx="461998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21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60B701E-165A-7243-85ED-4D701C0B6F43}"/>
                  </a:ext>
                </a:extLst>
              </p:cNvPr>
              <p:cNvGrpSpPr/>
              <p:nvPr/>
            </p:nvGrpSpPr>
            <p:grpSpPr>
              <a:xfrm>
                <a:off x="3782072" y="133495"/>
                <a:ext cx="1627629" cy="2274570"/>
                <a:chOff x="3782072" y="133495"/>
                <a:chExt cx="1627629" cy="2274570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3ABBCAD-E740-9840-BD4E-B24D1F8E3B47}"/>
                    </a:ext>
                  </a:extLst>
                </p:cNvPr>
                <p:cNvGrpSpPr/>
                <p:nvPr/>
              </p:nvGrpSpPr>
              <p:grpSpPr>
                <a:xfrm>
                  <a:off x="3782072" y="133495"/>
                  <a:ext cx="1627629" cy="2274570"/>
                  <a:chOff x="3782072" y="133495"/>
                  <a:chExt cx="1627629" cy="2274570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00F17245-CE92-6741-B070-B90099673C98}"/>
                      </a:ext>
                    </a:extLst>
                  </p:cNvPr>
                  <p:cNvCxnSpPr/>
                  <p:nvPr/>
                </p:nvCxnSpPr>
                <p:spPr>
                  <a:xfrm>
                    <a:off x="4601222" y="409720"/>
                    <a:ext cx="0" cy="74295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7966CDD9-C510-3D48-86AE-09281AC76F1E}"/>
                      </a:ext>
                    </a:extLst>
                  </p:cNvPr>
                  <p:cNvGrpSpPr/>
                  <p:nvPr/>
                </p:nvGrpSpPr>
                <p:grpSpPr>
                  <a:xfrm>
                    <a:off x="3782072" y="600220"/>
                    <a:ext cx="1627629" cy="1344166"/>
                    <a:chOff x="3782072" y="600220"/>
                    <a:chExt cx="1626870" cy="1341120"/>
                  </a:xfrm>
                </p:grpSpPr>
                <p:pic>
                  <p:nvPicPr>
                    <p:cNvPr id="150" name="Picture 149">
                      <a:extLst>
                        <a:ext uri="{FF2B5EF4-FFF2-40B4-BE49-F238E27FC236}">
                          <a16:creationId xmlns:a16="http://schemas.microsoft.com/office/drawing/2014/main" id="{0847D3D4-6FB8-614A-B79F-29A67CF99E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34622" y="16670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1" name="Picture 150">
                      <a:extLst>
                        <a:ext uri="{FF2B5EF4-FFF2-40B4-BE49-F238E27FC236}">
                          <a16:creationId xmlns:a16="http://schemas.microsoft.com/office/drawing/2014/main" id="{A76318FA-CBBF-1047-A0B0-134B23BCEC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34622" y="6002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2" name="Picture 151">
                      <a:extLst>
                        <a:ext uri="{FF2B5EF4-FFF2-40B4-BE49-F238E27FC236}">
                          <a16:creationId xmlns:a16="http://schemas.microsoft.com/office/drawing/2014/main" id="{1AD600C6-FCD0-204F-A69D-4F941DCAE6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82072" y="6002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3" name="Picture 152">
                      <a:extLst>
                        <a:ext uri="{FF2B5EF4-FFF2-40B4-BE49-F238E27FC236}">
                          <a16:creationId xmlns:a16="http://schemas.microsoft.com/office/drawing/2014/main" id="{5E702472-38E5-3F4C-82E8-0ED9309B1B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82072" y="1667020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6E42F627-D71A-AC45-8B38-C50190C784FE}"/>
                      </a:ext>
                    </a:extLst>
                  </p:cNvPr>
                  <p:cNvGrpSpPr/>
                  <p:nvPr/>
                </p:nvGrpSpPr>
                <p:grpSpPr>
                  <a:xfrm>
                    <a:off x="4458347" y="133495"/>
                    <a:ext cx="274320" cy="2274570"/>
                    <a:chOff x="4458347" y="133495"/>
                    <a:chExt cx="274320" cy="2274570"/>
                  </a:xfrm>
                </p:grpSpPr>
                <p:pic>
                  <p:nvPicPr>
                    <p:cNvPr id="147" name="Picture 146">
                      <a:extLst>
                        <a:ext uri="{FF2B5EF4-FFF2-40B4-BE49-F238E27FC236}">
                          <a16:creationId xmlns:a16="http://schemas.microsoft.com/office/drawing/2014/main" id="{A272EDB7-A34E-B440-961D-D05B82FC3D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58347" y="133495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8" name="Picture 147">
                      <a:extLst>
                        <a:ext uri="{FF2B5EF4-FFF2-40B4-BE49-F238E27FC236}">
                          <a16:creationId xmlns:a16="http://schemas.microsoft.com/office/drawing/2014/main" id="{E4E175E0-E67A-3E43-9521-FBB30E9350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58347" y="1133620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Picture 148">
                      <a:extLst>
                        <a:ext uri="{FF2B5EF4-FFF2-40B4-BE49-F238E27FC236}">
                          <a16:creationId xmlns:a16="http://schemas.microsoft.com/office/drawing/2014/main" id="{BE59626E-899F-FF4B-9008-E1C0A26A27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58347" y="2133745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0E895E55-570B-BB4B-A728-49ACC786646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010672" y="333520"/>
                    <a:ext cx="476250" cy="352425"/>
                  </a:xfrm>
                  <a:prstGeom prst="line">
                    <a:avLst/>
                  </a:prstGeom>
                  <a:ln w="15875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4C2723D8-C8B0-5D40-AE4F-407CCB08F08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696472" y="333520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8331E4CE-D04C-E24F-9EBA-F483D5585B0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15522" y="1867045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4F6B140A-CD63-B249-B085-A8CA058512B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029722" y="1876570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ADC31F4-F147-334D-8FCE-F001B375C0E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15522" y="838345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17B1AC3E-303F-9048-88FD-08ABBEA50AA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020197" y="828820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6619DE11-D73E-B346-BAC5-B188A1568A6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24947" y="885970"/>
                    <a:ext cx="0" cy="78105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B8D2E1E4-961C-554F-83E6-825C4DB5755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87022" y="888395"/>
                    <a:ext cx="0" cy="781050"/>
                  </a:xfrm>
                  <a:prstGeom prst="line">
                    <a:avLst/>
                  </a:prstGeom>
                  <a:ln w="15875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740A2A47-C27F-FE42-A9F1-17DEAC66E938}"/>
                      </a:ext>
                    </a:extLst>
                  </p:cNvPr>
                  <p:cNvCxnSpPr/>
                  <p:nvPr/>
                </p:nvCxnSpPr>
                <p:spPr>
                  <a:xfrm>
                    <a:off x="4039247" y="1819420"/>
                    <a:ext cx="1133475" cy="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9F63668A-7207-764C-8013-776C855F1427}"/>
                    </a:ext>
                  </a:extLst>
                </p:cNvPr>
                <p:cNvCxnSpPr/>
                <p:nvPr/>
              </p:nvCxnSpPr>
              <p:spPr>
                <a:xfrm flipH="1">
                  <a:off x="4010672" y="1362220"/>
                  <a:ext cx="476250" cy="352425"/>
                </a:xfrm>
                <a:prstGeom prst="line">
                  <a:avLst/>
                </a:prstGeom>
                <a:ln w="15875">
                  <a:solidFill>
                    <a:srgbClr val="0000FF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7523E8F-2FD1-DD4A-A656-AD02E6985281}"/>
                    </a:ext>
                  </a:extLst>
                </p:cNvPr>
                <p:cNvCxnSpPr/>
                <p:nvPr/>
              </p:nvCxnSpPr>
              <p:spPr>
                <a:xfrm flipH="1" flipV="1">
                  <a:off x="4696472" y="1362220"/>
                  <a:ext cx="476250" cy="352425"/>
                </a:xfrm>
                <a:prstGeom prst="line">
                  <a:avLst/>
                </a:prstGeom>
                <a:ln w="15875">
                  <a:solidFill>
                    <a:srgbClr val="0000FF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7768D51-38AC-A54F-AF6E-BA1ADB6445BF}"/>
                </a:ext>
              </a:extLst>
            </p:cNvPr>
            <p:cNvSpPr/>
            <p:nvPr/>
          </p:nvSpPr>
          <p:spPr>
            <a:xfrm>
              <a:off x="4285589" y="1083"/>
              <a:ext cx="950759" cy="1320235"/>
            </a:xfrm>
            <a:custGeom>
              <a:avLst/>
              <a:gdLst>
                <a:gd name="connsiteX0" fmla="*/ 18836 w 950759"/>
                <a:gd name="connsiteY0" fmla="*/ 94947 h 1320235"/>
                <a:gd name="connsiteX1" fmla="*/ 215481 w 950759"/>
                <a:gd name="connsiteY1" fmla="*/ 26121 h 1320235"/>
                <a:gd name="connsiteX2" fmla="*/ 903739 w 950759"/>
                <a:gd name="connsiteY2" fmla="*/ 537399 h 1320235"/>
                <a:gd name="connsiteX3" fmla="*/ 844746 w 950759"/>
                <a:gd name="connsiteY3" fmla="*/ 861863 h 1320235"/>
                <a:gd name="connsiteX4" fmla="*/ 480952 w 950759"/>
                <a:gd name="connsiteY4" fmla="*/ 1029012 h 1320235"/>
                <a:gd name="connsiteX5" fmla="*/ 274475 w 950759"/>
                <a:gd name="connsiteY5" fmla="*/ 1304315 h 1320235"/>
                <a:gd name="connsiteX6" fmla="*/ 48333 w 950759"/>
                <a:gd name="connsiteY6" fmla="*/ 1255154 h 1320235"/>
                <a:gd name="connsiteX7" fmla="*/ 38501 w 950759"/>
                <a:gd name="connsiteY7" fmla="*/ 989683 h 1320235"/>
                <a:gd name="connsiteX8" fmla="*/ 9004 w 950759"/>
                <a:gd name="connsiteY8" fmla="*/ 271928 h 1320235"/>
                <a:gd name="connsiteX9" fmla="*/ 18836 w 950759"/>
                <a:gd name="connsiteY9" fmla="*/ 94947 h 13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0759" h="1320235">
                  <a:moveTo>
                    <a:pt x="18836" y="94947"/>
                  </a:moveTo>
                  <a:cubicBezTo>
                    <a:pt x="53249" y="53979"/>
                    <a:pt x="67997" y="-47621"/>
                    <a:pt x="215481" y="26121"/>
                  </a:cubicBezTo>
                  <a:cubicBezTo>
                    <a:pt x="362965" y="99863"/>
                    <a:pt x="798862" y="398109"/>
                    <a:pt x="903739" y="537399"/>
                  </a:cubicBezTo>
                  <a:cubicBezTo>
                    <a:pt x="1008616" y="676689"/>
                    <a:pt x="915210" y="779928"/>
                    <a:pt x="844746" y="861863"/>
                  </a:cubicBezTo>
                  <a:cubicBezTo>
                    <a:pt x="774282" y="943798"/>
                    <a:pt x="575997" y="955270"/>
                    <a:pt x="480952" y="1029012"/>
                  </a:cubicBezTo>
                  <a:cubicBezTo>
                    <a:pt x="385907" y="1102754"/>
                    <a:pt x="346578" y="1266625"/>
                    <a:pt x="274475" y="1304315"/>
                  </a:cubicBezTo>
                  <a:cubicBezTo>
                    <a:pt x="202372" y="1342005"/>
                    <a:pt x="87662" y="1307593"/>
                    <a:pt x="48333" y="1255154"/>
                  </a:cubicBezTo>
                  <a:cubicBezTo>
                    <a:pt x="9004" y="1202715"/>
                    <a:pt x="45056" y="1153554"/>
                    <a:pt x="38501" y="989683"/>
                  </a:cubicBezTo>
                  <a:cubicBezTo>
                    <a:pt x="31946" y="825812"/>
                    <a:pt x="10643" y="422689"/>
                    <a:pt x="9004" y="271928"/>
                  </a:cubicBezTo>
                  <a:cubicBezTo>
                    <a:pt x="7365" y="121167"/>
                    <a:pt x="-15577" y="135915"/>
                    <a:pt x="18836" y="94947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3DB604-A871-3C40-BE24-4C4789C7C0B7}"/>
              </a:ext>
            </a:extLst>
          </p:cNvPr>
          <p:cNvGrpSpPr/>
          <p:nvPr/>
        </p:nvGrpSpPr>
        <p:grpSpPr>
          <a:xfrm>
            <a:off x="4362481" y="3800369"/>
            <a:ext cx="1793744" cy="2111056"/>
            <a:chOff x="3588778" y="2391192"/>
            <a:chExt cx="1793875" cy="211114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CB81E05-B5E2-C14B-8CBE-34A19F97AEAE}"/>
                </a:ext>
              </a:extLst>
            </p:cNvPr>
            <p:cNvGrpSpPr/>
            <p:nvPr/>
          </p:nvGrpSpPr>
          <p:grpSpPr>
            <a:xfrm>
              <a:off x="3588778" y="2532563"/>
              <a:ext cx="1793875" cy="1969770"/>
              <a:chOff x="3588778" y="2532563"/>
              <a:chExt cx="2071376" cy="227457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71321D9-26BD-A548-84AB-5911E3074B00}"/>
                  </a:ext>
                </a:extLst>
              </p:cNvPr>
              <p:cNvGrpSpPr/>
              <p:nvPr/>
            </p:nvGrpSpPr>
            <p:grpSpPr>
              <a:xfrm>
                <a:off x="3588778" y="2656388"/>
                <a:ext cx="2071376" cy="2019473"/>
                <a:chOff x="3588778" y="2656388"/>
                <a:chExt cx="2071376" cy="2019473"/>
              </a:xfrm>
            </p:grpSpPr>
            <p:sp>
              <p:nvSpPr>
                <p:cNvPr id="113" name="Text Box 2">
                  <a:extLst>
                    <a:ext uri="{FF2B5EF4-FFF2-40B4-BE49-F238E27FC236}">
                      <a16:creationId xmlns:a16="http://schemas.microsoft.com/office/drawing/2014/main" id="{F103DC16-95BB-3B4F-93F7-2FDDB4A164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8059" y="2675731"/>
                  <a:ext cx="429146" cy="323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20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4" name="Text Box 2">
                  <a:extLst>
                    <a:ext uri="{FF2B5EF4-FFF2-40B4-BE49-F238E27FC236}">
                      <a16:creationId xmlns:a16="http://schemas.microsoft.com/office/drawing/2014/main" id="{24E9F60C-732F-E44A-AD65-356A90F4F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5780" y="2656388"/>
                  <a:ext cx="37210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5" name="Text Box 2">
                  <a:extLst>
                    <a:ext uri="{FF2B5EF4-FFF2-40B4-BE49-F238E27FC236}">
                      <a16:creationId xmlns:a16="http://schemas.microsoft.com/office/drawing/2014/main" id="{623F277F-227F-5B46-ADA0-3486725DA7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704" y="2865901"/>
                  <a:ext cx="497245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16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6" name="Text Box 2">
                  <a:extLst>
                    <a:ext uri="{FF2B5EF4-FFF2-40B4-BE49-F238E27FC236}">
                      <a16:creationId xmlns:a16="http://schemas.microsoft.com/office/drawing/2014/main" id="{524AEA14-B575-1147-B41B-A6E30ECF9B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75646" y="3143255"/>
                  <a:ext cx="44787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7" name="Text Box 2">
                  <a:extLst>
                    <a:ext uri="{FF2B5EF4-FFF2-40B4-BE49-F238E27FC236}">
                      <a16:creationId xmlns:a16="http://schemas.microsoft.com/office/drawing/2014/main" id="{597CD98B-94E4-B44B-8977-2536FFDFF4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4064" y="3189715"/>
                  <a:ext cx="44908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8" name="Text Box 2">
                  <a:extLst>
                    <a:ext uri="{FF2B5EF4-FFF2-40B4-BE49-F238E27FC236}">
                      <a16:creationId xmlns:a16="http://schemas.microsoft.com/office/drawing/2014/main" id="{9B94F854-BFED-484E-824A-FDC5D525E6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8778" y="3436936"/>
                  <a:ext cx="435988" cy="304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9" name="Text Box 2">
                  <a:extLst>
                    <a:ext uri="{FF2B5EF4-FFF2-40B4-BE49-F238E27FC236}">
                      <a16:creationId xmlns:a16="http://schemas.microsoft.com/office/drawing/2014/main" id="{68F845B0-6CCF-ED49-B9AC-1D34B84AE0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5225" y="3437237"/>
                  <a:ext cx="444929" cy="337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20" name="Text Box 2">
                  <a:extLst>
                    <a:ext uri="{FF2B5EF4-FFF2-40B4-BE49-F238E27FC236}">
                      <a16:creationId xmlns:a16="http://schemas.microsoft.com/office/drawing/2014/main" id="{7E07ADCE-3626-D644-94F1-0E66A9972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0722" y="3619102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7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21" name="Text Box 2">
                  <a:extLst>
                    <a:ext uri="{FF2B5EF4-FFF2-40B4-BE49-F238E27FC236}">
                      <a16:creationId xmlns:a16="http://schemas.microsoft.com/office/drawing/2014/main" id="{2466A4EF-9C84-DE45-AC2B-E87947AE82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6663" y="3637463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22" name="Text Box 2">
                  <a:extLst>
                    <a:ext uri="{FF2B5EF4-FFF2-40B4-BE49-F238E27FC236}">
                      <a16:creationId xmlns:a16="http://schemas.microsoft.com/office/drawing/2014/main" id="{F9F95D7C-0162-494B-8DA7-3963668615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0514" y="3961155"/>
                  <a:ext cx="44490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23" name="Text Box 2">
                  <a:extLst>
                    <a:ext uri="{FF2B5EF4-FFF2-40B4-BE49-F238E27FC236}">
                      <a16:creationId xmlns:a16="http://schemas.microsoft.com/office/drawing/2014/main" id="{03A31819-F47F-3B45-BF51-FE36259FD4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7122" y="4388842"/>
                  <a:ext cx="52311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24" name="Text Box 2">
                  <a:extLst>
                    <a:ext uri="{FF2B5EF4-FFF2-40B4-BE49-F238E27FC236}">
                      <a16:creationId xmlns:a16="http://schemas.microsoft.com/office/drawing/2014/main" id="{42654991-916D-484A-A222-CD6EAE4BCA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422" y="4361505"/>
                  <a:ext cx="461998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21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5BBF961-CBA8-6C4D-A6A1-BD432633E5AC}"/>
                  </a:ext>
                </a:extLst>
              </p:cNvPr>
              <p:cNvGrpSpPr/>
              <p:nvPr/>
            </p:nvGrpSpPr>
            <p:grpSpPr>
              <a:xfrm>
                <a:off x="3786987" y="2532563"/>
                <a:ext cx="1627629" cy="2274570"/>
                <a:chOff x="3786987" y="2532563"/>
                <a:chExt cx="1627629" cy="227457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F0706DE-1857-9A42-B4E7-6FF430E72024}"/>
                    </a:ext>
                  </a:extLst>
                </p:cNvPr>
                <p:cNvGrpSpPr/>
                <p:nvPr/>
              </p:nvGrpSpPr>
              <p:grpSpPr>
                <a:xfrm>
                  <a:off x="3786987" y="2532563"/>
                  <a:ext cx="1627629" cy="2274570"/>
                  <a:chOff x="3786987" y="2532563"/>
                  <a:chExt cx="1627629" cy="2274570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1DA86B0-4AD7-E649-ACE9-1DBCDF8A6468}"/>
                      </a:ext>
                    </a:extLst>
                  </p:cNvPr>
                  <p:cNvCxnSpPr/>
                  <p:nvPr/>
                </p:nvCxnSpPr>
                <p:spPr>
                  <a:xfrm>
                    <a:off x="4606137" y="2808788"/>
                    <a:ext cx="0" cy="74295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C5B5917F-5845-5F4B-AD68-C9578F09E643}"/>
                      </a:ext>
                    </a:extLst>
                  </p:cNvPr>
                  <p:cNvGrpSpPr/>
                  <p:nvPr/>
                </p:nvGrpSpPr>
                <p:grpSpPr>
                  <a:xfrm>
                    <a:off x="3786987" y="2999288"/>
                    <a:ext cx="1627629" cy="1344166"/>
                    <a:chOff x="3786987" y="2999288"/>
                    <a:chExt cx="1626870" cy="1341120"/>
                  </a:xfrm>
                </p:grpSpPr>
                <p:pic>
                  <p:nvPicPr>
                    <p:cNvPr id="109" name="Picture 108">
                      <a:extLst>
                        <a:ext uri="{FF2B5EF4-FFF2-40B4-BE49-F238E27FC236}">
                          <a16:creationId xmlns:a16="http://schemas.microsoft.com/office/drawing/2014/main" id="{572864CA-3B27-7545-845B-3A3A5AA86B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39537" y="40660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Picture 109">
                      <a:extLst>
                        <a:ext uri="{FF2B5EF4-FFF2-40B4-BE49-F238E27FC236}">
                          <a16:creationId xmlns:a16="http://schemas.microsoft.com/office/drawing/2014/main" id="{E6EEDBE2-292D-DB4E-90B2-4FAD4C325E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39537" y="29992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Picture 110">
                      <a:extLst>
                        <a:ext uri="{FF2B5EF4-FFF2-40B4-BE49-F238E27FC236}">
                          <a16:creationId xmlns:a16="http://schemas.microsoft.com/office/drawing/2014/main" id="{426A3A03-1993-1440-B0E2-4E80AE8EFD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86987" y="29992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Picture 111">
                      <a:extLst>
                        <a:ext uri="{FF2B5EF4-FFF2-40B4-BE49-F238E27FC236}">
                          <a16:creationId xmlns:a16="http://schemas.microsoft.com/office/drawing/2014/main" id="{7BDF4A69-D19A-9D49-A0D9-3C564408A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86987" y="4066088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BBA350E6-8758-0D4F-B4B6-E0DD4366F9E4}"/>
                      </a:ext>
                    </a:extLst>
                  </p:cNvPr>
                  <p:cNvGrpSpPr/>
                  <p:nvPr/>
                </p:nvGrpSpPr>
                <p:grpSpPr>
                  <a:xfrm>
                    <a:off x="4463262" y="2532563"/>
                    <a:ext cx="274320" cy="2274570"/>
                    <a:chOff x="4463262" y="2532563"/>
                    <a:chExt cx="274320" cy="2274570"/>
                  </a:xfrm>
                </p:grpSpPr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2690EDF3-252E-BC44-8199-CAA6A2C7DEA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63262" y="2532563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Picture 106">
                      <a:extLst>
                        <a:ext uri="{FF2B5EF4-FFF2-40B4-BE49-F238E27FC236}">
                          <a16:creationId xmlns:a16="http://schemas.microsoft.com/office/drawing/2014/main" id="{C6D852D5-1E6C-E940-8506-FBDECBC071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63262" y="35326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Picture 107">
                      <a:extLst>
                        <a:ext uri="{FF2B5EF4-FFF2-40B4-BE49-F238E27FC236}">
                          <a16:creationId xmlns:a16="http://schemas.microsoft.com/office/drawing/2014/main" id="{C4E300D8-079B-8046-9F4C-4AFF4B1F4D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63262" y="4532813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BF16A640-F7DE-E245-A66D-213FD651065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015587" y="2732588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BC584A07-B380-6146-905C-0EC2E785ADA5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701387" y="2732588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33C361D8-975F-A744-A3A8-F26BCB96822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20437" y="4266113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68E4AD8C-4630-EB4E-9D6D-50F98D941DD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034637" y="4275638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3529C980-B2BD-A74D-AB66-FD2DB71AF94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720437" y="3237413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56FD415A-A0DD-714B-A45B-E9B59E19FBC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025112" y="3227888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ACCFE69-091E-6141-8768-EB6A0BADEE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29862" y="3285038"/>
                    <a:ext cx="0" cy="781050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9B2C4055-2D2E-854D-A608-F04042217B1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1937" y="3287463"/>
                    <a:ext cx="0" cy="781050"/>
                  </a:xfrm>
                  <a:prstGeom prst="line">
                    <a:avLst/>
                  </a:prstGeom>
                  <a:ln w="19050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837842AA-7677-3B40-9BA8-356A8D374A78}"/>
                      </a:ext>
                    </a:extLst>
                  </p:cNvPr>
                  <p:cNvCxnSpPr/>
                  <p:nvPr/>
                </p:nvCxnSpPr>
                <p:spPr>
                  <a:xfrm>
                    <a:off x="4044162" y="4218488"/>
                    <a:ext cx="1133475" cy="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D8ED5B9-32EC-AD4E-8FC6-A69B58E3BF71}"/>
                    </a:ext>
                  </a:extLst>
                </p:cNvPr>
                <p:cNvCxnSpPr/>
                <p:nvPr/>
              </p:nvCxnSpPr>
              <p:spPr>
                <a:xfrm flipH="1">
                  <a:off x="4015587" y="3761288"/>
                  <a:ext cx="476250" cy="352425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BB78E2D-CB3E-DD44-8CEA-053244437E55}"/>
                    </a:ext>
                  </a:extLst>
                </p:cNvPr>
                <p:cNvCxnSpPr/>
                <p:nvPr/>
              </p:nvCxnSpPr>
              <p:spPr>
                <a:xfrm flipH="1" flipV="1">
                  <a:off x="4701387" y="3761288"/>
                  <a:ext cx="476250" cy="352425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01B5D3D-DD54-8C4E-A4E1-01FDF76D9987}"/>
                </a:ext>
              </a:extLst>
            </p:cNvPr>
            <p:cNvSpPr/>
            <p:nvPr/>
          </p:nvSpPr>
          <p:spPr>
            <a:xfrm>
              <a:off x="3657930" y="2391192"/>
              <a:ext cx="1600316" cy="1323549"/>
            </a:xfrm>
            <a:custGeom>
              <a:avLst/>
              <a:gdLst>
                <a:gd name="connsiteX0" fmla="*/ 656327 w 1600316"/>
                <a:gd name="connsiteY0" fmla="*/ 79326 h 1323549"/>
                <a:gd name="connsiteX1" fmla="*/ 882469 w 1600316"/>
                <a:gd name="connsiteY1" fmla="*/ 39997 h 1323549"/>
                <a:gd name="connsiteX2" fmla="*/ 1580560 w 1600316"/>
                <a:gd name="connsiteY2" fmla="*/ 541442 h 1323549"/>
                <a:gd name="connsiteX3" fmla="*/ 1374082 w 1600316"/>
                <a:gd name="connsiteY3" fmla="*/ 924900 h 1323549"/>
                <a:gd name="connsiteX4" fmla="*/ 1010289 w 1600316"/>
                <a:gd name="connsiteY4" fmla="*/ 1082217 h 1323549"/>
                <a:gd name="connsiteX5" fmla="*/ 951295 w 1600316"/>
                <a:gd name="connsiteY5" fmla="*/ 1318191 h 1323549"/>
                <a:gd name="connsiteX6" fmla="*/ 646495 w 1600316"/>
                <a:gd name="connsiteY6" fmla="*/ 1219868 h 1323549"/>
                <a:gd name="connsiteX7" fmla="*/ 410521 w 1600316"/>
                <a:gd name="connsiteY7" fmla="*/ 915068 h 1323549"/>
                <a:gd name="connsiteX8" fmla="*/ 46727 w 1600316"/>
                <a:gd name="connsiteY8" fmla="*/ 826578 h 1323549"/>
                <a:gd name="connsiteX9" fmla="*/ 76224 w 1600316"/>
                <a:gd name="connsiteY9" fmla="*/ 462784 h 1323549"/>
                <a:gd name="connsiteX10" fmla="*/ 656327 w 1600316"/>
                <a:gd name="connsiteY10" fmla="*/ 79326 h 132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0316" h="1323549">
                  <a:moveTo>
                    <a:pt x="656327" y="79326"/>
                  </a:moveTo>
                  <a:cubicBezTo>
                    <a:pt x="790701" y="8862"/>
                    <a:pt x="728430" y="-37022"/>
                    <a:pt x="882469" y="39997"/>
                  </a:cubicBezTo>
                  <a:cubicBezTo>
                    <a:pt x="1036508" y="117016"/>
                    <a:pt x="1498625" y="393958"/>
                    <a:pt x="1580560" y="541442"/>
                  </a:cubicBezTo>
                  <a:cubicBezTo>
                    <a:pt x="1662495" y="688926"/>
                    <a:pt x="1469127" y="834771"/>
                    <a:pt x="1374082" y="924900"/>
                  </a:cubicBezTo>
                  <a:cubicBezTo>
                    <a:pt x="1279037" y="1015029"/>
                    <a:pt x="1080753" y="1016669"/>
                    <a:pt x="1010289" y="1082217"/>
                  </a:cubicBezTo>
                  <a:cubicBezTo>
                    <a:pt x="939825" y="1147765"/>
                    <a:pt x="1011927" y="1295249"/>
                    <a:pt x="951295" y="1318191"/>
                  </a:cubicBezTo>
                  <a:cubicBezTo>
                    <a:pt x="890663" y="1341133"/>
                    <a:pt x="736624" y="1287055"/>
                    <a:pt x="646495" y="1219868"/>
                  </a:cubicBezTo>
                  <a:cubicBezTo>
                    <a:pt x="556366" y="1152681"/>
                    <a:pt x="510482" y="980616"/>
                    <a:pt x="410521" y="915068"/>
                  </a:cubicBezTo>
                  <a:cubicBezTo>
                    <a:pt x="310560" y="849520"/>
                    <a:pt x="102443" y="901959"/>
                    <a:pt x="46727" y="826578"/>
                  </a:cubicBezTo>
                  <a:cubicBezTo>
                    <a:pt x="-8989" y="751197"/>
                    <a:pt x="-31931" y="588965"/>
                    <a:pt x="76224" y="462784"/>
                  </a:cubicBezTo>
                  <a:cubicBezTo>
                    <a:pt x="184379" y="336603"/>
                    <a:pt x="521953" y="149790"/>
                    <a:pt x="656327" y="79326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BB16DD-AA89-384F-81F8-CD61F5A00C98}"/>
              </a:ext>
            </a:extLst>
          </p:cNvPr>
          <p:cNvGrpSpPr/>
          <p:nvPr/>
        </p:nvGrpSpPr>
        <p:grpSpPr>
          <a:xfrm>
            <a:off x="2558393" y="3820128"/>
            <a:ext cx="1793744" cy="2091297"/>
            <a:chOff x="1784558" y="2410952"/>
            <a:chExt cx="1793875" cy="209138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9101BA-B19F-BB44-B136-72BF4B32307A}"/>
                </a:ext>
              </a:extLst>
            </p:cNvPr>
            <p:cNvGrpSpPr/>
            <p:nvPr/>
          </p:nvGrpSpPr>
          <p:grpSpPr>
            <a:xfrm>
              <a:off x="1784558" y="2532563"/>
              <a:ext cx="1793875" cy="1969770"/>
              <a:chOff x="1784556" y="2532563"/>
              <a:chExt cx="2071376" cy="227457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86ACB3A-6B1A-1042-82F8-A96471CF5F99}"/>
                  </a:ext>
                </a:extLst>
              </p:cNvPr>
              <p:cNvGrpSpPr/>
              <p:nvPr/>
            </p:nvGrpSpPr>
            <p:grpSpPr>
              <a:xfrm>
                <a:off x="1784556" y="2656388"/>
                <a:ext cx="2071376" cy="2019473"/>
                <a:chOff x="1784556" y="2656388"/>
                <a:chExt cx="2071376" cy="2019473"/>
              </a:xfrm>
            </p:grpSpPr>
            <p:sp>
              <p:nvSpPr>
                <p:cNvPr id="75" name="Text Box 2">
                  <a:extLst>
                    <a:ext uri="{FF2B5EF4-FFF2-40B4-BE49-F238E27FC236}">
                      <a16:creationId xmlns:a16="http://schemas.microsoft.com/office/drawing/2014/main" id="{521CAA27-89DB-654B-BCF4-00395E8842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837" y="2675731"/>
                  <a:ext cx="429146" cy="323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20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6" name="Text Box 2">
                  <a:extLst>
                    <a:ext uri="{FF2B5EF4-FFF2-40B4-BE49-F238E27FC236}">
                      <a16:creationId xmlns:a16="http://schemas.microsoft.com/office/drawing/2014/main" id="{F5768BDE-4842-A241-9500-0889A4F03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1558" y="2656388"/>
                  <a:ext cx="37210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7" name="Text Box 2">
                  <a:extLst>
                    <a:ext uri="{FF2B5EF4-FFF2-40B4-BE49-F238E27FC236}">
                      <a16:creationId xmlns:a16="http://schemas.microsoft.com/office/drawing/2014/main" id="{F4D858D7-5EF5-724D-8763-3E1EFB826F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82" y="2865901"/>
                  <a:ext cx="497245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16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8" name="Text Box 2">
                  <a:extLst>
                    <a:ext uri="{FF2B5EF4-FFF2-40B4-BE49-F238E27FC236}">
                      <a16:creationId xmlns:a16="http://schemas.microsoft.com/office/drawing/2014/main" id="{51561A76-5D8C-2F4F-A70A-5B857D2AF4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1424" y="3143255"/>
                  <a:ext cx="44787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9" name="Text Box 2">
                  <a:extLst>
                    <a:ext uri="{FF2B5EF4-FFF2-40B4-BE49-F238E27FC236}">
                      <a16:creationId xmlns:a16="http://schemas.microsoft.com/office/drawing/2014/main" id="{91D2CE3D-8224-2547-8BAA-DFB83D9016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9842" y="3189715"/>
                  <a:ext cx="44908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80" name="Text Box 2">
                  <a:extLst>
                    <a:ext uri="{FF2B5EF4-FFF2-40B4-BE49-F238E27FC236}">
                      <a16:creationId xmlns:a16="http://schemas.microsoft.com/office/drawing/2014/main" id="{6BF4F47B-133F-FC47-A93E-BEF2966643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4556" y="3436936"/>
                  <a:ext cx="435988" cy="304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81" name="Text Box 2">
                  <a:extLst>
                    <a:ext uri="{FF2B5EF4-FFF2-40B4-BE49-F238E27FC236}">
                      <a16:creationId xmlns:a16="http://schemas.microsoft.com/office/drawing/2014/main" id="{FC9A74A4-4B31-C945-BCCE-3F4A9E7A1D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11003" y="3437237"/>
                  <a:ext cx="444929" cy="337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82" name="Text Box 2">
                  <a:extLst>
                    <a:ext uri="{FF2B5EF4-FFF2-40B4-BE49-F238E27FC236}">
                      <a16:creationId xmlns:a16="http://schemas.microsoft.com/office/drawing/2014/main" id="{BC0FE7D9-3221-6D47-8FFF-5F96190799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26500" y="3619102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7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83" name="Text Box 2">
                  <a:extLst>
                    <a:ext uri="{FF2B5EF4-FFF2-40B4-BE49-F238E27FC236}">
                      <a16:creationId xmlns:a16="http://schemas.microsoft.com/office/drawing/2014/main" id="{4C94A08B-425F-ED48-9013-ED6C07ED66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2441" y="3637463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84" name="Text Box 2">
                  <a:extLst>
                    <a:ext uri="{FF2B5EF4-FFF2-40B4-BE49-F238E27FC236}">
                      <a16:creationId xmlns:a16="http://schemas.microsoft.com/office/drawing/2014/main" id="{A0247083-D6B0-8C4C-A511-3A278FE822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56292" y="3961155"/>
                  <a:ext cx="44490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85" name="Text Box 2">
                  <a:extLst>
                    <a:ext uri="{FF2B5EF4-FFF2-40B4-BE49-F238E27FC236}">
                      <a16:creationId xmlns:a16="http://schemas.microsoft.com/office/drawing/2014/main" id="{2D1362BC-85E6-9245-9F3F-0A4B6E71A1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900" y="4388842"/>
                  <a:ext cx="52311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86" name="Text Box 2">
                  <a:extLst>
                    <a:ext uri="{FF2B5EF4-FFF2-40B4-BE49-F238E27FC236}">
                      <a16:creationId xmlns:a16="http://schemas.microsoft.com/office/drawing/2014/main" id="{33D0E29A-4DDE-8C48-B648-6C5216DFF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4200" y="4361505"/>
                  <a:ext cx="461998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21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69E6B9B-2916-8B41-A126-1E98427B1B6A}"/>
                  </a:ext>
                </a:extLst>
              </p:cNvPr>
              <p:cNvGrpSpPr/>
              <p:nvPr/>
            </p:nvGrpSpPr>
            <p:grpSpPr>
              <a:xfrm>
                <a:off x="1982765" y="2532563"/>
                <a:ext cx="1627629" cy="2274570"/>
                <a:chOff x="1982765" y="2532563"/>
                <a:chExt cx="1627629" cy="227457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1AC3E1C-8048-C44E-A038-230CFB726768}"/>
                    </a:ext>
                  </a:extLst>
                </p:cNvPr>
                <p:cNvGrpSpPr/>
                <p:nvPr/>
              </p:nvGrpSpPr>
              <p:grpSpPr>
                <a:xfrm>
                  <a:off x="1982765" y="2532563"/>
                  <a:ext cx="1627629" cy="2274570"/>
                  <a:chOff x="1982765" y="2532563"/>
                  <a:chExt cx="1627629" cy="2274570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DBB3C460-40F3-A049-9552-84862A626CD9}"/>
                      </a:ext>
                    </a:extLst>
                  </p:cNvPr>
                  <p:cNvCxnSpPr/>
                  <p:nvPr/>
                </p:nvCxnSpPr>
                <p:spPr>
                  <a:xfrm>
                    <a:off x="2801915" y="2808788"/>
                    <a:ext cx="0" cy="74295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58B12675-B60B-C944-9A21-FDF2108EB975}"/>
                      </a:ext>
                    </a:extLst>
                  </p:cNvPr>
                  <p:cNvGrpSpPr/>
                  <p:nvPr/>
                </p:nvGrpSpPr>
                <p:grpSpPr>
                  <a:xfrm>
                    <a:off x="1982765" y="2999288"/>
                    <a:ext cx="1627629" cy="1344166"/>
                    <a:chOff x="1982765" y="2999288"/>
                    <a:chExt cx="1626870" cy="1341120"/>
                  </a:xfrm>
                </p:grpSpPr>
                <p:pic>
                  <p:nvPicPr>
                    <p:cNvPr id="71" name="Picture 70">
                      <a:extLst>
                        <a:ext uri="{FF2B5EF4-FFF2-40B4-BE49-F238E27FC236}">
                          <a16:creationId xmlns:a16="http://schemas.microsoft.com/office/drawing/2014/main" id="{DA16C815-7001-0F49-B905-DD7DF60CE0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5315" y="40660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Picture 71">
                      <a:extLst>
                        <a:ext uri="{FF2B5EF4-FFF2-40B4-BE49-F238E27FC236}">
                          <a16:creationId xmlns:a16="http://schemas.microsoft.com/office/drawing/2014/main" id="{3390613D-FEFB-4E40-B4B9-EDD282776E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5315" y="29992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Picture 72">
                      <a:extLst>
                        <a:ext uri="{FF2B5EF4-FFF2-40B4-BE49-F238E27FC236}">
                          <a16:creationId xmlns:a16="http://schemas.microsoft.com/office/drawing/2014/main" id="{991252C5-9C6C-BC4C-B480-CE646AE780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82765" y="29992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Picture 73">
                      <a:extLst>
                        <a:ext uri="{FF2B5EF4-FFF2-40B4-BE49-F238E27FC236}">
                          <a16:creationId xmlns:a16="http://schemas.microsoft.com/office/drawing/2014/main" id="{EF20A86D-2848-1848-8C53-1E52C5C71E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82765" y="4066088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D98E371-BD5F-5C40-B37E-312428882C2D}"/>
                      </a:ext>
                    </a:extLst>
                  </p:cNvPr>
                  <p:cNvGrpSpPr/>
                  <p:nvPr/>
                </p:nvGrpSpPr>
                <p:grpSpPr>
                  <a:xfrm>
                    <a:off x="2659040" y="2532563"/>
                    <a:ext cx="274320" cy="2274570"/>
                    <a:chOff x="2659040" y="2532563"/>
                    <a:chExt cx="274320" cy="2274570"/>
                  </a:xfrm>
                </p:grpSpPr>
                <p:pic>
                  <p:nvPicPr>
                    <p:cNvPr id="68" name="Picture 67">
                      <a:extLst>
                        <a:ext uri="{FF2B5EF4-FFF2-40B4-BE49-F238E27FC236}">
                          <a16:creationId xmlns:a16="http://schemas.microsoft.com/office/drawing/2014/main" id="{068D290C-9130-6641-856E-02DE92904A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59040" y="2532563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9" name="Picture 68">
                      <a:extLst>
                        <a:ext uri="{FF2B5EF4-FFF2-40B4-BE49-F238E27FC236}">
                          <a16:creationId xmlns:a16="http://schemas.microsoft.com/office/drawing/2014/main" id="{41930E14-3799-6F42-B9E8-1C721D6F80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59040" y="35326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Picture 69">
                      <a:extLst>
                        <a:ext uri="{FF2B5EF4-FFF2-40B4-BE49-F238E27FC236}">
                          <a16:creationId xmlns:a16="http://schemas.microsoft.com/office/drawing/2014/main" id="{E81399EB-DF33-DF40-980B-FB7ED4FAF3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59040" y="4532813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6FAFB258-82C0-F149-808C-CF84FF1A952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211365" y="2732588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A253E816-088B-5047-BC17-319C7D0194B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897165" y="2732588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4A93506-0278-7642-AC3A-459D7C10E4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916215" y="4266113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4936E9DA-2B51-0B46-A9C6-7A56A62E07B0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230415" y="4275638"/>
                    <a:ext cx="476250" cy="352425"/>
                  </a:xfrm>
                  <a:prstGeom prst="line">
                    <a:avLst/>
                  </a:prstGeom>
                  <a:ln w="19050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27498BB-803C-EA40-AAAF-7381CDC557B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916215" y="3237413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4C909A71-C95A-5A43-ADFE-DF2CCDF34A5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220890" y="3227888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A7118FB2-F1DD-714D-AB5B-EE103FFD83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25640" y="3285038"/>
                    <a:ext cx="0" cy="781050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DAAFCDB0-1794-D64E-82D1-91A8D5D49B8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487715" y="3287463"/>
                    <a:ext cx="0" cy="781050"/>
                  </a:xfrm>
                  <a:prstGeom prst="line">
                    <a:avLst/>
                  </a:prstGeom>
                  <a:ln w="19050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D3221370-3167-0848-AFA5-DB032D6B8409}"/>
                      </a:ext>
                    </a:extLst>
                  </p:cNvPr>
                  <p:cNvCxnSpPr/>
                  <p:nvPr/>
                </p:nvCxnSpPr>
                <p:spPr>
                  <a:xfrm>
                    <a:off x="2239940" y="4218488"/>
                    <a:ext cx="1133475" cy="0"/>
                  </a:xfrm>
                  <a:prstGeom prst="line">
                    <a:avLst/>
                  </a:prstGeom>
                  <a:ln w="19050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CF1EA44-3FDE-AB41-A93A-36FB4F3C1A3F}"/>
                    </a:ext>
                  </a:extLst>
                </p:cNvPr>
                <p:cNvCxnSpPr/>
                <p:nvPr/>
              </p:nvCxnSpPr>
              <p:spPr>
                <a:xfrm flipH="1">
                  <a:off x="2211365" y="3761288"/>
                  <a:ext cx="476250" cy="352425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04520E6-89C6-4B4F-9E9D-E7D364897A66}"/>
                    </a:ext>
                  </a:extLst>
                </p:cNvPr>
                <p:cNvCxnSpPr/>
                <p:nvPr/>
              </p:nvCxnSpPr>
              <p:spPr>
                <a:xfrm flipH="1" flipV="1">
                  <a:off x="2897165" y="3761288"/>
                  <a:ext cx="476250" cy="35242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0FF01F6-CB77-D044-8626-5B2342E60985}"/>
                </a:ext>
              </a:extLst>
            </p:cNvPr>
            <p:cNvSpPr/>
            <p:nvPr/>
          </p:nvSpPr>
          <p:spPr>
            <a:xfrm>
              <a:off x="1846247" y="2410952"/>
              <a:ext cx="1626821" cy="1780489"/>
            </a:xfrm>
            <a:custGeom>
              <a:avLst/>
              <a:gdLst>
                <a:gd name="connsiteX0" fmla="*/ 668707 w 1626821"/>
                <a:gd name="connsiteY0" fmla="*/ 64485 h 1780489"/>
                <a:gd name="connsiteX1" fmla="*/ 894849 w 1626821"/>
                <a:gd name="connsiteY1" fmla="*/ 25155 h 1780489"/>
                <a:gd name="connsiteX2" fmla="*/ 1406126 w 1626821"/>
                <a:gd name="connsiteY2" fmla="*/ 398781 h 1780489"/>
                <a:gd name="connsiteX3" fmla="*/ 1622436 w 1626821"/>
                <a:gd name="connsiteY3" fmla="*/ 634755 h 1780489"/>
                <a:gd name="connsiteX4" fmla="*/ 1229146 w 1626821"/>
                <a:gd name="connsiteY4" fmla="*/ 969052 h 1780489"/>
                <a:gd name="connsiteX5" fmla="*/ 255752 w 1626821"/>
                <a:gd name="connsiteY5" fmla="*/ 1755633 h 1780489"/>
                <a:gd name="connsiteX6" fmla="*/ 29610 w 1626821"/>
                <a:gd name="connsiteY6" fmla="*/ 1480330 h 1780489"/>
                <a:gd name="connsiteX7" fmla="*/ 78772 w 1626821"/>
                <a:gd name="connsiteY7" fmla="*/ 457775 h 1780489"/>
                <a:gd name="connsiteX8" fmla="*/ 717868 w 1626821"/>
                <a:gd name="connsiteY8" fmla="*/ 34988 h 17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821" h="1780489">
                  <a:moveTo>
                    <a:pt x="668707" y="64485"/>
                  </a:moveTo>
                  <a:cubicBezTo>
                    <a:pt x="720326" y="16962"/>
                    <a:pt x="771946" y="-30561"/>
                    <a:pt x="894849" y="25155"/>
                  </a:cubicBezTo>
                  <a:cubicBezTo>
                    <a:pt x="1017752" y="80871"/>
                    <a:pt x="1284862" y="297181"/>
                    <a:pt x="1406126" y="398781"/>
                  </a:cubicBezTo>
                  <a:cubicBezTo>
                    <a:pt x="1527390" y="500381"/>
                    <a:pt x="1651933" y="539710"/>
                    <a:pt x="1622436" y="634755"/>
                  </a:cubicBezTo>
                  <a:cubicBezTo>
                    <a:pt x="1592939" y="729800"/>
                    <a:pt x="1456927" y="782239"/>
                    <a:pt x="1229146" y="969052"/>
                  </a:cubicBezTo>
                  <a:cubicBezTo>
                    <a:pt x="1001365" y="1155865"/>
                    <a:pt x="455675" y="1670420"/>
                    <a:pt x="255752" y="1755633"/>
                  </a:cubicBezTo>
                  <a:cubicBezTo>
                    <a:pt x="55829" y="1840846"/>
                    <a:pt x="59107" y="1696640"/>
                    <a:pt x="29610" y="1480330"/>
                  </a:cubicBezTo>
                  <a:cubicBezTo>
                    <a:pt x="113" y="1264020"/>
                    <a:pt x="-35938" y="698665"/>
                    <a:pt x="78772" y="457775"/>
                  </a:cubicBezTo>
                  <a:cubicBezTo>
                    <a:pt x="193482" y="216885"/>
                    <a:pt x="455675" y="125936"/>
                    <a:pt x="717868" y="34988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A97CF7-00F1-824D-B581-5BE79036B5A9}"/>
              </a:ext>
            </a:extLst>
          </p:cNvPr>
          <p:cNvGrpSpPr/>
          <p:nvPr/>
        </p:nvGrpSpPr>
        <p:grpSpPr>
          <a:xfrm>
            <a:off x="773965" y="3812102"/>
            <a:ext cx="1793744" cy="2099323"/>
            <a:chOff x="0" y="2402925"/>
            <a:chExt cx="1793875" cy="2099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E4EAED-52BF-DB4C-9E74-FCEE7C5058B4}"/>
                </a:ext>
              </a:extLst>
            </p:cNvPr>
            <p:cNvGrpSpPr/>
            <p:nvPr/>
          </p:nvGrpSpPr>
          <p:grpSpPr>
            <a:xfrm>
              <a:off x="0" y="2532563"/>
              <a:ext cx="1793875" cy="1969770"/>
              <a:chOff x="0" y="2532563"/>
              <a:chExt cx="2071376" cy="227457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E87D622-04DC-A047-8FFF-ED874494875C}"/>
                  </a:ext>
                </a:extLst>
              </p:cNvPr>
              <p:cNvGrpSpPr/>
              <p:nvPr/>
            </p:nvGrpSpPr>
            <p:grpSpPr>
              <a:xfrm>
                <a:off x="0" y="2656388"/>
                <a:ext cx="2071376" cy="2019473"/>
                <a:chOff x="0" y="2656388"/>
                <a:chExt cx="2071376" cy="2019473"/>
              </a:xfrm>
            </p:grpSpPr>
            <p:sp>
              <p:nvSpPr>
                <p:cNvPr id="37" name="Text Box 2">
                  <a:extLst>
                    <a:ext uri="{FF2B5EF4-FFF2-40B4-BE49-F238E27FC236}">
                      <a16:creationId xmlns:a16="http://schemas.microsoft.com/office/drawing/2014/main" id="{4A0DA23C-1726-B645-B8AD-43ECBBD3D2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9281" y="2675731"/>
                  <a:ext cx="429146" cy="323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20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8" name="Text Box 2">
                  <a:extLst>
                    <a:ext uri="{FF2B5EF4-FFF2-40B4-BE49-F238E27FC236}">
                      <a16:creationId xmlns:a16="http://schemas.microsoft.com/office/drawing/2014/main" id="{9F1CC3A1-C8F5-404B-9575-9B86EAB973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7002" y="2656388"/>
                  <a:ext cx="37210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9" name="Text Box 2">
                  <a:extLst>
                    <a:ext uri="{FF2B5EF4-FFF2-40B4-BE49-F238E27FC236}">
                      <a16:creationId xmlns:a16="http://schemas.microsoft.com/office/drawing/2014/main" id="{F5CDE874-F285-8A43-A137-6FE60F7F80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5926" y="2865901"/>
                  <a:ext cx="497245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16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DDB5B25A-A524-C949-8531-2A7B8A8C1A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868" y="3143255"/>
                  <a:ext cx="44787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49BA0929-4FE7-8E48-9489-4A2E5608D5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286" y="3189715"/>
                  <a:ext cx="44908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67ECC457-5B64-9144-B7A5-58B9E3B1BC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3436936"/>
                  <a:ext cx="435988" cy="304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3" name="Text Box 2">
                  <a:extLst>
                    <a:ext uri="{FF2B5EF4-FFF2-40B4-BE49-F238E27FC236}">
                      <a16:creationId xmlns:a16="http://schemas.microsoft.com/office/drawing/2014/main" id="{04177CA2-6DB3-4C4E-95C7-06B9E56395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6447" y="3437237"/>
                  <a:ext cx="444929" cy="337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4" name="Text Box 2">
                  <a:extLst>
                    <a:ext uri="{FF2B5EF4-FFF2-40B4-BE49-F238E27FC236}">
                      <a16:creationId xmlns:a16="http://schemas.microsoft.com/office/drawing/2014/main" id="{B97325ED-340E-144A-BF8B-3ED278E6BE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1944" y="3619102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7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596DD566-9B78-BF49-A656-806D1A171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7885" y="3637463"/>
                  <a:ext cx="276224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8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6" name="Text Box 2">
                  <a:extLst>
                    <a:ext uri="{FF2B5EF4-FFF2-40B4-BE49-F238E27FC236}">
                      <a16:creationId xmlns:a16="http://schemas.microsoft.com/office/drawing/2014/main" id="{1255D290-B058-6D4B-A4F4-32910A0ED8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1736" y="3961155"/>
                  <a:ext cx="444907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12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7" name="Text Box 2">
                  <a:extLst>
                    <a:ext uri="{FF2B5EF4-FFF2-40B4-BE49-F238E27FC236}">
                      <a16:creationId xmlns:a16="http://schemas.microsoft.com/office/drawing/2014/main" id="{AAC99C38-BFF8-BF4E-A4B5-AEDD60C246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344" y="4388842"/>
                  <a:ext cx="523119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25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8" name="Text Box 2">
                  <a:extLst>
                    <a:ext uri="{FF2B5EF4-FFF2-40B4-BE49-F238E27FC236}">
                      <a16:creationId xmlns:a16="http://schemas.microsoft.com/office/drawing/2014/main" id="{A89B612A-0050-824E-B328-92A88F0904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9644" y="4361505"/>
                  <a:ext cx="461998" cy="2870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21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46A466E-C272-6A47-8660-88B1E6D4091E}"/>
                  </a:ext>
                </a:extLst>
              </p:cNvPr>
              <p:cNvGrpSpPr/>
              <p:nvPr/>
            </p:nvGrpSpPr>
            <p:grpSpPr>
              <a:xfrm>
                <a:off x="198209" y="2532563"/>
                <a:ext cx="1627629" cy="2274570"/>
                <a:chOff x="198209" y="2532563"/>
                <a:chExt cx="1627629" cy="2274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10A1BD2-266A-0B43-AC83-6384808C0AEB}"/>
                    </a:ext>
                  </a:extLst>
                </p:cNvPr>
                <p:cNvGrpSpPr/>
                <p:nvPr/>
              </p:nvGrpSpPr>
              <p:grpSpPr>
                <a:xfrm>
                  <a:off x="198209" y="2532563"/>
                  <a:ext cx="1627629" cy="2274570"/>
                  <a:chOff x="198209" y="2532563"/>
                  <a:chExt cx="1627629" cy="2274570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9F902F24-DD3E-CC44-8557-1672CF5DA7B5}"/>
                      </a:ext>
                    </a:extLst>
                  </p:cNvPr>
                  <p:cNvCxnSpPr/>
                  <p:nvPr/>
                </p:nvCxnSpPr>
                <p:spPr>
                  <a:xfrm>
                    <a:off x="1017359" y="2808788"/>
                    <a:ext cx="0" cy="74295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BA5B401-37CD-3A46-8C14-C743E5CEC2B3}"/>
                      </a:ext>
                    </a:extLst>
                  </p:cNvPr>
                  <p:cNvGrpSpPr/>
                  <p:nvPr/>
                </p:nvGrpSpPr>
                <p:grpSpPr>
                  <a:xfrm>
                    <a:off x="198209" y="2999288"/>
                    <a:ext cx="1627629" cy="1344166"/>
                    <a:chOff x="198209" y="2999288"/>
                    <a:chExt cx="1626870" cy="1341120"/>
                  </a:xfrm>
                </p:grpSpPr>
                <p:pic>
                  <p:nvPicPr>
                    <p:cNvPr id="33" name="Picture 32">
                      <a:extLst>
                        <a:ext uri="{FF2B5EF4-FFF2-40B4-BE49-F238E27FC236}">
                          <a16:creationId xmlns:a16="http://schemas.microsoft.com/office/drawing/2014/main" id="{7E90CD43-27D9-7142-82F9-56A7F1FC7D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50759" y="40660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9CA83DB4-82C0-3A4A-A4E1-A8FF969847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50759" y="29992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791D808C-E72A-644B-B6F8-FE5AC4BFB5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8209" y="29992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8074AD97-88A2-6A49-B5DE-748A6E8AFD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8209" y="4066088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8686E89-937E-954A-B63C-F6E6327397DD}"/>
                      </a:ext>
                    </a:extLst>
                  </p:cNvPr>
                  <p:cNvGrpSpPr/>
                  <p:nvPr/>
                </p:nvGrpSpPr>
                <p:grpSpPr>
                  <a:xfrm>
                    <a:off x="874484" y="2532563"/>
                    <a:ext cx="274320" cy="2274570"/>
                    <a:chOff x="874484" y="2532563"/>
                    <a:chExt cx="274320" cy="2274570"/>
                  </a:xfrm>
                </p:grpSpPr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74F47537-DFDD-9349-A796-6C60373F5C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4484" y="2532563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636154F0-2204-D64E-AAC0-A1F3625732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4484" y="3532688"/>
                      <a:ext cx="274320" cy="2743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59E27181-59D0-3444-A49A-06E060AC3D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4484" y="4532813"/>
                      <a:ext cx="274320" cy="27432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71CD68E-58DD-D146-A0F7-33A7928024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6809" y="2732588"/>
                    <a:ext cx="476250" cy="352425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F579BF4-08E0-BC4C-A260-282F1D7906C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112609" y="2732588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44DBA2CB-FA25-214B-8A76-A3F90F3617F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31659" y="4266113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536D79A-FA80-BA4E-A682-01EEC4067ED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45859" y="4275638"/>
                    <a:ext cx="476250" cy="352425"/>
                  </a:xfrm>
                  <a:prstGeom prst="line">
                    <a:avLst/>
                  </a:prstGeom>
                  <a:ln w="19050">
                    <a:solidFill>
                      <a:srgbClr val="0000FF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318863E-257D-F143-A153-93B3647F02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31659" y="3237413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DFAD160-AAA4-C545-96F7-F0C7B516F71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6334" y="3227888"/>
                    <a:ext cx="476250" cy="352425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0501AE0-487D-B548-B0A5-2795D8036B1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41084" y="3285038"/>
                    <a:ext cx="0" cy="781050"/>
                  </a:xfrm>
                  <a:prstGeom prst="line">
                    <a:avLst/>
                  </a:prstGeom>
                  <a:ln w="28575">
                    <a:solidFill>
                      <a:srgbClr val="0000FF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D8AC344-9B5F-AD4B-8AE2-CD8CE40943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03159" y="3287463"/>
                    <a:ext cx="0" cy="78105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DBA1E4EF-8CAA-F147-BB43-6AD332720921}"/>
                      </a:ext>
                    </a:extLst>
                  </p:cNvPr>
                  <p:cNvCxnSpPr/>
                  <p:nvPr/>
                </p:nvCxnSpPr>
                <p:spPr>
                  <a:xfrm>
                    <a:off x="455384" y="4218488"/>
                    <a:ext cx="1133475" cy="0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77507A1-3949-0245-8AD4-E4972F41909F}"/>
                    </a:ext>
                  </a:extLst>
                </p:cNvPr>
                <p:cNvCxnSpPr/>
                <p:nvPr/>
              </p:nvCxnSpPr>
              <p:spPr>
                <a:xfrm flipH="1">
                  <a:off x="426809" y="3761288"/>
                  <a:ext cx="476250" cy="352425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BB7693B-4608-1144-A392-A6FA99DACD55}"/>
                    </a:ext>
                  </a:extLst>
                </p:cNvPr>
                <p:cNvCxnSpPr/>
                <p:nvPr/>
              </p:nvCxnSpPr>
              <p:spPr>
                <a:xfrm flipH="1" flipV="1">
                  <a:off x="1112609" y="3761288"/>
                  <a:ext cx="476250" cy="35242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437902A-C230-8541-BEED-BDC254DF7C6E}"/>
                </a:ext>
              </a:extLst>
            </p:cNvPr>
            <p:cNvSpPr/>
            <p:nvPr/>
          </p:nvSpPr>
          <p:spPr>
            <a:xfrm>
              <a:off x="87086" y="2402925"/>
              <a:ext cx="1610611" cy="1779253"/>
            </a:xfrm>
            <a:custGeom>
              <a:avLst/>
              <a:gdLst>
                <a:gd name="connsiteX0" fmla="*/ 599068 w 1610611"/>
                <a:gd name="connsiteY0" fmla="*/ 106924 h 1779253"/>
                <a:gd name="connsiteX1" fmla="*/ 815378 w 1610611"/>
                <a:gd name="connsiteY1" fmla="*/ 28266 h 1779253"/>
                <a:gd name="connsiteX2" fmla="*/ 1523300 w 1610611"/>
                <a:gd name="connsiteY2" fmla="*/ 529711 h 1779253"/>
                <a:gd name="connsiteX3" fmla="*/ 1562629 w 1610611"/>
                <a:gd name="connsiteY3" fmla="*/ 1670253 h 1779253"/>
                <a:gd name="connsiteX4" fmla="*/ 1189004 w 1610611"/>
                <a:gd name="connsiteY4" fmla="*/ 1689918 h 1779253"/>
                <a:gd name="connsiteX5" fmla="*/ 146784 w 1610611"/>
                <a:gd name="connsiteY5" fmla="*/ 1768576 h 1779253"/>
                <a:gd name="connsiteX6" fmla="*/ 28797 w 1610611"/>
                <a:gd name="connsiteY6" fmla="*/ 1424447 h 1779253"/>
                <a:gd name="connsiteX7" fmla="*/ 58294 w 1610611"/>
                <a:gd name="connsiteY7" fmla="*/ 431389 h 1779253"/>
                <a:gd name="connsiteX8" fmla="*/ 628565 w 1610611"/>
                <a:gd name="connsiteY8" fmla="*/ 47931 h 17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0611" h="1779253">
                  <a:moveTo>
                    <a:pt x="599068" y="106924"/>
                  </a:moveTo>
                  <a:cubicBezTo>
                    <a:pt x="630203" y="32363"/>
                    <a:pt x="661339" y="-42198"/>
                    <a:pt x="815378" y="28266"/>
                  </a:cubicBezTo>
                  <a:cubicBezTo>
                    <a:pt x="969417" y="98730"/>
                    <a:pt x="1398758" y="256047"/>
                    <a:pt x="1523300" y="529711"/>
                  </a:cubicBezTo>
                  <a:cubicBezTo>
                    <a:pt x="1647842" y="803376"/>
                    <a:pt x="1618345" y="1476885"/>
                    <a:pt x="1562629" y="1670253"/>
                  </a:cubicBezTo>
                  <a:cubicBezTo>
                    <a:pt x="1506913" y="1863621"/>
                    <a:pt x="1189004" y="1689918"/>
                    <a:pt x="1189004" y="1689918"/>
                  </a:cubicBezTo>
                  <a:cubicBezTo>
                    <a:pt x="953030" y="1706305"/>
                    <a:pt x="340152" y="1812821"/>
                    <a:pt x="146784" y="1768576"/>
                  </a:cubicBezTo>
                  <a:cubicBezTo>
                    <a:pt x="-46584" y="1724331"/>
                    <a:pt x="43545" y="1647311"/>
                    <a:pt x="28797" y="1424447"/>
                  </a:cubicBezTo>
                  <a:cubicBezTo>
                    <a:pt x="14049" y="1201583"/>
                    <a:pt x="-41667" y="660808"/>
                    <a:pt x="58294" y="431389"/>
                  </a:cubicBezTo>
                  <a:cubicBezTo>
                    <a:pt x="158255" y="201970"/>
                    <a:pt x="393410" y="124950"/>
                    <a:pt x="628565" y="47931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4065D774-2D9B-1E49-A269-F54EFFFE45B1}"/>
              </a:ext>
            </a:extLst>
          </p:cNvPr>
          <p:cNvSpPr txBox="1"/>
          <p:nvPr/>
        </p:nvSpPr>
        <p:spPr>
          <a:xfrm>
            <a:off x="7444508" y="461665"/>
            <a:ext cx="395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Prim-Dijkstra’s algorithm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C3134D9-8405-2C4F-BED1-1B93493F2D59}"/>
              </a:ext>
            </a:extLst>
          </p:cNvPr>
          <p:cNvSpPr txBox="1"/>
          <p:nvPr/>
        </p:nvSpPr>
        <p:spPr>
          <a:xfrm>
            <a:off x="7568638" y="1088210"/>
            <a:ext cx="320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 from top vertex.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0F8A460-1BA7-CA41-9957-7065D815CD12}"/>
                  </a:ext>
                </a:extLst>
              </p:cNvPr>
              <p:cNvSpPr txBox="1"/>
              <p:nvPr/>
            </p:nvSpPr>
            <p:spPr>
              <a:xfrm>
                <a:off x="7559963" y="1796790"/>
                <a:ext cx="280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5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0F8A460-1BA7-CA41-9957-7065D815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1796790"/>
                <a:ext cx="2807855" cy="461665"/>
              </a:xfrm>
              <a:prstGeom prst="rect">
                <a:avLst/>
              </a:prstGeom>
              <a:blipFill>
                <a:blip r:embed="rId3"/>
                <a:stretch>
                  <a:fillRect l="-3153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CFF31D47-C48F-5D4E-A756-CABDE5AEA564}"/>
                  </a:ext>
                </a:extLst>
              </p:cNvPr>
              <p:cNvSpPr txBox="1"/>
              <p:nvPr/>
            </p:nvSpPr>
            <p:spPr>
              <a:xfrm>
                <a:off x="7559963" y="2336876"/>
                <a:ext cx="3209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13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18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CFF31D47-C48F-5D4E-A756-CABDE5AEA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2336876"/>
                <a:ext cx="3209637" cy="461665"/>
              </a:xfrm>
              <a:prstGeom prst="rect">
                <a:avLst/>
              </a:prstGeom>
              <a:blipFill>
                <a:blip r:embed="rId4"/>
                <a:stretch>
                  <a:fillRect l="-275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3A85B3E-405C-D345-AABB-176BF420296A}"/>
                  </a:ext>
                </a:extLst>
              </p:cNvPr>
              <p:cNvSpPr txBox="1"/>
              <p:nvPr/>
            </p:nvSpPr>
            <p:spPr>
              <a:xfrm>
                <a:off x="7559963" y="2850768"/>
                <a:ext cx="3094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7, 8, 18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3A85B3E-405C-D345-AABB-176BF420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2850768"/>
                <a:ext cx="3094182" cy="461665"/>
              </a:xfrm>
              <a:prstGeom prst="rect">
                <a:avLst/>
              </a:prstGeom>
              <a:blipFill>
                <a:blip r:embed="rId5"/>
                <a:stretch>
                  <a:fillRect l="-2857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5195FC1-9EAA-C847-89AF-86F591DA7421}"/>
                  </a:ext>
                </a:extLst>
              </p:cNvPr>
              <p:cNvSpPr txBox="1"/>
              <p:nvPr/>
            </p:nvSpPr>
            <p:spPr>
              <a:xfrm>
                <a:off x="7559963" y="3390854"/>
                <a:ext cx="3094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8, 18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5195FC1-9EAA-C847-89AF-86F591DA7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3390854"/>
                <a:ext cx="3094182" cy="461665"/>
              </a:xfrm>
              <a:prstGeom prst="rect">
                <a:avLst/>
              </a:prstGeom>
              <a:blipFill>
                <a:blip r:embed="rId6"/>
                <a:stretch>
                  <a:fillRect l="-2857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C639145-E0A1-134B-AD2A-957AA4C6CC5F}"/>
                  </a:ext>
                </a:extLst>
              </p:cNvPr>
              <p:cNvSpPr txBox="1"/>
              <p:nvPr/>
            </p:nvSpPr>
            <p:spPr>
              <a:xfrm>
                <a:off x="7559963" y="3980191"/>
                <a:ext cx="3094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5.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12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8, 18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8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C639145-E0A1-134B-AD2A-957AA4C6C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3980191"/>
                <a:ext cx="3094182" cy="461665"/>
              </a:xfrm>
              <a:prstGeom prst="rect">
                <a:avLst/>
              </a:prstGeom>
              <a:blipFill>
                <a:blip r:embed="rId7"/>
                <a:stretch>
                  <a:fillRect l="-2857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89F7187A-CA3C-F94F-ADAF-E334973D2FB0}"/>
                  </a:ext>
                </a:extLst>
              </p:cNvPr>
              <p:cNvSpPr txBox="1"/>
              <p:nvPr/>
            </p:nvSpPr>
            <p:spPr>
              <a:xfrm>
                <a:off x="7559963" y="4564075"/>
                <a:ext cx="280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6.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21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21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89F7187A-CA3C-F94F-ADAF-E334973D2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4564075"/>
                <a:ext cx="2807855" cy="461665"/>
              </a:xfrm>
              <a:prstGeom prst="rect">
                <a:avLst/>
              </a:prstGeom>
              <a:blipFill>
                <a:blip r:embed="rId8"/>
                <a:stretch>
                  <a:fillRect l="-3153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Title 1">
            <a:extLst>
              <a:ext uri="{FF2B5EF4-FFF2-40B4-BE49-F238E27FC236}">
                <a16:creationId xmlns:a16="http://schemas.microsoft.com/office/drawing/2014/main" id="{82BD26C4-7740-6C4A-9AD1-F6C49193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D94700-7B1B-844E-B107-9C234DCD6C5B}"/>
              </a:ext>
            </a:extLst>
          </p:cNvPr>
          <p:cNvSpPr txBox="1"/>
          <p:nvPr/>
        </p:nvSpPr>
        <p:spPr>
          <a:xfrm>
            <a:off x="1412246" y="382427"/>
            <a:ext cx="535800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800" dirty="0"/>
              <a:t>Find the MST of the graph below.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FCD05BE-97FE-1A40-9122-1E66396A334F}"/>
                  </a:ext>
                </a:extLst>
              </p:cNvPr>
              <p:cNvSpPr txBox="1"/>
              <p:nvPr/>
            </p:nvSpPr>
            <p:spPr>
              <a:xfrm>
                <a:off x="890155" y="6043289"/>
                <a:ext cx="645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Weight of MST 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+5+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52.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FCD05BE-97FE-1A40-9122-1E66396A3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55" y="6043289"/>
                <a:ext cx="6452754" cy="461665"/>
              </a:xfrm>
              <a:prstGeom prst="rect">
                <a:avLst/>
              </a:prstGeom>
              <a:blipFill>
                <a:blip r:embed="rId9"/>
                <a:stretch>
                  <a:fillRect l="-137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0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6" y="382427"/>
            <a:ext cx="535800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800" dirty="0"/>
              <a:t>Find the MST of the graph below.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44508" y="461665"/>
            <a:ext cx="332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Guan’s algorithm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638" y="1088210"/>
            <a:ext cx="320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Cycles considered: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9963" y="1796790"/>
                <a:ext cx="34699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C1: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2, 16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𝑫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𝟐𝟎</m:t>
                    </m:r>
                  </m:oMath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1796790"/>
                <a:ext cx="3469987" cy="461665"/>
              </a:xfrm>
              <a:prstGeom prst="rect">
                <a:avLst/>
              </a:prstGeom>
              <a:blipFill>
                <a:blip r:embed="rId3"/>
                <a:stretch>
                  <a:fillRect l="-254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59963" y="2336876"/>
                <a:ext cx="3209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C2: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𝑫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𝟕</m:t>
                    </m:r>
                  </m:oMath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2336876"/>
                <a:ext cx="3209637" cy="461665"/>
              </a:xfrm>
              <a:prstGeom prst="rect">
                <a:avLst/>
              </a:prstGeom>
              <a:blipFill>
                <a:blip r:embed="rId4"/>
                <a:stretch>
                  <a:fillRect l="-275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59962" y="2850768"/>
                <a:ext cx="34699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6600"/>
                    </a:solidFill>
                  </a:rPr>
                  <a:t>C3: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5, 16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𝑫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𝟏𝟖</m:t>
                    </m:r>
                  </m:oMath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2" y="2850768"/>
                <a:ext cx="3469987" cy="461665"/>
              </a:xfrm>
              <a:prstGeom prst="rect">
                <a:avLst/>
              </a:prstGeom>
              <a:blipFill>
                <a:blip r:embed="rId5"/>
                <a:stretch>
                  <a:fillRect l="-255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59962" y="3390854"/>
                <a:ext cx="335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C4: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21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𝑫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𝟐𝟓</m:t>
                    </m:r>
                  </m:oMath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2" y="3390854"/>
                <a:ext cx="3355687" cy="461665"/>
              </a:xfrm>
              <a:prstGeom prst="rect">
                <a:avLst/>
              </a:prstGeom>
              <a:blipFill>
                <a:blip r:embed="rId6"/>
                <a:stretch>
                  <a:fillRect l="-2642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59963" y="3980191"/>
                <a:ext cx="3469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C5: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8, 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𝑫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𝟏𝟐</m:t>
                    </m:r>
                  </m:oMath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3980191"/>
                <a:ext cx="3469986" cy="461665"/>
              </a:xfrm>
              <a:prstGeom prst="rect">
                <a:avLst/>
              </a:prstGeom>
              <a:blipFill>
                <a:blip r:embed="rId7"/>
                <a:stretch>
                  <a:fillRect l="-255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559963" y="4564075"/>
                <a:ext cx="3355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C6: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13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𝑫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𝟏𝟔</m:t>
                    </m:r>
                  </m:oMath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4564075"/>
                <a:ext cx="3355686" cy="461665"/>
              </a:xfrm>
              <a:prstGeom prst="rect">
                <a:avLst/>
              </a:prstGeom>
              <a:blipFill>
                <a:blip r:embed="rId8"/>
                <a:stretch>
                  <a:fillRect l="-264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B377582-6B7F-1C42-9726-9C8CD3DFC17E}"/>
              </a:ext>
            </a:extLst>
          </p:cNvPr>
          <p:cNvGrpSpPr/>
          <p:nvPr/>
        </p:nvGrpSpPr>
        <p:grpSpPr>
          <a:xfrm>
            <a:off x="1266643" y="1259579"/>
            <a:ext cx="1793862" cy="1969521"/>
            <a:chOff x="0" y="7089"/>
            <a:chExt cx="2071376" cy="227457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3283F25-7BA8-4F48-8FA7-0E818D322A6C}"/>
                </a:ext>
              </a:extLst>
            </p:cNvPr>
            <p:cNvGrpSpPr/>
            <p:nvPr/>
          </p:nvGrpSpPr>
          <p:grpSpPr>
            <a:xfrm>
              <a:off x="0" y="130914"/>
              <a:ext cx="2071376" cy="2019473"/>
              <a:chOff x="0" y="130914"/>
              <a:chExt cx="2071376" cy="2019473"/>
            </a:xfrm>
          </p:grpSpPr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8B54C839-E95E-BA40-B868-774121BBE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281" y="150257"/>
                <a:ext cx="429146" cy="323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20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DF3C7986-CE6E-5F4D-815E-E43EA5A2C8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7002" y="130914"/>
                <a:ext cx="37210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5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1" name="Text Box 2">
                <a:extLst>
                  <a:ext uri="{FF2B5EF4-FFF2-40B4-BE49-F238E27FC236}">
                    <a16:creationId xmlns:a16="http://schemas.microsoft.com/office/drawing/2014/main" id="{1CEBE5DB-1893-234A-91B1-58C57F037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926" y="340427"/>
                <a:ext cx="497245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16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2" name="Text Box 2">
                <a:extLst>
                  <a:ext uri="{FF2B5EF4-FFF2-40B4-BE49-F238E27FC236}">
                    <a16:creationId xmlns:a16="http://schemas.microsoft.com/office/drawing/2014/main" id="{4F4A543A-7118-3247-8BA4-1BADF7308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868" y="617781"/>
                <a:ext cx="44787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3" name="Text Box 2">
                <a:extLst>
                  <a:ext uri="{FF2B5EF4-FFF2-40B4-BE49-F238E27FC236}">
                    <a16:creationId xmlns:a16="http://schemas.microsoft.com/office/drawing/2014/main" id="{66372B51-84A0-3E44-8230-8CCE85CDD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5286" y="664241"/>
                <a:ext cx="44908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13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4" name="Text Box 2">
                <a:extLst>
                  <a:ext uri="{FF2B5EF4-FFF2-40B4-BE49-F238E27FC236}">
                    <a16:creationId xmlns:a16="http://schemas.microsoft.com/office/drawing/2014/main" id="{1BBD77A2-AC00-7A4B-9866-46AF5EF68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11462"/>
                <a:ext cx="435988" cy="3049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3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5" name="Text Box 2">
                <a:extLst>
                  <a:ext uri="{FF2B5EF4-FFF2-40B4-BE49-F238E27FC236}">
                    <a16:creationId xmlns:a16="http://schemas.microsoft.com/office/drawing/2014/main" id="{0346BB8C-3E11-2A42-9DEE-C7519F51C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6447" y="911763"/>
                <a:ext cx="444929" cy="337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18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6" name="Text Box 2">
                <a:extLst>
                  <a:ext uri="{FF2B5EF4-FFF2-40B4-BE49-F238E27FC236}">
                    <a16:creationId xmlns:a16="http://schemas.microsoft.com/office/drawing/2014/main" id="{66B6E4F8-BF2E-8E4B-9D25-C25705D73C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944" y="1093628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7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7" name="Text Box 2">
                <a:extLst>
                  <a:ext uri="{FF2B5EF4-FFF2-40B4-BE49-F238E27FC236}">
                    <a16:creationId xmlns:a16="http://schemas.microsoft.com/office/drawing/2014/main" id="{015799ED-B27C-AC49-BF40-727A56F99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885" y="1111989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8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8" name="Text Box 2">
                <a:extLst>
                  <a:ext uri="{FF2B5EF4-FFF2-40B4-BE49-F238E27FC236}">
                    <a16:creationId xmlns:a16="http://schemas.microsoft.com/office/drawing/2014/main" id="{2C9652DD-16C8-2446-866E-CF9823825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736" y="1435681"/>
                <a:ext cx="44490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12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9" name="Text Box 2">
                <a:extLst>
                  <a:ext uri="{FF2B5EF4-FFF2-40B4-BE49-F238E27FC236}">
                    <a16:creationId xmlns:a16="http://schemas.microsoft.com/office/drawing/2014/main" id="{F68A8641-70C8-F648-8718-9B6D90385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44" y="1863368"/>
                <a:ext cx="52311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25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80" name="Text Box 2">
                <a:extLst>
                  <a:ext uri="{FF2B5EF4-FFF2-40B4-BE49-F238E27FC236}">
                    <a16:creationId xmlns:a16="http://schemas.microsoft.com/office/drawing/2014/main" id="{5ECAEB5C-00F5-D342-BCC8-B481AF0FCF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9644" y="1836031"/>
                <a:ext cx="461998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21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CC59138-95F9-264A-951D-95B5450114CE}"/>
                </a:ext>
              </a:extLst>
            </p:cNvPr>
            <p:cNvGrpSpPr/>
            <p:nvPr/>
          </p:nvGrpSpPr>
          <p:grpSpPr>
            <a:xfrm>
              <a:off x="198209" y="7089"/>
              <a:ext cx="1627629" cy="2274570"/>
              <a:chOff x="198209" y="7089"/>
              <a:chExt cx="1627629" cy="227457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51DBAC80-80FB-444E-8BAB-6BE20F19D829}"/>
                  </a:ext>
                </a:extLst>
              </p:cNvPr>
              <p:cNvGrpSpPr/>
              <p:nvPr/>
            </p:nvGrpSpPr>
            <p:grpSpPr>
              <a:xfrm>
                <a:off x="198209" y="7089"/>
                <a:ext cx="1627629" cy="2274570"/>
                <a:chOff x="198209" y="7089"/>
                <a:chExt cx="1627629" cy="2274570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37446789-BC13-B544-B391-38E6D95DAF2C}"/>
                    </a:ext>
                  </a:extLst>
                </p:cNvPr>
                <p:cNvCxnSpPr/>
                <p:nvPr/>
              </p:nvCxnSpPr>
              <p:spPr>
                <a:xfrm>
                  <a:off x="1017359" y="283314"/>
                  <a:ext cx="0" cy="742950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BCB5A5C2-9F0A-FA43-8BE0-B90F343D2C5B}"/>
                    </a:ext>
                  </a:extLst>
                </p:cNvPr>
                <p:cNvGrpSpPr/>
                <p:nvPr/>
              </p:nvGrpSpPr>
              <p:grpSpPr>
                <a:xfrm>
                  <a:off x="198209" y="473814"/>
                  <a:ext cx="1627629" cy="1344166"/>
                  <a:chOff x="198209" y="473814"/>
                  <a:chExt cx="1626870" cy="1341120"/>
                </a:xfrm>
              </p:grpSpPr>
              <p:pic>
                <p:nvPicPr>
                  <p:cNvPr id="165" name="Picture 164">
                    <a:extLst>
                      <a:ext uri="{FF2B5EF4-FFF2-40B4-BE49-F238E27FC236}">
                        <a16:creationId xmlns:a16="http://schemas.microsoft.com/office/drawing/2014/main" id="{AF0A2368-27C6-F742-86EF-F0DA17EF21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50759" y="1540614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66" name="Picture 165">
                    <a:extLst>
                      <a:ext uri="{FF2B5EF4-FFF2-40B4-BE49-F238E27FC236}">
                        <a16:creationId xmlns:a16="http://schemas.microsoft.com/office/drawing/2014/main" id="{D016BE2E-54E3-0C46-8893-D1ED55FA3F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50759" y="473814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67" name="Picture 166">
                    <a:extLst>
                      <a:ext uri="{FF2B5EF4-FFF2-40B4-BE49-F238E27FC236}">
                        <a16:creationId xmlns:a16="http://schemas.microsoft.com/office/drawing/2014/main" id="{954677C0-ABD7-534D-ACA2-8A320FBDAE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209" y="473814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Picture 167">
                    <a:extLst>
                      <a:ext uri="{FF2B5EF4-FFF2-40B4-BE49-F238E27FC236}">
                        <a16:creationId xmlns:a16="http://schemas.microsoft.com/office/drawing/2014/main" id="{95B131E3-A897-BC46-A89F-EAE5A8C0A4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209" y="1540614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FC1991D-401B-9D43-9EAA-F602131C60FA}"/>
                    </a:ext>
                  </a:extLst>
                </p:cNvPr>
                <p:cNvGrpSpPr/>
                <p:nvPr/>
              </p:nvGrpSpPr>
              <p:grpSpPr>
                <a:xfrm>
                  <a:off x="874484" y="7089"/>
                  <a:ext cx="274320" cy="2274570"/>
                  <a:chOff x="874484" y="7089"/>
                  <a:chExt cx="274320" cy="2274570"/>
                </a:xfrm>
              </p:grpSpPr>
              <p:pic>
                <p:nvPicPr>
                  <p:cNvPr id="162" name="Picture 161">
                    <a:extLst>
                      <a:ext uri="{FF2B5EF4-FFF2-40B4-BE49-F238E27FC236}">
                        <a16:creationId xmlns:a16="http://schemas.microsoft.com/office/drawing/2014/main" id="{AD85725D-E165-B444-A77F-8379269484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4484" y="7089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63" name="Picture 162">
                    <a:extLst>
                      <a:ext uri="{FF2B5EF4-FFF2-40B4-BE49-F238E27FC236}">
                        <a16:creationId xmlns:a16="http://schemas.microsoft.com/office/drawing/2014/main" id="{9AFDAD5E-7CB8-8349-8CBC-A20786BE24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4484" y="1007214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64" name="Picture 163">
                    <a:extLst>
                      <a:ext uri="{FF2B5EF4-FFF2-40B4-BE49-F238E27FC236}">
                        <a16:creationId xmlns:a16="http://schemas.microsoft.com/office/drawing/2014/main" id="{9A200D17-C813-1149-9F81-4D93DA0720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4484" y="2007339"/>
                    <a:ext cx="274320" cy="27432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40159C12-0227-374F-9C65-68A4307102EE}"/>
                    </a:ext>
                  </a:extLst>
                </p:cNvPr>
                <p:cNvCxnSpPr/>
                <p:nvPr/>
              </p:nvCxnSpPr>
              <p:spPr>
                <a:xfrm flipH="1">
                  <a:off x="426809" y="207114"/>
                  <a:ext cx="476250" cy="352425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0C6FD01-9478-4041-AE6B-5E55D029746E}"/>
                    </a:ext>
                  </a:extLst>
                </p:cNvPr>
                <p:cNvCxnSpPr/>
                <p:nvPr/>
              </p:nvCxnSpPr>
              <p:spPr>
                <a:xfrm flipH="1" flipV="1">
                  <a:off x="1112609" y="207114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86FD56AB-C065-BD42-A81E-3BF66225B9A0}"/>
                    </a:ext>
                  </a:extLst>
                </p:cNvPr>
                <p:cNvCxnSpPr/>
                <p:nvPr/>
              </p:nvCxnSpPr>
              <p:spPr>
                <a:xfrm flipH="1">
                  <a:off x="1131659" y="1740639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4CE10635-129A-5B49-B24B-2023F259B105}"/>
                    </a:ext>
                  </a:extLst>
                </p:cNvPr>
                <p:cNvCxnSpPr/>
                <p:nvPr/>
              </p:nvCxnSpPr>
              <p:spPr>
                <a:xfrm flipH="1" flipV="1">
                  <a:off x="445859" y="1750164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C356C215-4C12-2348-8D57-DD6B95F0BFCB}"/>
                    </a:ext>
                  </a:extLst>
                </p:cNvPr>
                <p:cNvCxnSpPr/>
                <p:nvPr/>
              </p:nvCxnSpPr>
              <p:spPr>
                <a:xfrm flipH="1">
                  <a:off x="1131659" y="711939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67286A22-DA55-1948-BC9C-E7B373906C7F}"/>
                    </a:ext>
                  </a:extLst>
                </p:cNvPr>
                <p:cNvCxnSpPr/>
                <p:nvPr/>
              </p:nvCxnSpPr>
              <p:spPr>
                <a:xfrm flipH="1" flipV="1">
                  <a:off x="436334" y="702414"/>
                  <a:ext cx="476250" cy="352425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AC2EAF99-8848-A748-9D2F-72DDC79625FD}"/>
                    </a:ext>
                  </a:extLst>
                </p:cNvPr>
                <p:cNvCxnSpPr/>
                <p:nvPr/>
              </p:nvCxnSpPr>
              <p:spPr>
                <a:xfrm flipV="1">
                  <a:off x="341084" y="759564"/>
                  <a:ext cx="0" cy="7810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6109E44-7E8B-314C-8264-380E72080E3C}"/>
                    </a:ext>
                  </a:extLst>
                </p:cNvPr>
                <p:cNvCxnSpPr/>
                <p:nvPr/>
              </p:nvCxnSpPr>
              <p:spPr>
                <a:xfrm flipV="1">
                  <a:off x="1703159" y="761989"/>
                  <a:ext cx="0" cy="7810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71FEA517-C9A7-164F-AAC4-DF64626D0BB1}"/>
                    </a:ext>
                  </a:extLst>
                </p:cNvPr>
                <p:cNvCxnSpPr/>
                <p:nvPr/>
              </p:nvCxnSpPr>
              <p:spPr>
                <a:xfrm>
                  <a:off x="455384" y="1693014"/>
                  <a:ext cx="1133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A38D113-BEF8-3B40-8390-CDD40420D82F}"/>
                  </a:ext>
                </a:extLst>
              </p:cNvPr>
              <p:cNvCxnSpPr/>
              <p:nvPr/>
            </p:nvCxnSpPr>
            <p:spPr>
              <a:xfrm flipH="1">
                <a:off x="426809" y="1235814"/>
                <a:ext cx="476250" cy="35242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6D2D782-D0B7-A54F-B7DA-C0B109FB74EE}"/>
                  </a:ext>
                </a:extLst>
              </p:cNvPr>
              <p:cNvCxnSpPr/>
              <p:nvPr/>
            </p:nvCxnSpPr>
            <p:spPr>
              <a:xfrm flipH="1" flipV="1">
                <a:off x="1112609" y="1235814"/>
                <a:ext cx="476250" cy="35242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127B55-83FB-7E40-914B-DA21F57B8362}"/>
              </a:ext>
            </a:extLst>
          </p:cNvPr>
          <p:cNvGrpSpPr/>
          <p:nvPr/>
        </p:nvGrpSpPr>
        <p:grpSpPr>
          <a:xfrm>
            <a:off x="3056443" y="1252491"/>
            <a:ext cx="1793862" cy="1969521"/>
            <a:chOff x="1789811" y="0"/>
            <a:chExt cx="2071376" cy="227457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4D495BC-7AB7-5E49-9916-DD46CD37CD8B}"/>
                </a:ext>
              </a:extLst>
            </p:cNvPr>
            <p:cNvGrpSpPr/>
            <p:nvPr/>
          </p:nvGrpSpPr>
          <p:grpSpPr>
            <a:xfrm>
              <a:off x="1789811" y="123825"/>
              <a:ext cx="2071376" cy="2019473"/>
              <a:chOff x="1789811" y="123825"/>
              <a:chExt cx="2071376" cy="2019473"/>
            </a:xfrm>
          </p:grpSpPr>
          <p:sp>
            <p:nvSpPr>
              <p:cNvPr id="133" name="Text Box 2">
                <a:extLst>
                  <a:ext uri="{FF2B5EF4-FFF2-40B4-BE49-F238E27FC236}">
                    <a16:creationId xmlns:a16="http://schemas.microsoft.com/office/drawing/2014/main" id="{25E4B08B-AD94-1F40-85CE-5D9C38B93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9092" y="143168"/>
                <a:ext cx="429146" cy="323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20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4" name="Text Box 2">
                <a:extLst>
                  <a:ext uri="{FF2B5EF4-FFF2-40B4-BE49-F238E27FC236}">
                    <a16:creationId xmlns:a16="http://schemas.microsoft.com/office/drawing/2014/main" id="{4916D95B-C5B5-2A4D-AD55-E96445426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6813" y="123825"/>
                <a:ext cx="37210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5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5" name="Text Box 2">
                <a:extLst>
                  <a:ext uri="{FF2B5EF4-FFF2-40B4-BE49-F238E27FC236}">
                    <a16:creationId xmlns:a16="http://schemas.microsoft.com/office/drawing/2014/main" id="{2C8E5AC5-2909-2B49-858C-7C1D8AA95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737" y="333338"/>
                <a:ext cx="497245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16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6" name="Text Box 2">
                <a:extLst>
                  <a:ext uri="{FF2B5EF4-FFF2-40B4-BE49-F238E27FC236}">
                    <a16:creationId xmlns:a16="http://schemas.microsoft.com/office/drawing/2014/main" id="{80A1A726-9461-7844-A3EF-3373E89634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6679" y="610692"/>
                <a:ext cx="44787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7" name="Text Box 2">
                <a:extLst>
                  <a:ext uri="{FF2B5EF4-FFF2-40B4-BE49-F238E27FC236}">
                    <a16:creationId xmlns:a16="http://schemas.microsoft.com/office/drawing/2014/main" id="{3EECA42E-180F-154B-B077-765E0D629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5097" y="657152"/>
                <a:ext cx="44908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13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8" name="Text Box 2">
                <a:extLst>
                  <a:ext uri="{FF2B5EF4-FFF2-40B4-BE49-F238E27FC236}">
                    <a16:creationId xmlns:a16="http://schemas.microsoft.com/office/drawing/2014/main" id="{E58F3A85-24B5-FF40-9336-57C0E1788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9811" y="904373"/>
                <a:ext cx="435988" cy="3049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3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9" name="Text Box 2">
                <a:extLst>
                  <a:ext uri="{FF2B5EF4-FFF2-40B4-BE49-F238E27FC236}">
                    <a16:creationId xmlns:a16="http://schemas.microsoft.com/office/drawing/2014/main" id="{D51CA1F3-160C-BB43-8C2F-9EC395D41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6258" y="904674"/>
                <a:ext cx="444929" cy="337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18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0" name="Text Box 2">
                <a:extLst>
                  <a:ext uri="{FF2B5EF4-FFF2-40B4-BE49-F238E27FC236}">
                    <a16:creationId xmlns:a16="http://schemas.microsoft.com/office/drawing/2014/main" id="{1BB415FB-BC64-0340-BCF6-4D2ED0E2F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1755" y="1086539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7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2C5535A9-675E-2144-A814-B41B447F6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7696" y="1104900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8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AB2D614D-899E-9B41-AC3C-160B3A11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1547" y="1428592"/>
                <a:ext cx="44490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12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9633E64D-2895-5E45-8B9B-CFEA2E2B3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155" y="1856279"/>
                <a:ext cx="52311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25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2A8F14D2-048C-D34B-A5A3-7D4860431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9455" y="1828942"/>
                <a:ext cx="461998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21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D9123D1-2BE8-6346-94B2-9B0815D90B31}"/>
                </a:ext>
              </a:extLst>
            </p:cNvPr>
            <p:cNvGrpSpPr/>
            <p:nvPr/>
          </p:nvGrpSpPr>
          <p:grpSpPr>
            <a:xfrm>
              <a:off x="1988020" y="0"/>
              <a:ext cx="1627629" cy="2274570"/>
              <a:chOff x="1988020" y="0"/>
              <a:chExt cx="1627629" cy="227457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6C75FFC-A118-2F4F-BFE1-8ADFE3FCF1AC}"/>
                  </a:ext>
                </a:extLst>
              </p:cNvPr>
              <p:cNvGrpSpPr/>
              <p:nvPr/>
            </p:nvGrpSpPr>
            <p:grpSpPr>
              <a:xfrm>
                <a:off x="1988020" y="0"/>
                <a:ext cx="1627629" cy="2274570"/>
                <a:chOff x="1988020" y="0"/>
                <a:chExt cx="1627629" cy="2274570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99ACBAC-D8A5-2A45-BFDB-6939C1E4CD95}"/>
                    </a:ext>
                  </a:extLst>
                </p:cNvPr>
                <p:cNvCxnSpPr/>
                <p:nvPr/>
              </p:nvCxnSpPr>
              <p:spPr>
                <a:xfrm>
                  <a:off x="2807170" y="276225"/>
                  <a:ext cx="0" cy="742950"/>
                </a:xfrm>
                <a:prstGeom prst="line">
                  <a:avLst/>
                </a:prstGeom>
                <a:ln w="57150">
                  <a:solidFill>
                    <a:srgbClr val="0066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1AF05A2-259A-5944-8F72-2D3133E7D446}"/>
                    </a:ext>
                  </a:extLst>
                </p:cNvPr>
                <p:cNvGrpSpPr/>
                <p:nvPr/>
              </p:nvGrpSpPr>
              <p:grpSpPr>
                <a:xfrm>
                  <a:off x="1988020" y="466725"/>
                  <a:ext cx="1627629" cy="1344166"/>
                  <a:chOff x="1988020" y="466725"/>
                  <a:chExt cx="1626870" cy="1341120"/>
                </a:xfrm>
              </p:grpSpPr>
              <p:pic>
                <p:nvPicPr>
                  <p:cNvPr id="129" name="Picture 128">
                    <a:extLst>
                      <a:ext uri="{FF2B5EF4-FFF2-40B4-BE49-F238E27FC236}">
                        <a16:creationId xmlns:a16="http://schemas.microsoft.com/office/drawing/2014/main" id="{00FFDD57-833D-D746-B6AC-66BF878386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40570" y="153352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Picture 129">
                    <a:extLst>
                      <a:ext uri="{FF2B5EF4-FFF2-40B4-BE49-F238E27FC236}">
                        <a16:creationId xmlns:a16="http://schemas.microsoft.com/office/drawing/2014/main" id="{B2431C6A-9E86-3C48-84BD-CF6A7D1739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40570" y="46672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Picture 130">
                    <a:extLst>
                      <a:ext uri="{FF2B5EF4-FFF2-40B4-BE49-F238E27FC236}">
                        <a16:creationId xmlns:a16="http://schemas.microsoft.com/office/drawing/2014/main" id="{FEF82B18-AFD8-684A-8DC8-91782AFD22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8020" y="46672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>
                    <a:extLst>
                      <a:ext uri="{FF2B5EF4-FFF2-40B4-BE49-F238E27FC236}">
                        <a16:creationId xmlns:a16="http://schemas.microsoft.com/office/drawing/2014/main" id="{7A269AAD-3C1A-9E46-A31E-5BE876EDFB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8020" y="1533525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6D50AB89-AE0E-554B-ABF0-F7CB73848FC6}"/>
                    </a:ext>
                  </a:extLst>
                </p:cNvPr>
                <p:cNvGrpSpPr/>
                <p:nvPr/>
              </p:nvGrpSpPr>
              <p:grpSpPr>
                <a:xfrm>
                  <a:off x="2664295" y="0"/>
                  <a:ext cx="274320" cy="2274570"/>
                  <a:chOff x="2664295" y="0"/>
                  <a:chExt cx="274320" cy="2274570"/>
                </a:xfrm>
              </p:grpSpPr>
              <p:pic>
                <p:nvPicPr>
                  <p:cNvPr id="126" name="Picture 125">
                    <a:extLst>
                      <a:ext uri="{FF2B5EF4-FFF2-40B4-BE49-F238E27FC236}">
                        <a16:creationId xmlns:a16="http://schemas.microsoft.com/office/drawing/2014/main" id="{46B88AB6-C565-1B42-B8BC-593BB06737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64295" y="0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Picture 126">
                    <a:extLst>
                      <a:ext uri="{FF2B5EF4-FFF2-40B4-BE49-F238E27FC236}">
                        <a16:creationId xmlns:a16="http://schemas.microsoft.com/office/drawing/2014/main" id="{A6035996-FA19-034B-9803-55F02073E3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64295" y="1000125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D98CC3A8-C659-664B-9D25-74BEA37976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64295" y="2000250"/>
                    <a:ext cx="274320" cy="27432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31B2215-5300-4C42-B55E-D8C5781C7B81}"/>
                    </a:ext>
                  </a:extLst>
                </p:cNvPr>
                <p:cNvCxnSpPr/>
                <p:nvPr/>
              </p:nvCxnSpPr>
              <p:spPr>
                <a:xfrm flipH="1">
                  <a:off x="2216620" y="200025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>
                      <a:alpha val="33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CD97173-1A5F-914E-A28C-55DF4271ABEA}"/>
                    </a:ext>
                  </a:extLst>
                </p:cNvPr>
                <p:cNvCxnSpPr/>
                <p:nvPr/>
              </p:nvCxnSpPr>
              <p:spPr>
                <a:xfrm flipH="1" flipV="1">
                  <a:off x="2902420" y="200025"/>
                  <a:ext cx="476250" cy="352425"/>
                </a:xfrm>
                <a:prstGeom prst="line">
                  <a:avLst/>
                </a:prstGeom>
                <a:ln w="57150">
                  <a:solidFill>
                    <a:srgbClr val="0066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2ACB539-B380-6D42-BA5D-F6CF2481AA62}"/>
                    </a:ext>
                  </a:extLst>
                </p:cNvPr>
                <p:cNvCxnSpPr/>
                <p:nvPr/>
              </p:nvCxnSpPr>
              <p:spPr>
                <a:xfrm flipH="1">
                  <a:off x="2921470" y="1733550"/>
                  <a:ext cx="476250" cy="35242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47C8AF00-92AB-094F-A7A4-327C232B4530}"/>
                    </a:ext>
                  </a:extLst>
                </p:cNvPr>
                <p:cNvCxnSpPr/>
                <p:nvPr/>
              </p:nvCxnSpPr>
              <p:spPr>
                <a:xfrm flipH="1" flipV="1">
                  <a:off x="2235670" y="1743075"/>
                  <a:ext cx="476250" cy="35242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44B73FA5-0817-9349-BA9D-148FF3935733}"/>
                    </a:ext>
                  </a:extLst>
                </p:cNvPr>
                <p:cNvCxnSpPr/>
                <p:nvPr/>
              </p:nvCxnSpPr>
              <p:spPr>
                <a:xfrm flipH="1">
                  <a:off x="2921470" y="704850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517C7BF-864B-1846-A4E5-98A9C2FCAF3B}"/>
                    </a:ext>
                  </a:extLst>
                </p:cNvPr>
                <p:cNvCxnSpPr/>
                <p:nvPr/>
              </p:nvCxnSpPr>
              <p:spPr>
                <a:xfrm flipH="1" flipV="1">
                  <a:off x="2226145" y="695325"/>
                  <a:ext cx="476250" cy="352425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C6389EF-2E71-4F44-9153-B9C55730358D}"/>
                    </a:ext>
                  </a:extLst>
                </p:cNvPr>
                <p:cNvCxnSpPr/>
                <p:nvPr/>
              </p:nvCxnSpPr>
              <p:spPr>
                <a:xfrm flipV="1">
                  <a:off x="2130895" y="752475"/>
                  <a:ext cx="0" cy="781050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1048B22-7EEA-AB40-B029-56051F11C78D}"/>
                    </a:ext>
                  </a:extLst>
                </p:cNvPr>
                <p:cNvCxnSpPr/>
                <p:nvPr/>
              </p:nvCxnSpPr>
              <p:spPr>
                <a:xfrm flipV="1">
                  <a:off x="3492970" y="754900"/>
                  <a:ext cx="0" cy="781050"/>
                </a:xfrm>
                <a:prstGeom prst="line">
                  <a:avLst/>
                </a:prstGeom>
                <a:ln w="57150">
                  <a:solidFill>
                    <a:srgbClr val="0066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63E6106-9B70-AE40-B8A7-64DC7C628A4F}"/>
                    </a:ext>
                  </a:extLst>
                </p:cNvPr>
                <p:cNvCxnSpPr/>
                <p:nvPr/>
              </p:nvCxnSpPr>
              <p:spPr>
                <a:xfrm>
                  <a:off x="2245195" y="1685925"/>
                  <a:ext cx="1133475" cy="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328AF9F-AF15-4B41-9CE8-1C8FE9A4FA0D}"/>
                  </a:ext>
                </a:extLst>
              </p:cNvPr>
              <p:cNvCxnSpPr/>
              <p:nvPr/>
            </p:nvCxnSpPr>
            <p:spPr>
              <a:xfrm flipH="1">
                <a:off x="2216620" y="1228725"/>
                <a:ext cx="476250" cy="352425"/>
              </a:xfrm>
              <a:prstGeom prst="line">
                <a:avLst/>
              </a:prstGeom>
              <a:ln w="57150">
                <a:solidFill>
                  <a:srgbClr val="0000FF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05BDA29-511E-2147-8510-43134392934B}"/>
                  </a:ext>
                </a:extLst>
              </p:cNvPr>
              <p:cNvCxnSpPr/>
              <p:nvPr/>
            </p:nvCxnSpPr>
            <p:spPr>
              <a:xfrm flipH="1" flipV="1">
                <a:off x="2902420" y="1228725"/>
                <a:ext cx="476250" cy="352425"/>
              </a:xfrm>
              <a:prstGeom prst="line">
                <a:avLst/>
              </a:prstGeom>
              <a:ln w="5715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CE3159-76C2-394C-943A-B80E1D0F6358}"/>
              </a:ext>
            </a:extLst>
          </p:cNvPr>
          <p:cNvGrpSpPr/>
          <p:nvPr/>
        </p:nvGrpSpPr>
        <p:grpSpPr>
          <a:xfrm>
            <a:off x="4856867" y="3531119"/>
            <a:ext cx="1793862" cy="1969521"/>
            <a:chOff x="3590250" y="2278917"/>
            <a:chExt cx="2071376" cy="227457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580CE1-3CF2-B34C-AEC8-51D3D4283C51}"/>
                </a:ext>
              </a:extLst>
            </p:cNvPr>
            <p:cNvGrpSpPr/>
            <p:nvPr/>
          </p:nvGrpSpPr>
          <p:grpSpPr>
            <a:xfrm>
              <a:off x="3590250" y="2402742"/>
              <a:ext cx="2071376" cy="2019473"/>
              <a:chOff x="3590250" y="2402742"/>
              <a:chExt cx="2071376" cy="2019473"/>
            </a:xfrm>
          </p:grpSpPr>
          <p:sp>
            <p:nvSpPr>
              <p:cNvPr id="97" name="Text Box 2">
                <a:extLst>
                  <a:ext uri="{FF2B5EF4-FFF2-40B4-BE49-F238E27FC236}">
                    <a16:creationId xmlns:a16="http://schemas.microsoft.com/office/drawing/2014/main" id="{DF51A4A0-9EAE-C040-9039-343043DD8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9531" y="2422085"/>
                <a:ext cx="429146" cy="323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20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8" name="Text Box 2">
                <a:extLst>
                  <a:ext uri="{FF2B5EF4-FFF2-40B4-BE49-F238E27FC236}">
                    <a16:creationId xmlns:a16="http://schemas.microsoft.com/office/drawing/2014/main" id="{71B16F79-8087-2140-A5A0-75F9180D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7252" y="2402742"/>
                <a:ext cx="37210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5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9" name="Text Box 2">
                <a:extLst>
                  <a:ext uri="{FF2B5EF4-FFF2-40B4-BE49-F238E27FC236}">
                    <a16:creationId xmlns:a16="http://schemas.microsoft.com/office/drawing/2014/main" id="{5C1E6CBF-992B-E64C-9D91-7EB99D2998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176" y="2612255"/>
                <a:ext cx="497245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16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BF764599-7E03-094C-99A3-E14B90188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7118" y="2889609"/>
                <a:ext cx="44787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3621DAB3-01F3-E847-AB4E-A796DAE92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5536" y="2936069"/>
                <a:ext cx="44908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13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629A7B9E-EFD7-734A-9CA2-EE620D2E8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0250" y="3183290"/>
                <a:ext cx="435988" cy="3049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3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2CB65214-E6F4-824E-B6FE-9926424A85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6697" y="3183591"/>
                <a:ext cx="444929" cy="337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18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859EBBB9-6054-5048-BB08-DB0AD5397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194" y="3365456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7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A2EFA523-5011-0448-86E9-FE029A487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8135" y="3383817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8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88B452E6-9628-E841-A8E3-F21C229CD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1986" y="3707509"/>
                <a:ext cx="44490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12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64AD381F-B356-C946-8626-9BA4D41A7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8594" y="4135196"/>
                <a:ext cx="52311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25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8C18646C-53C4-DC4C-AE2B-79A897B3F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9894" y="4107859"/>
                <a:ext cx="461998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21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D49E2C3-1731-8F43-B3FA-35E790D4352D}"/>
                </a:ext>
              </a:extLst>
            </p:cNvPr>
            <p:cNvGrpSpPr/>
            <p:nvPr/>
          </p:nvGrpSpPr>
          <p:grpSpPr>
            <a:xfrm>
              <a:off x="3788459" y="2278917"/>
              <a:ext cx="1627629" cy="2274570"/>
              <a:chOff x="3788459" y="2278917"/>
              <a:chExt cx="1627629" cy="227457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812F4F2-CC76-CE4B-9386-3C7D18E6E1C0}"/>
                  </a:ext>
                </a:extLst>
              </p:cNvPr>
              <p:cNvGrpSpPr/>
              <p:nvPr/>
            </p:nvGrpSpPr>
            <p:grpSpPr>
              <a:xfrm>
                <a:off x="3788459" y="2278917"/>
                <a:ext cx="1627629" cy="2274570"/>
                <a:chOff x="3788459" y="2278917"/>
                <a:chExt cx="1627629" cy="227457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9D15DFD-2ED5-4541-994F-99FD22D4E5B8}"/>
                    </a:ext>
                  </a:extLst>
                </p:cNvPr>
                <p:cNvCxnSpPr/>
                <p:nvPr/>
              </p:nvCxnSpPr>
              <p:spPr>
                <a:xfrm>
                  <a:off x="4607609" y="2555142"/>
                  <a:ext cx="0" cy="742950"/>
                </a:xfrm>
                <a:prstGeom prst="line">
                  <a:avLst/>
                </a:prstGeom>
                <a:ln w="19050">
                  <a:solidFill>
                    <a:schemeClr val="tx1">
                      <a:alpha val="33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BB24A10-A3FD-1A44-8D82-3825EFDC770A}"/>
                    </a:ext>
                  </a:extLst>
                </p:cNvPr>
                <p:cNvGrpSpPr/>
                <p:nvPr/>
              </p:nvGrpSpPr>
              <p:grpSpPr>
                <a:xfrm>
                  <a:off x="3788459" y="2745642"/>
                  <a:ext cx="1627629" cy="1344166"/>
                  <a:chOff x="3788459" y="2745642"/>
                  <a:chExt cx="1626870" cy="1341120"/>
                </a:xfrm>
              </p:grpSpPr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F2B98854-B621-9744-AA61-845A4EBD07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41009" y="3812442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E340E0C2-8202-584F-AE54-9BC8D5AA93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41009" y="2745642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963AC94A-B02B-E14F-A7A2-33843E4153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8459" y="2745642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5B31E03A-E08A-564F-9E9B-991546A732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8459" y="3812442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A242416D-EBE5-F040-970F-F090714614F1}"/>
                    </a:ext>
                  </a:extLst>
                </p:cNvPr>
                <p:cNvGrpSpPr/>
                <p:nvPr/>
              </p:nvGrpSpPr>
              <p:grpSpPr>
                <a:xfrm>
                  <a:off x="4464734" y="2278917"/>
                  <a:ext cx="274320" cy="2274570"/>
                  <a:chOff x="4464734" y="2278917"/>
                  <a:chExt cx="274320" cy="2274570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B12B4843-FD97-4A40-9093-98AF52998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4734" y="2278917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39C73687-B117-6240-96DC-FA50C8FD82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4734" y="3279042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F9D09E18-6A2F-F645-B7E1-E333AF3665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4734" y="4279167"/>
                    <a:ext cx="274320" cy="27432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CFB69EC-B0D1-6641-83E2-408448412FFA}"/>
                    </a:ext>
                  </a:extLst>
                </p:cNvPr>
                <p:cNvCxnSpPr/>
                <p:nvPr/>
              </p:nvCxnSpPr>
              <p:spPr>
                <a:xfrm flipH="1">
                  <a:off x="4017059" y="2478942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>
                      <a:alpha val="33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0001541-2DF4-3D4C-B174-C913206D2A1E}"/>
                    </a:ext>
                  </a:extLst>
                </p:cNvPr>
                <p:cNvCxnSpPr/>
                <p:nvPr/>
              </p:nvCxnSpPr>
              <p:spPr>
                <a:xfrm flipH="1" flipV="1">
                  <a:off x="4702859" y="2478942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3F7E758-49E2-8C4B-8790-B71A7C8BDFB2}"/>
                    </a:ext>
                  </a:extLst>
                </p:cNvPr>
                <p:cNvCxnSpPr/>
                <p:nvPr/>
              </p:nvCxnSpPr>
              <p:spPr>
                <a:xfrm flipH="1">
                  <a:off x="4721909" y="4012467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9B9FBB0-F1AC-0848-AA13-B19BECF478FB}"/>
                    </a:ext>
                  </a:extLst>
                </p:cNvPr>
                <p:cNvCxnSpPr/>
                <p:nvPr/>
              </p:nvCxnSpPr>
              <p:spPr>
                <a:xfrm flipH="1" flipV="1">
                  <a:off x="4011554" y="4021992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>
                      <a:alpha val="32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714806C-5C9E-4446-932A-FBB2749784A3}"/>
                    </a:ext>
                  </a:extLst>
                </p:cNvPr>
                <p:cNvCxnSpPr/>
                <p:nvPr/>
              </p:nvCxnSpPr>
              <p:spPr>
                <a:xfrm flipH="1">
                  <a:off x="4721909" y="2983767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32869C8-3EDB-1A43-A873-FC4EC52998EC}"/>
                    </a:ext>
                  </a:extLst>
                </p:cNvPr>
                <p:cNvCxnSpPr/>
                <p:nvPr/>
              </p:nvCxnSpPr>
              <p:spPr>
                <a:xfrm flipH="1" flipV="1">
                  <a:off x="4026584" y="2974242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0B83B12F-B48D-D745-88DC-DFC3C8781311}"/>
                    </a:ext>
                  </a:extLst>
                </p:cNvPr>
                <p:cNvCxnSpPr/>
                <p:nvPr/>
              </p:nvCxnSpPr>
              <p:spPr>
                <a:xfrm flipV="1">
                  <a:off x="3931334" y="3031392"/>
                  <a:ext cx="0" cy="7810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67F984E5-3227-FE46-BBE2-DAA952E8A0A5}"/>
                    </a:ext>
                  </a:extLst>
                </p:cNvPr>
                <p:cNvCxnSpPr/>
                <p:nvPr/>
              </p:nvCxnSpPr>
              <p:spPr>
                <a:xfrm flipV="1">
                  <a:off x="5268853" y="3033817"/>
                  <a:ext cx="0" cy="781050"/>
                </a:xfrm>
                <a:prstGeom prst="line">
                  <a:avLst/>
                </a:prstGeom>
                <a:ln w="19050">
                  <a:solidFill>
                    <a:schemeClr val="tx1">
                      <a:alpha val="32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FFF1105-BD53-B842-859C-E9C886A9A405}"/>
                    </a:ext>
                  </a:extLst>
                </p:cNvPr>
                <p:cNvCxnSpPr/>
                <p:nvPr/>
              </p:nvCxnSpPr>
              <p:spPr>
                <a:xfrm>
                  <a:off x="4045634" y="3964842"/>
                  <a:ext cx="1133475" cy="0"/>
                </a:xfrm>
                <a:prstGeom prst="line">
                  <a:avLst/>
                </a:prstGeom>
                <a:ln w="19050">
                  <a:solidFill>
                    <a:schemeClr val="tx1">
                      <a:alpha val="33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2F2572B-8094-B14A-B06A-A877C4A4AFBA}"/>
                  </a:ext>
                </a:extLst>
              </p:cNvPr>
              <p:cNvCxnSpPr/>
              <p:nvPr/>
            </p:nvCxnSpPr>
            <p:spPr>
              <a:xfrm flipH="1">
                <a:off x="3992504" y="3507642"/>
                <a:ext cx="476250" cy="352425"/>
              </a:xfrm>
              <a:prstGeom prst="line">
                <a:avLst/>
              </a:prstGeom>
              <a:ln w="19050">
                <a:solidFill>
                  <a:schemeClr val="tx1">
                    <a:alpha val="32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CC3D0F2-FE46-5442-98AB-069E345AC952}"/>
                  </a:ext>
                </a:extLst>
              </p:cNvPr>
              <p:cNvCxnSpPr/>
              <p:nvPr/>
            </p:nvCxnSpPr>
            <p:spPr>
              <a:xfrm flipH="1" flipV="1">
                <a:off x="4702859" y="3507642"/>
                <a:ext cx="476250" cy="35242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4E72FE-00A5-B845-B869-6C0BC55AE51B}"/>
              </a:ext>
            </a:extLst>
          </p:cNvPr>
          <p:cNvGrpSpPr/>
          <p:nvPr/>
        </p:nvGrpSpPr>
        <p:grpSpPr>
          <a:xfrm>
            <a:off x="4874092" y="1256904"/>
            <a:ext cx="1793862" cy="1969521"/>
            <a:chOff x="3607475" y="4414"/>
            <a:chExt cx="2071376" cy="227457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22A98E-8E6B-AE41-9378-F87A8243C9B2}"/>
                </a:ext>
              </a:extLst>
            </p:cNvPr>
            <p:cNvGrpSpPr/>
            <p:nvPr/>
          </p:nvGrpSpPr>
          <p:grpSpPr>
            <a:xfrm>
              <a:off x="3607475" y="128239"/>
              <a:ext cx="2071376" cy="2019473"/>
              <a:chOff x="3607475" y="128239"/>
              <a:chExt cx="2071376" cy="2019473"/>
            </a:xfrm>
          </p:grpSpPr>
          <p:sp>
            <p:nvSpPr>
              <p:cNvPr id="54" name="Text Box 2">
                <a:extLst>
                  <a:ext uri="{FF2B5EF4-FFF2-40B4-BE49-F238E27FC236}">
                    <a16:creationId xmlns:a16="http://schemas.microsoft.com/office/drawing/2014/main" id="{6C83B18C-F984-3646-BE2A-F6ADFD6B8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6756" y="147582"/>
                <a:ext cx="429146" cy="323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20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5" name="Text Box 2">
                <a:extLst>
                  <a:ext uri="{FF2B5EF4-FFF2-40B4-BE49-F238E27FC236}">
                    <a16:creationId xmlns:a16="http://schemas.microsoft.com/office/drawing/2014/main" id="{A998AAAD-693A-8741-A2EC-5E90A98FB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4477" y="128239"/>
                <a:ext cx="37210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5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6" name="Text Box 2">
                <a:extLst>
                  <a:ext uri="{FF2B5EF4-FFF2-40B4-BE49-F238E27FC236}">
                    <a16:creationId xmlns:a16="http://schemas.microsoft.com/office/drawing/2014/main" id="{D80F8C04-D8E1-804C-A10D-1EE5409DC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3401" y="337752"/>
                <a:ext cx="497245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16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7" name="Text Box 2">
                <a:extLst>
                  <a:ext uri="{FF2B5EF4-FFF2-40B4-BE49-F238E27FC236}">
                    <a16:creationId xmlns:a16="http://schemas.microsoft.com/office/drawing/2014/main" id="{C9C9673C-0DC4-7841-883D-D0B0AED7A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343" y="615106"/>
                <a:ext cx="44787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8" name="Text Box 2">
                <a:extLst>
                  <a:ext uri="{FF2B5EF4-FFF2-40B4-BE49-F238E27FC236}">
                    <a16:creationId xmlns:a16="http://schemas.microsoft.com/office/drawing/2014/main" id="{97CD3EB8-4D5B-7540-828D-D00AC2F4B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761" y="661566"/>
                <a:ext cx="44908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13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9" name="Text Box 2">
                <a:extLst>
                  <a:ext uri="{FF2B5EF4-FFF2-40B4-BE49-F238E27FC236}">
                    <a16:creationId xmlns:a16="http://schemas.microsoft.com/office/drawing/2014/main" id="{E78B0366-81E5-A44D-95B5-F873B749F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7475" y="908787"/>
                <a:ext cx="435988" cy="3049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3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0" name="Text Box 2">
                <a:extLst>
                  <a:ext uri="{FF2B5EF4-FFF2-40B4-BE49-F238E27FC236}">
                    <a16:creationId xmlns:a16="http://schemas.microsoft.com/office/drawing/2014/main" id="{DDC26E32-BA95-6D42-8E40-5431482E32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3922" y="909088"/>
                <a:ext cx="444929" cy="337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18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1" name="Text Box 2">
                <a:extLst>
                  <a:ext uri="{FF2B5EF4-FFF2-40B4-BE49-F238E27FC236}">
                    <a16:creationId xmlns:a16="http://schemas.microsoft.com/office/drawing/2014/main" id="{12DC6CCC-E024-C94D-B3CB-D3DA817A7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9419" y="1090953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7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4" name="Text Box 2">
                <a:extLst>
                  <a:ext uri="{FF2B5EF4-FFF2-40B4-BE49-F238E27FC236}">
                    <a16:creationId xmlns:a16="http://schemas.microsoft.com/office/drawing/2014/main" id="{692ADC9C-7C00-DB4E-A8F4-DFF55747E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5360" y="1109314"/>
                <a:ext cx="27622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8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" name="Text Box 2">
                <a:extLst>
                  <a:ext uri="{FF2B5EF4-FFF2-40B4-BE49-F238E27FC236}">
                    <a16:creationId xmlns:a16="http://schemas.microsoft.com/office/drawing/2014/main" id="{22ABCA3C-4B05-6542-8DA0-81760FDEF2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9211" y="1433006"/>
                <a:ext cx="444907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12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6" name="Text Box 2">
                <a:extLst>
                  <a:ext uri="{FF2B5EF4-FFF2-40B4-BE49-F238E27FC236}">
                    <a16:creationId xmlns:a16="http://schemas.microsoft.com/office/drawing/2014/main" id="{8D2BBA7E-5A15-A14A-905B-FFFC4FE70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5819" y="1860693"/>
                <a:ext cx="523119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25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7" name="Text Box 2">
                <a:extLst>
                  <a:ext uri="{FF2B5EF4-FFF2-40B4-BE49-F238E27FC236}">
                    <a16:creationId xmlns:a16="http://schemas.microsoft.com/office/drawing/2014/main" id="{8B819BCC-0C7D-7940-8D6E-43C08F7FC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7119" y="1833356"/>
                <a:ext cx="461998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21</a:t>
                </a:r>
                <a:endParaRPr lang="en-SG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6E406E6-1BD8-654C-BAD2-230C7EB11BE7}"/>
                </a:ext>
              </a:extLst>
            </p:cNvPr>
            <p:cNvGrpSpPr/>
            <p:nvPr/>
          </p:nvGrpSpPr>
          <p:grpSpPr>
            <a:xfrm>
              <a:off x="3805684" y="4414"/>
              <a:ext cx="1627629" cy="2274570"/>
              <a:chOff x="3805684" y="4414"/>
              <a:chExt cx="1627629" cy="227457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2C95988-72F6-CD4E-A641-6FC778E5D611}"/>
                  </a:ext>
                </a:extLst>
              </p:cNvPr>
              <p:cNvGrpSpPr/>
              <p:nvPr/>
            </p:nvGrpSpPr>
            <p:grpSpPr>
              <a:xfrm>
                <a:off x="3805684" y="4414"/>
                <a:ext cx="1627629" cy="2274570"/>
                <a:chOff x="3805684" y="4414"/>
                <a:chExt cx="1627629" cy="2274570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82D59A7-3AEF-4A48-9B34-B579FA8A47E2}"/>
                    </a:ext>
                  </a:extLst>
                </p:cNvPr>
                <p:cNvCxnSpPr/>
                <p:nvPr/>
              </p:nvCxnSpPr>
              <p:spPr>
                <a:xfrm>
                  <a:off x="4624834" y="280639"/>
                  <a:ext cx="0" cy="74295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AC6C491-BBF0-384B-B19C-E81202558242}"/>
                    </a:ext>
                  </a:extLst>
                </p:cNvPr>
                <p:cNvGrpSpPr/>
                <p:nvPr/>
              </p:nvGrpSpPr>
              <p:grpSpPr>
                <a:xfrm>
                  <a:off x="3805684" y="471139"/>
                  <a:ext cx="1627629" cy="1344166"/>
                  <a:chOff x="3805684" y="471139"/>
                  <a:chExt cx="1626870" cy="1341120"/>
                </a:xfrm>
              </p:grpSpPr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6E7E41C0-F105-6F4B-9D5D-4ED1D163C6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8234" y="1537939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9A61EB8E-CDD6-F14E-AEB5-7E6ACBD327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8234" y="471139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Picture 51">
                    <a:extLst>
                      <a:ext uri="{FF2B5EF4-FFF2-40B4-BE49-F238E27FC236}">
                        <a16:creationId xmlns:a16="http://schemas.microsoft.com/office/drawing/2014/main" id="{FE22E132-7C31-8248-A473-26377701A5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05684" y="471139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8EB39D3D-EF29-B545-8854-850332A32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05684" y="1537939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B2D7F4F9-DB66-B94C-8D06-22AE5578AE79}"/>
                    </a:ext>
                  </a:extLst>
                </p:cNvPr>
                <p:cNvGrpSpPr/>
                <p:nvPr/>
              </p:nvGrpSpPr>
              <p:grpSpPr>
                <a:xfrm>
                  <a:off x="4481959" y="4414"/>
                  <a:ext cx="274320" cy="2274570"/>
                  <a:chOff x="4481959" y="4414"/>
                  <a:chExt cx="274320" cy="2274570"/>
                </a:xfrm>
              </p:grpSpPr>
              <p:pic>
                <p:nvPicPr>
                  <p:cNvPr id="47" name="Picture 46">
                    <a:extLst>
                      <a:ext uri="{FF2B5EF4-FFF2-40B4-BE49-F238E27FC236}">
                        <a16:creationId xmlns:a16="http://schemas.microsoft.com/office/drawing/2014/main" id="{B412D5E1-BBEF-EA46-B105-4F223AFEC4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1959" y="4414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A40BEC47-AAD4-0849-A340-E199C5C664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1959" y="1004539"/>
                    <a:ext cx="274320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A9310EB1-8A76-AA45-B16D-E6A1267612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1959" y="2004664"/>
                    <a:ext cx="274320" cy="27432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D5DBB2A-2A9C-EE49-84E2-6D1081A137DA}"/>
                    </a:ext>
                  </a:extLst>
                </p:cNvPr>
                <p:cNvCxnSpPr/>
                <p:nvPr/>
              </p:nvCxnSpPr>
              <p:spPr>
                <a:xfrm flipH="1">
                  <a:off x="4034284" y="204439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>
                      <a:alpha val="33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2AE9E2D-07CD-5D40-A63E-7886EAC07503}"/>
                    </a:ext>
                  </a:extLst>
                </p:cNvPr>
                <p:cNvCxnSpPr/>
                <p:nvPr/>
              </p:nvCxnSpPr>
              <p:spPr>
                <a:xfrm flipH="1" flipV="1">
                  <a:off x="4720084" y="204439"/>
                  <a:ext cx="476250" cy="35242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F0FB260-4C48-F144-9CC3-94EE43F5E6D4}"/>
                    </a:ext>
                  </a:extLst>
                </p:cNvPr>
                <p:cNvCxnSpPr/>
                <p:nvPr/>
              </p:nvCxnSpPr>
              <p:spPr>
                <a:xfrm flipH="1">
                  <a:off x="4739134" y="1737964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9536777-A40C-2846-92BE-83574F3552D7}"/>
                    </a:ext>
                  </a:extLst>
                </p:cNvPr>
                <p:cNvCxnSpPr/>
                <p:nvPr/>
              </p:nvCxnSpPr>
              <p:spPr>
                <a:xfrm flipH="1" flipV="1">
                  <a:off x="4028779" y="1747489"/>
                  <a:ext cx="476250" cy="352425"/>
                </a:xfrm>
                <a:prstGeom prst="line">
                  <a:avLst/>
                </a:prstGeom>
                <a:ln w="19050">
                  <a:solidFill>
                    <a:schemeClr val="tx1">
                      <a:alpha val="32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AFD469-8113-9F4D-9803-5DA09C3D1819}"/>
                    </a:ext>
                  </a:extLst>
                </p:cNvPr>
                <p:cNvCxnSpPr/>
                <p:nvPr/>
              </p:nvCxnSpPr>
              <p:spPr>
                <a:xfrm flipH="1">
                  <a:off x="4739134" y="709264"/>
                  <a:ext cx="476250" cy="35242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0BEE6EC-E970-BE4D-AF6B-63CB46B978BC}"/>
                    </a:ext>
                  </a:extLst>
                </p:cNvPr>
                <p:cNvCxnSpPr/>
                <p:nvPr/>
              </p:nvCxnSpPr>
              <p:spPr>
                <a:xfrm flipH="1" flipV="1">
                  <a:off x="4043809" y="699739"/>
                  <a:ext cx="476250" cy="352425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816F21E-D4C8-994D-9670-526A6E6A56F7}"/>
                    </a:ext>
                  </a:extLst>
                </p:cNvPr>
                <p:cNvCxnSpPr/>
                <p:nvPr/>
              </p:nvCxnSpPr>
              <p:spPr>
                <a:xfrm flipV="1">
                  <a:off x="3948559" y="756889"/>
                  <a:ext cx="0" cy="781050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B57640F-15B9-B543-A47F-6A98C11DBF2E}"/>
                    </a:ext>
                  </a:extLst>
                </p:cNvPr>
                <p:cNvCxnSpPr/>
                <p:nvPr/>
              </p:nvCxnSpPr>
              <p:spPr>
                <a:xfrm flipV="1">
                  <a:off x="5286078" y="759314"/>
                  <a:ext cx="0" cy="781050"/>
                </a:xfrm>
                <a:prstGeom prst="line">
                  <a:avLst/>
                </a:prstGeom>
                <a:ln w="19050">
                  <a:solidFill>
                    <a:schemeClr val="tx1">
                      <a:alpha val="32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8A85C96-2E1D-7643-82E6-A2350CF0129F}"/>
                    </a:ext>
                  </a:extLst>
                </p:cNvPr>
                <p:cNvCxnSpPr/>
                <p:nvPr/>
              </p:nvCxnSpPr>
              <p:spPr>
                <a:xfrm>
                  <a:off x="4062859" y="1690339"/>
                  <a:ext cx="1133475" cy="0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9C90588-C3DE-A145-8F9F-424840811C08}"/>
                  </a:ext>
                </a:extLst>
              </p:cNvPr>
              <p:cNvCxnSpPr/>
              <p:nvPr/>
            </p:nvCxnSpPr>
            <p:spPr>
              <a:xfrm flipH="1">
                <a:off x="4009729" y="1233139"/>
                <a:ext cx="476250" cy="352425"/>
              </a:xfrm>
              <a:prstGeom prst="line">
                <a:avLst/>
              </a:prstGeom>
              <a:ln w="19050">
                <a:solidFill>
                  <a:schemeClr val="tx1">
                    <a:alpha val="32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B8608F3-363E-4E49-A3D7-E95F32F2C7FF}"/>
                  </a:ext>
                </a:extLst>
              </p:cNvPr>
              <p:cNvCxnSpPr/>
              <p:nvPr/>
            </p:nvCxnSpPr>
            <p:spPr>
              <a:xfrm flipH="1" flipV="1">
                <a:off x="4720084" y="1233139"/>
                <a:ext cx="476250" cy="352425"/>
              </a:xfrm>
              <a:prstGeom prst="line">
                <a:avLst/>
              </a:prstGeom>
              <a:ln w="57150">
                <a:solidFill>
                  <a:srgbClr val="0000FF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25E255D-D150-0142-A8EA-39F0F6995DAD}"/>
                  </a:ext>
                </a:extLst>
              </p:cNvPr>
              <p:cNvSpPr txBox="1"/>
              <p:nvPr/>
            </p:nvSpPr>
            <p:spPr>
              <a:xfrm>
                <a:off x="803952" y="5706727"/>
                <a:ext cx="645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Weight of MST 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+5+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52.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25E255D-D150-0142-A8EA-39F0F699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2" y="5706727"/>
                <a:ext cx="6452754" cy="461665"/>
              </a:xfrm>
              <a:prstGeom prst="rect">
                <a:avLst/>
              </a:prstGeom>
              <a:blipFill>
                <a:blip r:embed="rId10"/>
                <a:stretch>
                  <a:fillRect l="-137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06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" grpId="0"/>
      <p:bldP spid="19" grpId="0"/>
      <p:bldP spid="20" grpId="0"/>
      <p:bldP spid="21" grpId="0"/>
      <p:bldP spid="22" grpId="0"/>
      <p:bldP spid="23" grpId="0"/>
      <p:bldP spid="1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6693566" cy="7669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Definitions and Theorems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1B36-78FC-4869-A63D-6B0D942CB41C}"/>
                  </a:ext>
                </a:extLst>
              </p:cNvPr>
              <p:cNvSpPr txBox="1"/>
              <p:nvPr/>
            </p:nvSpPr>
            <p:spPr>
              <a:xfrm>
                <a:off x="1002585" y="1073574"/>
                <a:ext cx="10336306" cy="181857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 is a simple graph, the </a:t>
                </a:r>
                <a:r>
                  <a:rPr lang="en-SG" sz="2800" dirty="0">
                    <a:solidFill>
                      <a:srgbClr val="C00000"/>
                    </a:solidFill>
                  </a:rPr>
                  <a:t>complement</a:t>
                </a:r>
                <a:r>
                  <a:rPr lang="en-SG" sz="2800" dirty="0"/>
                  <a:t>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, 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SG" sz="2800" dirty="0"/>
                  <a:t>, is obtained as follows: the vertex set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SG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800" dirty="0"/>
                  <a:t>is identical to the vertex set of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. However, two distinct vertices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8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SG" sz="2800" dirty="0"/>
                  <a:t> are connected by an edge </a:t>
                </a:r>
                <a:r>
                  <a:rPr lang="en-SG" sz="2800" dirty="0" err="1"/>
                  <a:t>iff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800" dirty="0"/>
                  <a:t> are not connected by an edge in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1B36-78FC-4869-A63D-6B0D942CB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85" y="1073574"/>
                <a:ext cx="10336306" cy="1818575"/>
              </a:xfrm>
              <a:prstGeom prst="rect">
                <a:avLst/>
              </a:prstGeom>
              <a:blipFill>
                <a:blip r:embed="rId2"/>
                <a:stretch>
                  <a:fillRect l="-1179" t="-3020" r="-1828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30A64-3781-4D24-A0D3-DC4383547830}"/>
              </a:ext>
            </a:extLst>
          </p:cNvPr>
          <p:cNvGrpSpPr/>
          <p:nvPr/>
        </p:nvGrpSpPr>
        <p:grpSpPr>
          <a:xfrm>
            <a:off x="7119595" y="2971796"/>
            <a:ext cx="4212939" cy="1921851"/>
            <a:chOff x="0" y="0"/>
            <a:chExt cx="3398045" cy="15871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1694882D-0BE9-495E-8B8A-35FB42BB87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256113"/>
                  <a:ext cx="3359477" cy="3310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/>
                  <a:r>
                    <a:rPr lang="en-SG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A graph </a:t>
                  </a:r>
                  <a14:m>
                    <m:oMath xmlns:m="http://schemas.openxmlformats.org/officeDocument/2006/math">
                      <m:r>
                        <a:rPr lang="en-S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𝐺</m:t>
                      </m:r>
                    </m:oMath>
                  </a14:m>
                  <a:r>
                    <a:rPr lang="en-SG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 and its complement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𝐺</m:t>
                          </m:r>
                        </m:e>
                      </m:acc>
                    </m:oMath>
                  </a14:m>
                  <a:r>
                    <a:rPr lang="en-SG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.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1694882D-0BE9-495E-8B8A-35FB42BB8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1256113"/>
                  <a:ext cx="3359477" cy="331004"/>
                </a:xfrm>
                <a:prstGeom prst="rect">
                  <a:avLst/>
                </a:prstGeom>
                <a:blipFill>
                  <a:blip r:embed="rId3"/>
                  <a:stretch>
                    <a:fillRect t="-757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0D5790-1BF1-4FDD-95BF-36C259997BD8}"/>
                </a:ext>
              </a:extLst>
            </p:cNvPr>
            <p:cNvGrpSpPr/>
            <p:nvPr/>
          </p:nvGrpSpPr>
          <p:grpSpPr>
            <a:xfrm>
              <a:off x="0" y="0"/>
              <a:ext cx="3398045" cy="1111362"/>
              <a:chOff x="0" y="0"/>
              <a:chExt cx="3398045" cy="111136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871579-4A15-449D-9DC1-B1EC52E79682}"/>
                  </a:ext>
                </a:extLst>
              </p:cNvPr>
              <p:cNvGrpSpPr/>
              <p:nvPr/>
            </p:nvGrpSpPr>
            <p:grpSpPr>
              <a:xfrm>
                <a:off x="0" y="0"/>
                <a:ext cx="1358735" cy="1111362"/>
                <a:chOff x="0" y="0"/>
                <a:chExt cx="1358735" cy="111136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 Box 2">
                      <a:extLst>
                        <a:ext uri="{FF2B5EF4-FFF2-40B4-BE49-F238E27FC236}">
                          <a16:creationId xmlns:a16="http://schemas.microsoft.com/office/drawing/2014/main" id="{BA881DAC-E6C3-41A8-BB7D-83DA94CBD9A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25957" cy="33042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S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oMath>
                      </a14:m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 Box 2">
                      <a:extLst>
                        <a:ext uri="{FF2B5EF4-FFF2-40B4-BE49-F238E27FC236}">
                          <a16:creationId xmlns:a16="http://schemas.microsoft.com/office/drawing/2014/main" id="{BA881DAC-E6C3-41A8-BB7D-83DA94CBD9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0" y="0"/>
                      <a:ext cx="425957" cy="33042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9231" r="-1149" b="-26154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DE28AAD9-CDC6-4F08-B37C-42BF29591327}"/>
                    </a:ext>
                  </a:extLst>
                </p:cNvPr>
                <p:cNvGrpSpPr/>
                <p:nvPr/>
              </p:nvGrpSpPr>
              <p:grpSpPr>
                <a:xfrm>
                  <a:off x="421018" y="190774"/>
                  <a:ext cx="937717" cy="920588"/>
                  <a:chOff x="0" y="0"/>
                  <a:chExt cx="937717" cy="920588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0CFE63A9-EF32-4581-A820-926794A75E5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937717" cy="920588"/>
                    <a:chOff x="0" y="0"/>
                    <a:chExt cx="937717" cy="920588"/>
                  </a:xfrm>
                </p:grpSpPr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90302491-0996-451A-8DAF-F16AE30E2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597" y="0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772B1BE2-AB14-4569-87C3-7BE804D3E5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374970"/>
                      <a:ext cx="937717" cy="85191"/>
                      <a:chOff x="0" y="0"/>
                      <a:chExt cx="937717" cy="85191"/>
                    </a:xfrm>
                  </p:grpSpPr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0383F2CF-03B2-404C-B105-A9BE05006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8E25D5FB-8DD0-4BE4-B897-46D6FBF59F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616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87867307-E7F6-49A8-AFAC-768567A1D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489" y="835397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825BCED-A6DD-4B66-A2E8-CAF816D45278}"/>
                      </a:ext>
                    </a:extLst>
                  </p:cNvPr>
                  <p:cNvCxnSpPr>
                    <a:cxnSpLocks/>
                    <a:stCxn id="43" idx="4"/>
                    <a:endCxn id="50" idx="0"/>
                  </p:cNvCxnSpPr>
                  <p:nvPr/>
                </p:nvCxnSpPr>
                <p:spPr>
                  <a:xfrm>
                    <a:off x="472148" y="85191"/>
                    <a:ext cx="3893" cy="7502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0502E070-7438-4EE2-A75B-8F131AAFD366}"/>
                      </a:ext>
                    </a:extLst>
                  </p:cNvPr>
                  <p:cNvCxnSpPr>
                    <a:cxnSpLocks/>
                    <a:stCxn id="43" idx="3"/>
                    <a:endCxn id="51" idx="7"/>
                  </p:cNvCxnSpPr>
                  <p:nvPr/>
                </p:nvCxnSpPr>
                <p:spPr>
                  <a:xfrm flipH="1">
                    <a:off x="76053" y="72715"/>
                    <a:ext cx="364593" cy="3147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CE1DF0DC-1DEF-44DF-9CED-57460EF4B522}"/>
                      </a:ext>
                    </a:extLst>
                  </p:cNvPr>
                  <p:cNvCxnSpPr>
                    <a:cxnSpLocks/>
                    <a:stCxn id="52" idx="1"/>
                    <a:endCxn id="43" idx="5"/>
                  </p:cNvCxnSpPr>
                  <p:nvPr/>
                </p:nvCxnSpPr>
                <p:spPr>
                  <a:xfrm flipH="1" flipV="1">
                    <a:off x="503649" y="72715"/>
                    <a:ext cx="358015" cy="3147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6430081-5DC7-4093-A734-4AB12E3FE739}"/>
                  </a:ext>
                </a:extLst>
              </p:cNvPr>
              <p:cNvGrpSpPr/>
              <p:nvPr/>
            </p:nvGrpSpPr>
            <p:grpSpPr>
              <a:xfrm>
                <a:off x="2131407" y="0"/>
                <a:ext cx="1266638" cy="1104846"/>
                <a:chOff x="0" y="0"/>
                <a:chExt cx="1266638" cy="11048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 Box 2">
                      <a:extLst>
                        <a:ext uri="{FF2B5EF4-FFF2-40B4-BE49-F238E27FC236}">
                          <a16:creationId xmlns:a16="http://schemas.microsoft.com/office/drawing/2014/main" id="{2E3A5A34-D6D4-428C-9899-8471AF3AB47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23544" cy="33100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SG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acc>
                        </m:oMath>
                      </a14:m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S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 Box 2">
                      <a:extLst>
                        <a:ext uri="{FF2B5EF4-FFF2-40B4-BE49-F238E27FC236}">
                          <a16:creationId xmlns:a16="http://schemas.microsoft.com/office/drawing/2014/main" id="{2E3A5A34-D6D4-428C-9899-8471AF3AB4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0" y="0"/>
                      <a:ext cx="423544" cy="33100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9231" r="-25287" b="-26154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FEBBCD0-F93B-43B3-9FCD-D62819B55AC1}"/>
                    </a:ext>
                  </a:extLst>
                </p:cNvPr>
                <p:cNvGrpSpPr/>
                <p:nvPr/>
              </p:nvGrpSpPr>
              <p:grpSpPr>
                <a:xfrm>
                  <a:off x="328921" y="184676"/>
                  <a:ext cx="937717" cy="920170"/>
                  <a:chOff x="0" y="-6098"/>
                  <a:chExt cx="937717" cy="920170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B8D44F3-2FF8-4F25-94D1-D6F9231029A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6098"/>
                    <a:ext cx="937717" cy="920170"/>
                    <a:chOff x="0" y="-6098"/>
                    <a:chExt cx="937717" cy="920170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1BC67F03-15FF-40F2-BFD3-85CCF66C5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350" y="-6098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5967B6FD-B5F5-4177-84D5-A96413D86E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374970"/>
                      <a:ext cx="937717" cy="85191"/>
                      <a:chOff x="0" y="0"/>
                      <a:chExt cx="937717" cy="85191"/>
                    </a:xfrm>
                  </p:grpSpPr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B3778F3B-D358-4C8B-BE55-A87B90D274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32277EA2-3CED-418B-9A57-8C9952BEC8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616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CAC894D5-33BD-44C9-952D-57FD051C2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19" y="828881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3FD5CB41-89C0-4557-8998-A08EB0F7ED4F}"/>
                      </a:ext>
                    </a:extLst>
                  </p:cNvPr>
                  <p:cNvGrpSpPr/>
                  <p:nvPr/>
                </p:nvGrpSpPr>
                <p:grpSpPr>
                  <a:xfrm>
                    <a:off x="76052" y="417565"/>
                    <a:ext cx="785613" cy="423792"/>
                    <a:chOff x="-2889" y="3125"/>
                    <a:chExt cx="785613" cy="423792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B84C0B7F-17DB-4B91-80DD-6843D96A73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89" y="33245"/>
                      <a:ext cx="785613" cy="393672"/>
                      <a:chOff x="-2889" y="-12804"/>
                      <a:chExt cx="785613" cy="393672"/>
                    </a:xfrm>
                  </p:grpSpPr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7F1268D2-9CE4-4BDB-B76E-9288E856EF28}"/>
                          </a:ext>
                        </a:extLst>
                      </p:cNvPr>
                      <p:cNvCxnSpPr>
                        <a:cxnSpLocks/>
                        <a:stCxn id="35" idx="3"/>
                        <a:endCxn id="33" idx="7"/>
                      </p:cNvCxnSpPr>
                      <p:nvPr/>
                    </p:nvCxnSpPr>
                    <p:spPr>
                      <a:xfrm flipH="1">
                        <a:off x="418131" y="-12804"/>
                        <a:ext cx="364593" cy="39367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3AB1EDD8-0B3D-4DD2-8672-AC2CC96F2773}"/>
                          </a:ext>
                        </a:extLst>
                      </p:cNvPr>
                      <p:cNvCxnSpPr>
                        <a:cxnSpLocks/>
                        <a:stCxn id="34" idx="5"/>
                        <a:endCxn id="33" idx="1"/>
                      </p:cNvCxnSpPr>
                      <p:nvPr/>
                    </p:nvCxnSpPr>
                    <p:spPr>
                      <a:xfrm>
                        <a:off x="-2889" y="-12804"/>
                        <a:ext cx="358015" cy="39367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DEA7E784-AE01-4E36-A845-18D6A2592993}"/>
                        </a:ext>
                      </a:extLst>
                    </p:cNvPr>
                    <p:cNvCxnSpPr>
                      <a:cxnSpLocks/>
                      <a:stCxn id="34" idx="6"/>
                      <a:endCxn id="35" idx="2"/>
                    </p:cNvCxnSpPr>
                    <p:nvPr/>
                  </p:nvCxnSpPr>
                  <p:spPr>
                    <a:xfrm>
                      <a:off x="10160" y="3125"/>
                      <a:ext cx="75951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37F7E5C-67EC-4326-BC90-AC6CFC1080D7}"/>
              </a:ext>
            </a:extLst>
          </p:cNvPr>
          <p:cNvSpPr txBox="1"/>
          <p:nvPr/>
        </p:nvSpPr>
        <p:spPr>
          <a:xfrm>
            <a:off x="1002584" y="3196860"/>
            <a:ext cx="5185547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 </a:t>
            </a:r>
            <a:r>
              <a:rPr lang="en-SG" sz="2800" dirty="0">
                <a:solidFill>
                  <a:srgbClr val="C00000"/>
                </a:solidFill>
              </a:rPr>
              <a:t>self-complementary graph </a:t>
            </a:r>
            <a:r>
              <a:rPr lang="en-SG" sz="2800" dirty="0"/>
              <a:t>is isomorphic with its complement.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015202-78BC-4812-AE04-885E5CBF23F2}"/>
                  </a:ext>
                </a:extLst>
              </p:cNvPr>
              <p:cNvSpPr txBox="1"/>
              <p:nvPr/>
            </p:nvSpPr>
            <p:spPr>
              <a:xfrm>
                <a:off x="1039647" y="5145634"/>
                <a:ext cx="10182415" cy="1200329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Lemma 10.5.5.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be a simple, undirected graph. Then if there are two distinct paths from a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to a different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contains a cycle (and hence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cyclic).</a:t>
                </a:r>
                <a:endParaRPr lang="en-SG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015202-78BC-4812-AE04-885E5CBF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47" y="5145634"/>
                <a:ext cx="10182415" cy="1200329"/>
              </a:xfrm>
              <a:prstGeom prst="rect">
                <a:avLst/>
              </a:prstGeom>
              <a:blipFill>
                <a:blip r:embed="rId6"/>
                <a:stretch>
                  <a:fillRect l="-872"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90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390434" cy="524118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(a) For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, draw its complement graph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800" dirty="0"/>
                  <a:t>.</a:t>
                </a:r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390434" cy="524118"/>
              </a:xfrm>
              <a:prstGeom prst="rect">
                <a:avLst/>
              </a:prstGeom>
              <a:blipFill>
                <a:blip r:embed="rId2"/>
                <a:stretch>
                  <a:fillRect l="-1215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ACF1B67-4055-7E49-A773-67779A20C1D0}"/>
              </a:ext>
            </a:extLst>
          </p:cNvPr>
          <p:cNvGrpSpPr/>
          <p:nvPr/>
        </p:nvGrpSpPr>
        <p:grpSpPr>
          <a:xfrm>
            <a:off x="2116984" y="2536117"/>
            <a:ext cx="1678839" cy="1329291"/>
            <a:chOff x="2116984" y="1371379"/>
            <a:chExt cx="1678839" cy="132929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CB9B8C0-37DB-8142-8E62-AB7F814EA3FC}"/>
                </a:ext>
              </a:extLst>
            </p:cNvPr>
            <p:cNvSpPr/>
            <p:nvPr/>
          </p:nvSpPr>
          <p:spPr>
            <a:xfrm>
              <a:off x="2485999" y="1925286"/>
              <a:ext cx="161782" cy="15089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C70FED-83F3-524D-B03B-6B2E9473625C}"/>
                </a:ext>
              </a:extLst>
            </p:cNvPr>
            <p:cNvSpPr/>
            <p:nvPr/>
          </p:nvSpPr>
          <p:spPr>
            <a:xfrm>
              <a:off x="3634041" y="1925286"/>
              <a:ext cx="161782" cy="15089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127122-62CE-454C-A54B-D67C8E8DE7F8}"/>
                </a:ext>
              </a:extLst>
            </p:cNvPr>
            <p:cNvGrpSpPr/>
            <p:nvPr/>
          </p:nvGrpSpPr>
          <p:grpSpPr>
            <a:xfrm>
              <a:off x="2572764" y="1371379"/>
              <a:ext cx="1088385" cy="1329291"/>
              <a:chOff x="139652" y="14148"/>
              <a:chExt cx="424228" cy="51465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DCC74BA-BAE5-814B-96EE-62CA62A61BB2}"/>
                  </a:ext>
                </a:extLst>
              </p:cNvPr>
              <p:cNvGrpSpPr/>
              <p:nvPr/>
            </p:nvGrpSpPr>
            <p:grpSpPr>
              <a:xfrm>
                <a:off x="139652" y="245410"/>
                <a:ext cx="89332" cy="283389"/>
                <a:chOff x="139652" y="-31958"/>
                <a:chExt cx="89332" cy="283389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BFDD968-DCDA-D14F-8B0D-79E11C7DCB19}"/>
                    </a:ext>
                  </a:extLst>
                </p:cNvPr>
                <p:cNvSpPr/>
                <p:nvPr/>
              </p:nvSpPr>
              <p:spPr>
                <a:xfrm>
                  <a:off x="165888" y="192842"/>
                  <a:ext cx="63096" cy="5858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3600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8DD97E3-9924-534B-999A-21694F9CBD32}"/>
                    </a:ext>
                  </a:extLst>
                </p:cNvPr>
                <p:cNvCxnSpPr/>
                <p:nvPr/>
              </p:nvCxnSpPr>
              <p:spPr>
                <a:xfrm>
                  <a:off x="139652" y="-31958"/>
                  <a:ext cx="45037" cy="2514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C5784F5-6EF5-9A41-A14F-69D77DBB4CBD}"/>
                  </a:ext>
                </a:extLst>
              </p:cNvPr>
              <p:cNvGrpSpPr/>
              <p:nvPr/>
            </p:nvGrpSpPr>
            <p:grpSpPr>
              <a:xfrm>
                <a:off x="360733" y="72735"/>
                <a:ext cx="154431" cy="456065"/>
                <a:chOff x="-84275" y="-213777"/>
                <a:chExt cx="154431" cy="456065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FE6ED78-A657-774A-845B-1599DC2DE93A}"/>
                    </a:ext>
                  </a:extLst>
                </p:cNvPr>
                <p:cNvSpPr/>
                <p:nvPr/>
              </p:nvSpPr>
              <p:spPr>
                <a:xfrm>
                  <a:off x="7060" y="183699"/>
                  <a:ext cx="63096" cy="58589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3600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8B47D9E-596C-D24E-A596-036DECA077EE}"/>
                    </a:ext>
                  </a:extLst>
                </p:cNvPr>
                <p:cNvCxnSpPr>
                  <a:cxnSpLocks/>
                  <a:stCxn id="24" idx="0"/>
                </p:cNvCxnSpPr>
                <p:nvPr/>
              </p:nvCxnSpPr>
              <p:spPr>
                <a:xfrm flipH="1" flipV="1">
                  <a:off x="-84275" y="-213777"/>
                  <a:ext cx="122883" cy="3974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95101E4-D135-304E-AE58-2D721A8CA9DC}"/>
                  </a:ext>
                </a:extLst>
              </p:cNvPr>
              <p:cNvGrpSpPr/>
              <p:nvPr/>
            </p:nvGrpSpPr>
            <p:grpSpPr>
              <a:xfrm>
                <a:off x="152400" y="14148"/>
                <a:ext cx="411480" cy="222834"/>
                <a:chOff x="0" y="14148"/>
                <a:chExt cx="411480" cy="222834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BCF1308-6915-EF47-98C0-7C3FA1A4DA8E}"/>
                    </a:ext>
                  </a:extLst>
                </p:cNvPr>
                <p:cNvSpPr/>
                <p:nvPr/>
              </p:nvSpPr>
              <p:spPr>
                <a:xfrm>
                  <a:off x="176784" y="14148"/>
                  <a:ext cx="63096" cy="5858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36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9E940E7-F19A-AB4F-B30E-AAFE86ADD41A}"/>
                    </a:ext>
                  </a:extLst>
                </p:cNvPr>
                <p:cNvCxnSpPr/>
                <p:nvPr/>
              </p:nvCxnSpPr>
              <p:spPr>
                <a:xfrm flipV="1">
                  <a:off x="0" y="57912"/>
                  <a:ext cx="198120" cy="1790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D517B08-5110-A043-90BD-B9BE6589F2A1}"/>
                    </a:ext>
                  </a:extLst>
                </p:cNvPr>
                <p:cNvCxnSpPr/>
                <p:nvPr/>
              </p:nvCxnSpPr>
              <p:spPr>
                <a:xfrm>
                  <a:off x="213360" y="57912"/>
                  <a:ext cx="198120" cy="1790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">
                  <a:extLst>
                    <a:ext uri="{FF2B5EF4-FFF2-40B4-BE49-F238E27FC236}">
                      <a16:creationId xmlns:a16="http://schemas.microsoft.com/office/drawing/2014/main" id="{3E403C9A-885D-0440-99DB-D2B2FED7B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6984" y="1414323"/>
                  <a:ext cx="634471" cy="4713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2400" i="1" dirty="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𝐺</m:t>
                      </m:r>
                    </m:oMath>
                  </a14:m>
                  <a:r>
                    <a:rPr lang="en-US" sz="2400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:</a:t>
                  </a:r>
                  <a:r>
                    <a:rPr lang="en-US" sz="2400" i="1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Text Box 2">
                  <a:extLst>
                    <a:ext uri="{FF2B5EF4-FFF2-40B4-BE49-F238E27FC236}">
                      <a16:creationId xmlns:a16="http://schemas.microsoft.com/office/drawing/2014/main" id="{3E403C9A-885D-0440-99DB-D2B2FED7B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6984" y="1414323"/>
                  <a:ext cx="634471" cy="471304"/>
                </a:xfrm>
                <a:prstGeom prst="rect">
                  <a:avLst/>
                </a:prstGeom>
                <a:blipFill>
                  <a:blip r:embed="rId3"/>
                  <a:stretch>
                    <a:fillRect t="-7895" b="-2631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AFFFC0-C60B-0B4A-882F-942389CD709F}"/>
              </a:ext>
            </a:extLst>
          </p:cNvPr>
          <p:cNvGrpSpPr/>
          <p:nvPr/>
        </p:nvGrpSpPr>
        <p:grpSpPr>
          <a:xfrm>
            <a:off x="5633685" y="2536117"/>
            <a:ext cx="1630559" cy="1444072"/>
            <a:chOff x="5633685" y="2118937"/>
            <a:chExt cx="1630559" cy="144407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8F64A23-B23A-1F49-894B-63C7E677D2B0}"/>
                </a:ext>
              </a:extLst>
            </p:cNvPr>
            <p:cNvGrpSpPr/>
            <p:nvPr/>
          </p:nvGrpSpPr>
          <p:grpSpPr>
            <a:xfrm>
              <a:off x="5822553" y="2118937"/>
              <a:ext cx="1441691" cy="1444072"/>
              <a:chOff x="105833" y="36372"/>
              <a:chExt cx="510540" cy="51927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1581943-5B99-4843-B1F3-DC4D3CDD6E41}"/>
                  </a:ext>
                </a:extLst>
              </p:cNvPr>
              <p:cNvGrpSpPr/>
              <p:nvPr/>
            </p:nvGrpSpPr>
            <p:grpSpPr>
              <a:xfrm>
                <a:off x="105833" y="228600"/>
                <a:ext cx="510540" cy="58420"/>
                <a:chOff x="0" y="0"/>
                <a:chExt cx="510840" cy="58589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3A95AA0-CC66-CF4A-ACC4-F526B400E08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096" cy="585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13D5DF8-0A26-864A-99D3-08BB7F2F8B40}"/>
                    </a:ext>
                  </a:extLst>
                </p:cNvPr>
                <p:cNvSpPr/>
                <p:nvPr/>
              </p:nvSpPr>
              <p:spPr>
                <a:xfrm>
                  <a:off x="447744" y="0"/>
                  <a:ext cx="63096" cy="585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4586D93-EDD3-5A45-9F28-440FED269DC5}"/>
                  </a:ext>
                </a:extLst>
              </p:cNvPr>
              <p:cNvGrpSpPr/>
              <p:nvPr/>
            </p:nvGrpSpPr>
            <p:grpSpPr>
              <a:xfrm>
                <a:off x="137253" y="36372"/>
                <a:ext cx="447591" cy="519277"/>
                <a:chOff x="137253" y="36372"/>
                <a:chExt cx="447591" cy="519277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3406EBD-4D86-7B41-8462-100135A2C853}"/>
                    </a:ext>
                  </a:extLst>
                </p:cNvPr>
                <p:cNvGrpSpPr/>
                <p:nvPr/>
              </p:nvGrpSpPr>
              <p:grpSpPr>
                <a:xfrm>
                  <a:off x="159656" y="278464"/>
                  <a:ext cx="333416" cy="270681"/>
                  <a:chOff x="159656" y="1096"/>
                  <a:chExt cx="333416" cy="27068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FF4CE3F0-21F2-C545-BBA8-E2716A167AE3}"/>
                      </a:ext>
                    </a:extLst>
                  </p:cNvPr>
                  <p:cNvSpPr/>
                  <p:nvPr/>
                </p:nvSpPr>
                <p:spPr>
                  <a:xfrm>
                    <a:off x="181464" y="213188"/>
                    <a:ext cx="63096" cy="585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8870E219-C831-A243-B427-DFE72CC00EE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59656" y="1096"/>
                    <a:ext cx="333416" cy="227176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058A3D2F-DAB8-2740-8C13-F50495A8417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44560" y="242483"/>
                    <a:ext cx="239272" cy="6504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700E821-719F-8446-AF30-C6DB2B754C8E}"/>
                    </a:ext>
                  </a:extLst>
                </p:cNvPr>
                <p:cNvGrpSpPr/>
                <p:nvPr/>
              </p:nvGrpSpPr>
              <p:grpSpPr>
                <a:xfrm>
                  <a:off x="137253" y="228600"/>
                  <a:ext cx="447591" cy="327049"/>
                  <a:chOff x="-307755" y="-57912"/>
                  <a:chExt cx="447591" cy="327049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6AE22D1-7775-1B43-A430-B552A31AA7C3}"/>
                      </a:ext>
                    </a:extLst>
                  </p:cNvPr>
                  <p:cNvSpPr/>
                  <p:nvPr/>
                </p:nvSpPr>
                <p:spPr>
                  <a:xfrm>
                    <a:off x="38824" y="210548"/>
                    <a:ext cx="63096" cy="585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2C637957-C4BA-D14B-88D8-5906F83E58BB}"/>
                      </a:ext>
                    </a:extLst>
                  </p:cNvPr>
                  <p:cNvCxnSpPr>
                    <a:cxnSpLocks/>
                    <a:stCxn id="59" idx="4"/>
                    <a:endCxn id="66" idx="0"/>
                  </p:cNvCxnSpPr>
                  <p:nvPr/>
                </p:nvCxnSpPr>
                <p:spPr>
                  <a:xfrm flipV="1">
                    <a:off x="70372" y="-57912"/>
                    <a:ext cx="69464" cy="327049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2C4B2887-2C7A-234E-92A5-CC21A50760D2}"/>
                      </a:ext>
                    </a:extLst>
                  </p:cNvPr>
                  <p:cNvCxnSpPr>
                    <a:cxnSpLocks/>
                    <a:stCxn id="66" idx="2"/>
                  </p:cNvCxnSpPr>
                  <p:nvPr/>
                </p:nvCxnSpPr>
                <p:spPr>
                  <a:xfrm flipH="1" flipV="1">
                    <a:off x="-307755" y="-34677"/>
                    <a:ext cx="416061" cy="5975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C92BF83-BF44-AF4D-AFB0-16C9F56550AD}"/>
                    </a:ext>
                  </a:extLst>
                </p:cNvPr>
                <p:cNvGrpSpPr/>
                <p:nvPr/>
              </p:nvGrpSpPr>
              <p:grpSpPr>
                <a:xfrm>
                  <a:off x="213013" y="36372"/>
                  <a:ext cx="349201" cy="462764"/>
                  <a:chOff x="60613" y="36372"/>
                  <a:chExt cx="349201" cy="462764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D4E7033-BAD3-354B-81F9-0812C1B433DF}"/>
                      </a:ext>
                    </a:extLst>
                  </p:cNvPr>
                  <p:cNvSpPr/>
                  <p:nvPr/>
                </p:nvSpPr>
                <p:spPr>
                  <a:xfrm>
                    <a:off x="201051" y="36372"/>
                    <a:ext cx="63096" cy="585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6B78D39-FA7A-444D-898C-F77753AA28B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613" y="86381"/>
                    <a:ext cx="149678" cy="404175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A02B9ED4-E9C9-764A-B11A-5643B3B7E9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825" y="278464"/>
                    <a:ext cx="326989" cy="220672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">
                  <a:extLst>
                    <a:ext uri="{FF2B5EF4-FFF2-40B4-BE49-F238E27FC236}">
                      <a16:creationId xmlns:a16="http://schemas.microsoft.com/office/drawing/2014/main" id="{09BF2E89-7B57-F549-B526-B0A7253CCC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33685" y="2142911"/>
                  <a:ext cx="634471" cy="4713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𝐺</m:t>
                          </m:r>
                        </m:e>
                      </m:acc>
                    </m:oMath>
                  </a14:m>
                  <a:r>
                    <a:rPr lang="en-US" sz="2400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:</a:t>
                  </a:r>
                  <a:r>
                    <a:rPr lang="en-US" sz="2400" i="1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7" name="Text Box 2">
                  <a:extLst>
                    <a:ext uri="{FF2B5EF4-FFF2-40B4-BE49-F238E27FC236}">
                      <a16:creationId xmlns:a16="http://schemas.microsoft.com/office/drawing/2014/main" id="{09BF2E89-7B57-F549-B526-B0A7253CC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3685" y="2142911"/>
                  <a:ext cx="634471" cy="471304"/>
                </a:xfrm>
                <a:prstGeom prst="rect">
                  <a:avLst/>
                </a:prstGeom>
                <a:blipFill>
                  <a:blip r:embed="rId4"/>
                  <a:stretch>
                    <a:fillRect t="-10526" b="-2631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FC4BF9B-3632-6F42-BAD5-F13E91BD4BAE}"/>
              </a:ext>
            </a:extLst>
          </p:cNvPr>
          <p:cNvSpPr txBox="1"/>
          <p:nvPr/>
        </p:nvSpPr>
        <p:spPr>
          <a:xfrm>
            <a:off x="4942644" y="1872844"/>
            <a:ext cx="33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Complement graph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4D7F9F-5FE6-174D-B5F4-222FC3DFF584}"/>
              </a:ext>
            </a:extLst>
          </p:cNvPr>
          <p:cNvSpPr txBox="1"/>
          <p:nvPr/>
        </p:nvSpPr>
        <p:spPr>
          <a:xfrm>
            <a:off x="2721012" y="4954965"/>
            <a:ext cx="470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Not Self Complementary</a:t>
            </a:r>
          </a:p>
        </p:txBody>
      </p:sp>
    </p:spTree>
    <p:extLst>
      <p:ext uri="{BB962C8B-B14F-4D97-AF65-F5344CB8AC3E}">
        <p14:creationId xmlns:p14="http://schemas.microsoft.com/office/powerpoint/2010/main" val="23821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70025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1" y="380200"/>
            <a:ext cx="7354657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(b) Draw all </a:t>
            </a:r>
            <a:r>
              <a:rPr lang="en-SG" sz="2800" dirty="0">
                <a:solidFill>
                  <a:srgbClr val="C00000"/>
                </a:solidFill>
              </a:rPr>
              <a:t>self-complementary graphs </a:t>
            </a:r>
            <a:r>
              <a:rPr lang="en-SG" sz="2800" dirty="0"/>
              <a:t>with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3578928" y="1012129"/>
            <a:ext cx="238236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 4 vertices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DF518-FF00-4492-A7F9-028727183E59}"/>
              </a:ext>
            </a:extLst>
          </p:cNvPr>
          <p:cNvSpPr txBox="1"/>
          <p:nvPr/>
        </p:nvSpPr>
        <p:spPr>
          <a:xfrm>
            <a:off x="3578928" y="2891848"/>
            <a:ext cx="238236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 5 vertices</a:t>
            </a:r>
            <a:endParaRPr lang="en-SG" sz="2800" dirty="0">
              <a:solidFill>
                <a:srgbClr val="0000FF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FD5FD1-3C83-4032-9A57-60EDDE6725AF}"/>
              </a:ext>
            </a:extLst>
          </p:cNvPr>
          <p:cNvGrpSpPr/>
          <p:nvPr/>
        </p:nvGrpSpPr>
        <p:grpSpPr>
          <a:xfrm>
            <a:off x="6531242" y="1227619"/>
            <a:ext cx="1268186" cy="1218115"/>
            <a:chOff x="5176157" y="1407733"/>
            <a:chExt cx="1268186" cy="12181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F37646-41A4-4CF1-8CBA-F40C19421A50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68BC49-CD97-4BD3-AEAB-2B205F0640DA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3248D5-C608-4696-8DF6-17D943753A93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F9E924-017A-427C-923A-247B6AF6A8A2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71E551-C1F3-4431-893F-F7D7AFC45AA3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5314950" y="1669343"/>
              <a:ext cx="0" cy="694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5A19C1-16D4-4DB4-8C69-BBF906339336}"/>
                </a:ext>
              </a:extLst>
            </p:cNvPr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6305550" y="1669343"/>
              <a:ext cx="0" cy="694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249B146-D109-497E-969A-249F600692D4}"/>
                </a:ext>
              </a:extLst>
            </p:cNvPr>
            <p:cNvCxnSpPr>
              <a:cxnSpLocks/>
              <a:stCxn id="16" idx="2"/>
              <a:endCxn id="12" idx="6"/>
            </p:cNvCxnSpPr>
            <p:nvPr/>
          </p:nvCxnSpPr>
          <p:spPr>
            <a:xfrm flipH="1">
              <a:off x="5453743" y="2495043"/>
              <a:ext cx="7130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650E46A-9714-4D85-8EF7-F93C65F7ADFE}"/>
              </a:ext>
            </a:extLst>
          </p:cNvPr>
          <p:cNvGrpSpPr/>
          <p:nvPr/>
        </p:nvGrpSpPr>
        <p:grpSpPr>
          <a:xfrm>
            <a:off x="9568365" y="1227619"/>
            <a:ext cx="1268186" cy="1218115"/>
            <a:chOff x="5176157" y="1407733"/>
            <a:chExt cx="1268186" cy="121811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1F146C-CFAD-4AF4-944B-7AB5400A43EC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1870908-A528-4506-9133-628F344845D3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AC7395-3841-4CF5-8E7E-29832D67988D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06754-CF63-4C2C-95F0-D31B3887DC1F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55F22-223A-4AA9-9E58-94A94FB9C5B5}"/>
                </a:ext>
              </a:extLst>
            </p:cNvPr>
            <p:cNvCxnSpPr>
              <a:cxnSpLocks/>
              <a:stCxn id="52" idx="5"/>
              <a:endCxn id="55" idx="1"/>
            </p:cNvCxnSpPr>
            <p:nvPr/>
          </p:nvCxnSpPr>
          <p:spPr>
            <a:xfrm>
              <a:off x="5413091" y="1631031"/>
              <a:ext cx="794318" cy="7715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C8B18C-C2AF-4243-A210-B89510CA7362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5413091" y="1631031"/>
              <a:ext cx="794318" cy="7715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3B18F4-C822-4CFE-81B1-B100C64D641A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5453743" y="1538538"/>
              <a:ext cx="71301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15460F-B79F-49E3-A6D4-AFB0E3987F0C}"/>
              </a:ext>
            </a:extLst>
          </p:cNvPr>
          <p:cNvCxnSpPr>
            <a:cxnSpLocks/>
          </p:cNvCxnSpPr>
          <p:nvPr/>
        </p:nvCxnSpPr>
        <p:spPr>
          <a:xfrm flipV="1">
            <a:off x="898071" y="2714797"/>
            <a:ext cx="10744200" cy="20114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3C56A4-0494-4475-BF5E-0466B11C4649}"/>
              </a:ext>
            </a:extLst>
          </p:cNvPr>
          <p:cNvSpPr txBox="1"/>
          <p:nvPr/>
        </p:nvSpPr>
        <p:spPr>
          <a:xfrm>
            <a:off x="8820989" y="544945"/>
            <a:ext cx="263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Complement graph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6341423" y="2995164"/>
            <a:ext cx="1647825" cy="1546210"/>
            <a:chOff x="4899932" y="2995164"/>
            <a:chExt cx="1647825" cy="154621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4899932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6270171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5154386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6029079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38" idx="4"/>
              <a:endCxn id="41" idx="0"/>
            </p:cNvCxnSpPr>
            <p:nvPr/>
          </p:nvCxnSpPr>
          <p:spPr>
            <a:xfrm>
              <a:off x="5038725" y="3761536"/>
              <a:ext cx="254454" cy="518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167872" y="3761536"/>
              <a:ext cx="241092" cy="518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42" idx="2"/>
              <a:endCxn id="41" idx="6"/>
            </p:cNvCxnSpPr>
            <p:nvPr/>
          </p:nvCxnSpPr>
          <p:spPr>
            <a:xfrm flipH="1">
              <a:off x="5431972" y="4410569"/>
              <a:ext cx="597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5565649" y="29951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32" idx="5"/>
              <a:endCxn id="40" idx="1"/>
            </p:cNvCxnSpPr>
            <p:nvPr/>
          </p:nvCxnSpPr>
          <p:spPr>
            <a:xfrm>
              <a:off x="5802583" y="3218462"/>
              <a:ext cx="508240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32" idx="3"/>
              <a:endCxn id="38" idx="7"/>
            </p:cNvCxnSpPr>
            <p:nvPr/>
          </p:nvCxnSpPr>
          <p:spPr>
            <a:xfrm flipH="1">
              <a:off x="5136866" y="3218462"/>
              <a:ext cx="469435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9371242" y="2995164"/>
            <a:ext cx="1693965" cy="1546210"/>
            <a:chOff x="8791818" y="2995164"/>
            <a:chExt cx="1693965" cy="154621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9030904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10095108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10208197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8791818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59" idx="6"/>
              <a:endCxn id="61" idx="3"/>
            </p:cNvCxnSpPr>
            <p:nvPr/>
          </p:nvCxnSpPr>
          <p:spPr>
            <a:xfrm flipV="1">
              <a:off x="9308490" y="3723224"/>
              <a:ext cx="940359" cy="6873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60" idx="2"/>
              <a:endCxn id="62" idx="5"/>
            </p:cNvCxnSpPr>
            <p:nvPr/>
          </p:nvCxnSpPr>
          <p:spPr>
            <a:xfrm flipH="1" flipV="1">
              <a:off x="9028752" y="3723224"/>
              <a:ext cx="1066356" cy="6873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62" idx="6"/>
              <a:endCxn id="61" idx="2"/>
            </p:cNvCxnSpPr>
            <p:nvPr/>
          </p:nvCxnSpPr>
          <p:spPr>
            <a:xfrm>
              <a:off x="9069404" y="3630731"/>
              <a:ext cx="113879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9503675" y="29951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67" idx="5"/>
              <a:endCxn id="60" idx="1"/>
            </p:cNvCxnSpPr>
            <p:nvPr/>
          </p:nvCxnSpPr>
          <p:spPr>
            <a:xfrm>
              <a:off x="9740609" y="3218462"/>
              <a:ext cx="395151" cy="1099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67" idx="3"/>
              <a:endCxn id="59" idx="7"/>
            </p:cNvCxnSpPr>
            <p:nvPr/>
          </p:nvCxnSpPr>
          <p:spPr>
            <a:xfrm flipH="1">
              <a:off x="9267838" y="3218462"/>
              <a:ext cx="276489" cy="1099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6341423" y="4789343"/>
            <a:ext cx="1647825" cy="1546210"/>
            <a:chOff x="4913539" y="4784526"/>
            <a:chExt cx="1647825" cy="154621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4913539" y="528928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6283778" y="528928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5167993" y="60691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6042686" y="60691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126" idx="4"/>
              <a:endCxn id="128" idx="0"/>
            </p:cNvCxnSpPr>
            <p:nvPr/>
          </p:nvCxnSpPr>
          <p:spPr>
            <a:xfrm>
              <a:off x="5052332" y="5550898"/>
              <a:ext cx="254454" cy="518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27" idx="4"/>
              <a:endCxn id="129" idx="0"/>
            </p:cNvCxnSpPr>
            <p:nvPr/>
          </p:nvCxnSpPr>
          <p:spPr>
            <a:xfrm flipH="1">
              <a:off x="6181479" y="5550898"/>
              <a:ext cx="241092" cy="518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127" idx="2"/>
              <a:endCxn id="126" idx="6"/>
            </p:cNvCxnSpPr>
            <p:nvPr/>
          </p:nvCxnSpPr>
          <p:spPr>
            <a:xfrm flipH="1">
              <a:off x="5191125" y="5420093"/>
              <a:ext cx="10926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5579256" y="47845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33" idx="5"/>
              <a:endCxn id="127" idx="1"/>
            </p:cNvCxnSpPr>
            <p:nvPr/>
          </p:nvCxnSpPr>
          <p:spPr>
            <a:xfrm>
              <a:off x="5816190" y="5007824"/>
              <a:ext cx="508240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33" idx="3"/>
              <a:endCxn id="126" idx="7"/>
            </p:cNvCxnSpPr>
            <p:nvPr/>
          </p:nvCxnSpPr>
          <p:spPr>
            <a:xfrm flipH="1">
              <a:off x="5150473" y="5007824"/>
              <a:ext cx="469435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9394312" y="4789343"/>
            <a:ext cx="1647825" cy="1546210"/>
            <a:chOff x="8863662" y="4794160"/>
            <a:chExt cx="1647825" cy="154621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8863662" y="5298922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10233901" y="5298922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9118116" y="6078760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9992809" y="6078760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162" idx="3"/>
              <a:endCxn id="163" idx="7"/>
            </p:cNvCxnSpPr>
            <p:nvPr/>
          </p:nvCxnSpPr>
          <p:spPr>
            <a:xfrm flipH="1">
              <a:off x="9355050" y="5522220"/>
              <a:ext cx="919503" cy="59485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64" idx="2"/>
              <a:endCxn id="163" idx="6"/>
            </p:cNvCxnSpPr>
            <p:nvPr/>
          </p:nvCxnSpPr>
          <p:spPr>
            <a:xfrm flipH="1">
              <a:off x="9395702" y="6209565"/>
              <a:ext cx="59710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164" idx="1"/>
              <a:endCxn id="161" idx="5"/>
            </p:cNvCxnSpPr>
            <p:nvPr/>
          </p:nvCxnSpPr>
          <p:spPr>
            <a:xfrm flipH="1" flipV="1">
              <a:off x="9100596" y="5522220"/>
              <a:ext cx="932865" cy="59485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9529379" y="4794160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68" idx="5"/>
              <a:endCxn id="164" idx="0"/>
            </p:cNvCxnSpPr>
            <p:nvPr/>
          </p:nvCxnSpPr>
          <p:spPr>
            <a:xfrm>
              <a:off x="9766313" y="5017458"/>
              <a:ext cx="365289" cy="10613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68" idx="3"/>
              <a:endCxn id="163" idx="0"/>
            </p:cNvCxnSpPr>
            <p:nvPr/>
          </p:nvCxnSpPr>
          <p:spPr>
            <a:xfrm flipH="1">
              <a:off x="9256909" y="5017458"/>
              <a:ext cx="313122" cy="10613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8334740" y="1575066"/>
                <a:ext cx="89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740" y="1575066"/>
                <a:ext cx="8961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8334740" y="3506659"/>
                <a:ext cx="89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740" y="3506659"/>
                <a:ext cx="8961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8334740" y="5300838"/>
                <a:ext cx="89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740" y="5300838"/>
                <a:ext cx="896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6FD5FD1-3C83-4032-9A57-60EDDE6725AF}"/>
              </a:ext>
            </a:extLst>
          </p:cNvPr>
          <p:cNvGrpSpPr/>
          <p:nvPr/>
        </p:nvGrpSpPr>
        <p:grpSpPr>
          <a:xfrm>
            <a:off x="4014759" y="2094993"/>
            <a:ext cx="534465" cy="513363"/>
            <a:chOff x="5176157" y="1407733"/>
            <a:chExt cx="1268186" cy="1218115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A0F37646-41A4-4CF1-8CBA-F40C19421A50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568BC49-CD97-4BD3-AEAB-2B205F0640DA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F3248D5-C608-4696-8DF6-17D943753A93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7BF9E924-017A-427C-923A-247B6AF6A8A2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771E551-C1F3-4431-893F-F7D7AFC45AA3}"/>
                </a:ext>
              </a:extLst>
            </p:cNvPr>
            <p:cNvCxnSpPr>
              <a:cxnSpLocks/>
              <a:stCxn id="191" idx="4"/>
              <a:endCxn id="193" idx="0"/>
            </p:cNvCxnSpPr>
            <p:nvPr/>
          </p:nvCxnSpPr>
          <p:spPr>
            <a:xfrm>
              <a:off x="5314950" y="1669343"/>
              <a:ext cx="0" cy="694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A5A19C1-16D4-4DB4-8C69-BBF906339336}"/>
                </a:ext>
              </a:extLst>
            </p:cNvPr>
            <p:cNvCxnSpPr>
              <a:cxnSpLocks/>
              <a:stCxn id="192" idx="3"/>
              <a:endCxn id="193" idx="7"/>
            </p:cNvCxnSpPr>
            <p:nvPr/>
          </p:nvCxnSpPr>
          <p:spPr>
            <a:xfrm flipH="1">
              <a:off x="5413092" y="1631031"/>
              <a:ext cx="794316" cy="7715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249B146-D109-497E-969A-249F600692D4}"/>
                </a:ext>
              </a:extLst>
            </p:cNvPr>
            <p:cNvCxnSpPr>
              <a:cxnSpLocks/>
              <a:stCxn id="194" idx="2"/>
              <a:endCxn id="193" idx="6"/>
            </p:cNvCxnSpPr>
            <p:nvPr/>
          </p:nvCxnSpPr>
          <p:spPr>
            <a:xfrm flipH="1">
              <a:off x="5453743" y="2495043"/>
              <a:ext cx="7130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3800389" y="1644058"/>
            <a:ext cx="179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about this?</a:t>
            </a:r>
            <a:endParaRPr lang="en-SG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FD5FD1-3C83-4032-9A57-60EDDE6725AF}"/>
              </a:ext>
            </a:extLst>
          </p:cNvPr>
          <p:cNvGrpSpPr/>
          <p:nvPr/>
        </p:nvGrpSpPr>
        <p:grpSpPr>
          <a:xfrm>
            <a:off x="5235849" y="2058247"/>
            <a:ext cx="534465" cy="513363"/>
            <a:chOff x="5176157" y="1407733"/>
            <a:chExt cx="1268186" cy="1218115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0F37646-41A4-4CF1-8CBA-F40C19421A50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568BC49-CD97-4BD3-AEAB-2B205F0640DA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F3248D5-C608-4696-8DF6-17D943753A93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BF9E924-017A-427C-923A-247B6AF6A8A2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771E551-C1F3-4431-893F-F7D7AFC45AA3}"/>
                </a:ext>
              </a:extLst>
            </p:cNvPr>
            <p:cNvCxnSpPr>
              <a:cxnSpLocks/>
              <a:stCxn id="202" idx="6"/>
              <a:endCxn id="203" idx="2"/>
            </p:cNvCxnSpPr>
            <p:nvPr/>
          </p:nvCxnSpPr>
          <p:spPr>
            <a:xfrm>
              <a:off x="5453743" y="1538539"/>
              <a:ext cx="71301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5A19C1-16D4-4DB4-8C69-BBF906339336}"/>
                </a:ext>
              </a:extLst>
            </p:cNvPr>
            <p:cNvCxnSpPr>
              <a:cxnSpLocks/>
              <a:stCxn id="205" idx="1"/>
              <a:endCxn id="202" idx="5"/>
            </p:cNvCxnSpPr>
            <p:nvPr/>
          </p:nvCxnSpPr>
          <p:spPr>
            <a:xfrm flipH="1" flipV="1">
              <a:off x="5413092" y="1631031"/>
              <a:ext cx="794316" cy="77151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249B146-D109-497E-969A-249F600692D4}"/>
                </a:ext>
              </a:extLst>
            </p:cNvPr>
            <p:cNvCxnSpPr>
              <a:cxnSpLocks/>
              <a:stCxn id="205" idx="0"/>
              <a:endCxn id="203" idx="4"/>
            </p:cNvCxnSpPr>
            <p:nvPr/>
          </p:nvCxnSpPr>
          <p:spPr>
            <a:xfrm flipV="1">
              <a:off x="6305550" y="1669343"/>
              <a:ext cx="0" cy="6948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570129" y="2092025"/>
                <a:ext cx="556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≇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29" y="2092025"/>
                <a:ext cx="5563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2823">
                <a:extLst>
                  <a:ext uri="{FF2B5EF4-FFF2-40B4-BE49-F238E27FC236}">
                    <a16:creationId xmlns:a16="http://schemas.microsoft.com/office/drawing/2014/main" id="{C737B1A6-A03C-D142-99FA-ED37BE27BAB8}"/>
                  </a:ext>
                </a:extLst>
              </p:cNvPr>
              <p:cNvSpPr txBox="1"/>
              <p:nvPr/>
            </p:nvSpPr>
            <p:spPr>
              <a:xfrm>
                <a:off x="621804" y="4218572"/>
                <a:ext cx="3996240" cy="2030831"/>
              </a:xfrm>
              <a:prstGeom prst="rect">
                <a:avLst/>
              </a:prstGeom>
              <a:solidFill>
                <a:schemeClr val="lt1"/>
              </a:solidFill>
              <a:ln w="28575">
                <a:solidFill>
                  <a:srgbClr val="0432FF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=3,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has </a:t>
                </a: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3 edges. </a:t>
                </a:r>
              </a:p>
              <a:p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has 15 edges. </a:t>
                </a:r>
              </a:p>
              <a:p>
                <a:pPr>
                  <a:spcAft>
                    <a:spcPts val="0"/>
                  </a:spcAft>
                </a:pPr>
                <a:endParaRPr lang="en-US" sz="2400" dirty="0">
                  <a:solidFill>
                    <a:srgbClr val="0432FF"/>
                  </a:solidFill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Cannot be evenly divided into 2 equal halves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400" b="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432FF"/>
                  </a:solidFill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sz="2400" dirty="0">
                  <a:solidFill>
                    <a:srgbClr val="0432FF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 Box 2823">
                <a:extLst>
                  <a:ext uri="{FF2B5EF4-FFF2-40B4-BE49-F238E27FC236}">
                    <a16:creationId xmlns:a16="http://schemas.microsoft.com/office/drawing/2014/main" id="{C737B1A6-A03C-D142-99FA-ED37BE27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04" y="4218572"/>
                <a:ext cx="3996240" cy="2030831"/>
              </a:xfrm>
              <a:prstGeom prst="rect">
                <a:avLst/>
              </a:prstGeom>
              <a:blipFill>
                <a:blip r:embed="rId6"/>
                <a:stretch>
                  <a:fillRect l="-2208" t="-613" r="-1262" b="-613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63CF774A-34B0-EE46-AF37-71171E832C08}"/>
              </a:ext>
            </a:extLst>
          </p:cNvPr>
          <p:cNvSpPr txBox="1"/>
          <p:nvPr/>
        </p:nvSpPr>
        <p:spPr>
          <a:xfrm>
            <a:off x="621804" y="3600756"/>
            <a:ext cx="238236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 3 &amp; 6 vertices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2823">
                <a:extLst>
                  <a:ext uri="{FF2B5EF4-FFF2-40B4-BE49-F238E27FC236}">
                    <a16:creationId xmlns:a16="http://schemas.microsoft.com/office/drawing/2014/main" id="{62795A71-B306-1F41-989D-9F5D66212586}"/>
                  </a:ext>
                </a:extLst>
              </p:cNvPr>
              <p:cNvSpPr txBox="1"/>
              <p:nvPr/>
            </p:nvSpPr>
            <p:spPr>
              <a:xfrm>
                <a:off x="409932" y="1042832"/>
                <a:ext cx="3168996" cy="926510"/>
              </a:xfrm>
              <a:prstGeom prst="rect">
                <a:avLst/>
              </a:prstGeom>
              <a:solidFill>
                <a:schemeClr val="lt1"/>
              </a:solidFill>
              <a:ln w="28575">
                <a:solidFill>
                  <a:srgbClr val="0432FF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has </a:t>
                </a: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6 edges. </a:t>
                </a:r>
              </a:p>
              <a:p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So 3 each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  <m:r>
                      <a:rPr lang="en-US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432FF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 Box 2823">
                <a:extLst>
                  <a:ext uri="{FF2B5EF4-FFF2-40B4-BE49-F238E27FC236}">
                    <a16:creationId xmlns:a16="http://schemas.microsoft.com/office/drawing/2014/main" id="{62795A71-B306-1F41-989D-9F5D66212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2" y="1042832"/>
                <a:ext cx="3168996" cy="926510"/>
              </a:xfrm>
              <a:prstGeom prst="rect">
                <a:avLst/>
              </a:prstGeom>
              <a:blipFill>
                <a:blip r:embed="rId7"/>
                <a:stretch>
                  <a:fillRect l="-2372" t="-1316" b="-2632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2823">
                <a:extLst>
                  <a:ext uri="{FF2B5EF4-FFF2-40B4-BE49-F238E27FC236}">
                    <a16:creationId xmlns:a16="http://schemas.microsoft.com/office/drawing/2014/main" id="{975157A5-9659-3743-9865-30D9D61F4578}"/>
                  </a:ext>
                </a:extLst>
              </p:cNvPr>
              <p:cNvSpPr txBox="1"/>
              <p:nvPr/>
            </p:nvSpPr>
            <p:spPr>
              <a:xfrm>
                <a:off x="403671" y="2284076"/>
                <a:ext cx="3022158" cy="926510"/>
              </a:xfrm>
              <a:prstGeom prst="rect">
                <a:avLst/>
              </a:prstGeom>
              <a:solidFill>
                <a:schemeClr val="lt1"/>
              </a:solidFill>
              <a:ln w="28575">
                <a:solidFill>
                  <a:srgbClr val="0432FF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has </a:t>
                </a: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10 edges. </a:t>
                </a:r>
              </a:p>
              <a:p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So 5 each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432FF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 Box 2823">
                <a:extLst>
                  <a:ext uri="{FF2B5EF4-FFF2-40B4-BE49-F238E27FC236}">
                    <a16:creationId xmlns:a16="http://schemas.microsoft.com/office/drawing/2014/main" id="{975157A5-9659-3743-9865-30D9D61F4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71" y="2284076"/>
                <a:ext cx="3022158" cy="926510"/>
              </a:xfrm>
              <a:prstGeom prst="rect">
                <a:avLst/>
              </a:prstGeom>
              <a:blipFill>
                <a:blip r:embed="rId8"/>
                <a:stretch>
                  <a:fillRect l="-2490" t="-1316" b="-2632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22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87" grpId="0"/>
      <p:bldP spid="188" grpId="0"/>
      <p:bldP spid="189" grpId="0"/>
      <p:bldP spid="198" grpId="0"/>
      <p:bldP spid="216" grpId="0"/>
      <p:bldP spid="90" grpId="0" animBg="1"/>
      <p:bldP spid="92" grpId="0" animBg="1"/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C74C9-FC96-49D8-873F-E1C82A42FC2B}"/>
                  </a:ext>
                </a:extLst>
              </p:cNvPr>
              <p:cNvSpPr txBox="1"/>
              <p:nvPr/>
            </p:nvSpPr>
            <p:spPr>
              <a:xfrm>
                <a:off x="1466332" y="380200"/>
                <a:ext cx="9872228" cy="118205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 be a simple graph with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 vertices where every vertex has degree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800" dirty="0"/>
                  <a:t>. Prove that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 is connected.</a:t>
                </a:r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C74C9-FC96-49D8-873F-E1C82A42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32" y="380200"/>
                <a:ext cx="9872228" cy="1182055"/>
              </a:xfrm>
              <a:prstGeom prst="rect">
                <a:avLst/>
              </a:prstGeom>
              <a:blipFill>
                <a:blip r:embed="rId2"/>
                <a:stretch>
                  <a:fillRect l="-1297" t="-4639" b="-41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/>
              <p:nvPr/>
            </p:nvSpPr>
            <p:spPr>
              <a:xfrm>
                <a:off x="556659" y="1939020"/>
                <a:ext cx="6745479" cy="398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Proof by contradiction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1. 	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connected.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2.	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be the vertices in two separate connected components.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3.	Then the number of vertices in the union of their </a:t>
                </a:r>
                <a:r>
                  <a:rPr lang="en-US" sz="2400" dirty="0" err="1"/>
                  <a:t>neighbourhood</a:t>
                </a:r>
                <a:r>
                  <a:rPr lang="en-US" sz="2400" dirty="0"/>
                  <a:t>,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is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+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4.	This contradicts that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vertices.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5.	Hence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connected.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59" y="1939020"/>
                <a:ext cx="6745479" cy="3981731"/>
              </a:xfrm>
              <a:prstGeom prst="rect">
                <a:avLst/>
              </a:prstGeom>
              <a:blipFill>
                <a:blip r:embed="rId3"/>
                <a:stretch>
                  <a:fillRect l="-1355" t="-1225" r="-1355" b="-26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0858C6FC-8894-4D79-A7A0-475270050B28}"/>
              </a:ext>
            </a:extLst>
          </p:cNvPr>
          <p:cNvGrpSpPr/>
          <p:nvPr/>
        </p:nvGrpSpPr>
        <p:grpSpPr>
          <a:xfrm>
            <a:off x="7663741" y="1896490"/>
            <a:ext cx="3629890" cy="2439537"/>
            <a:chOff x="7663741" y="1896490"/>
            <a:chExt cx="3629890" cy="243953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4911DB-933B-4464-A764-034ABF8D65BB}"/>
                </a:ext>
              </a:extLst>
            </p:cNvPr>
            <p:cNvSpPr/>
            <p:nvPr/>
          </p:nvSpPr>
          <p:spPr>
            <a:xfrm>
              <a:off x="7663741" y="2326947"/>
              <a:ext cx="1542472" cy="200908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4F93BB-BE06-413D-9B9D-B75661E2EA39}"/>
                </a:ext>
              </a:extLst>
            </p:cNvPr>
            <p:cNvSpPr/>
            <p:nvPr/>
          </p:nvSpPr>
          <p:spPr>
            <a:xfrm>
              <a:off x="9587414" y="1896490"/>
              <a:ext cx="1706217" cy="200908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91974F-37FA-43C9-A1B2-82AC1A25F0C5}"/>
              </a:ext>
            </a:extLst>
          </p:cNvPr>
          <p:cNvGrpSpPr/>
          <p:nvPr/>
        </p:nvGrpSpPr>
        <p:grpSpPr>
          <a:xfrm>
            <a:off x="8037812" y="3084329"/>
            <a:ext cx="802773" cy="743214"/>
            <a:chOff x="8037812" y="3084329"/>
            <a:chExt cx="802773" cy="74321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B29E4E-A90C-4E5D-9C6F-A6E1A1CEB111}"/>
                </a:ext>
              </a:extLst>
            </p:cNvPr>
            <p:cNvSpPr/>
            <p:nvPr/>
          </p:nvSpPr>
          <p:spPr>
            <a:xfrm>
              <a:off x="8729748" y="3084329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7AD449-73C0-43E5-B7E0-B956BF6E7F57}"/>
                </a:ext>
              </a:extLst>
            </p:cNvPr>
            <p:cNvSpPr/>
            <p:nvPr/>
          </p:nvSpPr>
          <p:spPr>
            <a:xfrm>
              <a:off x="8618911" y="3608242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993E18-F4AD-4D80-B621-D1FB0BAC1E3D}"/>
                </a:ext>
              </a:extLst>
            </p:cNvPr>
            <p:cNvSpPr/>
            <p:nvPr/>
          </p:nvSpPr>
          <p:spPr>
            <a:xfrm>
              <a:off x="8037812" y="3728252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A0BE28-6C16-46AD-BB0E-18FDCD0BC228}"/>
                </a:ext>
              </a:extLst>
            </p:cNvPr>
            <p:cNvCxnSpPr>
              <a:cxnSpLocks/>
              <a:stCxn id="4" idx="4"/>
              <a:endCxn id="17" idx="0"/>
            </p:cNvCxnSpPr>
            <p:nvPr/>
          </p:nvCxnSpPr>
          <p:spPr>
            <a:xfrm flipH="1">
              <a:off x="8093231" y="3121274"/>
              <a:ext cx="50801" cy="6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2B2014-686A-4229-8B00-08CFE5E2C970}"/>
                </a:ext>
              </a:extLst>
            </p:cNvPr>
            <p:cNvCxnSpPr>
              <a:cxnSpLocks/>
              <a:stCxn id="4" idx="5"/>
              <a:endCxn id="16" idx="1"/>
            </p:cNvCxnSpPr>
            <p:nvPr/>
          </p:nvCxnSpPr>
          <p:spPr>
            <a:xfrm>
              <a:off x="8183218" y="3106733"/>
              <a:ext cx="451925" cy="516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35814-7A8A-4266-AE16-50060638F506}"/>
                </a:ext>
              </a:extLst>
            </p:cNvPr>
            <p:cNvCxnSpPr>
              <a:cxnSpLocks/>
              <a:stCxn id="4" idx="5"/>
              <a:endCxn id="14" idx="2"/>
            </p:cNvCxnSpPr>
            <p:nvPr/>
          </p:nvCxnSpPr>
          <p:spPr>
            <a:xfrm>
              <a:off x="8183218" y="3106733"/>
              <a:ext cx="546530" cy="2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867768-1105-4152-B60F-E502106801E1}"/>
              </a:ext>
            </a:extLst>
          </p:cNvPr>
          <p:cNvGrpSpPr/>
          <p:nvPr/>
        </p:nvGrpSpPr>
        <p:grpSpPr>
          <a:xfrm>
            <a:off x="9984457" y="2421393"/>
            <a:ext cx="925354" cy="916038"/>
            <a:chOff x="9995922" y="2606830"/>
            <a:chExt cx="925354" cy="9160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56C4AF-BB5A-48A0-80B2-82EF411A3C5B}"/>
                </a:ext>
              </a:extLst>
            </p:cNvPr>
            <p:cNvSpPr/>
            <p:nvPr/>
          </p:nvSpPr>
          <p:spPr>
            <a:xfrm>
              <a:off x="10810439" y="2606830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7BA266-3D95-4A05-A30E-C256CCB72579}"/>
                </a:ext>
              </a:extLst>
            </p:cNvPr>
            <p:cNvSpPr/>
            <p:nvPr/>
          </p:nvSpPr>
          <p:spPr>
            <a:xfrm>
              <a:off x="10413666" y="2780121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10DACF-2ECA-4E1A-BF61-557F31453B00}"/>
                </a:ext>
              </a:extLst>
            </p:cNvPr>
            <p:cNvSpPr/>
            <p:nvPr/>
          </p:nvSpPr>
          <p:spPr>
            <a:xfrm>
              <a:off x="9995922" y="3183620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AC87A9-A1F4-4964-996A-0A895340C2AB}"/>
                </a:ext>
              </a:extLst>
            </p:cNvPr>
            <p:cNvSpPr/>
            <p:nvPr/>
          </p:nvSpPr>
          <p:spPr>
            <a:xfrm>
              <a:off x="10000540" y="2730475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85E76C-3F45-4150-A5D3-644EF66ABBEB}"/>
                </a:ext>
              </a:extLst>
            </p:cNvPr>
            <p:cNvCxnSpPr>
              <a:cxnSpLocks/>
              <a:stCxn id="20" idx="5"/>
              <a:endCxn id="9" idx="2"/>
            </p:cNvCxnSpPr>
            <p:nvPr/>
          </p:nvCxnSpPr>
          <p:spPr>
            <a:xfrm>
              <a:off x="10090527" y="3268370"/>
              <a:ext cx="400795" cy="2544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E895C4-712F-4031-8A14-DC352C9D3E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84814" y="2827369"/>
              <a:ext cx="432540" cy="666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C796EF-E680-42EE-B6F2-62127408E248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10469085" y="2879412"/>
              <a:ext cx="93168" cy="643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9DA7B0-5633-4035-9F62-8BC934819DE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10585209" y="2691580"/>
              <a:ext cx="241462" cy="7983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997D5C-5315-481F-A1E1-426A330A0C1B}"/>
              </a:ext>
            </a:extLst>
          </p:cNvPr>
          <p:cNvGrpSpPr/>
          <p:nvPr/>
        </p:nvGrpSpPr>
        <p:grpSpPr>
          <a:xfrm>
            <a:off x="10479857" y="3287785"/>
            <a:ext cx="441419" cy="374736"/>
            <a:chOff x="10491322" y="3473222"/>
            <a:chExt cx="441419" cy="3747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631BE3-A274-411E-AD4A-AD292D187751}"/>
                </a:ext>
              </a:extLst>
            </p:cNvPr>
            <p:cNvSpPr/>
            <p:nvPr/>
          </p:nvSpPr>
          <p:spPr>
            <a:xfrm>
              <a:off x="10491322" y="3473222"/>
              <a:ext cx="110837" cy="9929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9B48B0-D969-44AC-BA23-0BD8ACF3B528}"/>
                    </a:ext>
                  </a:extLst>
                </p:cNvPr>
                <p:cNvSpPr txBox="1"/>
                <p:nvPr/>
              </p:nvSpPr>
              <p:spPr>
                <a:xfrm>
                  <a:off x="10507869" y="3478626"/>
                  <a:ext cx="42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9B48B0-D969-44AC-BA23-0BD8ACF3B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7869" y="3478626"/>
                  <a:ext cx="42487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C96F49-9A3F-469F-AF62-361432C8C4A8}"/>
              </a:ext>
            </a:extLst>
          </p:cNvPr>
          <p:cNvGrpSpPr/>
          <p:nvPr/>
        </p:nvGrpSpPr>
        <p:grpSpPr>
          <a:xfrm>
            <a:off x="7876177" y="2645101"/>
            <a:ext cx="424872" cy="476173"/>
            <a:chOff x="7876177" y="2645101"/>
            <a:chExt cx="424872" cy="4761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290538-C509-48EF-A76D-0A634B1660BF}"/>
                </a:ext>
              </a:extLst>
            </p:cNvPr>
            <p:cNvSpPr/>
            <p:nvPr/>
          </p:nvSpPr>
          <p:spPr>
            <a:xfrm>
              <a:off x="8088613" y="3021983"/>
              <a:ext cx="110837" cy="99291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2F5846C-EFCC-44BC-B9B6-76A6B98191BA}"/>
                    </a:ext>
                  </a:extLst>
                </p:cNvPr>
                <p:cNvSpPr txBox="1"/>
                <p:nvPr/>
              </p:nvSpPr>
              <p:spPr>
                <a:xfrm>
                  <a:off x="7876177" y="2645101"/>
                  <a:ext cx="42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2F5846C-EFCC-44BC-B9B6-76A6B9819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177" y="2645101"/>
                  <a:ext cx="4248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20318C-61D8-4C6B-8A38-250D442FE181}"/>
                  </a:ext>
                </a:extLst>
              </p:cNvPr>
              <p:cNvSpPr txBox="1"/>
              <p:nvPr/>
            </p:nvSpPr>
            <p:spPr>
              <a:xfrm>
                <a:off x="6872749" y="4520438"/>
                <a:ext cx="4860915" cy="2025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54013" indent="-354013"/>
                <a:r>
                  <a:rPr lang="en-SG" dirty="0"/>
                  <a:t>3.1	Case: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is even, then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for some integer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+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SG" dirty="0"/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+2.</m:t>
                    </m:r>
                  </m:oMath>
                </a14:m>
                <a:endParaRPr lang="en-SG" dirty="0"/>
              </a:p>
              <a:p>
                <a:pPr marL="354013" indent="-354013"/>
                <a:r>
                  <a:rPr lang="en-SG" dirty="0"/>
                  <a:t>3.2	Case: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is odd, then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for some integer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+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+2=</m:t>
                    </m:r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SG" dirty="0"/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20318C-61D8-4C6B-8A38-250D442F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49" y="4520438"/>
                <a:ext cx="4860915" cy="2025298"/>
              </a:xfrm>
              <a:prstGeom prst="rect">
                <a:avLst/>
              </a:prstGeom>
              <a:blipFill>
                <a:blip r:embed="rId6"/>
                <a:stretch>
                  <a:fillRect l="-875" t="-1497" r="-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Consider the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given below. How many spanning trees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are there?</a:t>
                </a:r>
                <a:r>
                  <a:rPr lang="en-SG" sz="2800" dirty="0">
                    <a:effectLst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390434" cy="954107"/>
              </a:xfrm>
              <a:prstGeom prst="rect">
                <a:avLst/>
              </a:prstGeom>
              <a:blipFill>
                <a:blip r:embed="rId2"/>
                <a:stretch>
                  <a:fillRect l="-121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EFF5A38-05AF-5B4C-AD4B-D0EE158141A1}"/>
              </a:ext>
            </a:extLst>
          </p:cNvPr>
          <p:cNvGrpSpPr/>
          <p:nvPr/>
        </p:nvGrpSpPr>
        <p:grpSpPr>
          <a:xfrm>
            <a:off x="1795017" y="1895808"/>
            <a:ext cx="3499997" cy="2600928"/>
            <a:chOff x="154792" y="-142375"/>
            <a:chExt cx="1839511" cy="13547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2">
                  <a:extLst>
                    <a:ext uri="{FF2B5EF4-FFF2-40B4-BE49-F238E27FC236}">
                      <a16:creationId xmlns:a16="http://schemas.microsoft.com/office/drawing/2014/main" id="{04670A77-88B6-DE4A-A38A-8456DA5F33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4792" y="907816"/>
                  <a:ext cx="353211" cy="3046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𝑏</m:t>
                        </m:r>
                      </m:oMath>
                    </m:oMathPara>
                  </a14:m>
                  <a:endParaRPr lang="en-SG" sz="32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 Box 2">
                  <a:extLst>
                    <a:ext uri="{FF2B5EF4-FFF2-40B4-BE49-F238E27FC236}">
                      <a16:creationId xmlns:a16="http://schemas.microsoft.com/office/drawing/2014/main" id="{04670A77-88B6-DE4A-A38A-8456DA5F3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792" y="907816"/>
                  <a:ext cx="353211" cy="3046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">
                  <a:extLst>
                    <a:ext uri="{FF2B5EF4-FFF2-40B4-BE49-F238E27FC236}">
                      <a16:creationId xmlns:a16="http://schemas.microsoft.com/office/drawing/2014/main" id="{DF666F9A-C002-B240-9732-F491929A4F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4792" y="-129616"/>
                  <a:ext cx="353211" cy="3046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oMath>
                    </m:oMathPara>
                  </a14:m>
                  <a:endParaRPr lang="en-SG" sz="32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 Box 2">
                  <a:extLst>
                    <a:ext uri="{FF2B5EF4-FFF2-40B4-BE49-F238E27FC236}">
                      <a16:creationId xmlns:a16="http://schemas.microsoft.com/office/drawing/2014/main" id="{DF666F9A-C002-B240-9732-F491929A4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792" y="-129616"/>
                  <a:ext cx="353211" cy="3046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3181EB54-2ED1-6D4B-A3D9-DC8F330469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959" y="-142375"/>
                  <a:ext cx="353229" cy="3046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</m:t>
                        </m:r>
                      </m:oMath>
                    </m:oMathPara>
                  </a14:m>
                  <a:endParaRPr lang="en-SG" sz="32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3181EB54-2ED1-6D4B-A3D9-DC8F33046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5959" y="-142375"/>
                  <a:ext cx="353229" cy="3046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2">
                  <a:extLst>
                    <a:ext uri="{FF2B5EF4-FFF2-40B4-BE49-F238E27FC236}">
                      <a16:creationId xmlns:a16="http://schemas.microsoft.com/office/drawing/2014/main" id="{AD202196-8D0D-E34F-9195-43CA8E952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1802" y="907270"/>
                  <a:ext cx="353211" cy="3046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𝑐</m:t>
                        </m:r>
                      </m:oMath>
                    </m:oMathPara>
                  </a14:m>
                  <a:endParaRPr lang="en-SG" sz="32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 Box 2">
                  <a:extLst>
                    <a:ext uri="{FF2B5EF4-FFF2-40B4-BE49-F238E27FC236}">
                      <a16:creationId xmlns:a16="http://schemas.microsoft.com/office/drawing/2014/main" id="{AD202196-8D0D-E34F-9195-43CA8E952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802" y="907270"/>
                  <a:ext cx="353211" cy="3046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2">
                  <a:extLst>
                    <a:ext uri="{FF2B5EF4-FFF2-40B4-BE49-F238E27FC236}">
                      <a16:creationId xmlns:a16="http://schemas.microsoft.com/office/drawing/2014/main" id="{2C3F23C7-72C1-3946-AC5E-11B0B866E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2897" y="884594"/>
                  <a:ext cx="352576" cy="3046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𝑒</m:t>
                        </m:r>
                      </m:oMath>
                    </m:oMathPara>
                  </a14:m>
                  <a:endParaRPr lang="en-SG" sz="32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 Box 2">
                  <a:extLst>
                    <a:ext uri="{FF2B5EF4-FFF2-40B4-BE49-F238E27FC236}">
                      <a16:creationId xmlns:a16="http://schemas.microsoft.com/office/drawing/2014/main" id="{2C3F23C7-72C1-3946-AC5E-11B0B866E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2897" y="884594"/>
                  <a:ext cx="352576" cy="3046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">
                  <a:extLst>
                    <a:ext uri="{FF2B5EF4-FFF2-40B4-BE49-F238E27FC236}">
                      <a16:creationId xmlns:a16="http://schemas.microsoft.com/office/drawing/2014/main" id="{7D4B4EEA-2B99-D843-B5D5-D4ACF8B36C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092" y="-129594"/>
                  <a:ext cx="353211" cy="3046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𝑓</m:t>
                        </m:r>
                      </m:oMath>
                    </m:oMathPara>
                  </a14:m>
                  <a:endParaRPr lang="en-SG" sz="32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 Box 2">
                  <a:extLst>
                    <a:ext uri="{FF2B5EF4-FFF2-40B4-BE49-F238E27FC236}">
                      <a16:creationId xmlns:a16="http://schemas.microsoft.com/office/drawing/2014/main" id="{7D4B4EEA-2B99-D843-B5D5-D4ACF8B36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41092" y="-129594"/>
                  <a:ext cx="353211" cy="304602"/>
                </a:xfrm>
                <a:prstGeom prst="rect">
                  <a:avLst/>
                </a:prstGeom>
                <a:blipFill>
                  <a:blip r:embed="rId8"/>
                  <a:stretch>
                    <a:fillRect b="-1914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1CFB82-D1B9-BB48-A3A0-F8FFE1371C29}"/>
                </a:ext>
              </a:extLst>
            </p:cNvPr>
            <p:cNvGrpSpPr/>
            <p:nvPr/>
          </p:nvGrpSpPr>
          <p:grpSpPr>
            <a:xfrm>
              <a:off x="279400" y="127000"/>
              <a:ext cx="1573380" cy="819961"/>
              <a:chOff x="0" y="0"/>
              <a:chExt cx="1573380" cy="81996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08C2E82-9935-A043-A54D-D0BBA5D6D668}"/>
                  </a:ext>
                </a:extLst>
              </p:cNvPr>
              <p:cNvGrpSpPr/>
              <p:nvPr/>
            </p:nvGrpSpPr>
            <p:grpSpPr>
              <a:xfrm>
                <a:off x="57150" y="21458"/>
                <a:ext cx="1467244" cy="752128"/>
                <a:chOff x="0" y="-22992"/>
                <a:chExt cx="1467244" cy="752128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237A97-CE81-D345-B215-AA25550DA9D0}"/>
                    </a:ext>
                  </a:extLst>
                </p:cNvPr>
                <p:cNvCxnSpPr/>
                <p:nvPr/>
              </p:nvCxnSpPr>
              <p:spPr>
                <a:xfrm>
                  <a:off x="0" y="6168"/>
                  <a:ext cx="7334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97BC980-3DFE-C246-81DA-567D3FA9ABC9}"/>
                    </a:ext>
                  </a:extLst>
                </p:cNvPr>
                <p:cNvCxnSpPr/>
                <p:nvPr/>
              </p:nvCxnSpPr>
              <p:spPr>
                <a:xfrm>
                  <a:off x="0" y="720085"/>
                  <a:ext cx="73347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043CC87-B145-4F47-8CE3-02765531AE6B}"/>
                    </a:ext>
                  </a:extLst>
                </p:cNvPr>
                <p:cNvCxnSpPr/>
                <p:nvPr/>
              </p:nvCxnSpPr>
              <p:spPr>
                <a:xfrm>
                  <a:off x="733476" y="720085"/>
                  <a:ext cx="73347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AE0DFB5-E4A9-1F4E-97DF-BD67ACFDFAC7}"/>
                    </a:ext>
                  </a:extLst>
                </p:cNvPr>
                <p:cNvCxnSpPr/>
                <p:nvPr/>
              </p:nvCxnSpPr>
              <p:spPr>
                <a:xfrm rot="16200000">
                  <a:off x="377123" y="372491"/>
                  <a:ext cx="71329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67F48B7-2573-0E49-A256-A50BC33BBCBE}"/>
                    </a:ext>
                  </a:extLst>
                </p:cNvPr>
                <p:cNvCxnSpPr/>
                <p:nvPr/>
              </p:nvCxnSpPr>
              <p:spPr>
                <a:xfrm rot="16200000">
                  <a:off x="-356353" y="362711"/>
                  <a:ext cx="71329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71F661D-1D8D-B843-9193-9DA6DF50E8DF}"/>
                    </a:ext>
                  </a:extLst>
                </p:cNvPr>
                <p:cNvCxnSpPr/>
                <p:nvPr/>
              </p:nvCxnSpPr>
              <p:spPr>
                <a:xfrm rot="16200000">
                  <a:off x="1110599" y="333653"/>
                  <a:ext cx="7132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4FAED81-FF83-F340-90C1-1A161EB6EB5C}"/>
                    </a:ext>
                  </a:extLst>
                </p:cNvPr>
                <p:cNvCxnSpPr/>
                <p:nvPr/>
              </p:nvCxnSpPr>
              <p:spPr>
                <a:xfrm flipH="1">
                  <a:off x="750974" y="8545"/>
                  <a:ext cx="712480" cy="7033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6EF6610-4A57-3646-85A2-12180900F8DE}"/>
                  </a:ext>
                </a:extLst>
              </p:cNvPr>
              <p:cNvGrpSpPr/>
              <p:nvPr/>
            </p:nvGrpSpPr>
            <p:grpSpPr>
              <a:xfrm>
                <a:off x="0" y="0"/>
                <a:ext cx="1573380" cy="819961"/>
                <a:chOff x="0" y="0"/>
                <a:chExt cx="1573380" cy="819961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6401AEA-65D0-2043-AD0A-53ADC8F65EAE}"/>
                    </a:ext>
                  </a:extLst>
                </p:cNvPr>
                <p:cNvSpPr/>
                <p:nvPr/>
              </p:nvSpPr>
              <p:spPr>
                <a:xfrm>
                  <a:off x="733476" y="0"/>
                  <a:ext cx="111125" cy="10604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4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B01C3A6-0212-7B45-B4A7-BB4980BD9A0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1125" cy="10604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4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14AA7BA-B6CB-2D4E-BFCD-8F0CEA096963}"/>
                    </a:ext>
                  </a:extLst>
                </p:cNvPr>
                <p:cNvSpPr/>
                <p:nvPr/>
              </p:nvSpPr>
              <p:spPr>
                <a:xfrm>
                  <a:off x="0" y="713916"/>
                  <a:ext cx="111125" cy="10604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4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E5632D7-6644-0C44-A5C5-8C0EFD575A74}"/>
                    </a:ext>
                  </a:extLst>
                </p:cNvPr>
                <p:cNvSpPr/>
                <p:nvPr/>
              </p:nvSpPr>
              <p:spPr>
                <a:xfrm>
                  <a:off x="728586" y="713916"/>
                  <a:ext cx="111125" cy="10604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4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AC115B2-9258-1D4D-85E9-F6B319E553E5}"/>
                    </a:ext>
                  </a:extLst>
                </p:cNvPr>
                <p:cNvSpPr/>
                <p:nvPr/>
              </p:nvSpPr>
              <p:spPr>
                <a:xfrm>
                  <a:off x="1462062" y="14058"/>
                  <a:ext cx="111318" cy="1065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4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E0B8D25-A71B-DD4E-8690-1110B3A86BDE}"/>
                    </a:ext>
                  </a:extLst>
                </p:cNvPr>
                <p:cNvSpPr/>
                <p:nvPr/>
              </p:nvSpPr>
              <p:spPr>
                <a:xfrm>
                  <a:off x="1462062" y="694337"/>
                  <a:ext cx="111125" cy="10604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4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823">
                <a:extLst>
                  <a:ext uri="{FF2B5EF4-FFF2-40B4-BE49-F238E27FC236}">
                    <a16:creationId xmlns:a16="http://schemas.microsoft.com/office/drawing/2014/main" id="{47D43559-F4DF-3644-BF4E-7F002D861B3A}"/>
                  </a:ext>
                </a:extLst>
              </p:cNvPr>
              <p:cNvSpPr txBox="1"/>
              <p:nvPr/>
            </p:nvSpPr>
            <p:spPr>
              <a:xfrm>
                <a:off x="5651965" y="1575663"/>
                <a:ext cx="5762269" cy="3642723"/>
              </a:xfrm>
              <a:prstGeom prst="rect">
                <a:avLst/>
              </a:prstGeom>
              <a:solidFill>
                <a:schemeClr val="lt1"/>
              </a:solidFill>
              <a:ln w="28575">
                <a:solidFill>
                  <a:srgbClr val="0432FF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There are 2 edge-disjoint cycles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={</m:t>
                    </m:r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𝑏</m:t>
                    </m:r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𝑐</m:t>
                    </m:r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𝑑</m:t>
                    </m:r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and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𝑐</m:t>
                        </m:r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𝑒</m:t>
                        </m:r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:endParaRPr lang="en-SG" sz="2400" dirty="0">
                  <a:effectLst/>
                  <a:ea typeface="SimSun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We need to remove 1 edge from each cycle:  </a:t>
                </a:r>
                <a:b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    4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and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432FF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3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432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spcAft>
                    <a:spcPts val="0"/>
                  </a:spcAft>
                </a:pPr>
                <a:b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Product rule:  Total #ways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432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4×3=12</m:t>
                    </m:r>
                  </m:oMath>
                </a14:m>
                <a:r>
                  <a:rPr lang="en-US" sz="2400" dirty="0">
                    <a:solidFill>
                      <a:srgbClr val="0432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en-SG" sz="2400" dirty="0">
                  <a:effectLst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Text Box 2823">
                <a:extLst>
                  <a:ext uri="{FF2B5EF4-FFF2-40B4-BE49-F238E27FC236}">
                    <a16:creationId xmlns:a16="http://schemas.microsoft.com/office/drawing/2014/main" id="{47D43559-F4DF-3644-BF4E-7F002D861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65" y="1575663"/>
                <a:ext cx="5762269" cy="3642723"/>
              </a:xfrm>
              <a:prstGeom prst="rect">
                <a:avLst/>
              </a:prstGeom>
              <a:blipFill>
                <a:blip r:embed="rId9"/>
                <a:stretch>
                  <a:fillRect l="-1368" t="-995" r="-1158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303D924-2A3F-F44C-B5FB-77C74063E101}"/>
              </a:ext>
            </a:extLst>
          </p:cNvPr>
          <p:cNvSpPr txBox="1"/>
          <p:nvPr/>
        </p:nvSpPr>
        <p:spPr>
          <a:xfrm>
            <a:off x="5651965" y="5708747"/>
            <a:ext cx="5762269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DIY:</a:t>
            </a:r>
            <a:r>
              <a:rPr lang="en-US" sz="2800" dirty="0">
                <a:solidFill>
                  <a:srgbClr val="C00000"/>
                </a:solidFill>
              </a:rPr>
              <a:t>  Draw these 12 spanning trees.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8AD10-C9E9-B74F-B45E-4A5128F4A198}"/>
              </a:ext>
            </a:extLst>
          </p:cNvPr>
          <p:cNvSpPr txBox="1"/>
          <p:nvPr/>
        </p:nvSpPr>
        <p:spPr>
          <a:xfrm>
            <a:off x="14346621" y="-1072055"/>
            <a:ext cx="1847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390434" cy="523220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(a) Draw all non-isomorphic trees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nodes,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r>
                  <a:rPr lang="en-US" sz="2800" dirty="0"/>
                  <a:t>.</a:t>
                </a:r>
                <a:r>
                  <a:rPr lang="en-SG" sz="2800" dirty="0">
                    <a:effectLst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390434" cy="523220"/>
              </a:xfrm>
              <a:prstGeom prst="rect">
                <a:avLst/>
              </a:prstGeom>
              <a:blipFill>
                <a:blip r:embed="rId2"/>
                <a:stretch>
                  <a:fillRect l="-121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05A8E08-7C7D-F64D-B4D7-A56EB464C3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7" y="1565952"/>
            <a:ext cx="9225816" cy="39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1413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E56F3-DDBE-CE4D-B861-5F7759BF5794}"/>
              </a:ext>
            </a:extLst>
          </p:cNvPr>
          <p:cNvSpPr txBox="1"/>
          <p:nvPr/>
        </p:nvSpPr>
        <p:spPr>
          <a:xfrm>
            <a:off x="1415792" y="493570"/>
            <a:ext cx="9390434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(b) For each non-isomorphic tree in part (a), how many isomorphic copies are there?</a:t>
            </a:r>
            <a:r>
              <a:rPr lang="en-SG" sz="2800" dirty="0"/>
              <a:t> 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A8E08-7C7D-F64D-B4D7-A56EB464C3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3792" y="1714395"/>
            <a:ext cx="9282224" cy="41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>
        <a:noFill/>
        <a:ln>
          <a:solidFill>
            <a:srgbClr val="0000FF"/>
          </a:solidFill>
        </a:ln>
      </a:spPr>
      <a:bodyPr lIns="36000" rIns="36000" rtlCol="0" anchor="ctr"/>
      <a:lstStyle>
        <a:defPPr algn="ctr">
          <a:defRPr dirty="0" smtClean="0">
            <a:solidFill>
              <a:srgbClr val="0000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1198904</TotalTime>
  <Words>2254</Words>
  <Application>Microsoft Office PowerPoint</Application>
  <PresentationFormat>Widescreen</PresentationFormat>
  <Paragraphs>493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Calibri</vt:lpstr>
      <vt:lpstr>Cambria Math</vt:lpstr>
      <vt:lpstr>Corbel</vt:lpstr>
      <vt:lpstr>Symbol</vt:lpstr>
      <vt:lpstr>Times New Roman</vt:lpstr>
      <vt:lpstr>Wingdings</vt:lpstr>
      <vt:lpstr>Wingdings 2</vt:lpstr>
      <vt:lpstr>Theme1</vt:lpstr>
      <vt:lpstr>Cs1231S tutorial #11</vt:lpstr>
      <vt:lpstr>Learning objectives of this tutorial</vt:lpstr>
      <vt:lpstr>Definitions and Theorems</vt:lpstr>
      <vt:lpstr>Q1.</vt:lpstr>
      <vt:lpstr>Q1. </vt:lpstr>
      <vt:lpstr>Q2. </vt:lpstr>
      <vt:lpstr>Q3.</vt:lpstr>
      <vt:lpstr>Q4.</vt:lpstr>
      <vt:lpstr>Q4.</vt:lpstr>
      <vt:lpstr>Q5.</vt:lpstr>
      <vt:lpstr>Q6.</vt:lpstr>
      <vt:lpstr>Q6.</vt:lpstr>
      <vt:lpstr>Q7.</vt:lpstr>
      <vt:lpstr>Q8.</vt:lpstr>
      <vt:lpstr>Q8.</vt:lpstr>
      <vt:lpstr>PowerPoint Presentation</vt:lpstr>
      <vt:lpstr>Q9.</vt:lpstr>
      <vt:lpstr>Q9.</vt:lpstr>
      <vt:lpstr>Q9.</vt:lpstr>
      <vt:lpstr>Q10.</vt:lpstr>
      <vt:lpstr>Q10.</vt:lpstr>
      <vt:lpstr>Q10.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Theodore Leebrant</cp:lastModifiedBy>
  <cp:revision>443</cp:revision>
  <dcterms:created xsi:type="dcterms:W3CDTF">2020-08-29T13:48:12Z</dcterms:created>
  <dcterms:modified xsi:type="dcterms:W3CDTF">2022-11-09T04:08:52Z</dcterms:modified>
</cp:coreProperties>
</file>