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7" r:id="rId28"/>
    <p:sldId id="308" r:id="rId29"/>
    <p:sldId id="282" r:id="rId30"/>
    <p:sldId id="283" r:id="rId31"/>
    <p:sldId id="306" r:id="rId32"/>
    <p:sldId id="284" r:id="rId33"/>
    <p:sldId id="285" r:id="rId34"/>
    <p:sldId id="286" r:id="rId35"/>
    <p:sldId id="287" r:id="rId36"/>
    <p:sldId id="288" r:id="rId37"/>
    <p:sldId id="305" r:id="rId38"/>
  </p:sldIdLst>
  <p:sldSz cx="9144000" cy="5143500" type="screen16x9"/>
  <p:notesSz cx="6858000" cy="9144000"/>
  <p:embeddedFontLst>
    <p:embeddedFont>
      <p:font typeface="AndesNeue Alt 2 Book" panose="00000500000000000000" pitchFamily="2" charset="0"/>
      <p:regular r:id="rId40"/>
    </p:embeddedFont>
    <p:embeddedFont>
      <p:font typeface="AndesNeue Alt 2 Medium" panose="00000600000000000000" pitchFamily="2" charset="0"/>
      <p:regular r:id="rId41"/>
    </p:embeddedFont>
    <p:embeddedFont>
      <p:font typeface="Consolas" panose="020B0609020204030204" pitchFamily="49"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PT Sans Narrow" panose="020B0506020203020204" pitchFamily="34" charset="0"/>
      <p:regular r:id="rId50"/>
      <p:bold r:id="rId51"/>
    </p:embeddedFont>
    <p:embeddedFont>
      <p:font typeface="PT Serif" panose="020A0603040505020204" pitchFamily="18" charset="0"/>
      <p:regular r:id="rId52"/>
      <p:bold r:id="rId53"/>
      <p:italic r:id="rId54"/>
      <p:boldItalic r:id="rId55"/>
    </p:embeddedFont>
    <p:embeddedFont>
      <p:font typeface="Quattrocento Sans" panose="020B0502050000020003"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9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8d3360006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d3360006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d3360006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d3360006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d33600061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d3360006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d33600061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d3360006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8d3360006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8d3360006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d3360006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8d3360006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8d3360006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8d3360006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8d3360006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8d3360006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b02d1c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b02d1c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b02d1c46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b02d1c46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8d336000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d336000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b02d1c46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b02d1c4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0b02d1c46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0b02d1c46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0b02d1c46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0b02d1c4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d33600061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d3360006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d33600061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d3360006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8d33600061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8d3360006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d33600061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8d3360006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c9a583256_1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c9a58325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c9a58325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c9a58325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t3-demo</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fffd1af1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fffd1af1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d3360006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d336000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8fffd1af1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8fffd1af1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8fffd1af10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8fffd1af1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fffd1af10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8fffd1af10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fffd1af10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fffd1af1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8fffd1af1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8fffd1af1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fffd1af1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fffd1af1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C5EEA-D671-4453-97C7-AF6A67BC87D3}" type="slidenum">
              <a:rPr lang="en-US" smtClean="0"/>
              <a:t>37</a:t>
            </a:fld>
            <a:endParaRPr lang="en-US"/>
          </a:p>
        </p:txBody>
      </p:sp>
    </p:spTree>
    <p:extLst>
      <p:ext uri="{BB962C8B-B14F-4D97-AF65-F5344CB8AC3E}">
        <p14:creationId xmlns:p14="http://schemas.microsoft.com/office/powerpoint/2010/main" val="29438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d3360006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d336000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ae26d34a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ae26d34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ae26d34a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ae26d34a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ae26d34a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ae26d34a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d3360006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8d3360006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d3360006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d3360006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lide">
  <p:cSld name="CUSTOM">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rmAutofit/>
          </a:bodyPr>
          <a:lstStyle>
            <a:lvl1pPr lvl="0" algn="l">
              <a:spcBef>
                <a:spcPts val="0"/>
              </a:spcBef>
              <a:spcAft>
                <a:spcPts val="0"/>
              </a:spcAft>
              <a:buClr>
                <a:srgbClr val="000000"/>
              </a:buClr>
              <a:buSzPts val="3600"/>
              <a:buFont typeface="Quattrocento Sans"/>
              <a:buNone/>
              <a:defRPr>
                <a:solidFill>
                  <a:srgbClr val="000000"/>
                </a:solidFill>
                <a:latin typeface="Quattrocento Sans"/>
                <a:ea typeface="Quattrocento Sans"/>
                <a:cs typeface="Quattrocento Sans"/>
                <a:sym typeface="Quattrocento Sans"/>
              </a:defRPr>
            </a:lvl1pPr>
            <a:lvl2pPr lvl="1">
              <a:spcBef>
                <a:spcPts val="0"/>
              </a:spcBef>
              <a:spcAft>
                <a:spcPts val="0"/>
              </a:spcAft>
              <a:buClr>
                <a:srgbClr val="000000"/>
              </a:buClr>
              <a:buSzPts val="4800"/>
              <a:buNone/>
              <a:defRPr sz="4800">
                <a:solidFill>
                  <a:srgbClr val="000000"/>
                </a:solidFill>
              </a:defRPr>
            </a:lvl2pPr>
            <a:lvl3pPr lvl="2">
              <a:spcBef>
                <a:spcPts val="0"/>
              </a:spcBef>
              <a:spcAft>
                <a:spcPts val="0"/>
              </a:spcAft>
              <a:buClr>
                <a:srgbClr val="000000"/>
              </a:buClr>
              <a:buSzPts val="4800"/>
              <a:buNone/>
              <a:defRPr sz="4800">
                <a:solidFill>
                  <a:srgbClr val="000000"/>
                </a:solidFill>
              </a:defRPr>
            </a:lvl3pPr>
            <a:lvl4pPr lvl="3">
              <a:spcBef>
                <a:spcPts val="0"/>
              </a:spcBef>
              <a:spcAft>
                <a:spcPts val="0"/>
              </a:spcAft>
              <a:buClr>
                <a:srgbClr val="000000"/>
              </a:buClr>
              <a:buSzPts val="4800"/>
              <a:buNone/>
              <a:defRPr sz="4800">
                <a:solidFill>
                  <a:srgbClr val="000000"/>
                </a:solidFill>
              </a:defRPr>
            </a:lvl4pPr>
            <a:lvl5pPr lvl="4">
              <a:spcBef>
                <a:spcPts val="0"/>
              </a:spcBef>
              <a:spcAft>
                <a:spcPts val="0"/>
              </a:spcAft>
              <a:buClr>
                <a:srgbClr val="000000"/>
              </a:buClr>
              <a:buSzPts val="4800"/>
              <a:buNone/>
              <a:defRPr sz="4800">
                <a:solidFill>
                  <a:srgbClr val="000000"/>
                </a:solidFill>
              </a:defRPr>
            </a:lvl5pPr>
            <a:lvl6pPr lvl="5">
              <a:spcBef>
                <a:spcPts val="0"/>
              </a:spcBef>
              <a:spcAft>
                <a:spcPts val="0"/>
              </a:spcAft>
              <a:buClr>
                <a:srgbClr val="000000"/>
              </a:buClr>
              <a:buSzPts val="4800"/>
              <a:buNone/>
              <a:defRPr sz="4800">
                <a:solidFill>
                  <a:srgbClr val="000000"/>
                </a:solidFill>
              </a:defRPr>
            </a:lvl6pPr>
            <a:lvl7pPr lvl="6">
              <a:spcBef>
                <a:spcPts val="0"/>
              </a:spcBef>
              <a:spcAft>
                <a:spcPts val="0"/>
              </a:spcAft>
              <a:buClr>
                <a:srgbClr val="000000"/>
              </a:buClr>
              <a:buSzPts val="4800"/>
              <a:buNone/>
              <a:defRPr sz="4800">
                <a:solidFill>
                  <a:srgbClr val="000000"/>
                </a:solidFill>
              </a:defRPr>
            </a:lvl7pPr>
            <a:lvl8pPr lvl="7">
              <a:spcBef>
                <a:spcPts val="0"/>
              </a:spcBef>
              <a:spcAft>
                <a:spcPts val="0"/>
              </a:spcAft>
              <a:buClr>
                <a:srgbClr val="000000"/>
              </a:buClr>
              <a:buSzPts val="4800"/>
              <a:buNone/>
              <a:defRPr sz="4800">
                <a:solidFill>
                  <a:srgbClr val="000000"/>
                </a:solidFill>
              </a:defRPr>
            </a:lvl8pPr>
            <a:lvl9pPr lvl="8">
              <a:spcBef>
                <a:spcPts val="0"/>
              </a:spcBef>
              <a:spcAft>
                <a:spcPts val="0"/>
              </a:spcAft>
              <a:buClr>
                <a:srgbClr val="000000"/>
              </a:buClr>
              <a:buSzPts val="4800"/>
              <a:buNone/>
              <a:defRPr sz="4800">
                <a:solidFill>
                  <a:srgbClr val="000000"/>
                </a:solidFill>
              </a:defRPr>
            </a:lvl9pPr>
          </a:lstStyle>
          <a:p>
            <a:endParaRPr/>
          </a:p>
        </p:txBody>
      </p:sp>
      <p:sp>
        <p:nvSpPr>
          <p:cNvPr id="64" name="Google Shape;64;p13"/>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rmAutofit/>
          </a:bodyPr>
          <a:lstStyle>
            <a:lvl1pPr marL="457200" lvl="0" indent="-368300">
              <a:lnSpc>
                <a:spcPct val="115000"/>
              </a:lnSpc>
              <a:spcBef>
                <a:spcPts val="0"/>
              </a:spcBef>
              <a:spcAft>
                <a:spcPts val="0"/>
              </a:spcAft>
              <a:buSzPts val="2200"/>
              <a:buFont typeface="Quattrocento Sans"/>
              <a:buChar char="●"/>
              <a:defRPr sz="2200">
                <a:latin typeface="Quattrocento Sans"/>
                <a:ea typeface="Quattrocento Sans"/>
                <a:cs typeface="Quattrocento Sans"/>
                <a:sym typeface="Quattrocento Sans"/>
              </a:defRPr>
            </a:lvl1pPr>
            <a:lvl2pPr marL="914400" lvl="1" indent="-33020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2pPr>
            <a:lvl3pPr marL="1371600" lvl="2" indent="-33020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3pPr>
            <a:lvl4pPr marL="1828800" lvl="3"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4pPr>
            <a:lvl5pPr marL="2286000" lvl="4"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5pPr>
            <a:lvl6pPr marL="2743200" lvl="5"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6pPr>
            <a:lvl7pPr marL="3200400" lvl="6"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7pPr>
            <a:lvl8pPr marL="3657600" lvl="7"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8pPr>
            <a:lvl9pPr marL="4114800" lvl="8"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9pPr>
          </a:lstStyle>
          <a:p>
            <a:endParaRPr/>
          </a:p>
        </p:txBody>
      </p:sp>
      <p:sp>
        <p:nvSpPr>
          <p:cNvPr id="65" name="Google Shape;65;p1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rmAutofit lnSpcReduction="20000"/>
          </a:bodyPr>
          <a:lstStyle>
            <a:lvl1pPr lvl="0" algn="ctr">
              <a:buNone/>
              <a:defRPr sz="800">
                <a:solidFill>
                  <a:srgbClr val="000000"/>
                </a:solidFill>
                <a:latin typeface="PT Serif"/>
                <a:ea typeface="PT Serif"/>
                <a:cs typeface="PT Serif"/>
                <a:sym typeface="PT Serif"/>
              </a:defRPr>
            </a:lvl1pPr>
            <a:lvl2pPr lvl="1" algn="ctr">
              <a:buNone/>
              <a:defRPr sz="800">
                <a:solidFill>
                  <a:srgbClr val="000000"/>
                </a:solidFill>
                <a:latin typeface="PT Serif"/>
                <a:ea typeface="PT Serif"/>
                <a:cs typeface="PT Serif"/>
                <a:sym typeface="PT Serif"/>
              </a:defRPr>
            </a:lvl2pPr>
            <a:lvl3pPr lvl="2" algn="ctr">
              <a:buNone/>
              <a:defRPr sz="800">
                <a:solidFill>
                  <a:srgbClr val="000000"/>
                </a:solidFill>
                <a:latin typeface="PT Serif"/>
                <a:ea typeface="PT Serif"/>
                <a:cs typeface="PT Serif"/>
                <a:sym typeface="PT Serif"/>
              </a:defRPr>
            </a:lvl3pPr>
            <a:lvl4pPr lvl="3" algn="ctr">
              <a:buNone/>
              <a:defRPr sz="800">
                <a:solidFill>
                  <a:srgbClr val="000000"/>
                </a:solidFill>
                <a:latin typeface="PT Serif"/>
                <a:ea typeface="PT Serif"/>
                <a:cs typeface="PT Serif"/>
                <a:sym typeface="PT Serif"/>
              </a:defRPr>
            </a:lvl4pPr>
            <a:lvl5pPr lvl="4" algn="ctr">
              <a:buNone/>
              <a:defRPr sz="800">
                <a:solidFill>
                  <a:srgbClr val="000000"/>
                </a:solidFill>
                <a:latin typeface="PT Serif"/>
                <a:ea typeface="PT Serif"/>
                <a:cs typeface="PT Serif"/>
                <a:sym typeface="PT Serif"/>
              </a:defRPr>
            </a:lvl5pPr>
            <a:lvl6pPr lvl="5" algn="ctr">
              <a:buNone/>
              <a:defRPr sz="800">
                <a:solidFill>
                  <a:srgbClr val="000000"/>
                </a:solidFill>
                <a:latin typeface="PT Serif"/>
                <a:ea typeface="PT Serif"/>
                <a:cs typeface="PT Serif"/>
                <a:sym typeface="PT Serif"/>
              </a:defRPr>
            </a:lvl6pPr>
            <a:lvl7pPr lvl="6" algn="ctr">
              <a:buNone/>
              <a:defRPr sz="800">
                <a:solidFill>
                  <a:srgbClr val="000000"/>
                </a:solidFill>
                <a:latin typeface="PT Serif"/>
                <a:ea typeface="PT Serif"/>
                <a:cs typeface="PT Serif"/>
                <a:sym typeface="PT Serif"/>
              </a:defRPr>
            </a:lvl7pPr>
            <a:lvl8pPr lvl="7" algn="ctr">
              <a:buNone/>
              <a:defRPr sz="800">
                <a:solidFill>
                  <a:srgbClr val="000000"/>
                </a:solidFill>
                <a:latin typeface="PT Serif"/>
                <a:ea typeface="PT Serif"/>
                <a:cs typeface="PT Serif"/>
                <a:sym typeface="PT Serif"/>
              </a:defRPr>
            </a:lvl8pPr>
            <a:lvl9pPr lvl="8" algn="ctr">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FCCF-266D-D50C-C39B-9FCA83A17A32}"/>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85B4C8D-F647-05CE-6E82-F6C64204669B}"/>
              </a:ext>
            </a:extLst>
          </p:cNvPr>
          <p:cNvSpPr>
            <a:spLocks noGrp="1"/>
          </p:cNvSpPr>
          <p:nvPr>
            <p:ph idx="1"/>
          </p:nvPr>
        </p:nvSpPr>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464EE-A216-AF82-0143-D29013CD20B4}"/>
              </a:ext>
            </a:extLst>
          </p:cNvPr>
          <p:cNvSpPr>
            <a:spLocks noGrp="1"/>
          </p:cNvSpPr>
          <p:nvPr>
            <p:ph type="dt" sz="half" idx="10"/>
          </p:nvPr>
        </p:nvSpPr>
        <p:spPr/>
        <p:txBody>
          <a:bodyPr/>
          <a:lstStyle/>
          <a:p>
            <a:fld id="{6CCF18BA-79E2-4428-BC0A-399EA0551CA6}" type="datetimeFigureOut">
              <a:rPr lang="en-US" smtClean="0"/>
              <a:t>10/14/2024</a:t>
            </a:fld>
            <a:endParaRPr lang="en-US"/>
          </a:p>
        </p:txBody>
      </p:sp>
      <p:sp>
        <p:nvSpPr>
          <p:cNvPr id="5" name="Footer Placeholder 4">
            <a:extLst>
              <a:ext uri="{FF2B5EF4-FFF2-40B4-BE49-F238E27FC236}">
                <a16:creationId xmlns:a16="http://schemas.microsoft.com/office/drawing/2014/main" id="{BC45B091-0A22-7244-7018-4F10920B2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DDFD-BE6E-3D20-0461-439EE2696173}"/>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6025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s Without Name">
  <p:cSld name="Titles Without Name">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title"/>
          </p:nvPr>
        </p:nvSpPr>
        <p:spPr>
          <a:xfrm>
            <a:off x="424050" y="1022075"/>
            <a:ext cx="82959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ubTitle" idx="1"/>
          </p:nvPr>
        </p:nvSpPr>
        <p:spPr>
          <a:xfrm>
            <a:off x="1314075" y="2090600"/>
            <a:ext cx="6736200" cy="657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600"/>
              <a:buFont typeface="Quattrocento Sans"/>
              <a:buNone/>
              <a:defRPr sz="2600">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52563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feedback-theodore"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hyperlink" Target="mailto:theo@comp.nus.edu.s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10036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CS3210 Tut 4</a:t>
            </a:r>
            <a:endParaRPr/>
          </a:p>
        </p:txBody>
      </p:sp>
      <p:sp>
        <p:nvSpPr>
          <p:cNvPr id="71" name="Google Shape;71;p14"/>
          <p:cNvSpPr txBox="1">
            <a:spLocks noGrp="1"/>
          </p:cNvSpPr>
          <p:nvPr>
            <p:ph type="subTitle" idx="1"/>
          </p:nvPr>
        </p:nvSpPr>
        <p:spPr>
          <a:xfrm>
            <a:off x="2136750" y="28412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a:t>Quiz 1 &amp; 2 Review + Some Assignment 2 &amp; CUDA extras</a:t>
            </a:r>
            <a:endParaRPr/>
          </a:p>
        </p:txBody>
      </p:sp>
      <p:sp>
        <p:nvSpPr>
          <p:cNvPr id="72" name="Google Shape;72;p14"/>
          <p:cNvSpPr txBox="1"/>
          <p:nvPr/>
        </p:nvSpPr>
        <p:spPr>
          <a:xfrm>
            <a:off x="2925040" y="4229100"/>
            <a:ext cx="329391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999999"/>
                </a:solidFill>
                <a:latin typeface="Open Sans"/>
                <a:ea typeface="Open Sans"/>
                <a:cs typeface="Open Sans"/>
                <a:sym typeface="Open Sans"/>
              </a:rPr>
              <a:t>Slides yoinked from Zhi Heng, which was adapted from Prof Cristina's</a:t>
            </a:r>
            <a:endParaRPr>
              <a:solidFill>
                <a:srgbClr val="999999"/>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Q1+2</a:t>
            </a:r>
            <a:endParaRPr/>
          </a:p>
        </p:txBody>
      </p:sp>
      <p:sp>
        <p:nvSpPr>
          <p:cNvPr id="120" name="Google Shape;120;p23"/>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Understanding the problem</a:t>
            </a:r>
            <a:endParaRPr b="1"/>
          </a:p>
          <a:p>
            <a:pPr marL="457200" lvl="0" indent="-342900" algn="l" rtl="0">
              <a:spcBef>
                <a:spcPts val="1200"/>
              </a:spcBef>
              <a:spcAft>
                <a:spcPts val="0"/>
              </a:spcAft>
              <a:buSzPts val="1800"/>
              <a:buChar char="●"/>
            </a:pPr>
            <a:r>
              <a:rPr lang="en"/>
              <a:t>Two threads, both updating values within an array of structs</a:t>
            </a:r>
            <a:endParaRPr/>
          </a:p>
          <a:p>
            <a:pPr marL="457200" lvl="0" indent="-342900" algn="l" rtl="0">
              <a:spcBef>
                <a:spcPts val="0"/>
              </a:spcBef>
              <a:spcAft>
                <a:spcPts val="0"/>
              </a:spcAft>
              <a:buSzPts val="1800"/>
              <a:buChar char="●"/>
            </a:pPr>
            <a:r>
              <a:rPr lang="en"/>
              <a:t>For each struct,</a:t>
            </a:r>
            <a:endParaRPr/>
          </a:p>
          <a:p>
            <a:pPr marL="914400" lvl="1" indent="-317500" algn="l" rtl="0">
              <a:spcBef>
                <a:spcPts val="0"/>
              </a:spcBef>
              <a:spcAft>
                <a:spcPts val="0"/>
              </a:spcAft>
              <a:buSzPts val="1400"/>
              <a:buChar char="○"/>
            </a:pPr>
            <a:r>
              <a:rPr lang="en"/>
              <a:t>One thread changes the position variable</a:t>
            </a:r>
            <a:endParaRPr/>
          </a:p>
          <a:p>
            <a:pPr marL="914400" lvl="1" indent="-317500" algn="l" rtl="0">
              <a:spcBef>
                <a:spcPts val="0"/>
              </a:spcBef>
              <a:spcAft>
                <a:spcPts val="0"/>
              </a:spcAft>
              <a:buSzPts val="1400"/>
              <a:buChar char="○"/>
            </a:pPr>
            <a:r>
              <a:rPr lang="en"/>
              <a:t>One thread changes the state variable</a:t>
            </a:r>
            <a:endParaRPr/>
          </a:p>
        </p:txBody>
      </p:sp>
      <p:pic>
        <p:nvPicPr>
          <p:cNvPr id="121" name="Google Shape;121;p23"/>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a:t>
            </a:r>
            <a:endParaRPr/>
          </a:p>
        </p:txBody>
      </p:sp>
      <p:sp>
        <p:nvSpPr>
          <p:cNvPr id="127" name="Google Shape;127;p24"/>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rgbClr val="0B5394"/>
                </a:solidFill>
              </a:rPr>
              <a:t>Why don't we get 2x speedup?</a:t>
            </a:r>
            <a:endParaRPr>
              <a:solidFill>
                <a:srgbClr val="0B5394"/>
              </a:solidFill>
            </a:endParaRPr>
          </a:p>
        </p:txBody>
      </p:sp>
      <p:pic>
        <p:nvPicPr>
          <p:cNvPr id="128" name="Google Shape;128;p24"/>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a:t>
            </a:r>
            <a:endParaRPr/>
          </a:p>
        </p:txBody>
      </p:sp>
      <p:sp>
        <p:nvSpPr>
          <p:cNvPr id="134" name="Google Shape;134;p25"/>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B5394"/>
                </a:solidFill>
              </a:rPr>
              <a:t>Why don't we get 2x speedup?</a:t>
            </a:r>
            <a:endParaRPr b="1">
              <a:solidFill>
                <a:srgbClr val="0B5394"/>
              </a:solidFill>
            </a:endParaRPr>
          </a:p>
          <a:p>
            <a:pPr marL="457200" lvl="0" indent="-342900" algn="l" rtl="0">
              <a:spcBef>
                <a:spcPts val="1200"/>
              </a:spcBef>
              <a:spcAft>
                <a:spcPts val="0"/>
              </a:spcAft>
              <a:buSzPts val="1800"/>
              <a:buChar char="●"/>
            </a:pPr>
            <a:r>
              <a:rPr lang="en"/>
              <a:t>Classic </a:t>
            </a:r>
            <a:r>
              <a:rPr lang="en" u="sng"/>
              <a:t>false sharing</a:t>
            </a:r>
            <a:endParaRPr u="sng"/>
          </a:p>
          <a:p>
            <a:pPr marL="457200" lvl="0" indent="-342900" algn="l" rtl="0">
              <a:spcBef>
                <a:spcPts val="1000"/>
              </a:spcBef>
              <a:spcAft>
                <a:spcPts val="0"/>
              </a:spcAft>
              <a:buSzPts val="1800"/>
              <a:buChar char="●"/>
            </a:pPr>
            <a:r>
              <a:rPr lang="en"/>
              <a:t>Both threads (if running at the same rate) are writing to the </a:t>
            </a:r>
            <a:r>
              <a:rPr lang="en" b="1"/>
              <a:t>same entity</a:t>
            </a:r>
            <a:endParaRPr b="1"/>
          </a:p>
          <a:p>
            <a:pPr marL="457200" lvl="0" indent="-342900" algn="l" rtl="0">
              <a:spcBef>
                <a:spcPts val="1000"/>
              </a:spcBef>
              <a:spcAft>
                <a:spcPts val="1000"/>
              </a:spcAft>
              <a:buSzPts val="1800"/>
              <a:buChar char="●"/>
            </a:pPr>
            <a:r>
              <a:rPr lang="en"/>
              <a:t>That's OK, but position and state are (likely) part of the </a:t>
            </a:r>
            <a:r>
              <a:rPr lang="en" b="1"/>
              <a:t>same cache line!!</a:t>
            </a:r>
            <a:endParaRPr b="1"/>
          </a:p>
        </p:txBody>
      </p:sp>
      <p:pic>
        <p:nvPicPr>
          <p:cNvPr id="135" name="Google Shape;135;p25"/>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Recap: False Sharing</a:t>
            </a:r>
            <a:endParaRPr/>
          </a:p>
        </p:txBody>
      </p:sp>
      <p:pic>
        <p:nvPicPr>
          <p:cNvPr id="141" name="Google Shape;141;p26"/>
          <p:cNvPicPr preferRelativeResize="0"/>
          <p:nvPr/>
        </p:nvPicPr>
        <p:blipFill>
          <a:blip r:embed="rId3">
            <a:alphaModFix/>
          </a:blip>
          <a:stretch>
            <a:fillRect/>
          </a:stretch>
        </p:blipFill>
        <p:spPr>
          <a:xfrm>
            <a:off x="4572000" y="1682048"/>
            <a:ext cx="4904500" cy="2810115"/>
          </a:xfrm>
          <a:prstGeom prst="rect">
            <a:avLst/>
          </a:prstGeom>
          <a:noFill/>
          <a:ln>
            <a:noFill/>
          </a:ln>
        </p:spPr>
      </p:pic>
      <p:pic>
        <p:nvPicPr>
          <p:cNvPr id="142" name="Google Shape;142;p26"/>
          <p:cNvPicPr preferRelativeResize="0"/>
          <p:nvPr/>
        </p:nvPicPr>
        <p:blipFill rotWithShape="1">
          <a:blip r:embed="rId4">
            <a:alphaModFix/>
          </a:blip>
          <a:srcRect b="79898"/>
          <a:stretch/>
        </p:blipFill>
        <p:spPr>
          <a:xfrm>
            <a:off x="4827451" y="651337"/>
            <a:ext cx="4228523" cy="700462"/>
          </a:xfrm>
          <a:prstGeom prst="rect">
            <a:avLst/>
          </a:prstGeom>
          <a:noFill/>
          <a:ln>
            <a:noFill/>
          </a:ln>
        </p:spPr>
      </p:pic>
      <p:sp>
        <p:nvSpPr>
          <p:cNvPr id="143" name="Google Shape;143;p26"/>
          <p:cNvSpPr txBox="1">
            <a:spLocks noGrp="1"/>
          </p:cNvSpPr>
          <p:nvPr>
            <p:ph type="body" idx="1"/>
          </p:nvPr>
        </p:nvSpPr>
        <p:spPr>
          <a:xfrm>
            <a:off x="311700" y="1266325"/>
            <a:ext cx="4842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cores update different data that happens to be part of the same cache line!</a:t>
            </a:r>
            <a:endParaRPr/>
          </a:p>
          <a:p>
            <a:pPr marL="457200" lvl="0" indent="-342900" algn="l" rtl="0">
              <a:spcBef>
                <a:spcPts val="1000"/>
              </a:spcBef>
              <a:spcAft>
                <a:spcPts val="1000"/>
              </a:spcAft>
              <a:buSzPts val="1800"/>
              <a:buChar char="●"/>
            </a:pPr>
            <a:r>
              <a:rPr lang="en"/>
              <a:t>Due to </a:t>
            </a:r>
            <a:r>
              <a:rPr lang="en" b="1"/>
              <a:t>cache coherence</a:t>
            </a:r>
            <a:r>
              <a:rPr lang="en"/>
              <a:t>, the data must be </a:t>
            </a:r>
            <a:r>
              <a:rPr lang="en" b="1"/>
              <a:t>written back to memory</a:t>
            </a:r>
            <a:r>
              <a:rPr lang="en"/>
              <a:t>, and then </a:t>
            </a:r>
            <a:r>
              <a:rPr lang="en" b="1"/>
              <a:t>written to the other core's cache</a:t>
            </a:r>
            <a:r>
              <a:rPr lang="en"/>
              <a:t>, even if not strictly needed!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49" name="Google Shape;149;p27"/>
          <p:cNvSpPr txBox="1">
            <a:spLocks noGrp="1"/>
          </p:cNvSpPr>
          <p:nvPr>
            <p:ph type="body" idx="1"/>
          </p:nvPr>
        </p:nvSpPr>
        <p:spPr>
          <a:xfrm>
            <a:off x="311700" y="1266325"/>
            <a:ext cx="40248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b="1">
                <a:solidFill>
                  <a:srgbClr val="0B5394"/>
                </a:solidFill>
              </a:rPr>
              <a:t>How to solve (at least 3 ideas)?</a:t>
            </a: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endParaRPr b="1">
              <a:solidFill>
                <a:srgbClr val="0B5394"/>
              </a:solidFill>
            </a:endParaRPr>
          </a:p>
        </p:txBody>
      </p:sp>
      <p:pic>
        <p:nvPicPr>
          <p:cNvPr id="150" name="Google Shape;150;p27"/>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56" name="Google Shape;156;p28"/>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0" lvl="0" indent="0" algn="l" rtl="0">
              <a:spcBef>
                <a:spcPts val="1000"/>
              </a:spcBef>
              <a:spcAft>
                <a:spcPts val="1000"/>
              </a:spcAft>
              <a:buNone/>
            </a:pP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endParaRPr b="1">
              <a:solidFill>
                <a:schemeClr val="accent5"/>
              </a:solidFill>
            </a:endParaRPr>
          </a:p>
        </p:txBody>
      </p:sp>
      <p:pic>
        <p:nvPicPr>
          <p:cNvPr id="157" name="Google Shape;157;p28"/>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63" name="Google Shape;163;p29"/>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457200" lvl="0" indent="-325755" algn="l" rtl="0">
              <a:spcBef>
                <a:spcPts val="1000"/>
              </a:spcBef>
              <a:spcAft>
                <a:spcPts val="0"/>
              </a:spcAft>
              <a:buClr>
                <a:schemeClr val="accent5"/>
              </a:buClr>
              <a:buSzPct val="100000"/>
              <a:buFont typeface="Consolas"/>
              <a:buChar char="●"/>
            </a:pPr>
            <a:r>
              <a:rPr lang="en">
                <a:solidFill>
                  <a:schemeClr val="accent5"/>
                </a:solidFill>
              </a:rPr>
              <a:t>Have padding between position and state to put them in diff cache lines</a:t>
            </a:r>
            <a:endParaRPr>
              <a:solidFill>
                <a:schemeClr val="accent5"/>
              </a:solidFill>
            </a:endParaRPr>
          </a:p>
          <a:p>
            <a:pPr marL="914400" lvl="1" indent="-304165" algn="l" rtl="0">
              <a:spcBef>
                <a:spcPts val="1000"/>
              </a:spcBef>
              <a:spcAft>
                <a:spcPts val="1000"/>
              </a:spcAft>
              <a:buClr>
                <a:schemeClr val="accent5"/>
              </a:buClr>
              <a:buSzPct val="100000"/>
              <a:buChar char="○"/>
            </a:pPr>
            <a:r>
              <a:rPr lang="en">
                <a:solidFill>
                  <a:schemeClr val="accent5"/>
                </a:solidFill>
              </a:rPr>
              <a:t>e.g. add a field like char </a:t>
            </a:r>
            <a:r>
              <a:rPr lang="en" b="1">
                <a:solidFill>
                  <a:schemeClr val="accent5"/>
                </a:solidFill>
                <a:latin typeface="Consolas"/>
                <a:ea typeface="Consolas"/>
                <a:cs typeface="Consolas"/>
                <a:sym typeface="Consolas"/>
              </a:rPr>
              <a:t>pad[PAD_BYTES]</a:t>
            </a: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endParaRPr b="1">
              <a:solidFill>
                <a:schemeClr val="accent5"/>
              </a:solidFill>
            </a:endParaRPr>
          </a:p>
        </p:txBody>
      </p:sp>
      <p:pic>
        <p:nvPicPr>
          <p:cNvPr id="164" name="Google Shape;164;p29"/>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70" name="Google Shape;170;p30"/>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457200" lvl="0" indent="-325755" algn="l" rtl="0">
              <a:spcBef>
                <a:spcPts val="1000"/>
              </a:spcBef>
              <a:spcAft>
                <a:spcPts val="0"/>
              </a:spcAft>
              <a:buClr>
                <a:schemeClr val="accent5"/>
              </a:buClr>
              <a:buSzPct val="100000"/>
              <a:buFont typeface="Consolas"/>
              <a:buChar char="●"/>
            </a:pPr>
            <a:r>
              <a:rPr lang="en">
                <a:solidFill>
                  <a:schemeClr val="accent5"/>
                </a:solidFill>
              </a:rPr>
              <a:t>Have padding between position and state to put them in diff cache lines</a:t>
            </a:r>
            <a:endParaRPr>
              <a:solidFill>
                <a:schemeClr val="accent5"/>
              </a:solidFill>
            </a:endParaRPr>
          </a:p>
          <a:p>
            <a:pPr marL="914400" lvl="1" indent="-304165" algn="l" rtl="0">
              <a:spcBef>
                <a:spcPts val="1000"/>
              </a:spcBef>
              <a:spcAft>
                <a:spcPts val="0"/>
              </a:spcAft>
              <a:buClr>
                <a:schemeClr val="accent5"/>
              </a:buClr>
              <a:buSzPct val="100000"/>
              <a:buChar char="○"/>
            </a:pPr>
            <a:r>
              <a:rPr lang="en">
                <a:solidFill>
                  <a:schemeClr val="accent5"/>
                </a:solidFill>
              </a:rPr>
              <a:t>e.g. add a field like char </a:t>
            </a:r>
            <a:r>
              <a:rPr lang="en" b="1">
                <a:solidFill>
                  <a:schemeClr val="accent5"/>
                </a:solidFill>
                <a:latin typeface="Consolas"/>
                <a:ea typeface="Consolas"/>
                <a:cs typeface="Consolas"/>
                <a:sym typeface="Consolas"/>
              </a:rPr>
              <a:t>pad[PAD_BYTES]</a:t>
            </a:r>
            <a:endParaRPr b="1">
              <a:solidFill>
                <a:schemeClr val="accent5"/>
              </a:solidFill>
              <a:latin typeface="Consolas"/>
              <a:ea typeface="Consolas"/>
              <a:cs typeface="Consolas"/>
              <a:sym typeface="Consolas"/>
            </a:endParaRPr>
          </a:p>
          <a:p>
            <a:pPr marL="457200" lvl="0" indent="-325755" algn="l" rtl="0">
              <a:spcBef>
                <a:spcPts val="1000"/>
              </a:spcBef>
              <a:spcAft>
                <a:spcPts val="1000"/>
              </a:spcAft>
              <a:buClr>
                <a:schemeClr val="accent5"/>
              </a:buClr>
              <a:buSzPct val="100000"/>
              <a:buChar char="●"/>
            </a:pPr>
            <a:r>
              <a:rPr lang="en">
                <a:solidFill>
                  <a:schemeClr val="accent5"/>
                </a:solidFill>
              </a:rPr>
              <a:t>Make one thread iterate </a:t>
            </a:r>
            <a:r>
              <a:rPr lang="en" b="1">
                <a:solidFill>
                  <a:schemeClr val="accent5"/>
                </a:solidFill>
              </a:rPr>
              <a:t>0 → N</a:t>
            </a:r>
            <a:br>
              <a:rPr lang="en">
                <a:solidFill>
                  <a:schemeClr val="accent5"/>
                </a:solidFill>
              </a:rPr>
            </a:br>
            <a:r>
              <a:rPr lang="en">
                <a:solidFill>
                  <a:schemeClr val="accent5"/>
                </a:solidFill>
              </a:rPr>
              <a:t>the other thread iterate</a:t>
            </a:r>
            <a:br>
              <a:rPr lang="en">
                <a:solidFill>
                  <a:schemeClr val="accent5"/>
                </a:solidFill>
              </a:rPr>
            </a:br>
            <a:r>
              <a:rPr lang="en" b="1">
                <a:solidFill>
                  <a:schemeClr val="accent5"/>
                </a:solidFill>
              </a:rPr>
              <a:t>N/2 → wraparound to 0 → N/2-1</a:t>
            </a:r>
            <a:br>
              <a:rPr lang="en" b="1">
                <a:solidFill>
                  <a:schemeClr val="accent5"/>
                </a:solidFill>
              </a:rPr>
            </a:br>
            <a:endParaRPr b="1">
              <a:solidFill>
                <a:schemeClr val="accent5"/>
              </a:solidFill>
            </a:endParaRPr>
          </a:p>
        </p:txBody>
      </p:sp>
      <p:pic>
        <p:nvPicPr>
          <p:cNvPr id="171" name="Google Shape;171;p30"/>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Matrix Multiplication in OpenMP and CUDA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7" name="Google Shape;177;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discussed the matrix multiplication problem in many contexts in this course.</a:t>
            </a:r>
            <a:endParaRPr/>
          </a:p>
          <a:p>
            <a:pPr marL="0" lvl="0" indent="0" algn="l" rtl="0">
              <a:spcBef>
                <a:spcPts val="1200"/>
              </a:spcBef>
              <a:spcAft>
                <a:spcPts val="0"/>
              </a:spcAft>
              <a:buNone/>
            </a:pPr>
            <a:r>
              <a:rPr lang="en"/>
              <a:t>Assume you are required to implement two programs, one in OpenMP and another one is CUDA that do matrix multiplication for two large square matrices. The matrices are stored in two files and they do not fit in memory (i.e. both the host memory and the device memory are unable to store the entirety of a single matrix). The result is computed and stored in a file.</a:t>
            </a:r>
            <a:endParaRPr/>
          </a:p>
          <a:p>
            <a:pPr marL="0" lvl="0" indent="0" algn="l" rtl="0">
              <a:spcBef>
                <a:spcPts val="1200"/>
              </a:spcBef>
              <a:spcAft>
                <a:spcPts val="0"/>
              </a:spcAft>
              <a:buNone/>
            </a:pPr>
            <a:r>
              <a:rPr lang="en"/>
              <a:t>Assume that the computers (machines) used for all questions below have similar performance to the computers you used to do your assignments.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If you try to run a classic matrix multiplication implementation in OpenMP (like the one we used in Lab 2), you will experience some issues. Are the following statements true or false?</a:t>
            </a:r>
            <a:endParaRPr/>
          </a:p>
        </p:txBody>
      </p:sp>
      <p:pic>
        <p:nvPicPr>
          <p:cNvPr id="183" name="Google Shape;183;p32"/>
          <p:cNvPicPr preferRelativeResize="0"/>
          <p:nvPr/>
        </p:nvPicPr>
        <p:blipFill>
          <a:blip r:embed="rId3">
            <a:alphaModFix/>
          </a:blip>
          <a:stretch>
            <a:fillRect/>
          </a:stretch>
        </p:blipFill>
        <p:spPr>
          <a:xfrm>
            <a:off x="985838" y="1800963"/>
            <a:ext cx="7172325" cy="176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Quiz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If you try to run a classic matrix multiplication implementation in OpenMP (like the one we used in Lab 2), you will experience some issues. Are the following statements true or false?</a:t>
            </a:r>
            <a:endParaRPr/>
          </a:p>
        </p:txBody>
      </p:sp>
      <p:pic>
        <p:nvPicPr>
          <p:cNvPr id="189" name="Google Shape;189;p33"/>
          <p:cNvPicPr preferRelativeResize="0"/>
          <p:nvPr/>
        </p:nvPicPr>
        <p:blipFill>
          <a:blip r:embed="rId3">
            <a:alphaModFix/>
          </a:blip>
          <a:stretch>
            <a:fillRect/>
          </a:stretch>
        </p:blipFill>
        <p:spPr>
          <a:xfrm>
            <a:off x="1009650" y="1765650"/>
            <a:ext cx="7124700" cy="207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of the two matrix multiplication classic implementations (OpenMP and CUDA) do you expect to have better performance (i.e. smaller execution time) in the scenario provided above and why?</a:t>
            </a:r>
            <a:endParaRPr/>
          </a:p>
          <a:p>
            <a:pPr marL="0" lvl="0" indent="0" algn="l" rtl="0">
              <a:spcBef>
                <a:spcPts val="1200"/>
              </a:spcBef>
              <a:spcAft>
                <a:spcPts val="1200"/>
              </a:spcAft>
              <a:buNone/>
            </a:pPr>
            <a:r>
              <a:rPr lang="en"/>
              <a:t>Are the following statements true or false?</a:t>
            </a:r>
            <a:endParaRPr/>
          </a:p>
        </p:txBody>
      </p:sp>
      <p:pic>
        <p:nvPicPr>
          <p:cNvPr id="195" name="Google Shape;195;p34"/>
          <p:cNvPicPr preferRelativeResize="0"/>
          <p:nvPr/>
        </p:nvPicPr>
        <p:blipFill>
          <a:blip r:embed="rId3">
            <a:alphaModFix/>
          </a:blip>
          <a:stretch>
            <a:fillRect/>
          </a:stretch>
        </p:blipFill>
        <p:spPr>
          <a:xfrm>
            <a:off x="1004875" y="2270775"/>
            <a:ext cx="7134225"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of the two matrix multiplication classic implementations (OpenMP and CUDA) do you expect to have better performance (i.e. smaller execution time) in the scenario provided above and why?</a:t>
            </a:r>
            <a:endParaRPr/>
          </a:p>
          <a:p>
            <a:pPr marL="0" lvl="0" indent="0" algn="l" rtl="0">
              <a:spcBef>
                <a:spcPts val="1200"/>
              </a:spcBef>
              <a:spcAft>
                <a:spcPts val="1200"/>
              </a:spcAft>
              <a:buNone/>
            </a:pPr>
            <a:r>
              <a:rPr lang="en"/>
              <a:t>Are the following statements true or false?</a:t>
            </a:r>
            <a:endParaRPr/>
          </a:p>
        </p:txBody>
      </p:sp>
      <p:pic>
        <p:nvPicPr>
          <p:cNvPr id="201" name="Google Shape;201;p35"/>
          <p:cNvPicPr preferRelativeResize="0"/>
          <p:nvPr/>
        </p:nvPicPr>
        <p:blipFill>
          <a:blip r:embed="rId3">
            <a:alphaModFix/>
          </a:blip>
          <a:stretch>
            <a:fillRect/>
          </a:stretch>
        </p:blipFill>
        <p:spPr>
          <a:xfrm>
            <a:off x="1028700" y="2214913"/>
            <a:ext cx="7086600" cy="174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1</a:t>
            </a:r>
            <a:endParaRPr/>
          </a:p>
        </p:txBody>
      </p:sp>
      <p:sp>
        <p:nvSpPr>
          <p:cNvPr id="207" name="Google Shape;207;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Relaxed consistency models address the concern that software complexity is </a:t>
            </a:r>
            <a:r>
              <a:rPr lang="en" i="1">
                <a:solidFill>
                  <a:srgbClr val="0B5394"/>
                </a:solidFill>
              </a:rPr>
              <a:t>increased</a:t>
            </a:r>
            <a:r>
              <a:rPr lang="en">
                <a:solidFill>
                  <a:srgbClr val="0B5394"/>
                </a:solidFill>
              </a:rPr>
              <a:t> by the </a:t>
            </a:r>
            <a:r>
              <a:rPr lang="en" b="1">
                <a:solidFill>
                  <a:srgbClr val="0B5394"/>
                </a:solidFill>
              </a:rPr>
              <a:t>need for unnecessary synchronization</a:t>
            </a:r>
            <a:r>
              <a:rPr lang="en">
                <a:solidFill>
                  <a:srgbClr val="0B5394"/>
                </a:solidFill>
              </a:rPr>
              <a:t>.</a:t>
            </a:r>
            <a:endParaRPr>
              <a:solidFill>
                <a:srgbClr val="0B539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1</a:t>
            </a:r>
            <a:endParaRPr/>
          </a:p>
        </p:txBody>
      </p:sp>
      <p:sp>
        <p:nvSpPr>
          <p:cNvPr id="213" name="Google Shape;213;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Relaxed consistency models address the concern that software complexity is </a:t>
            </a:r>
            <a:r>
              <a:rPr lang="en" i="1">
                <a:solidFill>
                  <a:srgbClr val="0B5394"/>
                </a:solidFill>
              </a:rPr>
              <a:t>increased</a:t>
            </a:r>
            <a:r>
              <a:rPr lang="en">
                <a:solidFill>
                  <a:srgbClr val="0B5394"/>
                </a:solidFill>
              </a:rPr>
              <a:t> by the </a:t>
            </a:r>
            <a:r>
              <a:rPr lang="en" b="1">
                <a:solidFill>
                  <a:srgbClr val="0B5394"/>
                </a:solidFill>
              </a:rPr>
              <a:t>need for unnecessary synchronization</a:t>
            </a:r>
            <a:r>
              <a:rPr lang="en">
                <a:solidFill>
                  <a:srgbClr val="0B5394"/>
                </a:solidFill>
              </a:rPr>
              <a:t>.</a:t>
            </a:r>
            <a:endParaRPr>
              <a:solidFill>
                <a:srgbClr val="0B5394"/>
              </a:solidFill>
            </a:endParaRPr>
          </a:p>
          <a:p>
            <a:pPr marL="457200" lvl="0" indent="-342900" algn="l" rtl="0">
              <a:spcBef>
                <a:spcPts val="1200"/>
              </a:spcBef>
              <a:spcAft>
                <a:spcPts val="0"/>
              </a:spcAft>
              <a:buClr>
                <a:schemeClr val="accent5"/>
              </a:buClr>
              <a:buSzPts val="1800"/>
              <a:buChar char="●"/>
            </a:pPr>
            <a:r>
              <a:rPr lang="en" b="1">
                <a:solidFill>
                  <a:schemeClr val="accent5"/>
                </a:solidFill>
              </a:rPr>
              <a:t>False:</a:t>
            </a:r>
            <a:r>
              <a:rPr lang="en">
                <a:solidFill>
                  <a:schemeClr val="accent5"/>
                </a:solidFill>
              </a:rPr>
              <a:t> relaxed consistency </a:t>
            </a:r>
            <a:r>
              <a:rPr lang="en" b="1">
                <a:solidFill>
                  <a:schemeClr val="accent5"/>
                </a:solidFill>
              </a:rPr>
              <a:t>does not address software complexity</a:t>
            </a:r>
            <a:endParaRPr b="1">
              <a:solidFill>
                <a:schemeClr val="accent5"/>
              </a:solidFill>
            </a:endParaRPr>
          </a:p>
          <a:p>
            <a:pPr marL="457200" lvl="0" indent="-342900" algn="l" rtl="0">
              <a:spcBef>
                <a:spcPts val="1000"/>
              </a:spcBef>
              <a:spcAft>
                <a:spcPts val="0"/>
              </a:spcAft>
              <a:buClr>
                <a:schemeClr val="accent5"/>
              </a:buClr>
              <a:buSzPts val="1800"/>
              <a:buChar char="●"/>
            </a:pPr>
            <a:r>
              <a:rPr lang="en">
                <a:solidFill>
                  <a:schemeClr val="accent5"/>
                </a:solidFill>
              </a:rPr>
              <a:t>Relaxed consistency exists to increase </a:t>
            </a:r>
            <a:r>
              <a:rPr lang="en" b="1" u="sng">
                <a:solidFill>
                  <a:schemeClr val="accent5"/>
                </a:solidFill>
              </a:rPr>
              <a:t>performance</a:t>
            </a:r>
            <a:r>
              <a:rPr lang="en">
                <a:solidFill>
                  <a:schemeClr val="accent5"/>
                </a:solidFill>
              </a:rPr>
              <a:t> of programs</a:t>
            </a:r>
            <a:br>
              <a:rPr lang="en">
                <a:solidFill>
                  <a:schemeClr val="accent5"/>
                </a:solidFill>
              </a:rPr>
            </a:br>
            <a:r>
              <a:rPr lang="en">
                <a:solidFill>
                  <a:schemeClr val="accent5"/>
                </a:solidFill>
              </a:rPr>
              <a:t>(i.e. allows programmers to write </a:t>
            </a:r>
            <a:r>
              <a:rPr lang="en" b="1">
                <a:solidFill>
                  <a:schemeClr val="accent5"/>
                </a:solidFill>
              </a:rPr>
              <a:t>faster code</a:t>
            </a:r>
            <a:r>
              <a:rPr lang="en">
                <a:solidFill>
                  <a:schemeClr val="accent5"/>
                </a:solidFill>
              </a:rPr>
              <a:t>)</a:t>
            </a:r>
            <a:endParaRPr>
              <a:solidFill>
                <a:schemeClr val="accent5"/>
              </a:solidFill>
            </a:endParaRPr>
          </a:p>
          <a:p>
            <a:pPr marL="914400" lvl="1" indent="-317500" algn="l" rtl="0">
              <a:spcBef>
                <a:spcPts val="1000"/>
              </a:spcBef>
              <a:spcAft>
                <a:spcPts val="1000"/>
              </a:spcAft>
              <a:buClr>
                <a:schemeClr val="accent5"/>
              </a:buClr>
              <a:buSzPts val="1400"/>
              <a:buChar char="○"/>
            </a:pPr>
            <a:r>
              <a:rPr lang="en">
                <a:solidFill>
                  <a:schemeClr val="accent5"/>
                </a:solidFill>
              </a:rPr>
              <a:t>Doing so can actually </a:t>
            </a:r>
            <a:r>
              <a:rPr lang="en" i="1">
                <a:solidFill>
                  <a:schemeClr val="accent5"/>
                </a:solidFill>
              </a:rPr>
              <a:t>increase the software complexity even further!</a:t>
            </a:r>
            <a:endParaRPr i="1">
              <a:solidFill>
                <a:schemeClr val="accent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2</a:t>
            </a:r>
            <a:endParaRPr/>
          </a:p>
        </p:txBody>
      </p:sp>
      <p:sp>
        <p:nvSpPr>
          <p:cNvPr id="219" name="Google Shape;219;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Cache coherence is the property that multiple caches contain the same set of items. Is this statement true or false?</a:t>
            </a:r>
            <a:endParaRPr>
              <a:solidFill>
                <a:srgbClr val="0B539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2</a:t>
            </a:r>
            <a:endParaRPr/>
          </a:p>
        </p:txBody>
      </p:sp>
      <p:sp>
        <p:nvSpPr>
          <p:cNvPr id="225" name="Google Shape;225;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Cache coherence is the property that multiple caches contain the same set of items. Is this statement true or false?</a:t>
            </a:r>
            <a:endParaRPr>
              <a:solidFill>
                <a:srgbClr val="0B5394"/>
              </a:solidFill>
            </a:endParaRPr>
          </a:p>
          <a:p>
            <a:pPr marL="457200" lvl="0" indent="-342900" algn="l" rtl="0">
              <a:spcBef>
                <a:spcPts val="1200"/>
              </a:spcBef>
              <a:spcAft>
                <a:spcPts val="0"/>
              </a:spcAft>
              <a:buClr>
                <a:srgbClr val="CC0000"/>
              </a:buClr>
              <a:buSzPts val="1800"/>
              <a:buChar char="●"/>
            </a:pPr>
            <a:r>
              <a:rPr lang="en" b="1">
                <a:solidFill>
                  <a:srgbClr val="CC0000"/>
                </a:solidFill>
              </a:rPr>
              <a:t>False:</a:t>
            </a:r>
            <a:r>
              <a:rPr lang="en">
                <a:solidFill>
                  <a:srgbClr val="CC0000"/>
                </a:solidFill>
              </a:rPr>
              <a:t> Caches do not have to contain the </a:t>
            </a:r>
            <a:r>
              <a:rPr lang="en" b="1">
                <a:solidFill>
                  <a:srgbClr val="CC0000"/>
                </a:solidFill>
              </a:rPr>
              <a:t>same set</a:t>
            </a:r>
            <a:r>
              <a:rPr lang="en">
                <a:solidFill>
                  <a:srgbClr val="CC0000"/>
                </a:solidFill>
              </a:rPr>
              <a:t> of items. </a:t>
            </a:r>
            <a:endParaRPr>
              <a:solidFill>
                <a:srgbClr val="CC0000"/>
              </a:solidFill>
            </a:endParaRPr>
          </a:p>
          <a:p>
            <a:pPr marL="457200" lvl="0" indent="-342900" algn="l" rtl="0">
              <a:spcBef>
                <a:spcPts val="1000"/>
              </a:spcBef>
              <a:spcAft>
                <a:spcPts val="1000"/>
              </a:spcAft>
              <a:buClr>
                <a:srgbClr val="CC0000"/>
              </a:buClr>
              <a:buSzPts val="1800"/>
              <a:buChar char="●"/>
            </a:pPr>
            <a:r>
              <a:rPr lang="en">
                <a:solidFill>
                  <a:srgbClr val="CC0000"/>
                </a:solidFill>
              </a:rPr>
              <a:t>We just need to make sure that the specific cache lines that is </a:t>
            </a:r>
            <a:r>
              <a:rPr lang="en" b="1">
                <a:solidFill>
                  <a:srgbClr val="CC0000"/>
                </a:solidFill>
              </a:rPr>
              <a:t>being accessed</a:t>
            </a:r>
            <a:r>
              <a:rPr lang="en">
                <a:solidFill>
                  <a:srgbClr val="CC0000"/>
                </a:solidFill>
              </a:rPr>
              <a:t> by multiple processes is in </a:t>
            </a:r>
            <a:r>
              <a:rPr lang="en" b="1">
                <a:solidFill>
                  <a:srgbClr val="CC0000"/>
                </a:solidFill>
              </a:rPr>
              <a:t>sync</a:t>
            </a:r>
            <a:endParaRPr b="1">
              <a:solidFill>
                <a:srgbClr val="CC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07" name="Google Shape;207;p33"/>
          <p:cNvSpPr txBox="1">
            <a:spLocks noGrp="1"/>
          </p:cNvSpPr>
          <p:nvPr>
            <p:ph type="title"/>
          </p:nvPr>
        </p:nvSpPr>
        <p:spPr>
          <a:xfrm>
            <a:off x="424050" y="2229150"/>
            <a:ext cx="82959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Lab 3: GPU Sum</a:t>
            </a:r>
            <a:endParaRPr sz="31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Lab3: GPU Sum – diff methods</a:t>
            </a:r>
            <a:endParaRPr>
              <a:solidFill>
                <a:srgbClr val="38761D"/>
              </a:solidFill>
            </a:endParaRPr>
          </a:p>
        </p:txBody>
      </p:sp>
      <p:sp>
        <p:nvSpPr>
          <p:cNvPr id="213" name="Google Shape;213;p34"/>
          <p:cNvSpPr txBox="1">
            <a:spLocks noGrp="1"/>
          </p:cNvSpPr>
          <p:nvPr>
            <p:ph type="body" idx="1"/>
          </p:nvPr>
        </p:nvSpPr>
        <p:spPr>
          <a:xfrm>
            <a:off x="398550" y="906475"/>
            <a:ext cx="7737300" cy="350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Atomic add:</a:t>
            </a:r>
            <a:endParaRPr/>
          </a:p>
          <a:p>
            <a:pPr marL="914400" lvl="1" indent="-330200" algn="l" rtl="0">
              <a:spcBef>
                <a:spcPts val="0"/>
              </a:spcBef>
              <a:spcAft>
                <a:spcPts val="0"/>
              </a:spcAft>
              <a:buSzPts val="1600"/>
              <a:buChar char="○"/>
            </a:pPr>
            <a:r>
              <a:rPr lang="en"/>
              <a:t>all threads atomically add to a global variable</a:t>
            </a:r>
            <a:endParaRPr/>
          </a:p>
          <a:p>
            <a:pPr marL="457200" lvl="0" indent="-368300" algn="l" rtl="0">
              <a:spcBef>
                <a:spcPts val="0"/>
              </a:spcBef>
              <a:spcAft>
                <a:spcPts val="0"/>
              </a:spcAft>
              <a:buSzPts val="2200"/>
              <a:buChar char="●"/>
            </a:pPr>
            <a:r>
              <a:rPr lang="en"/>
              <a:t>Atomic shared</a:t>
            </a:r>
            <a:endParaRPr/>
          </a:p>
          <a:p>
            <a:pPr marL="914400" lvl="1" indent="-330200" algn="l" rtl="0">
              <a:spcBef>
                <a:spcPts val="0"/>
              </a:spcBef>
              <a:spcAft>
                <a:spcPts val="0"/>
              </a:spcAft>
              <a:buSzPts val="1600"/>
              <a:buChar char="○"/>
            </a:pPr>
            <a:r>
              <a:rPr lang="en"/>
              <a:t>threads add to block-shared variable</a:t>
            </a:r>
            <a:endParaRPr/>
          </a:p>
          <a:p>
            <a:pPr marL="914400" lvl="1" indent="-330200" algn="l" rtl="0">
              <a:spcBef>
                <a:spcPts val="0"/>
              </a:spcBef>
              <a:spcAft>
                <a:spcPts val="0"/>
              </a:spcAft>
              <a:buSzPts val="1600"/>
              <a:buChar char="○"/>
            </a:pPr>
            <a:r>
              <a:rPr lang="en"/>
              <a:t>then finally to global variable</a:t>
            </a:r>
            <a:endParaRPr/>
          </a:p>
          <a:p>
            <a:pPr marL="457200" lvl="0" indent="-368300" algn="l" rtl="0">
              <a:spcBef>
                <a:spcPts val="0"/>
              </a:spcBef>
              <a:spcAft>
                <a:spcPts val="0"/>
              </a:spcAft>
              <a:buSzPts val="2200"/>
              <a:buChar char="●"/>
            </a:pPr>
            <a:r>
              <a:rPr lang="en"/>
              <a:t>Reduce shared </a:t>
            </a:r>
            <a:endParaRPr/>
          </a:p>
          <a:p>
            <a:pPr marL="914400" lvl="1" indent="-330200" algn="l" rtl="0">
              <a:spcBef>
                <a:spcPts val="0"/>
              </a:spcBef>
              <a:spcAft>
                <a:spcPts val="0"/>
              </a:spcAft>
              <a:buSzPts val="1600"/>
              <a:buChar char="○"/>
            </a:pPr>
            <a:r>
              <a:rPr lang="en"/>
              <a:t>Threads combine values in a block-shared array</a:t>
            </a:r>
            <a:endParaRPr/>
          </a:p>
          <a:p>
            <a:pPr marL="914400" lvl="1" indent="-330200" algn="l" rtl="0">
              <a:spcBef>
                <a:spcPts val="0"/>
              </a:spcBef>
              <a:spcAft>
                <a:spcPts val="0"/>
              </a:spcAft>
              <a:buSzPts val="1600"/>
              <a:buChar char="○"/>
            </a:pPr>
            <a:r>
              <a:rPr lang="en"/>
              <a:t>Each step, half the threads from prev step are involved</a:t>
            </a:r>
            <a:endParaRPr/>
          </a:p>
          <a:p>
            <a:pPr marL="914400" lvl="1" indent="-330200" algn="l" rtl="0">
              <a:spcBef>
                <a:spcPts val="0"/>
              </a:spcBef>
              <a:spcAft>
                <a:spcPts val="0"/>
              </a:spcAft>
              <a:buSzPts val="1600"/>
              <a:buChar char="○"/>
            </a:pPr>
            <a:r>
              <a:rPr lang="en"/>
              <a:t>One last atomic add at the end</a:t>
            </a:r>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214" name="Google Shape;214;p3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15" name="Google Shape;215;p34" descr="cuda Tutorial =&gt; Parallel reduction (e.g. how to sum an array)"/>
          <p:cNvPicPr preferRelativeResize="0"/>
          <p:nvPr/>
        </p:nvPicPr>
        <p:blipFill>
          <a:blip r:embed="rId3">
            <a:alphaModFix/>
          </a:blip>
          <a:stretch>
            <a:fillRect/>
          </a:stretch>
        </p:blipFill>
        <p:spPr>
          <a:xfrm>
            <a:off x="5973700" y="1294725"/>
            <a:ext cx="2989200" cy="2554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Extra Topic: Bitonic Sort in CUDA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709613" y="1119175"/>
            <a:ext cx="7724775" cy="2905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Bitonic Sort (PYP question)</a:t>
            </a:r>
            <a:endParaRPr/>
          </a:p>
        </p:txBody>
      </p:sp>
      <p:sp>
        <p:nvSpPr>
          <p:cNvPr id="236" name="Google Shape;236;p41"/>
          <p:cNvSpPr txBox="1">
            <a:spLocks noGrp="1"/>
          </p:cNvSpPr>
          <p:nvPr>
            <p:ph type="body" idx="1"/>
          </p:nvPr>
        </p:nvSpPr>
        <p:spPr>
          <a:xfrm>
            <a:off x="311700" y="1266325"/>
            <a:ext cx="4318200" cy="3603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Great algorithm for massively parallel sorting</a:t>
            </a:r>
            <a:endParaRPr/>
          </a:p>
          <a:p>
            <a:pPr marL="457200" lvl="0" indent="-342900" algn="l" rtl="0">
              <a:spcBef>
                <a:spcPts val="1000"/>
              </a:spcBef>
              <a:spcAft>
                <a:spcPts val="0"/>
              </a:spcAft>
              <a:buSzPts val="1800"/>
              <a:buChar char="●"/>
            </a:pPr>
            <a:r>
              <a:rPr lang="en"/>
              <a:t>Relies on merging bitonic sequences: a series of numbers that are</a:t>
            </a:r>
            <a:endParaRPr/>
          </a:p>
          <a:p>
            <a:pPr marL="914400" lvl="1" indent="-317500" algn="l" rtl="0">
              <a:spcBef>
                <a:spcPts val="0"/>
              </a:spcBef>
              <a:spcAft>
                <a:spcPts val="0"/>
              </a:spcAft>
              <a:buSzPts val="1400"/>
              <a:buChar char="○"/>
            </a:pPr>
            <a:r>
              <a:rPr lang="en"/>
              <a:t>Increasing for the first half</a:t>
            </a:r>
            <a:endParaRPr/>
          </a:p>
          <a:p>
            <a:pPr marL="914400" lvl="1" indent="-317500" algn="l" rtl="0">
              <a:spcBef>
                <a:spcPts val="0"/>
              </a:spcBef>
              <a:spcAft>
                <a:spcPts val="0"/>
              </a:spcAft>
              <a:buSzPts val="1400"/>
              <a:buChar char="○"/>
            </a:pPr>
            <a:r>
              <a:rPr lang="en"/>
              <a:t>Decreasing for the second half</a:t>
            </a:r>
            <a:endParaRPr/>
          </a:p>
          <a:p>
            <a:pPr marL="457200" lvl="0" indent="-342900" algn="l" rtl="0">
              <a:spcBef>
                <a:spcPts val="1000"/>
              </a:spcBef>
              <a:spcAft>
                <a:spcPts val="0"/>
              </a:spcAft>
              <a:buSzPts val="1800"/>
              <a:buChar char="●"/>
            </a:pPr>
            <a:r>
              <a:rPr lang="en"/>
              <a:t>O(n log</a:t>
            </a:r>
            <a:r>
              <a:rPr lang="en" baseline="30000"/>
              <a:t>2</a:t>
            </a:r>
            <a:r>
              <a:rPr lang="en"/>
              <a:t> n) ⇒ Slower than the fastest sorts serially, but massively parallel</a:t>
            </a:r>
            <a:endParaRPr/>
          </a:p>
        </p:txBody>
      </p:sp>
      <p:pic>
        <p:nvPicPr>
          <p:cNvPr id="237" name="Google Shape;237;p41"/>
          <p:cNvPicPr preferRelativeResize="0"/>
          <p:nvPr/>
        </p:nvPicPr>
        <p:blipFill>
          <a:blip r:embed="rId3">
            <a:alphaModFix/>
          </a:blip>
          <a:stretch>
            <a:fillRect/>
          </a:stretch>
        </p:blipFill>
        <p:spPr>
          <a:xfrm>
            <a:off x="4816757" y="1006463"/>
            <a:ext cx="4217843" cy="3711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F8EA-1D73-8610-6A3A-546B4AF778B7}"/>
              </a:ext>
            </a:extLst>
          </p:cNvPr>
          <p:cNvSpPr>
            <a:spLocks noGrp="1"/>
          </p:cNvSpPr>
          <p:nvPr>
            <p:ph type="title"/>
          </p:nvPr>
        </p:nvSpPr>
        <p:spPr/>
        <p:txBody>
          <a:bodyPr>
            <a:normAutofit fontScale="90000"/>
          </a:bodyPr>
          <a:lstStyle/>
          <a:p>
            <a:r>
              <a:rPr lang="en-SG"/>
              <a:t>Bitonic Sort: PYP</a:t>
            </a:r>
          </a:p>
        </p:txBody>
      </p:sp>
      <p:sp>
        <p:nvSpPr>
          <p:cNvPr id="3" name="Text Placeholder 2">
            <a:extLst>
              <a:ext uri="{FF2B5EF4-FFF2-40B4-BE49-F238E27FC236}">
                <a16:creationId xmlns:a16="http://schemas.microsoft.com/office/drawing/2014/main" id="{7679A5F9-8581-5137-6138-A8C36D0DB142}"/>
              </a:ext>
            </a:extLst>
          </p:cNvPr>
          <p:cNvSpPr>
            <a:spLocks noGrp="1"/>
          </p:cNvSpPr>
          <p:nvPr>
            <p:ph type="body" idx="1"/>
          </p:nvPr>
        </p:nvSpPr>
        <p:spPr/>
        <p:txBody>
          <a:bodyPr/>
          <a:lstStyle/>
          <a:p>
            <a:endParaRPr lang="en-SG"/>
          </a:p>
        </p:txBody>
      </p:sp>
      <p:pic>
        <p:nvPicPr>
          <p:cNvPr id="5" name="Picture 4">
            <a:extLst>
              <a:ext uri="{FF2B5EF4-FFF2-40B4-BE49-F238E27FC236}">
                <a16:creationId xmlns:a16="http://schemas.microsoft.com/office/drawing/2014/main" id="{FD06F787-63C2-869E-AAF9-124DFD9996D5}"/>
              </a:ext>
            </a:extLst>
          </p:cNvPr>
          <p:cNvPicPr>
            <a:picLocks noChangeAspect="1"/>
          </p:cNvPicPr>
          <p:nvPr/>
        </p:nvPicPr>
        <p:blipFill>
          <a:blip r:embed="rId2"/>
          <a:stretch>
            <a:fillRect/>
          </a:stretch>
        </p:blipFill>
        <p:spPr>
          <a:xfrm>
            <a:off x="0" y="1597126"/>
            <a:ext cx="4690637" cy="2641098"/>
          </a:xfrm>
          <a:prstGeom prst="rect">
            <a:avLst/>
          </a:prstGeom>
        </p:spPr>
      </p:pic>
      <p:pic>
        <p:nvPicPr>
          <p:cNvPr id="7" name="Picture 6">
            <a:extLst>
              <a:ext uri="{FF2B5EF4-FFF2-40B4-BE49-F238E27FC236}">
                <a16:creationId xmlns:a16="http://schemas.microsoft.com/office/drawing/2014/main" id="{EF7A655B-1ADE-B9A2-2E9D-998ACBA6061C}"/>
              </a:ext>
            </a:extLst>
          </p:cNvPr>
          <p:cNvPicPr>
            <a:picLocks noChangeAspect="1"/>
          </p:cNvPicPr>
          <p:nvPr/>
        </p:nvPicPr>
        <p:blipFill>
          <a:blip r:embed="rId3"/>
          <a:stretch>
            <a:fillRect/>
          </a:stretch>
        </p:blipFill>
        <p:spPr>
          <a:xfrm>
            <a:off x="4572000" y="905276"/>
            <a:ext cx="4572000" cy="3984171"/>
          </a:xfrm>
          <a:prstGeom prst="rect">
            <a:avLst/>
          </a:prstGeom>
        </p:spPr>
      </p:pic>
    </p:spTree>
    <p:extLst>
      <p:ext uri="{BB962C8B-B14F-4D97-AF65-F5344CB8AC3E}">
        <p14:creationId xmlns:p14="http://schemas.microsoft.com/office/powerpoint/2010/main" val="2646326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CUDA?</a:t>
            </a:r>
            <a:endParaRPr/>
          </a:p>
        </p:txBody>
      </p:sp>
      <p:sp>
        <p:nvSpPr>
          <p:cNvPr id="243" name="Google Shape;243;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CC0000"/>
                </a:solidFill>
              </a:rPr>
              <a:t>Why is this parallelizable</a:t>
            </a:r>
            <a:br>
              <a:rPr lang="en">
                <a:solidFill>
                  <a:srgbClr val="CC0000"/>
                </a:solidFill>
              </a:rPr>
            </a:br>
            <a:r>
              <a:rPr lang="en">
                <a:solidFill>
                  <a:srgbClr val="CC0000"/>
                </a:solidFill>
              </a:rPr>
              <a:t>and ideal for CUDA?</a:t>
            </a:r>
            <a:endParaRPr>
              <a:solidFill>
                <a:srgbClr val="CC0000"/>
              </a:solidFill>
            </a:endParaRPr>
          </a:p>
        </p:txBody>
      </p:sp>
      <p:pic>
        <p:nvPicPr>
          <p:cNvPr id="244" name="Google Shape;244;p42"/>
          <p:cNvPicPr preferRelativeResize="0"/>
          <p:nvPr/>
        </p:nvPicPr>
        <p:blipFill>
          <a:blip r:embed="rId3">
            <a:alphaModFix/>
          </a:blip>
          <a:stretch>
            <a:fillRect/>
          </a:stretch>
        </p:blipFill>
        <p:spPr>
          <a:xfrm>
            <a:off x="437750" y="2238900"/>
            <a:ext cx="3232175" cy="2710275"/>
          </a:xfrm>
          <a:prstGeom prst="rect">
            <a:avLst/>
          </a:prstGeom>
          <a:noFill/>
          <a:ln>
            <a:noFill/>
          </a:ln>
        </p:spPr>
      </p:pic>
      <p:pic>
        <p:nvPicPr>
          <p:cNvPr id="245" name="Google Shape;245;p42"/>
          <p:cNvPicPr preferRelativeResize="0"/>
          <p:nvPr/>
        </p:nvPicPr>
        <p:blipFill>
          <a:blip r:embed="rId4">
            <a:alphaModFix/>
          </a:blip>
          <a:stretch>
            <a:fillRect/>
          </a:stretch>
        </p:blipFill>
        <p:spPr>
          <a:xfrm>
            <a:off x="4549174" y="1621522"/>
            <a:ext cx="4399000" cy="33730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CUDA?</a:t>
            </a:r>
            <a:endParaRPr/>
          </a:p>
        </p:txBody>
      </p:sp>
      <p:sp>
        <p:nvSpPr>
          <p:cNvPr id="251" name="Google Shape;251;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accent5"/>
                </a:solidFill>
              </a:rPr>
              <a:t>Same no. of threads (N/2) doing same</a:t>
            </a:r>
            <a:br>
              <a:rPr lang="en">
                <a:solidFill>
                  <a:schemeClr val="accent5"/>
                </a:solidFill>
              </a:rPr>
            </a:br>
            <a:r>
              <a:rPr lang="en">
                <a:solidFill>
                  <a:schemeClr val="accent5"/>
                </a:solidFill>
              </a:rPr>
              <a:t>no. of comparisons in each step!</a:t>
            </a:r>
            <a:endParaRPr>
              <a:solidFill>
                <a:schemeClr val="accent5"/>
              </a:solidFill>
            </a:endParaRPr>
          </a:p>
        </p:txBody>
      </p:sp>
      <p:pic>
        <p:nvPicPr>
          <p:cNvPr id="252" name="Google Shape;252;p43"/>
          <p:cNvPicPr preferRelativeResize="0"/>
          <p:nvPr/>
        </p:nvPicPr>
        <p:blipFill>
          <a:blip r:embed="rId3">
            <a:alphaModFix/>
          </a:blip>
          <a:stretch>
            <a:fillRect/>
          </a:stretch>
        </p:blipFill>
        <p:spPr>
          <a:xfrm>
            <a:off x="437750" y="2238900"/>
            <a:ext cx="3232175" cy="2710275"/>
          </a:xfrm>
          <a:prstGeom prst="rect">
            <a:avLst/>
          </a:prstGeom>
          <a:noFill/>
          <a:ln>
            <a:noFill/>
          </a:ln>
        </p:spPr>
      </p:pic>
      <p:pic>
        <p:nvPicPr>
          <p:cNvPr id="253" name="Google Shape;253;p43"/>
          <p:cNvPicPr preferRelativeResize="0"/>
          <p:nvPr/>
        </p:nvPicPr>
        <p:blipFill>
          <a:blip r:embed="rId4">
            <a:alphaModFix/>
          </a:blip>
          <a:stretch>
            <a:fillRect/>
          </a:stretch>
        </p:blipFill>
        <p:spPr>
          <a:xfrm>
            <a:off x="4549174" y="1621522"/>
            <a:ext cx="4399000" cy="33730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intuition</a:t>
            </a:r>
            <a:endParaRPr/>
          </a:p>
        </p:txBody>
      </p:sp>
      <p:sp>
        <p:nvSpPr>
          <p:cNvPr id="259" name="Google Shape;259;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Observe: </a:t>
            </a:r>
            <a:r>
              <a:rPr lang="en" b="1"/>
              <a:t>4 comparisons</a:t>
            </a:r>
            <a:r>
              <a:rPr lang="en"/>
              <a:t> in each “step”, </a:t>
            </a:r>
            <a:r>
              <a:rPr lang="en" b="1"/>
              <a:t>N / 2</a:t>
            </a:r>
            <a:r>
              <a:rPr lang="en"/>
              <a:t>, same each time</a:t>
            </a:r>
            <a:endParaRPr/>
          </a:p>
          <a:p>
            <a:pPr marL="457200" lvl="0" indent="-342900" algn="l" rtl="0">
              <a:spcBef>
                <a:spcPts val="0"/>
              </a:spcBef>
              <a:spcAft>
                <a:spcPts val="0"/>
              </a:spcAft>
              <a:buSzPts val="1800"/>
              <a:buChar char="●"/>
            </a:pPr>
            <a:r>
              <a:rPr lang="en"/>
              <a:t>Completely </a:t>
            </a:r>
            <a:r>
              <a:rPr lang="en" b="1"/>
              <a:t>independent data</a:t>
            </a:r>
            <a:r>
              <a:rPr lang="en"/>
              <a:t> in each step</a:t>
            </a:r>
            <a:endParaRPr/>
          </a:p>
        </p:txBody>
      </p:sp>
      <p:pic>
        <p:nvPicPr>
          <p:cNvPr id="260" name="Google Shape;260;p44"/>
          <p:cNvPicPr preferRelativeResize="0"/>
          <p:nvPr/>
        </p:nvPicPr>
        <p:blipFill>
          <a:blip r:embed="rId3">
            <a:alphaModFix/>
          </a:blip>
          <a:stretch>
            <a:fillRect/>
          </a:stretch>
        </p:blipFill>
        <p:spPr>
          <a:xfrm>
            <a:off x="1208200" y="2011298"/>
            <a:ext cx="6727599" cy="2963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to Merge Sort</a:t>
            </a:r>
            <a:endParaRPr/>
          </a:p>
        </p:txBody>
      </p:sp>
      <p:sp>
        <p:nvSpPr>
          <p:cNvPr id="266" name="Google Shape;266;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Why is Merge Sort not preferred </a:t>
            </a:r>
            <a:br>
              <a:rPr lang="en">
                <a:solidFill>
                  <a:srgbClr val="0B5394"/>
                </a:solidFill>
              </a:rPr>
            </a:br>
            <a:r>
              <a:rPr lang="en">
                <a:solidFill>
                  <a:srgbClr val="0B5394"/>
                </a:solidFill>
              </a:rPr>
              <a:t>(compared to Bitonic Sort) for </a:t>
            </a:r>
            <a:br>
              <a:rPr lang="en">
                <a:solidFill>
                  <a:srgbClr val="0B5394"/>
                </a:solidFill>
              </a:rPr>
            </a:br>
            <a:r>
              <a:rPr lang="en">
                <a:solidFill>
                  <a:srgbClr val="0B5394"/>
                </a:solidFill>
              </a:rPr>
              <a:t>parallel implementations?</a:t>
            </a:r>
            <a:endParaRPr>
              <a:solidFill>
                <a:srgbClr val="0B5394"/>
              </a:solidFill>
            </a:endParaRPr>
          </a:p>
        </p:txBody>
      </p:sp>
      <p:pic>
        <p:nvPicPr>
          <p:cNvPr id="3" name="Picture 2">
            <a:extLst>
              <a:ext uri="{FF2B5EF4-FFF2-40B4-BE49-F238E27FC236}">
                <a16:creationId xmlns:a16="http://schemas.microsoft.com/office/drawing/2014/main" id="{E77A66F3-3472-BFC9-CA9B-C71A6FDC04C4}"/>
              </a:ext>
            </a:extLst>
          </p:cNvPr>
          <p:cNvPicPr>
            <a:picLocks noChangeAspect="1"/>
          </p:cNvPicPr>
          <p:nvPr/>
        </p:nvPicPr>
        <p:blipFill>
          <a:blip r:embed="rId3"/>
          <a:stretch>
            <a:fillRect/>
          </a:stretch>
        </p:blipFill>
        <p:spPr>
          <a:xfrm>
            <a:off x="4918341" y="1266325"/>
            <a:ext cx="3913960" cy="34321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to Merge Sort</a:t>
            </a:r>
            <a:endParaRPr/>
          </a:p>
        </p:txBody>
      </p:sp>
      <p:sp>
        <p:nvSpPr>
          <p:cNvPr id="272" name="Google Shape;272;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Why is Merge Sort not preferred (compared to Bitonic Sort) for parallel implementations?</a:t>
            </a:r>
            <a:endParaRPr>
              <a:solidFill>
                <a:srgbClr val="CC0000"/>
              </a:solidFill>
            </a:endParaRPr>
          </a:p>
          <a:p>
            <a:pPr marL="457200" lvl="0" indent="-342900" algn="l" rtl="0">
              <a:spcBef>
                <a:spcPts val="1200"/>
              </a:spcBef>
              <a:spcAft>
                <a:spcPts val="0"/>
              </a:spcAft>
              <a:buClr>
                <a:srgbClr val="CC0000"/>
              </a:buClr>
              <a:buSzPts val="1800"/>
              <a:buChar char="●"/>
            </a:pPr>
            <a:r>
              <a:rPr lang="en" b="1">
                <a:solidFill>
                  <a:srgbClr val="CC0000"/>
                </a:solidFill>
              </a:rPr>
              <a:t>Total task number changes at each state</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Task granularity changes at each state</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Merging cannot be parallelized</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Temporary arrays have to be synchronized correctly</a:t>
            </a:r>
            <a:endParaRPr b="1">
              <a:solidFill>
                <a:srgbClr val="CC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E162-1F71-4B5A-F685-F41006BA6AC2}"/>
              </a:ext>
            </a:extLst>
          </p:cNvPr>
          <p:cNvSpPr>
            <a:spLocks noGrp="1"/>
          </p:cNvSpPr>
          <p:nvPr>
            <p:ph type="title"/>
          </p:nvPr>
        </p:nvSpPr>
        <p:spPr/>
        <p:txBody>
          <a:bodyPr>
            <a:normAutofit fontScale="90000"/>
          </a:bodyPr>
          <a:lstStyle/>
          <a:p>
            <a:r>
              <a:rPr lang="en-US" dirty="0"/>
              <a:t>End </a:t>
            </a:r>
            <a:r>
              <a:rPr lang="en-US"/>
              <a:t>of tutorial </a:t>
            </a:r>
            <a:r>
              <a:rPr lang="en-US" dirty="0"/>
              <a:t>3</a:t>
            </a:r>
          </a:p>
        </p:txBody>
      </p:sp>
      <p:sp>
        <p:nvSpPr>
          <p:cNvPr id="3" name="Content Placeholder 2">
            <a:extLst>
              <a:ext uri="{FF2B5EF4-FFF2-40B4-BE49-F238E27FC236}">
                <a16:creationId xmlns:a16="http://schemas.microsoft.com/office/drawing/2014/main" id="{23BBDEF9-7024-1337-E6A5-0A13F8EEDDE0}"/>
              </a:ext>
            </a:extLst>
          </p:cNvPr>
          <p:cNvSpPr>
            <a:spLocks noGrp="1"/>
          </p:cNvSpPr>
          <p:nvPr>
            <p:ph idx="1"/>
          </p:nvPr>
        </p:nvSpPr>
        <p:spPr>
          <a:xfrm>
            <a:off x="628650" y="1369219"/>
            <a:ext cx="7886700" cy="3681413"/>
          </a:xfrm>
        </p:spPr>
        <p:txBody>
          <a:bodyPr>
            <a:normAutofit/>
          </a:bodyPr>
          <a:lstStyle/>
          <a:p>
            <a:r>
              <a:rPr lang="en-US" sz="2100"/>
              <a:t>Slides uploaded!</a:t>
            </a:r>
          </a:p>
          <a:p>
            <a:r>
              <a:rPr lang="en-US" sz="2100"/>
              <a:t>If your attendance has not been marked, lmk</a:t>
            </a:r>
            <a:endParaRPr lang="en-US" sz="2100" dirty="0"/>
          </a:p>
          <a:p>
            <a:r>
              <a:rPr lang="en-US" dirty="0"/>
              <a:t>Feedback:	</a:t>
            </a:r>
            <a:r>
              <a:rPr lang="en-US" dirty="0">
                <a:hlinkClick r:id="rId3"/>
              </a:rPr>
              <a:t>bit.ly/</a:t>
            </a:r>
            <a:r>
              <a:rPr lang="en-US">
                <a:hlinkClick r:id="rId3"/>
              </a:rPr>
              <a:t>feedback-</a:t>
            </a:r>
            <a:r>
              <a:rPr lang="en-US" err="1">
                <a:hlinkClick r:id="rId3"/>
              </a:rPr>
              <a:t>theodore</a:t>
            </a:r>
            <a:r>
              <a:rPr lang="en-US"/>
              <a:t> or scan below </a:t>
            </a:r>
            <a:endParaRPr lang="en-US" dirty="0"/>
          </a:p>
          <a:p>
            <a:r>
              <a:rPr lang="en-US" sz="2100" dirty="0"/>
              <a:t>Email: 	</a:t>
            </a:r>
            <a:r>
              <a:rPr lang="en-US" sz="2100" dirty="0">
                <a:hlinkClick r:id="rId4"/>
              </a:rPr>
              <a:t>theo@comp.nus.edu.</a:t>
            </a:r>
            <a:r>
              <a:rPr lang="en-US" sz="2100">
                <a:hlinkClick r:id="rId4"/>
              </a:rPr>
              <a:t>sg</a:t>
            </a:r>
            <a:r>
              <a:rPr lang="en-US" sz="2100"/>
              <a:t> </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E2FB4DE3-8DA2-8D3F-A5FE-4B6488A5E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8837" y="2953965"/>
            <a:ext cx="2016058" cy="2016058"/>
          </a:xfrm>
          <a:prstGeom prst="rect">
            <a:avLst/>
          </a:prstGeom>
        </p:spPr>
      </p:pic>
    </p:spTree>
    <p:extLst>
      <p:ext uri="{BB962C8B-B14F-4D97-AF65-F5344CB8AC3E}">
        <p14:creationId xmlns:p14="http://schemas.microsoft.com/office/powerpoint/2010/main" val="142282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647700" y="1552375"/>
            <a:ext cx="784860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695325" y="1719263"/>
            <a:ext cx="7753350" cy="17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838200" y="1857375"/>
            <a:ext cx="7772400"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470100" y="1060438"/>
            <a:ext cx="7753350"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Quiz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Q1+2</a:t>
            </a:r>
            <a:endParaRPr/>
          </a:p>
        </p:txBody>
      </p:sp>
      <p:sp>
        <p:nvSpPr>
          <p:cNvPr id="113" name="Google Shape;11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Understanding the problem</a:t>
            </a:r>
            <a:endParaRPr b="1"/>
          </a:p>
        </p:txBody>
      </p:sp>
      <p:pic>
        <p:nvPicPr>
          <p:cNvPr id="114" name="Google Shape;114;p22"/>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1101</Words>
  <Application>Microsoft Office PowerPoint</Application>
  <PresentationFormat>On-screen Show (16:9)</PresentationFormat>
  <Paragraphs>112</Paragraphs>
  <Slides>37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Consolas</vt:lpstr>
      <vt:lpstr>Quattrocento Sans</vt:lpstr>
      <vt:lpstr>PT Sans Narrow</vt:lpstr>
      <vt:lpstr>PT Serif</vt:lpstr>
      <vt:lpstr>AndesNeue Alt 2 Medium</vt:lpstr>
      <vt:lpstr>Open Sans</vt:lpstr>
      <vt:lpstr>Courier New</vt:lpstr>
      <vt:lpstr>AndesNeue Alt 2 Book</vt:lpstr>
      <vt:lpstr>Arial</vt:lpstr>
      <vt:lpstr>Tropic</vt:lpstr>
      <vt:lpstr>CS3210 Tut 4</vt:lpstr>
      <vt:lpstr>Quiz 1</vt:lpstr>
      <vt:lpstr>PowerPoint Presentation</vt:lpstr>
      <vt:lpstr>PowerPoint Presentation</vt:lpstr>
      <vt:lpstr>PowerPoint Presentation</vt:lpstr>
      <vt:lpstr>PowerPoint Presentation</vt:lpstr>
      <vt:lpstr>PowerPoint Presentation</vt:lpstr>
      <vt:lpstr>Quiz 2</vt:lpstr>
      <vt:lpstr>Q1+2</vt:lpstr>
      <vt:lpstr>Q1+2</vt:lpstr>
      <vt:lpstr>Q1</vt:lpstr>
      <vt:lpstr>Q1</vt:lpstr>
      <vt:lpstr>Recap: False Sharing</vt:lpstr>
      <vt:lpstr>Q2</vt:lpstr>
      <vt:lpstr>Q2</vt:lpstr>
      <vt:lpstr>Q2</vt:lpstr>
      <vt:lpstr>Q2</vt:lpstr>
      <vt:lpstr>Matrix Multiplication in OpenMP and CUDA  </vt:lpstr>
      <vt:lpstr>PowerPoint Presentation</vt:lpstr>
      <vt:lpstr>PowerPoint Presentation</vt:lpstr>
      <vt:lpstr>PowerPoint Presentation</vt:lpstr>
      <vt:lpstr>PowerPoint Presentation</vt:lpstr>
      <vt:lpstr>Additional Question 1</vt:lpstr>
      <vt:lpstr>Additional Question 1</vt:lpstr>
      <vt:lpstr>Additional Question 2</vt:lpstr>
      <vt:lpstr>Additional Question 2</vt:lpstr>
      <vt:lpstr>Lab 3: GPU Sum</vt:lpstr>
      <vt:lpstr>Lab3: GPU Sum – diff methods</vt:lpstr>
      <vt:lpstr>Extra Topic: Bitonic Sort in CUDA</vt:lpstr>
      <vt:lpstr>Bitonic Sort (PYP question)</vt:lpstr>
      <vt:lpstr>Bitonic Sort: PYP</vt:lpstr>
      <vt:lpstr>CUDA?</vt:lpstr>
      <vt:lpstr>CUDA?</vt:lpstr>
      <vt:lpstr>More intuition</vt:lpstr>
      <vt:lpstr>Comparison to Merge Sort</vt:lpstr>
      <vt:lpstr>Comparison to Merge Sort</vt:lpstr>
      <vt:lpstr>End of tutorial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Theodore Leebrant</cp:lastModifiedBy>
  <cp:revision>2</cp:revision>
  <dcterms:modified xsi:type="dcterms:W3CDTF">2024-10-14T07:44:24Z</dcterms:modified>
</cp:coreProperties>
</file>