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5" r:id="rId29"/>
    <p:sldId id="286" r:id="rId30"/>
    <p:sldId id="305" r:id="rId31"/>
    <p:sldId id="277" r:id="rId32"/>
  </p:sldIdLst>
  <p:sldSz cx="9144000" cy="5143500" type="screen16x9"/>
  <p:notesSz cx="6858000" cy="9144000"/>
  <p:embeddedFontLst>
    <p:embeddedFont>
      <p:font typeface="AndesNeue Alt 2 Book" panose="00000500000000000000" pitchFamily="2" charset="0"/>
      <p:regular r:id="rId34"/>
    </p:embeddedFont>
    <p:embeddedFont>
      <p:font typeface="AndesNeue Alt 2 Medium" panose="00000600000000000000" pitchFamily="2" charset="0"/>
      <p:regular r:id="rId35"/>
    </p:embeddedFont>
    <p:embeddedFont>
      <p:font typeface="Consolas" panose="020B0609020204030204" pitchFamily="49" charset="0"/>
      <p:regular r:id="rId36"/>
      <p:bold r:id="rId37"/>
      <p:italic r:id="rId38"/>
      <p:boldItalic r:id="rId39"/>
    </p:embeddedFont>
    <p:embeddedFont>
      <p:font typeface="Open Sans" panose="020B0606030504020204" pitchFamily="34" charset="0"/>
      <p:regular r:id="rId40"/>
      <p:bold r:id="rId41"/>
      <p:italic r:id="rId42"/>
      <p:boldItalic r:id="rId43"/>
    </p:embeddedFont>
    <p:embeddedFont>
      <p:font typeface="PT Sans Narrow" panose="020B0506020203020204" pitchFamily="34" charset="0"/>
      <p:regular r:id="rId44"/>
      <p:bold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94db9a57d3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94db9a57d3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952aebd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952aebd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952aebd29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952aebd29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952aebd299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952aebd299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952aebd299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952aebd299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952aebd299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952aebd299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952aebd299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952aebd299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952aebd299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952aebd299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952aebd299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952aebd299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952aebd299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952aebd299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014a6ccaa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014a6ccaa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952aebd299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952aebd299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952aebd299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952aebd299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952aebd299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952aebd299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952aebd299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952aebd299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952aebd29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952aebd29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952aebd299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952aebd299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952aebd299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952aebd299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952aebd299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952aebd299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952aebd299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952aebd299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952aebd299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952aebd299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5e1f2966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5e1f2966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75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952aebd299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952aebd299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5e25f4c0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5e25f4c0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94db9a57d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94db9a57d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94db9a57d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94db9a57d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014a6ccaa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014a6ccaa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014a6ccaa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014a6ccaa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5e25f4c03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5e25f4c03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BFCCF-266D-D50C-C39B-9FCA83A17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B4C8D-F647-05CE-6E82-F6C642046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464EE-A216-AF82-0143-D29013CD2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5B091-0A22-7244-7018-4F10920B2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2DDFD-BE6E-3D20-0461-439EE2696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016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feedback-theodore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png"/><Relationship Id="rId4" Type="http://schemas.openxmlformats.org/officeDocument/2006/relationships/hyperlink" Target="mailto:theo@comp.nus.edu.sg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Polygonalr/9ba2365987182b6caa4cfb9314720aba#file-mpi-cart-cpp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36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CS3210 Lab 5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6750" y="28412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MPI</a:t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3108600" y="4229100"/>
            <a:ext cx="2926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Slides inspired by Sriram's</a:t>
            </a:r>
            <a:endParaRPr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with demo code provided</a:t>
            </a:r>
            <a:endParaRPr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Collective Computation</a:t>
            </a: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88875"/>
            <a:ext cx="3973149" cy="971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750" y="2879500"/>
            <a:ext cx="4159075" cy="100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6875" y="1902125"/>
            <a:ext cx="3973150" cy="172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what are </a:t>
            </a:r>
            <a:r>
              <a:rPr lang="en">
                <a:solidFill>
                  <a:srgbClr val="0B5394"/>
                </a:solidFill>
              </a:rPr>
              <a:t>communicators</a:t>
            </a:r>
            <a:r>
              <a:rPr lang="en"/>
              <a:t>?</a:t>
            </a:r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body" idx="1"/>
          </p:nvPr>
        </p:nvSpPr>
        <p:spPr>
          <a:xfrm>
            <a:off x="311700" y="1176450"/>
            <a:ext cx="4234500" cy="37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lang="en" b="1" i="1"/>
              <a:t>intra-communicator</a:t>
            </a:r>
            <a:r>
              <a:rPr lang="en"/>
              <a:t> is an object that an </a:t>
            </a:r>
            <a:r>
              <a:rPr lang="en" b="1"/>
              <a:t>MPI_Group (of processes)</a:t>
            </a:r>
            <a:r>
              <a:rPr lang="en"/>
              <a:t> uses to communicate amongst themselves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MPI_COMM_WORLD is the one for </a:t>
            </a:r>
            <a:r>
              <a:rPr lang="en" b="1"/>
              <a:t>all processes</a:t>
            </a:r>
            <a:endParaRPr b="1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create </a:t>
            </a:r>
            <a:r>
              <a:rPr lang="en" b="1"/>
              <a:t>new groups</a:t>
            </a:r>
            <a:r>
              <a:rPr lang="en"/>
              <a:t> and associated communicators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Only those processes will participate in communication!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also communicate </a:t>
            </a:r>
            <a:r>
              <a:rPr lang="en" b="1"/>
              <a:t>across groups (</a:t>
            </a:r>
            <a:r>
              <a:rPr lang="en" b="1" i="1"/>
              <a:t>inter</a:t>
            </a:r>
            <a:r>
              <a:rPr lang="en" b="1"/>
              <a:t>-communicators)</a:t>
            </a:r>
            <a:endParaRPr b="1"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1275" y="665850"/>
            <a:ext cx="3634475" cy="4267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Organizing groups logically: Cartesian</a:t>
            </a:r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3308700" cy="34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ask MPI for help in creating a new communicator organized </a:t>
            </a:r>
            <a:r>
              <a:rPr lang="en" b="1" i="1"/>
              <a:t>logically</a:t>
            </a:r>
            <a:r>
              <a:rPr lang="en"/>
              <a:t> in a </a:t>
            </a:r>
            <a:r>
              <a:rPr lang="en" b="1"/>
              <a:t>cartesian coordinate system</a:t>
            </a:r>
            <a:endParaRPr b="1"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One benefit: can easily find out your “neighbors’” rank and talk to them</a:t>
            </a:r>
            <a:endParaRPr b="1" u="sng"/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0888" y="1347200"/>
            <a:ext cx="5305425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MPI Virtual Topologies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MPI_Cart_create?</a:t>
            </a:r>
            <a:endParaRPr/>
          </a:p>
        </p:txBody>
      </p:sp>
      <p:sp>
        <p:nvSpPr>
          <p:cNvPr id="157" name="Google Shape;157;p26"/>
          <p:cNvSpPr txBox="1">
            <a:spLocks noGrp="1"/>
          </p:cNvSpPr>
          <p:nvPr>
            <p:ph type="body" idx="1"/>
          </p:nvPr>
        </p:nvSpPr>
        <p:spPr>
          <a:xfrm>
            <a:off x="193125" y="12572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int MPI_Cart_create (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MPI_Comm comm_old,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int ndims,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const int dims[],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const int periods[],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int reorder,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MPI_Comm * comm_cart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MPI_Cart_create</a:t>
            </a:r>
            <a:endParaRPr/>
          </a:p>
        </p:txBody>
      </p:sp>
      <p:sp>
        <p:nvSpPr>
          <p:cNvPr id="163" name="Google Shape;163;p27"/>
          <p:cNvSpPr txBox="1">
            <a:spLocks noGrp="1"/>
          </p:cNvSpPr>
          <p:nvPr>
            <p:ph type="body" idx="1"/>
          </p:nvPr>
        </p:nvSpPr>
        <p:spPr>
          <a:xfrm>
            <a:off x="186950" y="1266325"/>
            <a:ext cx="88098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int MPI_Cart_create (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MPI_COMM_WORLD, 		// default communicator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2,   				// 2D matrix / grid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int[]{ 4, 4 },   	// 4 rows, 4 cols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int[] { 0, 0 },   	// row-nonperiodic, col-nonperiodic (no wraparounds)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0,   				// no reordering of ranks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&amp;cartcomm   			// new communicator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MPI_Cart_create - final layout</a:t>
            </a:r>
            <a:endParaRPr/>
          </a:p>
        </p:txBody>
      </p:sp>
      <p:grpSp>
        <p:nvGrpSpPr>
          <p:cNvPr id="169" name="Google Shape;169;p28"/>
          <p:cNvGrpSpPr/>
          <p:nvPr/>
        </p:nvGrpSpPr>
        <p:grpSpPr>
          <a:xfrm>
            <a:off x="2728156" y="1449197"/>
            <a:ext cx="3687684" cy="3130373"/>
            <a:chOff x="2928250" y="1399350"/>
            <a:chExt cx="3107250" cy="2643450"/>
          </a:xfrm>
        </p:grpSpPr>
        <p:sp>
          <p:nvSpPr>
            <p:cNvPr id="170" name="Google Shape;170;p28"/>
            <p:cNvSpPr/>
            <p:nvPr/>
          </p:nvSpPr>
          <p:spPr>
            <a:xfrm>
              <a:off x="5486800" y="1399350"/>
              <a:ext cx="548700" cy="5487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1" name="Google Shape;171;p28"/>
            <p:cNvSpPr/>
            <p:nvPr/>
          </p:nvSpPr>
          <p:spPr>
            <a:xfrm>
              <a:off x="3781100" y="1399350"/>
              <a:ext cx="548700" cy="5487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2" name="Google Shape;172;p28"/>
            <p:cNvSpPr/>
            <p:nvPr/>
          </p:nvSpPr>
          <p:spPr>
            <a:xfrm>
              <a:off x="2928250" y="1399350"/>
              <a:ext cx="548700" cy="5487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0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3" name="Google Shape;173;p28"/>
            <p:cNvSpPr/>
            <p:nvPr/>
          </p:nvSpPr>
          <p:spPr>
            <a:xfrm>
              <a:off x="4633950" y="1399350"/>
              <a:ext cx="548700" cy="5487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4" name="Google Shape;174;p28"/>
            <p:cNvSpPr/>
            <p:nvPr/>
          </p:nvSpPr>
          <p:spPr>
            <a:xfrm>
              <a:off x="5486800" y="2125300"/>
              <a:ext cx="548700" cy="5487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5" name="Google Shape;175;p28"/>
            <p:cNvSpPr/>
            <p:nvPr/>
          </p:nvSpPr>
          <p:spPr>
            <a:xfrm>
              <a:off x="3781100" y="2125300"/>
              <a:ext cx="548700" cy="5487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6" name="Google Shape;176;p28"/>
            <p:cNvSpPr/>
            <p:nvPr/>
          </p:nvSpPr>
          <p:spPr>
            <a:xfrm>
              <a:off x="2928250" y="2125300"/>
              <a:ext cx="548700" cy="5487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7" name="Google Shape;177;p28"/>
            <p:cNvSpPr/>
            <p:nvPr/>
          </p:nvSpPr>
          <p:spPr>
            <a:xfrm>
              <a:off x="4633950" y="2125300"/>
              <a:ext cx="548700" cy="5487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6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8" name="Google Shape;178;p28"/>
            <p:cNvSpPr/>
            <p:nvPr/>
          </p:nvSpPr>
          <p:spPr>
            <a:xfrm>
              <a:off x="5486800" y="2809688"/>
              <a:ext cx="548700" cy="5487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11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9" name="Google Shape;179;p28"/>
            <p:cNvSpPr/>
            <p:nvPr/>
          </p:nvSpPr>
          <p:spPr>
            <a:xfrm>
              <a:off x="3781100" y="2809688"/>
              <a:ext cx="548700" cy="5487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9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0" name="Google Shape;180;p28"/>
            <p:cNvSpPr/>
            <p:nvPr/>
          </p:nvSpPr>
          <p:spPr>
            <a:xfrm>
              <a:off x="2928250" y="2809688"/>
              <a:ext cx="548700" cy="5487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1" name="Google Shape;181;p28"/>
            <p:cNvSpPr/>
            <p:nvPr/>
          </p:nvSpPr>
          <p:spPr>
            <a:xfrm>
              <a:off x="4633950" y="2809688"/>
              <a:ext cx="548700" cy="5487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10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2" name="Google Shape;182;p28"/>
            <p:cNvSpPr/>
            <p:nvPr/>
          </p:nvSpPr>
          <p:spPr>
            <a:xfrm>
              <a:off x="5486800" y="3494100"/>
              <a:ext cx="548700" cy="5487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15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3" name="Google Shape;183;p28"/>
            <p:cNvSpPr/>
            <p:nvPr/>
          </p:nvSpPr>
          <p:spPr>
            <a:xfrm>
              <a:off x="3781100" y="3494100"/>
              <a:ext cx="548700" cy="5487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13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4" name="Google Shape;184;p28"/>
            <p:cNvSpPr/>
            <p:nvPr/>
          </p:nvSpPr>
          <p:spPr>
            <a:xfrm>
              <a:off x="2928250" y="3494100"/>
              <a:ext cx="548700" cy="5487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12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5" name="Google Shape;185;p28"/>
            <p:cNvSpPr/>
            <p:nvPr/>
          </p:nvSpPr>
          <p:spPr>
            <a:xfrm>
              <a:off x="4633950" y="3494100"/>
              <a:ext cx="548700" cy="5487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cxnSp>
        <p:nvCxnSpPr>
          <p:cNvPr id="186" name="Google Shape;186;p28"/>
          <p:cNvCxnSpPr>
            <a:stCxn id="172" idx="6"/>
            <a:endCxn id="171" idx="2"/>
          </p:cNvCxnSpPr>
          <p:nvPr/>
        </p:nvCxnSpPr>
        <p:spPr>
          <a:xfrm>
            <a:off x="3379353" y="1774082"/>
            <a:ext cx="3609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" name="Google Shape;187;p28"/>
          <p:cNvCxnSpPr/>
          <p:nvPr/>
        </p:nvCxnSpPr>
        <p:spPr>
          <a:xfrm>
            <a:off x="4391553" y="1774082"/>
            <a:ext cx="3609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8" name="Google Shape;188;p28"/>
          <p:cNvCxnSpPr/>
          <p:nvPr/>
        </p:nvCxnSpPr>
        <p:spPr>
          <a:xfrm>
            <a:off x="5404778" y="1774082"/>
            <a:ext cx="3609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" name="Google Shape;189;p28"/>
          <p:cNvCxnSpPr>
            <a:stCxn id="176" idx="6"/>
            <a:endCxn id="175" idx="2"/>
          </p:cNvCxnSpPr>
          <p:nvPr/>
        </p:nvCxnSpPr>
        <p:spPr>
          <a:xfrm>
            <a:off x="3379353" y="2633752"/>
            <a:ext cx="3609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p28"/>
          <p:cNvCxnSpPr/>
          <p:nvPr/>
        </p:nvCxnSpPr>
        <p:spPr>
          <a:xfrm>
            <a:off x="4391553" y="2633757"/>
            <a:ext cx="3609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" name="Google Shape;191;p28"/>
          <p:cNvCxnSpPr/>
          <p:nvPr/>
        </p:nvCxnSpPr>
        <p:spPr>
          <a:xfrm>
            <a:off x="5404778" y="2633757"/>
            <a:ext cx="3609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192;p28"/>
          <p:cNvCxnSpPr>
            <a:stCxn id="180" idx="6"/>
            <a:endCxn id="179" idx="2"/>
          </p:cNvCxnSpPr>
          <p:nvPr/>
        </p:nvCxnSpPr>
        <p:spPr>
          <a:xfrm>
            <a:off x="3379353" y="3444204"/>
            <a:ext cx="3609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" name="Google Shape;193;p28"/>
          <p:cNvCxnSpPr/>
          <p:nvPr/>
        </p:nvCxnSpPr>
        <p:spPr>
          <a:xfrm>
            <a:off x="4391553" y="3444207"/>
            <a:ext cx="3609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4" name="Google Shape;194;p28"/>
          <p:cNvCxnSpPr/>
          <p:nvPr/>
        </p:nvCxnSpPr>
        <p:spPr>
          <a:xfrm>
            <a:off x="5404778" y="3444207"/>
            <a:ext cx="3609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5" name="Google Shape;195;p28"/>
          <p:cNvCxnSpPr>
            <a:stCxn id="184" idx="6"/>
            <a:endCxn id="183" idx="2"/>
          </p:cNvCxnSpPr>
          <p:nvPr/>
        </p:nvCxnSpPr>
        <p:spPr>
          <a:xfrm>
            <a:off x="3379353" y="4254685"/>
            <a:ext cx="3609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196;p28"/>
          <p:cNvCxnSpPr/>
          <p:nvPr/>
        </p:nvCxnSpPr>
        <p:spPr>
          <a:xfrm>
            <a:off x="4391553" y="4254682"/>
            <a:ext cx="3609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28"/>
          <p:cNvCxnSpPr/>
          <p:nvPr/>
        </p:nvCxnSpPr>
        <p:spPr>
          <a:xfrm>
            <a:off x="5404778" y="4254682"/>
            <a:ext cx="3609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p28"/>
          <p:cNvCxnSpPr>
            <a:stCxn id="172" idx="4"/>
            <a:endCxn id="176" idx="0"/>
          </p:cNvCxnSpPr>
          <p:nvPr/>
        </p:nvCxnSpPr>
        <p:spPr>
          <a:xfrm>
            <a:off x="3053754" y="2098968"/>
            <a:ext cx="0" cy="2100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9" name="Google Shape;199;p28"/>
          <p:cNvCxnSpPr>
            <a:stCxn id="171" idx="4"/>
            <a:endCxn id="175" idx="0"/>
          </p:cNvCxnSpPr>
          <p:nvPr/>
        </p:nvCxnSpPr>
        <p:spPr>
          <a:xfrm>
            <a:off x="4065917" y="2098968"/>
            <a:ext cx="0" cy="2100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200;p28"/>
          <p:cNvCxnSpPr>
            <a:stCxn id="173" idx="4"/>
            <a:endCxn id="177" idx="0"/>
          </p:cNvCxnSpPr>
          <p:nvPr/>
        </p:nvCxnSpPr>
        <p:spPr>
          <a:xfrm>
            <a:off x="5078079" y="2098968"/>
            <a:ext cx="0" cy="2100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" name="Google Shape;201;p28"/>
          <p:cNvCxnSpPr>
            <a:stCxn id="170" idx="4"/>
            <a:endCxn id="174" idx="0"/>
          </p:cNvCxnSpPr>
          <p:nvPr/>
        </p:nvCxnSpPr>
        <p:spPr>
          <a:xfrm>
            <a:off x="6090242" y="2098968"/>
            <a:ext cx="0" cy="2100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" name="Google Shape;202;p28"/>
          <p:cNvCxnSpPr>
            <a:stCxn id="176" idx="4"/>
            <a:endCxn id="180" idx="0"/>
          </p:cNvCxnSpPr>
          <p:nvPr/>
        </p:nvCxnSpPr>
        <p:spPr>
          <a:xfrm>
            <a:off x="3053754" y="2958638"/>
            <a:ext cx="0" cy="1608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" name="Google Shape;203;p28"/>
          <p:cNvCxnSpPr/>
          <p:nvPr/>
        </p:nvCxnSpPr>
        <p:spPr>
          <a:xfrm>
            <a:off x="4065929" y="2958638"/>
            <a:ext cx="0" cy="1608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28"/>
          <p:cNvCxnSpPr/>
          <p:nvPr/>
        </p:nvCxnSpPr>
        <p:spPr>
          <a:xfrm>
            <a:off x="5078079" y="2958638"/>
            <a:ext cx="0" cy="1608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" name="Google Shape;205;p28"/>
          <p:cNvCxnSpPr/>
          <p:nvPr/>
        </p:nvCxnSpPr>
        <p:spPr>
          <a:xfrm>
            <a:off x="6090254" y="2958638"/>
            <a:ext cx="0" cy="1608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206;p28"/>
          <p:cNvCxnSpPr>
            <a:stCxn id="180" idx="4"/>
            <a:endCxn id="184" idx="0"/>
          </p:cNvCxnSpPr>
          <p:nvPr/>
        </p:nvCxnSpPr>
        <p:spPr>
          <a:xfrm>
            <a:off x="3053754" y="3769089"/>
            <a:ext cx="0" cy="1608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" name="Google Shape;207;p28"/>
          <p:cNvCxnSpPr/>
          <p:nvPr/>
        </p:nvCxnSpPr>
        <p:spPr>
          <a:xfrm>
            <a:off x="4065929" y="3769114"/>
            <a:ext cx="0" cy="1608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28"/>
          <p:cNvCxnSpPr/>
          <p:nvPr/>
        </p:nvCxnSpPr>
        <p:spPr>
          <a:xfrm>
            <a:off x="5078079" y="3769114"/>
            <a:ext cx="0" cy="1608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" name="Google Shape;209;p28"/>
          <p:cNvCxnSpPr/>
          <p:nvPr/>
        </p:nvCxnSpPr>
        <p:spPr>
          <a:xfrm>
            <a:off x="6090254" y="3769114"/>
            <a:ext cx="0" cy="1608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0" name="Google Shape;210;p28"/>
          <p:cNvSpPr txBox="1"/>
          <p:nvPr/>
        </p:nvSpPr>
        <p:spPr>
          <a:xfrm>
            <a:off x="6813825" y="2110400"/>
            <a:ext cx="2094600" cy="10467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Does this layout seem familiar to you?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EFEFEF"/>
                </a:solidFill>
                <a:highlight>
                  <a:srgbClr val="F3F3F3"/>
                </a:highlight>
                <a:latin typeface="Open Sans"/>
                <a:ea typeface="Open Sans"/>
                <a:cs typeface="Open Sans"/>
                <a:sym typeface="Open Sans"/>
              </a:rPr>
              <a:t>*Asgn 1 flashbacks?*</a:t>
            </a:r>
            <a:endParaRPr i="1">
              <a:solidFill>
                <a:srgbClr val="EFEFEF"/>
              </a:solidFill>
              <a:highlight>
                <a:srgbClr val="F3F3F3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MPI_Cart_shift?</a:t>
            </a:r>
            <a:endParaRPr/>
          </a:p>
        </p:txBody>
      </p:sp>
      <p:sp>
        <p:nvSpPr>
          <p:cNvPr id="216" name="Google Shape;216;p2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int MPI_Cart_shift (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MPI_Comm comm,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int direction,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int disp,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int * rank_source,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int * rank_dest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MPI_Cart_shift?</a:t>
            </a:r>
            <a:endParaRPr/>
          </a:p>
        </p:txBody>
      </p:sp>
      <p:sp>
        <p:nvSpPr>
          <p:cNvPr id="222" name="Google Shape;222;p3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int MPI_Cart_shift (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cartcomm,   		// cartesian communicator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1,   			// shift along the col coord,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2,   			// shift by 2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&amp;nbrs[UP],   	// source - represents the rank directly above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&amp;nbrs[DOWN]    	// dest - represents the rank directly below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#1</a:t>
            </a:r>
            <a:endParaRPr/>
          </a:p>
        </p:txBody>
      </p:sp>
      <p:sp>
        <p:nvSpPr>
          <p:cNvPr id="228" name="Google Shape;228;p3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37557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Process </a:t>
            </a:r>
            <a:r>
              <a:rPr lang="en" b="1"/>
              <a:t>20</a:t>
            </a:r>
            <a:r>
              <a:rPr lang="en"/>
              <a:t> calls </a:t>
            </a: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Cart_Shift</a:t>
            </a:r>
            <a:r>
              <a:rPr lang="en"/>
              <a:t> on col axis with displacement of 2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u="sng"/>
              <a:t>rank_source</a:t>
            </a:r>
            <a:r>
              <a:rPr lang="en"/>
              <a:t> will be set = 18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u="sng"/>
              <a:t>rank_dest</a:t>
            </a:r>
            <a:r>
              <a:rPr lang="en"/>
              <a:t> will be set = 22</a:t>
            </a:r>
            <a:endParaRPr/>
          </a:p>
        </p:txBody>
      </p:sp>
      <p:pic>
        <p:nvPicPr>
          <p:cNvPr id="229" name="Google Shape;22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8859" y="0"/>
            <a:ext cx="477078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31263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Point-to-point</a:t>
            </a:r>
            <a:br>
              <a:rPr lang="en"/>
            </a:br>
            <a:r>
              <a:rPr lang="en"/>
              <a:t>MPI Communication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But this is </a:t>
            </a:r>
            <a:r>
              <a:rPr lang="en" i="1"/>
              <a:t>low-level</a:t>
            </a:r>
            <a:br>
              <a:rPr lang="en"/>
            </a:br>
            <a:r>
              <a:rPr lang="en"/>
              <a:t>(and tedious to implement for larger programs!)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Previously…</a:t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4800" y="880213"/>
            <a:ext cx="5938457" cy="407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#2</a:t>
            </a:r>
            <a:endParaRPr/>
          </a:p>
        </p:txBody>
      </p:sp>
      <p:sp>
        <p:nvSpPr>
          <p:cNvPr id="235" name="Google Shape;235;p3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 MPI_Cart_shift (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cartcomm,   	// cartesian communicator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0,   		// shift along the row coord,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1,   		// shift by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&amp;nbrs[UP],   	// source - represents the rank directly above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&amp;nbrs[DOWN]   // dest - represents the rank directly below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 MPI_Cart_shift (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cartcomm,     // cartesian communicator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1,   		// shift along the col coord,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1,   		// shift by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&amp;nbrs[LEFT],  // source - represents the rank directly to left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&amp;nbrs[RIGHT]  // dest - represents the rank directly to right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#2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1" name="Google Shape;241;p33"/>
          <p:cNvGrpSpPr/>
          <p:nvPr/>
        </p:nvGrpSpPr>
        <p:grpSpPr>
          <a:xfrm>
            <a:off x="2728156" y="1189297"/>
            <a:ext cx="3687684" cy="3130373"/>
            <a:chOff x="2928250" y="1399350"/>
            <a:chExt cx="3107250" cy="2643450"/>
          </a:xfrm>
        </p:grpSpPr>
        <p:sp>
          <p:nvSpPr>
            <p:cNvPr id="242" name="Google Shape;242;p33"/>
            <p:cNvSpPr/>
            <p:nvPr/>
          </p:nvSpPr>
          <p:spPr>
            <a:xfrm>
              <a:off x="5486800" y="1399350"/>
              <a:ext cx="548700" cy="5487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3" name="Google Shape;243;p33"/>
            <p:cNvSpPr/>
            <p:nvPr/>
          </p:nvSpPr>
          <p:spPr>
            <a:xfrm>
              <a:off x="3781100" y="1399350"/>
              <a:ext cx="548700" cy="5487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4" name="Google Shape;244;p33"/>
            <p:cNvSpPr/>
            <p:nvPr/>
          </p:nvSpPr>
          <p:spPr>
            <a:xfrm>
              <a:off x="2928250" y="1399350"/>
              <a:ext cx="548700" cy="5487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0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5" name="Google Shape;245;p33"/>
            <p:cNvSpPr/>
            <p:nvPr/>
          </p:nvSpPr>
          <p:spPr>
            <a:xfrm>
              <a:off x="4633950" y="1399350"/>
              <a:ext cx="548700" cy="5487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6" name="Google Shape;246;p33"/>
            <p:cNvSpPr/>
            <p:nvPr/>
          </p:nvSpPr>
          <p:spPr>
            <a:xfrm>
              <a:off x="5486800" y="2125300"/>
              <a:ext cx="548700" cy="5487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7" name="Google Shape;247;p33"/>
            <p:cNvSpPr/>
            <p:nvPr/>
          </p:nvSpPr>
          <p:spPr>
            <a:xfrm>
              <a:off x="3781100" y="2125300"/>
              <a:ext cx="548700" cy="5487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8" name="Google Shape;248;p33"/>
            <p:cNvSpPr/>
            <p:nvPr/>
          </p:nvSpPr>
          <p:spPr>
            <a:xfrm>
              <a:off x="2928250" y="2125300"/>
              <a:ext cx="548700" cy="5487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9" name="Google Shape;249;p33"/>
            <p:cNvSpPr/>
            <p:nvPr/>
          </p:nvSpPr>
          <p:spPr>
            <a:xfrm>
              <a:off x="4633950" y="2125300"/>
              <a:ext cx="548700" cy="5487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6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0" name="Google Shape;250;p33"/>
            <p:cNvSpPr/>
            <p:nvPr/>
          </p:nvSpPr>
          <p:spPr>
            <a:xfrm>
              <a:off x="5486800" y="2809688"/>
              <a:ext cx="548700" cy="5487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11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1" name="Google Shape;251;p33"/>
            <p:cNvSpPr/>
            <p:nvPr/>
          </p:nvSpPr>
          <p:spPr>
            <a:xfrm>
              <a:off x="3781100" y="2809688"/>
              <a:ext cx="548700" cy="5487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9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2" name="Google Shape;252;p33"/>
            <p:cNvSpPr/>
            <p:nvPr/>
          </p:nvSpPr>
          <p:spPr>
            <a:xfrm>
              <a:off x="2928250" y="2809688"/>
              <a:ext cx="548700" cy="5487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3" name="Google Shape;253;p33"/>
            <p:cNvSpPr/>
            <p:nvPr/>
          </p:nvSpPr>
          <p:spPr>
            <a:xfrm>
              <a:off x="4633950" y="2809688"/>
              <a:ext cx="548700" cy="5487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10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4" name="Google Shape;254;p33"/>
            <p:cNvSpPr/>
            <p:nvPr/>
          </p:nvSpPr>
          <p:spPr>
            <a:xfrm>
              <a:off x="5486800" y="3494100"/>
              <a:ext cx="548700" cy="5487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15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5" name="Google Shape;255;p33"/>
            <p:cNvSpPr/>
            <p:nvPr/>
          </p:nvSpPr>
          <p:spPr>
            <a:xfrm>
              <a:off x="3781100" y="3494100"/>
              <a:ext cx="548700" cy="5487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13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6" name="Google Shape;256;p33"/>
            <p:cNvSpPr/>
            <p:nvPr/>
          </p:nvSpPr>
          <p:spPr>
            <a:xfrm>
              <a:off x="2928250" y="3494100"/>
              <a:ext cx="548700" cy="5487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12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7" name="Google Shape;257;p33"/>
            <p:cNvSpPr/>
            <p:nvPr/>
          </p:nvSpPr>
          <p:spPr>
            <a:xfrm>
              <a:off x="4633950" y="3494100"/>
              <a:ext cx="548700" cy="5487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cxnSp>
        <p:nvCxnSpPr>
          <p:cNvPr id="258" name="Google Shape;258;p33"/>
          <p:cNvCxnSpPr>
            <a:stCxn id="244" idx="6"/>
            <a:endCxn id="243" idx="2"/>
          </p:cNvCxnSpPr>
          <p:nvPr/>
        </p:nvCxnSpPr>
        <p:spPr>
          <a:xfrm>
            <a:off x="3379353" y="1514182"/>
            <a:ext cx="3609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9" name="Google Shape;259;p33"/>
          <p:cNvCxnSpPr/>
          <p:nvPr/>
        </p:nvCxnSpPr>
        <p:spPr>
          <a:xfrm>
            <a:off x="4391553" y="1514182"/>
            <a:ext cx="3609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0" name="Google Shape;260;p33"/>
          <p:cNvCxnSpPr/>
          <p:nvPr/>
        </p:nvCxnSpPr>
        <p:spPr>
          <a:xfrm>
            <a:off x="5404778" y="1514182"/>
            <a:ext cx="3609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1" name="Google Shape;261;p33"/>
          <p:cNvCxnSpPr>
            <a:stCxn id="248" idx="6"/>
            <a:endCxn id="247" idx="2"/>
          </p:cNvCxnSpPr>
          <p:nvPr/>
        </p:nvCxnSpPr>
        <p:spPr>
          <a:xfrm>
            <a:off x="3379353" y="2373852"/>
            <a:ext cx="3609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2" name="Google Shape;262;p33"/>
          <p:cNvCxnSpPr/>
          <p:nvPr/>
        </p:nvCxnSpPr>
        <p:spPr>
          <a:xfrm>
            <a:off x="4391553" y="2373857"/>
            <a:ext cx="3609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3" name="Google Shape;263;p33"/>
          <p:cNvCxnSpPr/>
          <p:nvPr/>
        </p:nvCxnSpPr>
        <p:spPr>
          <a:xfrm>
            <a:off x="5404778" y="2373857"/>
            <a:ext cx="3609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4" name="Google Shape;264;p33"/>
          <p:cNvCxnSpPr>
            <a:stCxn id="252" idx="6"/>
            <a:endCxn id="251" idx="2"/>
          </p:cNvCxnSpPr>
          <p:nvPr/>
        </p:nvCxnSpPr>
        <p:spPr>
          <a:xfrm>
            <a:off x="3379353" y="3184304"/>
            <a:ext cx="3609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5" name="Google Shape;265;p33"/>
          <p:cNvCxnSpPr/>
          <p:nvPr/>
        </p:nvCxnSpPr>
        <p:spPr>
          <a:xfrm>
            <a:off x="4391553" y="3184307"/>
            <a:ext cx="3609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6" name="Google Shape;266;p33"/>
          <p:cNvCxnSpPr/>
          <p:nvPr/>
        </p:nvCxnSpPr>
        <p:spPr>
          <a:xfrm>
            <a:off x="5404778" y="3184307"/>
            <a:ext cx="3609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" name="Google Shape;267;p33"/>
          <p:cNvCxnSpPr>
            <a:stCxn id="256" idx="6"/>
            <a:endCxn id="255" idx="2"/>
          </p:cNvCxnSpPr>
          <p:nvPr/>
        </p:nvCxnSpPr>
        <p:spPr>
          <a:xfrm>
            <a:off x="3379353" y="3994785"/>
            <a:ext cx="3609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8" name="Google Shape;268;p33"/>
          <p:cNvCxnSpPr/>
          <p:nvPr/>
        </p:nvCxnSpPr>
        <p:spPr>
          <a:xfrm>
            <a:off x="4391553" y="3994782"/>
            <a:ext cx="3609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9" name="Google Shape;269;p33"/>
          <p:cNvCxnSpPr/>
          <p:nvPr/>
        </p:nvCxnSpPr>
        <p:spPr>
          <a:xfrm>
            <a:off x="5404778" y="3994782"/>
            <a:ext cx="3609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0" name="Google Shape;270;p33"/>
          <p:cNvCxnSpPr>
            <a:stCxn id="244" idx="4"/>
            <a:endCxn id="248" idx="0"/>
          </p:cNvCxnSpPr>
          <p:nvPr/>
        </p:nvCxnSpPr>
        <p:spPr>
          <a:xfrm>
            <a:off x="3053754" y="1839068"/>
            <a:ext cx="0" cy="2100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1" name="Google Shape;271;p33"/>
          <p:cNvCxnSpPr>
            <a:stCxn id="243" idx="4"/>
            <a:endCxn id="247" idx="0"/>
          </p:cNvCxnSpPr>
          <p:nvPr/>
        </p:nvCxnSpPr>
        <p:spPr>
          <a:xfrm>
            <a:off x="4065917" y="1839068"/>
            <a:ext cx="0" cy="2100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2" name="Google Shape;272;p33"/>
          <p:cNvCxnSpPr>
            <a:stCxn id="245" idx="4"/>
            <a:endCxn id="249" idx="0"/>
          </p:cNvCxnSpPr>
          <p:nvPr/>
        </p:nvCxnSpPr>
        <p:spPr>
          <a:xfrm>
            <a:off x="5078079" y="1839068"/>
            <a:ext cx="0" cy="2100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3" name="Google Shape;273;p33"/>
          <p:cNvCxnSpPr>
            <a:stCxn id="242" idx="4"/>
            <a:endCxn id="246" idx="0"/>
          </p:cNvCxnSpPr>
          <p:nvPr/>
        </p:nvCxnSpPr>
        <p:spPr>
          <a:xfrm>
            <a:off x="6090242" y="1839068"/>
            <a:ext cx="0" cy="2100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4" name="Google Shape;274;p33"/>
          <p:cNvCxnSpPr>
            <a:stCxn id="248" idx="4"/>
            <a:endCxn id="252" idx="0"/>
          </p:cNvCxnSpPr>
          <p:nvPr/>
        </p:nvCxnSpPr>
        <p:spPr>
          <a:xfrm>
            <a:off x="3053754" y="2698738"/>
            <a:ext cx="0" cy="1608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5" name="Google Shape;275;p33"/>
          <p:cNvCxnSpPr/>
          <p:nvPr/>
        </p:nvCxnSpPr>
        <p:spPr>
          <a:xfrm>
            <a:off x="4065929" y="2698738"/>
            <a:ext cx="0" cy="1608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6" name="Google Shape;276;p33"/>
          <p:cNvCxnSpPr/>
          <p:nvPr/>
        </p:nvCxnSpPr>
        <p:spPr>
          <a:xfrm>
            <a:off x="5078079" y="2698738"/>
            <a:ext cx="0" cy="1608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7" name="Google Shape;277;p33"/>
          <p:cNvCxnSpPr/>
          <p:nvPr/>
        </p:nvCxnSpPr>
        <p:spPr>
          <a:xfrm>
            <a:off x="6090254" y="2698738"/>
            <a:ext cx="0" cy="1608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8" name="Google Shape;278;p33"/>
          <p:cNvCxnSpPr>
            <a:stCxn id="252" idx="4"/>
            <a:endCxn id="256" idx="0"/>
          </p:cNvCxnSpPr>
          <p:nvPr/>
        </p:nvCxnSpPr>
        <p:spPr>
          <a:xfrm>
            <a:off x="3053754" y="3509189"/>
            <a:ext cx="0" cy="1608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9" name="Google Shape;279;p33"/>
          <p:cNvCxnSpPr/>
          <p:nvPr/>
        </p:nvCxnSpPr>
        <p:spPr>
          <a:xfrm>
            <a:off x="4065929" y="3509214"/>
            <a:ext cx="0" cy="1608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0" name="Google Shape;280;p33"/>
          <p:cNvCxnSpPr/>
          <p:nvPr/>
        </p:nvCxnSpPr>
        <p:spPr>
          <a:xfrm>
            <a:off x="5078079" y="3509214"/>
            <a:ext cx="0" cy="1608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" name="Google Shape;281;p33"/>
          <p:cNvCxnSpPr/>
          <p:nvPr/>
        </p:nvCxnSpPr>
        <p:spPr>
          <a:xfrm>
            <a:off x="6090254" y="3509214"/>
            <a:ext cx="0" cy="1608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2" name="Google Shape;282;p33"/>
          <p:cNvSpPr/>
          <p:nvPr/>
        </p:nvSpPr>
        <p:spPr>
          <a:xfrm>
            <a:off x="233100" y="2373850"/>
            <a:ext cx="2261400" cy="1474800"/>
          </a:xfrm>
          <a:prstGeom prst="wedgeEllipseCallout">
            <a:avLst>
              <a:gd name="adj1" fmla="val 102176"/>
              <a:gd name="adj2" fmla="val -41111"/>
            </a:avLst>
          </a:prstGeom>
          <a:solidFill>
            <a:srgbClr val="F3F3F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int nbrs[4]?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3" name="Google Shape;283;p33"/>
          <p:cNvSpPr/>
          <p:nvPr/>
        </p:nvSpPr>
        <p:spPr>
          <a:xfrm>
            <a:off x="6707525" y="2082700"/>
            <a:ext cx="2225100" cy="13929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#define UP	 0</a:t>
            </a:r>
            <a:endParaRPr sz="1500" b="1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#define DOWN  1</a:t>
            </a:r>
            <a:endParaRPr sz="1500" b="1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#define LEFT  2</a:t>
            </a:r>
            <a:endParaRPr sz="1500" b="1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#define RIGHT 3</a:t>
            </a:r>
            <a:endParaRPr sz="6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4" name="Google Shape;284;p33"/>
          <p:cNvSpPr/>
          <p:nvPr/>
        </p:nvSpPr>
        <p:spPr>
          <a:xfrm>
            <a:off x="3159750" y="4465950"/>
            <a:ext cx="2824500" cy="4209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{ 1, 9, 4, 6 }</a:t>
            </a:r>
            <a:endParaRPr sz="2000" b="1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MPI Neighbour Functions!</a:t>
            </a:r>
            <a:endParaRPr/>
          </a:p>
        </p:txBody>
      </p:sp>
      <p:sp>
        <p:nvSpPr>
          <p:cNvPr id="296" name="Google Shape;296;p3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neighbor_all_gather</a:t>
            </a:r>
            <a:r>
              <a:rPr lang="en"/>
              <a:t> → operates on neighbors in topology!</a:t>
            </a:r>
            <a:endParaRPr/>
          </a:p>
        </p:txBody>
      </p:sp>
      <p:pic>
        <p:nvPicPr>
          <p:cNvPr id="297" name="Google Shape;29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61572"/>
            <a:ext cx="9143998" cy="32497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MPI Graph Topology</a:t>
            </a:r>
            <a:endParaRPr/>
          </a:p>
        </p:txBody>
      </p:sp>
      <p:sp>
        <p:nvSpPr>
          <p:cNvPr id="303" name="Google Shape;303;p3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Even more general than cartesian systems!</a:t>
            </a:r>
            <a:endParaRPr/>
          </a:p>
        </p:txBody>
      </p:sp>
      <p:pic>
        <p:nvPicPr>
          <p:cNvPr id="304" name="Google Shape;304;p36"/>
          <p:cNvPicPr preferRelativeResize="0"/>
          <p:nvPr/>
        </p:nvPicPr>
        <p:blipFill rotWithShape="1">
          <a:blip r:embed="rId3">
            <a:alphaModFix/>
          </a:blip>
          <a:srcRect l="6085" t="25538" b="14748"/>
          <a:stretch/>
        </p:blipFill>
        <p:spPr>
          <a:xfrm>
            <a:off x="1250650" y="1709950"/>
            <a:ext cx="6642701" cy="3167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7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MPI stuff</a:t>
            </a:r>
            <a:br>
              <a:rPr lang="en"/>
            </a:br>
            <a:r>
              <a:rPr lang="en"/>
              <a:t>(not covered in Lab sheet but useful for Asgn 3)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Sending Different Datatypes</a:t>
            </a:r>
            <a:endParaRPr/>
          </a:p>
        </p:txBody>
      </p:sp>
      <p:sp>
        <p:nvSpPr>
          <p:cNvPr id="315" name="Google Shape;315;p3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far, we’ve been sending MPI built-in types</a:t>
            </a:r>
            <a:endParaRPr/>
          </a:p>
          <a:p>
            <a:pPr marL="457200" lvl="0" indent="-342900" algn="l" rtl="0">
              <a:spcBef>
                <a:spcPts val="2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E.g., </a:t>
            </a:r>
            <a:r>
              <a:rPr lang="en" b="1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MPI_Scatter(...MPI_FLOAT,...);</a:t>
            </a:r>
            <a:endParaRPr b="1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2000"/>
              </a:spcBef>
              <a:spcAft>
                <a:spcPts val="2000"/>
              </a:spcAft>
              <a:buSzPts val="1800"/>
              <a:buChar char="●"/>
            </a:pPr>
            <a:r>
              <a:rPr lang="en"/>
              <a:t>What if we want to send a </a:t>
            </a:r>
            <a:r>
              <a:rPr lang="en" b="1" i="1"/>
              <a:t>struct</a:t>
            </a:r>
            <a:r>
              <a:rPr lang="en"/>
              <a:t>, for example?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send your own datatypes?</a:t>
            </a:r>
            <a:endParaRPr/>
          </a:p>
        </p:txBody>
      </p:sp>
      <p:sp>
        <p:nvSpPr>
          <p:cNvPr id="321" name="Google Shape;321;p3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MPI needs to know the layout of your data!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Easiest: contiguous section of one MPI type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b="1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MPI_Type_contiguous( 6, MPI_CHAR, &amp;my_type );</a:t>
            </a:r>
            <a:endParaRPr b="1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b="1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MPI_Type_commit(&amp;my_type);</a:t>
            </a:r>
            <a:endParaRPr b="1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Recv and Send with the type </a:t>
            </a:r>
            <a:r>
              <a:rPr lang="en" b="1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my_type</a:t>
            </a:r>
            <a:r>
              <a:rPr lang="en"/>
              <a:t> into a char buffer of size 6 in this case</a:t>
            </a:r>
            <a:endParaRPr/>
          </a:p>
        </p:txBody>
      </p:sp>
      <p:pic>
        <p:nvPicPr>
          <p:cNvPr id="322" name="Google Shape;32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675" y="3452788"/>
            <a:ext cx="7498644" cy="1259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send your own datatypes?</a:t>
            </a:r>
            <a:endParaRPr/>
          </a:p>
        </p:txBody>
      </p:sp>
      <p:sp>
        <p:nvSpPr>
          <p:cNvPr id="328" name="Google Shape;328;p4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general: </a:t>
            </a:r>
            <a:r>
              <a:rPr lang="en" b="1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MPI_Type_create_struct</a:t>
            </a:r>
            <a:endParaRPr b="1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to specify how many “blocks” of elements, their types, their offsets, …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 documentation for more info</a:t>
            </a:r>
            <a:endParaRPr/>
          </a:p>
        </p:txBody>
      </p:sp>
      <p:pic>
        <p:nvPicPr>
          <p:cNvPr id="329" name="Google Shape;32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22220"/>
            <a:ext cx="9144003" cy="21386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issue: unequal #items per process</a:t>
            </a:r>
            <a:endParaRPr/>
          </a:p>
        </p:txBody>
      </p:sp>
      <p:sp>
        <p:nvSpPr>
          <p:cNvPr id="341" name="Google Shape;341;p4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E.g. </a:t>
            </a:r>
            <a:r>
              <a:rPr lang="en" b="1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MPI_Scatter</a:t>
            </a:r>
            <a:endParaRPr b="1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Assumption:</a:t>
            </a:r>
            <a:r>
              <a:rPr lang="en"/>
              <a:t> each process gets same no. of items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Char char="●"/>
            </a:pPr>
            <a:r>
              <a:rPr lang="en">
                <a:solidFill>
                  <a:srgbClr val="CC0000"/>
                </a:solidFill>
              </a:rPr>
              <a:t>But this is often not the case due to uneven division!</a:t>
            </a:r>
            <a:br>
              <a:rPr lang="en">
                <a:solidFill>
                  <a:srgbClr val="CC0000"/>
                </a:solidFill>
              </a:rPr>
            </a:br>
            <a:r>
              <a:rPr lang="en">
                <a:solidFill>
                  <a:srgbClr val="CC0000"/>
                </a:solidFill>
              </a:rPr>
              <a:t>(e.g. 17 items divided into 4 procs)</a:t>
            </a:r>
            <a:endParaRPr>
              <a:solidFill>
                <a:srgbClr val="CC0000"/>
              </a:solidFill>
            </a:endParaRPr>
          </a:p>
        </p:txBody>
      </p:sp>
      <p:pic>
        <p:nvPicPr>
          <p:cNvPr id="342" name="Google Shape;34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5875" y="2628900"/>
            <a:ext cx="4092225" cy="245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issue: unequal #items per process</a:t>
            </a:r>
            <a:endParaRPr/>
          </a:p>
        </p:txBody>
      </p:sp>
      <p:sp>
        <p:nvSpPr>
          <p:cNvPr id="348" name="Google Shape;348;p4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Solution: e.g. </a:t>
            </a:r>
            <a:r>
              <a:rPr lang="en" b="1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MPI_Scatterv</a:t>
            </a:r>
            <a:endParaRPr b="1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Don't have to send the same no. of items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Don't have to send contiguously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send in any order to the processes!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Full control</a:t>
            </a:r>
            <a:endParaRPr b="1"/>
          </a:p>
        </p:txBody>
      </p:sp>
      <p:pic>
        <p:nvPicPr>
          <p:cNvPr id="349" name="Google Shape;34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2800" y="2624225"/>
            <a:ext cx="4035550" cy="241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5 Concepts</a:t>
            </a:r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MPI Barriers</a:t>
            </a:r>
            <a:endParaRPr/>
          </a:p>
          <a:p>
            <a:pPr marL="457200" lvl="0" indent="-342900" algn="l" rtl="0">
              <a:spcBef>
                <a:spcPts val="2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MPI Collective Data Movement (Distribution) Operations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Bcast, gather, scatter, alltoall etc.</a:t>
            </a:r>
            <a:endParaRPr/>
          </a:p>
          <a:p>
            <a:pPr marL="457200" lvl="0" indent="-342900" algn="l" rtl="0">
              <a:spcBef>
                <a:spcPts val="2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MPI collective computation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Reduce, allreduce etc.</a:t>
            </a:r>
            <a:endParaRPr/>
          </a:p>
          <a:p>
            <a:pPr marL="457200" lvl="0" indent="-342900" algn="l" rtl="0">
              <a:spcBef>
                <a:spcPts val="2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Communication groups</a:t>
            </a:r>
            <a:endParaRPr/>
          </a:p>
          <a:p>
            <a:pPr marL="457200" lvl="0" indent="-342900" algn="l" rtl="0">
              <a:spcBef>
                <a:spcPts val="2000"/>
              </a:spcBef>
              <a:spcAft>
                <a:spcPts val="2000"/>
              </a:spcAft>
              <a:buSzPts val="1800"/>
              <a:buChar char="●"/>
            </a:pPr>
            <a:r>
              <a:rPr lang="en"/>
              <a:t>Virtual Cartesian Topologies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6E162-1F71-4B5A-F685-F41006BA6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End </a:t>
            </a:r>
            <a:r>
              <a:rPr lang="en-US"/>
              <a:t>of lab 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BDEF9-7024-1337-E6A5-0A13F8EED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681413"/>
          </a:xfrm>
        </p:spPr>
        <p:txBody>
          <a:bodyPr>
            <a:normAutofit/>
          </a:bodyPr>
          <a:lstStyle/>
          <a:p>
            <a:r>
              <a:rPr lang="en-US" sz="2100"/>
              <a:t>Slides uploaded!</a:t>
            </a:r>
          </a:p>
          <a:p>
            <a:r>
              <a:rPr lang="en-US"/>
              <a:t>Feedback</a:t>
            </a:r>
            <a:r>
              <a:rPr lang="en-US" dirty="0"/>
              <a:t>:	</a:t>
            </a:r>
            <a:r>
              <a:rPr lang="en-US" dirty="0">
                <a:hlinkClick r:id="rId3"/>
              </a:rPr>
              <a:t>bit.ly/</a:t>
            </a:r>
            <a:r>
              <a:rPr lang="en-US">
                <a:hlinkClick r:id="rId3"/>
              </a:rPr>
              <a:t>feedback-</a:t>
            </a:r>
            <a:r>
              <a:rPr lang="en-US" err="1">
                <a:hlinkClick r:id="rId3"/>
              </a:rPr>
              <a:t>theodore</a:t>
            </a:r>
            <a:r>
              <a:rPr lang="en-US"/>
              <a:t> or scan below </a:t>
            </a:r>
            <a:endParaRPr lang="en-US" dirty="0"/>
          </a:p>
          <a:p>
            <a:r>
              <a:rPr lang="en-US" sz="2100" dirty="0"/>
              <a:t>Email: 	</a:t>
            </a:r>
            <a:r>
              <a:rPr lang="en-US" sz="2100" dirty="0">
                <a:hlinkClick r:id="rId4"/>
              </a:rPr>
              <a:t>theo@comp.nus.edu.</a:t>
            </a:r>
            <a:r>
              <a:rPr lang="en-US" sz="2100">
                <a:hlinkClick r:id="rId4"/>
              </a:rPr>
              <a:t>sg</a:t>
            </a:r>
            <a:r>
              <a:rPr lang="en-US" sz="2100"/>
              <a:t> </a:t>
            </a:r>
          </a:p>
          <a:p>
            <a:r>
              <a:rPr lang="en-US" sz="2100"/>
              <a:t>Extra stuff on next slide</a:t>
            </a:r>
            <a:endParaRPr lang="en-US" dirty="0"/>
          </a:p>
        </p:txBody>
      </p:sp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2FB4DE3-8DA2-8D3F-A5FE-4B6488A5E7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837" y="2953965"/>
            <a:ext cx="2016058" cy="201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8218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to try (Thanks Zhi Heng)</a:t>
            </a:r>
            <a:endParaRPr/>
          </a:p>
        </p:txBody>
      </p:sp>
      <p:sp>
        <p:nvSpPr>
          <p:cNvPr id="290" name="Google Shape;290;p3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SG" sz="1400" u="sng">
                <a:solidFill>
                  <a:schemeClr val="bg2"/>
                </a:solidFill>
                <a:latin typeface="Consolas" panose="020B0609020204030204" pitchFamily="49" charset="0"/>
                <a:ea typeface="Iosevka Extended" panose="02000509030000000004" pitchFamily="49" charset="0"/>
                <a:cs typeface="Iosevka Extended" panose="020005090300000000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https://gist.github.com/Polygonalr/9ba2365987182b6caa4cfb9314720aba</a:t>
            </a:r>
            <a:endParaRPr lang="en" sz="1400" b="1">
              <a:solidFill>
                <a:schemeClr val="bg2"/>
              </a:solidFill>
              <a:latin typeface="Consolas" panose="020B0609020204030204" pitchFamily="49" charset="0"/>
              <a:ea typeface="Iosevka Extended" panose="02000509030000000004" pitchFamily="49" charset="0"/>
              <a:cs typeface="Iosevka Extended" panose="02000509030000000004" pitchFamily="49" charset="0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Aft>
                <a:spcPts val="0"/>
              </a:spcAft>
              <a:buNone/>
            </a:pPr>
            <a:endParaRPr lang="en" sz="1400" b="1">
              <a:solidFill>
                <a:schemeClr val="bg2"/>
              </a:solidFill>
              <a:latin typeface="Consolas" panose="020B0609020204030204" pitchFamily="49" charset="0"/>
              <a:ea typeface="Iosevka Extended" panose="02000509030000000004" pitchFamily="49" charset="0"/>
              <a:cs typeface="Iosevka Extended" panose="02000509030000000004" pitchFamily="49" charset="0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n" sz="1400" b="1">
                <a:solidFill>
                  <a:schemeClr val="bg2"/>
                </a:solidFill>
                <a:latin typeface="Consolas" panose="020B06090202040302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  <a:t>Cartesian topology:</a:t>
            </a:r>
          </a:p>
          <a:p>
            <a:pPr marL="0" lvl="0" indent="0" algn="l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n" sz="1400">
                <a:solidFill>
                  <a:schemeClr val="bg2"/>
                </a:solidFill>
                <a:latin typeface="Consolas" panose="020B06090202040302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  <a:t>vim mpi-cart.cpp</a:t>
            </a:r>
            <a:endParaRPr sz="1400">
              <a:solidFill>
                <a:schemeClr val="bg2"/>
              </a:solidFill>
              <a:latin typeface="Consolas" panose="020B0609020204030204" pitchFamily="49" charset="0"/>
              <a:ea typeface="Iosevka Extended" panose="02000509030000000004" pitchFamily="49" charset="0"/>
              <a:cs typeface="Iosevka Extended" panose="02000509030000000004" pitchFamily="49" charset="0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n" sz="1400">
                <a:solidFill>
                  <a:schemeClr val="bg2"/>
                </a:solidFill>
                <a:latin typeface="Consolas" panose="020B06090202040302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  <a:t>salloc --ntasks 16 mpirun ./mpi-cart</a:t>
            </a:r>
          </a:p>
          <a:p>
            <a:pPr marL="0" lvl="0" indent="0" algn="l" rtl="0">
              <a:lnSpc>
                <a:spcPct val="100000"/>
              </a:lnSpc>
              <a:spcAft>
                <a:spcPts val="0"/>
              </a:spcAft>
              <a:buNone/>
            </a:pPr>
            <a:endParaRPr lang="en" sz="1400" b="1">
              <a:solidFill>
                <a:schemeClr val="bg2"/>
              </a:solidFill>
              <a:latin typeface="Consolas" panose="020B0609020204030204" pitchFamily="49" charset="0"/>
              <a:ea typeface="Iosevka Extended" panose="02000509030000000004" pitchFamily="49" charset="0"/>
              <a:cs typeface="Iosevka Extended" panose="02000509030000000004" pitchFamily="49" charset="0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n" sz="1400" b="1">
                <a:solidFill>
                  <a:schemeClr val="bg2"/>
                </a:solidFill>
                <a:latin typeface="Consolas" panose="020B06090202040302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  <a:t>Custom datatype: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vim custom.cpp</a:t>
            </a:r>
            <a:br>
              <a:rPr lang="en-SG" sz="1400">
                <a:latin typeface="Consolas" panose="020B0609020204030204" pitchFamily="49" charset="0"/>
                <a:ea typeface="Consolas"/>
                <a:cs typeface="Consolas"/>
                <a:sym typeface="Consolas"/>
              </a:rPr>
            </a:br>
            <a:r>
              <a:rPr lang="en-SG" sz="140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salloc --nodes 2 --ntasks 3 mpirun ./custom</a:t>
            </a:r>
          </a:p>
          <a:p>
            <a:pPr marL="0" lvl="0" indent="0" algn="l" rtl="0">
              <a:lnSpc>
                <a:spcPct val="100000"/>
              </a:lnSpc>
              <a:spcAft>
                <a:spcPts val="0"/>
              </a:spcAft>
              <a:buNone/>
            </a:pPr>
            <a:endParaRPr sz="1400" b="1">
              <a:solidFill>
                <a:schemeClr val="bg2"/>
              </a:solidFill>
              <a:latin typeface="Consolas" panose="020B0609020204030204" pitchFamily="49" charset="0"/>
              <a:ea typeface="Iosevka Extended" panose="02000509030000000004" pitchFamily="49" charset="0"/>
              <a:cs typeface="Iosevka Extended" panose="02000509030000000004" pitchFamily="49" charset="0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Collective Data Movement &amp; Computation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Collective Communication?</a:t>
            </a:r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Involves </a:t>
            </a:r>
            <a:r>
              <a:rPr lang="en" b="1" u="sng"/>
              <a:t>all</a:t>
            </a:r>
            <a:r>
              <a:rPr lang="en" b="1"/>
              <a:t> processes</a:t>
            </a:r>
            <a:r>
              <a:rPr lang="en"/>
              <a:t> in the scope of a </a:t>
            </a:r>
            <a:r>
              <a:rPr lang="en" b="1" i="1"/>
              <a:t>communicator</a:t>
            </a:r>
            <a:endParaRPr b="1" i="1"/>
          </a:p>
          <a:p>
            <a:pPr marL="457200" lvl="0" indent="-342900" algn="l" rtl="0">
              <a:spcBef>
                <a:spcPts val="2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few types (non-exhaustive)</a:t>
            </a:r>
            <a:endParaRPr/>
          </a:p>
          <a:p>
            <a:pPr marL="914400" lvl="1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Synchronisation</a:t>
            </a:r>
            <a:r>
              <a:rPr lang="en"/>
              <a:t> communication</a:t>
            </a:r>
            <a:endParaRPr/>
          </a:p>
          <a:p>
            <a:pPr marL="914400" lvl="1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Data movement</a:t>
            </a:r>
            <a:r>
              <a:rPr lang="en"/>
              <a:t> operations</a:t>
            </a:r>
            <a:endParaRPr/>
          </a:p>
          <a:p>
            <a:pPr marL="914400" lvl="1" indent="-317500" algn="l" rtl="0">
              <a:spcBef>
                <a:spcPts val="400"/>
              </a:spcBef>
              <a:spcAft>
                <a:spcPts val="400"/>
              </a:spcAft>
              <a:buSzPts val="1400"/>
              <a:buChar char="○"/>
            </a:pPr>
            <a:r>
              <a:rPr lang="en"/>
              <a:t>Collective </a:t>
            </a:r>
            <a:r>
              <a:rPr lang="en" b="1"/>
              <a:t>computation </a:t>
            </a:r>
            <a:r>
              <a:rPr lang="en"/>
              <a:t>(data movement with reduction)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Explicit Synchronization</a:t>
            </a: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44988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Blocking:</a:t>
            </a:r>
            <a:r>
              <a:rPr lang="en"/>
              <a:t> </a:t>
            </a:r>
            <a:br>
              <a:rPr lang="en"/>
            </a:br>
            <a:r>
              <a:rPr lang="en" b="1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MPI_Barrier(MPI_Comm Comm)</a:t>
            </a:r>
            <a:endParaRPr b="1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Remember: </a:t>
            </a:r>
            <a:r>
              <a:rPr lang="en" b="1" i="1"/>
              <a:t>all processes</a:t>
            </a:r>
            <a:r>
              <a:rPr lang="en"/>
              <a:t> in the communicator have to call this function!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u="sng"/>
              <a:t>Non-blocking:</a:t>
            </a:r>
            <a:br>
              <a:rPr lang="en"/>
            </a:br>
            <a:r>
              <a:rPr lang="en" b="1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MPI_IBarrier(MPI_Comm comm, MPI_Request *request)</a:t>
            </a:r>
            <a:endParaRPr b="1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Enforces barrier semantics at completion call: </a:t>
            </a:r>
            <a:r>
              <a:rPr lang="en" b="1"/>
              <a:t>MPI_Test</a:t>
            </a:r>
            <a:r>
              <a:rPr lang="en"/>
              <a:t> or </a:t>
            </a:r>
            <a:r>
              <a:rPr lang="en" b="1"/>
              <a:t>MPI_Wait</a:t>
            </a:r>
            <a:endParaRPr b="1"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2225" y="704300"/>
            <a:ext cx="4017800" cy="406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(2) and (3) Data Movement and Computation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8750" y="1341525"/>
            <a:ext cx="6211649" cy="3519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Lots of possible patterns!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 rotWithShape="1">
          <a:blip r:embed="rId3">
            <a:alphaModFix/>
          </a:blip>
          <a:srcRect r="59849"/>
          <a:stretch/>
        </p:blipFill>
        <p:spPr>
          <a:xfrm>
            <a:off x="653975" y="1131225"/>
            <a:ext cx="2418164" cy="391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 rotWithShape="1">
          <a:blip r:embed="rId3">
            <a:alphaModFix/>
          </a:blip>
          <a:srcRect l="64232"/>
          <a:stretch/>
        </p:blipFill>
        <p:spPr>
          <a:xfrm>
            <a:off x="3075034" y="1131225"/>
            <a:ext cx="2154215" cy="391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7762" y="3560567"/>
            <a:ext cx="3255932" cy="142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42053" y="1043264"/>
            <a:ext cx="3173959" cy="2108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Collective Data Movement</a:t>
            </a:r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Very useful to reduce the amount of code written!</a:t>
            </a:r>
            <a:endParaRPr b="1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Again, all the processes must call the same function for these to work.</a:t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6" y="2200625"/>
            <a:ext cx="3923625" cy="110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1000" y="2178550"/>
            <a:ext cx="4061300" cy="114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588875"/>
            <a:ext cx="3923625" cy="1090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60350" y="3560250"/>
            <a:ext cx="4061300" cy="1096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1158</Words>
  <Application>Microsoft Office PowerPoint</Application>
  <PresentationFormat>On-screen Show (16:9)</PresentationFormat>
  <Paragraphs>184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Consolas</vt:lpstr>
      <vt:lpstr>AndesNeue Alt 2 Book</vt:lpstr>
      <vt:lpstr>Open Sans</vt:lpstr>
      <vt:lpstr>AndesNeue Alt 2 Medium</vt:lpstr>
      <vt:lpstr>PT Sans Narrow</vt:lpstr>
      <vt:lpstr>Arial</vt:lpstr>
      <vt:lpstr>Tropic</vt:lpstr>
      <vt:lpstr>CS3210 Lab 5</vt:lpstr>
      <vt:lpstr>Previously…</vt:lpstr>
      <vt:lpstr>Lab 5 Concepts</vt:lpstr>
      <vt:lpstr>Collective Data Movement &amp; Computation</vt:lpstr>
      <vt:lpstr>What is Collective Communication?</vt:lpstr>
      <vt:lpstr>Explicit Synchronization</vt:lpstr>
      <vt:lpstr>(2) and (3) Data Movement and Computation</vt:lpstr>
      <vt:lpstr>Lots of possible patterns!</vt:lpstr>
      <vt:lpstr>Collective Data Movement</vt:lpstr>
      <vt:lpstr>Collective Computation</vt:lpstr>
      <vt:lpstr>So what are communicators?</vt:lpstr>
      <vt:lpstr>Organizing groups logically: Cartesian</vt:lpstr>
      <vt:lpstr>MPI Virtual Topologies</vt:lpstr>
      <vt:lpstr>MPI_Cart_create?</vt:lpstr>
      <vt:lpstr>MPI_Cart_create</vt:lpstr>
      <vt:lpstr>MPI_Cart_create - final layout</vt:lpstr>
      <vt:lpstr>MPI_Cart_shift?</vt:lpstr>
      <vt:lpstr>MPI_Cart_shift?</vt:lpstr>
      <vt:lpstr>Example #1</vt:lpstr>
      <vt:lpstr>Example #2</vt:lpstr>
      <vt:lpstr>Example #2 </vt:lpstr>
      <vt:lpstr>New MPI Neighbour Functions!</vt:lpstr>
      <vt:lpstr>MPI Graph Topology</vt:lpstr>
      <vt:lpstr>More MPI stuff (not covered in Lab sheet but useful for Asgn 3)</vt:lpstr>
      <vt:lpstr>Sending Different Datatypes</vt:lpstr>
      <vt:lpstr>How to send your own datatypes?</vt:lpstr>
      <vt:lpstr>How to send your own datatypes?</vt:lpstr>
      <vt:lpstr>Common issue: unequal #items per process</vt:lpstr>
      <vt:lpstr>Common issue: unequal #items per process</vt:lpstr>
      <vt:lpstr>End of lab 5</vt:lpstr>
      <vt:lpstr>Things to try (Thanks Zhi Heng)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Theodore Leebrant</cp:lastModifiedBy>
  <cp:revision>1</cp:revision>
  <dcterms:modified xsi:type="dcterms:W3CDTF">2024-10-28T06:32:24Z</dcterms:modified>
</cp:coreProperties>
</file>