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5143500" type="screen16x9"/>
  <p:notesSz cx="6858000" cy="9144000"/>
  <p:embeddedFontLst>
    <p:embeddedFont>
      <p:font typeface="Abadi" panose="020B0604020104020204" pitchFamily="34" charset="0"/>
      <p:regular r:id="rId53"/>
    </p:embeddedFont>
    <p:embeddedFont>
      <p:font typeface="AndesNeue Alt 2 Book" panose="00000500000000000000" pitchFamily="2" charset="0"/>
      <p:regular r:id="rId54"/>
    </p:embeddedFont>
    <p:embeddedFont>
      <p:font typeface="AndesNeue Alt 2 Medium" panose="00000600000000000000" pitchFamily="2" charset="0"/>
      <p:regular r:id="rId55"/>
    </p:embeddedFont>
    <p:embeddedFont>
      <p:font typeface="PT Serif" panose="020A0603040505020204" pitchFamily="18" charset="0"/>
      <p:regular r:id="rId56"/>
      <p:bold r:id="rId57"/>
      <p:italic r:id="rId58"/>
      <p:boldItalic r:id="rId59"/>
    </p:embeddedFont>
    <p:embeddedFont>
      <p:font typeface="Quattrocento Sans" panose="020B0502050000020003" pitchFamily="3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D6E7D9-760C-439A-B4C8-F262C0C2FCCD}">
  <a:tblStyle styleId="{CAD6E7D9-760C-439A-B4C8-F262C0C2FC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6" autoAdjust="0"/>
    <p:restoredTop sz="86580" autoAdjust="0"/>
  </p:normalViewPr>
  <p:slideViewPr>
    <p:cSldViewPr snapToGrid="0">
      <p:cViewPr varScale="1">
        <p:scale>
          <a:sx n="142" d="100"/>
          <a:sy n="142" d="100"/>
        </p:scale>
        <p:origin x="70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xmartlabs.github.io/cuda-calculator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618087ac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618087ac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Connect to xlog, cd lab3/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Connect to xlog, cd tut3/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CUDA occupancy calculator website</a:t>
            </a:r>
            <a:endParaRPr sz="16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d653fe1ae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d653fe1ae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5d653fe1ae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5d653fe1ae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5d653fe1ae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5d653fe1ae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5d653fe1ae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5d653fe1ae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89b370f4a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89b370f4a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9b370f4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89b370f4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5fc7eeaa4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5fc7eeaa4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fc7eeaa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5fc7eeaa4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5fc7eeaa43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5fc7eeaa43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89e382b96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89e382b96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9b370f4a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9b370f4a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89b370f4a6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89b370f4a6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5fc7eeaa43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5fc7eeaa43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5fc7eeaa43_1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5fc7eeaa43_1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5fc7eeaa43_1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5fc7eeaa43_1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5fc7eeaa43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5fc7eeaa43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5fc7eeaa43_1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5fc7eeaa43_1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5fc7eeaa43_1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5fc7eeaa43_1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5fc7eeaa43_1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5fc7eeaa43_1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5fc7eeaa43_1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5fc7eeaa43_1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5fc7eeaa43_1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5fc7eeaa43_1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9b370f4a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9b370f4a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5fc7eeaa43_1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5fc7eeaa43_1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5fc7eeaa43_1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15fc7eeaa43_1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5fc7eeaa43_1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5fc7eeaa43_1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5fc7eeaa43_1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5fc7eeaa43_1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5fc7eeaa43_1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5fc7eeaa43_1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5fc7eeaa43_1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15fc7eeaa43_1_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5d653fe1a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5d653fe1a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15d653fe1ae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15d653fe1ae_2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5fc7eeaa43_1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15fc7eeaa43_1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5fc7eeaa43_1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5fc7eeaa43_1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9b370f4a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9b370f4a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15fc7eeaa43_1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15fc7eeaa43_1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5fc7eeaa43_1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15fc7eeaa43_1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5fc7eeaa43_1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15fc7eeaa43_1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5d653fe1a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5d653fe1a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https://xmartlabs.github.io/cuda-calculator/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5fc7eeaa43_1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5fc7eeaa43_1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5d653fe1a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5d653fe1a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srun -G titanrtx /usr/local/cuda/bin/nvcc -o matrix-vector-mul-simple --std=c++17 -arch sm_70 ./matrix-vector-mul.cu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5d653fe1a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15d653fe1a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5d653fe1a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5d653fe1a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srun -G titanrtx /usr/local/cuda/bin/nvcc -o matrix-vector-mul-managed --std=c++17 -arch sm_70 ./matrix-vector-mul-managed.cu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5d653fe1a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15d653fe1a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srun -G titanrtx /usr/local/cuda/bin/nvcc -o matrix-vector-mul-multirow --std=c++17 -arch sm_70 ./matrix-vector-mul-multirow.cu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5d653fe1a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15d653fe1a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9e382b96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9e382b96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https://www.cs.cmu.edu/~410-f10/doc/Intel_Reordering_318147.pdf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7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fa9995895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5fa9995895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fc7eeaa4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fc7eeaa4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fc7eeaa4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fc7eeaa4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d653fe1ae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d653fe1ae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s" type="blank">
  <p:cSld name="BLANK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24050" y="1022075"/>
            <a:ext cx="82959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314075" y="2090600"/>
            <a:ext cx="67362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Font typeface="Quattrocento Sans"/>
              <a:buNone/>
              <a:defRPr sz="2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0" y="4823775"/>
            <a:ext cx="1679100" cy="2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3">
  <p:cSld name="BLANK_5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4">
  <p:cSld name="BLANK_6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5">
  <p:cSld name="BLANK_7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FCCF-266D-D50C-C39B-9FCA83A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4C8D-F647-05CE-6E82-F6C64204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64EE-A216-AF82-0143-D29013CD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B091-0A22-7244-7018-4F10920B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DDFD-BE6E-3D20-0461-439EE269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9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s Without Name">
  <p:cSld name="BLANK_1">
    <p:bg>
      <p:bgPr>
        <a:solidFill>
          <a:srgbClr val="FFFFF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24050" y="1022075"/>
            <a:ext cx="82959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14075" y="2090600"/>
            <a:ext cx="67362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Font typeface="Quattrocento Sans"/>
              <a:buNone/>
              <a:defRPr sz="2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USTOM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Quattrocento Sans"/>
              <a:buNone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98550" y="906463"/>
            <a:ext cx="7737300" cy="26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Char char="●"/>
              <a:defRPr sz="2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○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■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 Slides">
  <p:cSld name="CUSTOM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Quattrocento Sans"/>
              <a:buNone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98550" y="906463"/>
            <a:ext cx="7737300" cy="26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Char char="●"/>
              <a:defRPr sz="2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○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■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subheader">
  <p:cSld name="CUSTOM_1_1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Quattrocento Sans"/>
              <a:buNone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98550" y="1330463"/>
            <a:ext cx="7737300" cy="26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Char char="●"/>
              <a:defRPr sz="2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○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■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398550" y="763773"/>
            <a:ext cx="6014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●"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○"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■"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●"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○"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■"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FFFFFF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3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_4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400"/>
              <a:buFont typeface="Quattrocento Sans"/>
              <a:buNone/>
              <a:defRPr sz="34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98550" y="906463"/>
            <a:ext cx="7737300" cy="26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Char char="●"/>
              <a:defRPr sz="2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○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■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cs.utexas.edu/~bornholt/post/memory-models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xmartlabs.github.io/cuda-calculator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feedback-theodore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hyperlink" Target="mailto:theo@comp.nus.edu.s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cs.utexas.edu/~bornholt/post/memory-model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cs.utexas.edu/~bornholt/post/memory-model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24050" y="1717799"/>
            <a:ext cx="8295900" cy="1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CS3210 Tutorial 3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4175" y="2794501"/>
            <a:ext cx="8515500" cy="15650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/>
              <a:t>Memory Consistency and CUDA Programming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9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bg1">
                    <a:lumMod val="50000"/>
                  </a:schemeClr>
                </a:solidFill>
              </a:rPr>
              <a:t>starting at :05 as usual, read the questions first</a:t>
            </a:r>
            <a:endParaRPr sz="1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Considerations with W → R relaxation</a:t>
            </a: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1"/>
          </p:nvPr>
        </p:nvSpPr>
        <p:spPr>
          <a:xfrm>
            <a:off x="398550" y="906480"/>
            <a:ext cx="4731300" cy="3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Now print(A) and print(B) </a:t>
            </a:r>
            <a:r>
              <a:rPr lang="en" b="1"/>
              <a:t>may</a:t>
            </a:r>
            <a:r>
              <a:rPr lang="en"/>
              <a:t> </a:t>
            </a:r>
            <a:r>
              <a:rPr lang="en" b="1"/>
              <a:t>print 0</a:t>
            </a:r>
            <a:r>
              <a:rPr lang="en"/>
              <a:t> even though they are “</a:t>
            </a:r>
            <a:r>
              <a:rPr lang="en" i="1"/>
              <a:t>after</a:t>
            </a:r>
            <a:r>
              <a:rPr lang="en"/>
              <a:t>” the write instructions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However, this might make your program </a:t>
            </a:r>
            <a:r>
              <a:rPr lang="en" i="1"/>
              <a:t>much faster</a:t>
            </a:r>
            <a:r>
              <a:rPr lang="en"/>
              <a:t>! </a:t>
            </a:r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924" y="940175"/>
            <a:ext cx="3921425" cy="4166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/>
        </p:nvSpPr>
        <p:spPr>
          <a:xfrm>
            <a:off x="0" y="4795875"/>
            <a:ext cx="4021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Ref: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https://www.cs.utexas.edu/~bornholt/post/memory-models.html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Relaxation</a:t>
            </a:r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body" idx="1"/>
          </p:nvPr>
        </p:nvSpPr>
        <p:spPr>
          <a:xfrm>
            <a:off x="398550" y="906479"/>
            <a:ext cx="5463000" cy="34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E.g., if W(rite) → R(ead) relaxation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Find W before </a:t>
            </a:r>
            <a:r>
              <a:rPr lang="en" b="1"/>
              <a:t>Rs (can be multiple Rs)</a:t>
            </a:r>
            <a:endParaRPr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Must be </a:t>
            </a:r>
            <a:r>
              <a:rPr lang="en" b="1"/>
              <a:t>simple W/R</a:t>
            </a:r>
            <a:r>
              <a:rPr lang="en"/>
              <a:t>, not control instructions like while(...) etc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Check if there are </a:t>
            </a:r>
            <a:r>
              <a:rPr lang="en" b="1"/>
              <a:t>data dependencies</a:t>
            </a:r>
            <a:endParaRPr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b="1"/>
              <a:t>R → W || W → W || W → R </a:t>
            </a:r>
            <a:endParaRPr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If no dependencies, the W can go after </a:t>
            </a:r>
            <a:r>
              <a:rPr lang="en" i="1"/>
              <a:t>any</a:t>
            </a:r>
            <a:r>
              <a:rPr lang="en"/>
              <a:t> of the 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82" name="Google Shape;182;p24"/>
          <p:cNvSpPr/>
          <p:nvPr/>
        </p:nvSpPr>
        <p:spPr>
          <a:xfrm>
            <a:off x="6779050" y="830981"/>
            <a:ext cx="1594200" cy="293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6779050" y="119188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6779050" y="155278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 Z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85" name="Google Shape;185;p24"/>
          <p:cNvGrpSpPr/>
          <p:nvPr/>
        </p:nvGrpSpPr>
        <p:grpSpPr>
          <a:xfrm>
            <a:off x="5761850" y="1846484"/>
            <a:ext cx="3287050" cy="2121775"/>
            <a:chOff x="5761850" y="1846484"/>
            <a:chExt cx="3287050" cy="2121775"/>
          </a:xfrm>
        </p:grpSpPr>
        <p:sp>
          <p:nvSpPr>
            <p:cNvPr id="186" name="Google Shape;186;p24"/>
            <p:cNvSpPr/>
            <p:nvPr/>
          </p:nvSpPr>
          <p:spPr>
            <a:xfrm>
              <a:off x="5761850" y="3674556"/>
              <a:ext cx="1594200" cy="2937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lang="en" sz="1500" b="1">
                  <a:latin typeface="Courier New"/>
                  <a:ea typeface="Courier New"/>
                  <a:cs typeface="Courier New"/>
                  <a:sym typeface="Courier New"/>
                </a:rPr>
                <a:t> = 5</a:t>
              </a:r>
              <a:endParaRPr sz="15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5761850" y="2952759"/>
              <a:ext cx="1594200" cy="293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 Y</a:t>
              </a:r>
              <a:endParaRPr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5761850" y="3313659"/>
              <a:ext cx="1594200" cy="293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 Z</a:t>
              </a:r>
              <a:endParaRPr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7454700" y="3313644"/>
              <a:ext cx="1594200" cy="2937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lang="en" sz="1500" b="1">
                  <a:latin typeface="Courier New"/>
                  <a:ea typeface="Courier New"/>
                  <a:cs typeface="Courier New"/>
                  <a:sym typeface="Courier New"/>
                </a:rPr>
                <a:t> = 5</a:t>
              </a:r>
              <a:endParaRPr sz="15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7454700" y="2952759"/>
              <a:ext cx="1594200" cy="293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 Y</a:t>
              </a:r>
              <a:endParaRPr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7454700" y="3674559"/>
              <a:ext cx="1594200" cy="293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 Z</a:t>
              </a:r>
              <a:endParaRPr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92" name="Google Shape;192;p24"/>
            <p:cNvCxnSpPr>
              <a:stCxn id="184" idx="2"/>
              <a:endCxn id="187" idx="0"/>
            </p:cNvCxnSpPr>
            <p:nvPr/>
          </p:nvCxnSpPr>
          <p:spPr>
            <a:xfrm flipH="1">
              <a:off x="6558850" y="1846484"/>
              <a:ext cx="1017300" cy="110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3" name="Google Shape;193;p24"/>
            <p:cNvCxnSpPr>
              <a:stCxn id="184" idx="2"/>
              <a:endCxn id="190" idx="0"/>
            </p:cNvCxnSpPr>
            <p:nvPr/>
          </p:nvCxnSpPr>
          <p:spPr>
            <a:xfrm>
              <a:off x="7576150" y="1846484"/>
              <a:ext cx="675600" cy="110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4" name="Google Shape;194;p24"/>
            <p:cNvSpPr txBox="1"/>
            <p:nvPr/>
          </p:nvSpPr>
          <p:spPr>
            <a:xfrm>
              <a:off x="6950725" y="2213025"/>
              <a:ext cx="1017300" cy="61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Can</a:t>
              </a:r>
              <a:endParaRPr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become</a:t>
              </a:r>
              <a:endParaRPr sz="5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86517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Relaxation: </a:t>
            </a:r>
            <a:r>
              <a:rPr lang="en">
                <a:solidFill>
                  <a:srgbClr val="FF0000"/>
                </a:solidFill>
              </a:rPr>
              <a:t>Not-Possible Case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0" name="Google Shape;200;p25"/>
          <p:cNvSpPr txBox="1">
            <a:spLocks noGrp="1"/>
          </p:cNvSpPr>
          <p:nvPr>
            <p:ph type="body" idx="1"/>
          </p:nvPr>
        </p:nvSpPr>
        <p:spPr>
          <a:xfrm>
            <a:off x="398550" y="906479"/>
            <a:ext cx="5463000" cy="34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E.g., if W → R relaxation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Find W before </a:t>
            </a:r>
            <a:r>
              <a:rPr lang="en" b="1"/>
              <a:t>Rs (can be multiple Rs)</a:t>
            </a:r>
            <a:endParaRPr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>
                <a:solidFill>
                  <a:schemeClr val="dk1"/>
                </a:solidFill>
              </a:rPr>
              <a:t>Must be </a:t>
            </a:r>
            <a:r>
              <a:rPr lang="en" sz="1600" b="1">
                <a:solidFill>
                  <a:schemeClr val="dk1"/>
                </a:solidFill>
              </a:rPr>
              <a:t>simple W/R</a:t>
            </a:r>
            <a:r>
              <a:rPr lang="en" sz="1600">
                <a:solidFill>
                  <a:schemeClr val="dk1"/>
                </a:solidFill>
              </a:rPr>
              <a:t>, not control instructions like while(...) etc</a:t>
            </a:r>
            <a:endParaRPr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AutoNum type="arabicPeriod"/>
            </a:pPr>
            <a:r>
              <a:rPr lang="en">
                <a:solidFill>
                  <a:srgbClr val="FF0000"/>
                </a:solidFill>
              </a:rPr>
              <a:t>Check if there are </a:t>
            </a:r>
            <a:r>
              <a:rPr lang="en" b="1">
                <a:solidFill>
                  <a:srgbClr val="FF0000"/>
                </a:solidFill>
              </a:rPr>
              <a:t>data dependencies</a:t>
            </a:r>
            <a:endParaRPr b="1">
              <a:solidFill>
                <a:srgbClr val="FF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b="1"/>
              <a:t>R → W || W → W || </a:t>
            </a:r>
            <a:r>
              <a:rPr lang="en" b="1">
                <a:solidFill>
                  <a:srgbClr val="FF0000"/>
                </a:solidFill>
              </a:rPr>
              <a:t>W → R </a:t>
            </a:r>
            <a:endParaRPr b="1">
              <a:solidFill>
                <a:srgbClr val="FF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If no dependencies, the W can go after </a:t>
            </a:r>
            <a:r>
              <a:rPr lang="en" i="1"/>
              <a:t>any</a:t>
            </a:r>
            <a:r>
              <a:rPr lang="en"/>
              <a:t> of the 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5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6779050" y="830981"/>
            <a:ext cx="1594200" cy="293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779050" y="119188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X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6779050" y="155278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 Z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6135275" y="937050"/>
            <a:ext cx="492600" cy="4926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88116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Understanding Relaxation: </a:t>
            </a:r>
            <a:r>
              <a:rPr lang="en">
                <a:solidFill>
                  <a:srgbClr val="FF0000"/>
                </a:solidFill>
              </a:rPr>
              <a:t>Not-Possible Case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6"/>
          <p:cNvSpPr txBox="1">
            <a:spLocks noGrp="1"/>
          </p:cNvSpPr>
          <p:nvPr>
            <p:ph type="body" idx="1"/>
          </p:nvPr>
        </p:nvSpPr>
        <p:spPr>
          <a:xfrm>
            <a:off x="398550" y="906479"/>
            <a:ext cx="5463000" cy="34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E.g., if W → R relaxation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Find W before </a:t>
            </a:r>
            <a:r>
              <a:rPr lang="en" b="1"/>
              <a:t>Rs (can be multiple Rs)</a:t>
            </a:r>
            <a:endParaRPr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AutoNum type="alphaLcPeriod"/>
            </a:pPr>
            <a:r>
              <a:rPr lang="en">
                <a:solidFill>
                  <a:srgbClr val="FF0000"/>
                </a:solidFill>
              </a:rPr>
              <a:t>Must be </a:t>
            </a:r>
            <a:r>
              <a:rPr lang="en" b="1">
                <a:solidFill>
                  <a:srgbClr val="FF0000"/>
                </a:solidFill>
              </a:rPr>
              <a:t>simple W/R</a:t>
            </a:r>
            <a:r>
              <a:rPr lang="en">
                <a:solidFill>
                  <a:srgbClr val="FF0000"/>
                </a:solidFill>
              </a:rPr>
              <a:t>, not control instructions like while(...) etc</a:t>
            </a:r>
            <a:endParaRPr b="1">
              <a:solidFill>
                <a:srgbClr val="FF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Check if there are </a:t>
            </a:r>
            <a:r>
              <a:rPr lang="en" b="1">
                <a:solidFill>
                  <a:schemeClr val="dk1"/>
                </a:solidFill>
              </a:rPr>
              <a:t>data dependencies</a:t>
            </a:r>
            <a:endParaRPr b="1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" b="1">
                <a:solidFill>
                  <a:schemeClr val="dk1"/>
                </a:solidFill>
              </a:rPr>
              <a:t>R → W || W → W || W → R </a:t>
            </a:r>
            <a:endParaRPr b="1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If no dependencies, the W can go after </a:t>
            </a:r>
            <a:r>
              <a:rPr lang="en" i="1"/>
              <a:t>any</a:t>
            </a:r>
            <a:r>
              <a:rPr lang="en"/>
              <a:t> of the 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6779050" y="830981"/>
            <a:ext cx="1594200" cy="293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26"/>
          <p:cNvSpPr/>
          <p:nvPr/>
        </p:nvSpPr>
        <p:spPr>
          <a:xfrm>
            <a:off x="6779050" y="119188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 == 0);</a:t>
            </a:r>
            <a:endParaRPr sz="13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26"/>
          <p:cNvSpPr/>
          <p:nvPr/>
        </p:nvSpPr>
        <p:spPr>
          <a:xfrm>
            <a:off x="6779050" y="155278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 Z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26"/>
          <p:cNvSpPr/>
          <p:nvPr/>
        </p:nvSpPr>
        <p:spPr>
          <a:xfrm>
            <a:off x="6135275" y="937050"/>
            <a:ext cx="492600" cy="4926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Models in CS3210</a:t>
            </a:r>
            <a:endParaRPr/>
          </a:p>
        </p:txBody>
      </p:sp>
      <p:graphicFrame>
        <p:nvGraphicFramePr>
          <p:cNvPr id="222" name="Google Shape;222;p27"/>
          <p:cNvGraphicFramePr/>
          <p:nvPr/>
        </p:nvGraphicFramePr>
        <p:xfrm>
          <a:off x="176188" y="795725"/>
          <a:ext cx="8791625" cy="4206060"/>
        </p:xfrm>
        <a:graphic>
          <a:graphicData uri="http://schemas.openxmlformats.org/drawingml/2006/table">
            <a:tbl>
              <a:tblPr>
                <a:noFill/>
                <a:tableStyleId>{CAD6E7D9-760C-439A-B4C8-F262C0C2FCCD}</a:tableStyleId>
              </a:tblPr>
              <a:tblGrid>
                <a:gridCol w="22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8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Property</a:t>
                      </a:r>
                      <a:endParaRPr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Sequential Consistency (SC)</a:t>
                      </a:r>
                      <a:endParaRPr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Relaxed Consistency: 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Total Store </a:t>
                      </a:r>
                      <a:br>
                        <a:rPr lang="en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</a:br>
                      <a:r>
                        <a:rPr lang="en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Ordering (TSO)</a:t>
                      </a:r>
                      <a:endParaRPr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Relaxed Consistency: </a:t>
                      </a:r>
                      <a:endParaRPr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Processor Consistency (PC)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Relaxed Consistency: </a:t>
                      </a:r>
                      <a:endParaRPr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Partial Store Ordering (PSO)</a:t>
                      </a:r>
                      <a:endParaRPr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Respects data dependencies within the same core </a:t>
                      </a: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(e.g., don’t touch: x = 5, read x)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Yes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Preserves R → R and </a:t>
                      </a:r>
                      <a:b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</a:b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 → W order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Preserves W → R</a:t>
                      </a:r>
                      <a:endParaRPr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Yes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</a:t>
                      </a:r>
                      <a:endParaRPr b="1">
                        <a:solidFill>
                          <a:srgbClr val="FF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</a:t>
                      </a:r>
                      <a:endParaRPr b="1">
                        <a:solidFill>
                          <a:srgbClr val="FF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</a:t>
                      </a:r>
                      <a:endParaRPr b="1">
                        <a:solidFill>
                          <a:srgbClr val="FF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Preserves W → W</a:t>
                      </a:r>
                      <a:endParaRPr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Yes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Yes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Yes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</a:t>
                      </a:r>
                      <a:endParaRPr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All processors must be able to see same value before a read completes? (Write Atomicity)</a:t>
                      </a:r>
                      <a:endParaRPr sz="1200" b="1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</a:t>
                      </a:r>
                      <a:endParaRPr b="1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Yes</a:t>
                      </a:r>
                      <a:endParaRPr>
                        <a:solidFill>
                          <a:srgbClr val="FF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body" idx="1"/>
          </p:nvPr>
        </p:nvSpPr>
        <p:spPr>
          <a:xfrm>
            <a:off x="398550" y="906481"/>
            <a:ext cx="7737300" cy="40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Tutorial: Memory Consistency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endParaRPr lang="en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Tutorial: CUDA thought process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35" name="Google Shape;235;p29"/>
          <p:cNvSpPr txBox="1">
            <a:spLocks noGrp="1"/>
          </p:cNvSpPr>
          <p:nvPr>
            <p:ph type="title"/>
          </p:nvPr>
        </p:nvSpPr>
        <p:spPr>
          <a:xfrm>
            <a:off x="424050" y="2229150"/>
            <a:ext cx="82959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Question 1: Sequential Consistency</a:t>
            </a:r>
            <a:endParaRPr sz="3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1a: </a:t>
            </a:r>
            <a:r>
              <a:rPr lang="en">
                <a:solidFill>
                  <a:srgbClr val="38761D"/>
                </a:solidFill>
              </a:rPr>
              <a:t>Sequential Consistency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41" name="Google Shape;241;p30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42" name="Google Shape;242;p30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30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30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30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30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30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30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30"/>
          <p:cNvSpPr/>
          <p:nvPr/>
        </p:nvSpPr>
        <p:spPr>
          <a:xfrm>
            <a:off x="3774900" y="2186052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Google Shape;250;p30"/>
          <p:cNvSpPr/>
          <p:nvPr/>
        </p:nvSpPr>
        <p:spPr>
          <a:xfrm>
            <a:off x="3774900" y="253743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p30"/>
          <p:cNvSpPr/>
          <p:nvPr/>
        </p:nvSpPr>
        <p:spPr>
          <a:xfrm>
            <a:off x="673502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30"/>
          <p:cNvSpPr/>
          <p:nvPr/>
        </p:nvSpPr>
        <p:spPr>
          <a:xfrm>
            <a:off x="673502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30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30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30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256" name="Google Shape;256;p30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257" name="Google Shape;257;p30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258" name="Google Shape;258;p30"/>
          <p:cNvSpPr txBox="1"/>
          <p:nvPr/>
        </p:nvSpPr>
        <p:spPr>
          <a:xfrm>
            <a:off x="447075" y="2939725"/>
            <a:ext cx="8697000" cy="96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Initial question: given </a:t>
            </a:r>
            <a:r>
              <a:rPr lang="en" sz="2200" b="1" u="sng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sequential consistency</a:t>
            </a: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what values are </a:t>
            </a:r>
            <a:r>
              <a:rPr lang="en" sz="2200" b="1" i="1" u="sng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guaranteed</a:t>
            </a: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to be the same at the end of all instructions? </a:t>
            </a:r>
            <a:endParaRPr sz="2200" b="1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1a: </a:t>
            </a:r>
            <a:r>
              <a:rPr lang="en">
                <a:solidFill>
                  <a:srgbClr val="38761D"/>
                </a:solidFill>
              </a:rPr>
              <a:t>Sequential Consistency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64" name="Google Shape;264;p31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31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Google Shape;267;p31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31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31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Google Shape;270;p31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p31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p31"/>
          <p:cNvSpPr/>
          <p:nvPr/>
        </p:nvSpPr>
        <p:spPr>
          <a:xfrm>
            <a:off x="3774900" y="2186052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31"/>
          <p:cNvSpPr/>
          <p:nvPr/>
        </p:nvSpPr>
        <p:spPr>
          <a:xfrm>
            <a:off x="3774900" y="253743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p31"/>
          <p:cNvSpPr/>
          <p:nvPr/>
        </p:nvSpPr>
        <p:spPr>
          <a:xfrm>
            <a:off x="673502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31"/>
          <p:cNvSpPr/>
          <p:nvPr/>
        </p:nvSpPr>
        <p:spPr>
          <a:xfrm>
            <a:off x="673502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31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p31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8" name="Google Shape;278;p31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279" name="Google Shape;279;p31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280" name="Google Shape;280;p31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281" name="Google Shape;281;p31"/>
          <p:cNvSpPr txBox="1"/>
          <p:nvPr/>
        </p:nvSpPr>
        <p:spPr>
          <a:xfrm>
            <a:off x="447075" y="2939725"/>
            <a:ext cx="8697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Quattrocento Sans"/>
                <a:ea typeface="Quattrocento Sans"/>
                <a:cs typeface="Quattrocento Sans"/>
                <a:sym typeface="Quattrocento Sans"/>
              </a:rPr>
              <a:t>We can draw the 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write-&gt;read dependencies</a:t>
            </a:r>
            <a:r>
              <a:rPr lang="en" sz="2200">
                <a:latin typeface="Quattrocento Sans"/>
                <a:ea typeface="Quattrocento Sans"/>
                <a:cs typeface="Quattrocento Sans"/>
                <a:sym typeface="Quattrocento Sans"/>
              </a:rPr>
              <a:t> (thicker lines = while)</a:t>
            </a:r>
            <a:endParaRPr sz="22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82" name="Google Shape;282;p31"/>
          <p:cNvGrpSpPr/>
          <p:nvPr/>
        </p:nvGrpSpPr>
        <p:grpSpPr>
          <a:xfrm>
            <a:off x="2408975" y="1278702"/>
            <a:ext cx="4326025" cy="1405580"/>
            <a:chOff x="2408975" y="1278702"/>
            <a:chExt cx="4326025" cy="1405580"/>
          </a:xfrm>
        </p:grpSpPr>
        <p:cxnSp>
          <p:nvCxnSpPr>
            <p:cNvPr id="283" name="Google Shape;283;p31"/>
            <p:cNvCxnSpPr>
              <a:endCxn id="265" idx="3"/>
            </p:cNvCxnSpPr>
            <p:nvPr/>
          </p:nvCxnSpPr>
          <p:spPr>
            <a:xfrm rot="10800000">
              <a:off x="2408975" y="1278781"/>
              <a:ext cx="1365900" cy="7026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284" name="Google Shape;284;p31"/>
            <p:cNvCxnSpPr/>
            <p:nvPr/>
          </p:nvCxnSpPr>
          <p:spPr>
            <a:xfrm rot="10800000">
              <a:off x="2409000" y="1278702"/>
              <a:ext cx="1365900" cy="10542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285" name="Google Shape;285;p31"/>
            <p:cNvCxnSpPr/>
            <p:nvPr/>
          </p:nvCxnSpPr>
          <p:spPr>
            <a:xfrm rot="10800000">
              <a:off x="2409000" y="1278783"/>
              <a:ext cx="1365900" cy="14055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286" name="Google Shape;286;p31"/>
            <p:cNvCxnSpPr>
              <a:stCxn id="273" idx="3"/>
              <a:endCxn id="275" idx="1"/>
            </p:cNvCxnSpPr>
            <p:nvPr/>
          </p:nvCxnSpPr>
          <p:spPr>
            <a:xfrm rot="10800000" flipH="1">
              <a:off x="5369100" y="1630083"/>
              <a:ext cx="1365900" cy="10542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287" name="Google Shape;287;p31"/>
            <p:cNvCxnSpPr>
              <a:stCxn id="271" idx="3"/>
              <a:endCxn id="275" idx="1"/>
            </p:cNvCxnSpPr>
            <p:nvPr/>
          </p:nvCxnSpPr>
          <p:spPr>
            <a:xfrm rot="10800000" flipH="1">
              <a:off x="5369100" y="1630227"/>
              <a:ext cx="1365900" cy="3513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288" name="Google Shape;288;p31"/>
            <p:cNvCxnSpPr>
              <a:stCxn id="272" idx="3"/>
              <a:endCxn id="275" idx="1"/>
            </p:cNvCxnSpPr>
            <p:nvPr/>
          </p:nvCxnSpPr>
          <p:spPr>
            <a:xfrm rot="10800000" flipH="1">
              <a:off x="5369100" y="1630302"/>
              <a:ext cx="1365900" cy="7026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  <p:grpSp>
        <p:nvGrpSpPr>
          <p:cNvPr id="289" name="Google Shape;289;p31"/>
          <p:cNvGrpSpPr/>
          <p:nvPr/>
        </p:nvGrpSpPr>
        <p:grpSpPr>
          <a:xfrm>
            <a:off x="2408975" y="1981533"/>
            <a:ext cx="4326050" cy="0"/>
            <a:chOff x="2408975" y="1981533"/>
            <a:chExt cx="4326050" cy="0"/>
          </a:xfrm>
        </p:grpSpPr>
        <p:cxnSp>
          <p:nvCxnSpPr>
            <p:cNvPr id="290" name="Google Shape;290;p31"/>
            <p:cNvCxnSpPr>
              <a:stCxn id="267" idx="3"/>
              <a:endCxn id="271" idx="1"/>
            </p:cNvCxnSpPr>
            <p:nvPr/>
          </p:nvCxnSpPr>
          <p:spPr>
            <a:xfrm>
              <a:off x="2408975" y="1981533"/>
              <a:ext cx="1365900" cy="0"/>
            </a:xfrm>
            <a:prstGeom prst="straightConnector1">
              <a:avLst/>
            </a:prstGeom>
            <a:noFill/>
            <a:ln w="28575" cap="flat" cmpd="sng">
              <a:solidFill>
                <a:srgbClr val="38761D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291" name="Google Shape;291;p31"/>
            <p:cNvCxnSpPr>
              <a:stCxn id="276" idx="1"/>
              <a:endCxn id="271" idx="3"/>
            </p:cNvCxnSpPr>
            <p:nvPr/>
          </p:nvCxnSpPr>
          <p:spPr>
            <a:xfrm rot="10800000">
              <a:off x="5369125" y="1981533"/>
              <a:ext cx="1365900" cy="0"/>
            </a:xfrm>
            <a:prstGeom prst="straightConnector1">
              <a:avLst/>
            </a:prstGeom>
            <a:noFill/>
            <a:ln w="28575" cap="flat" cmpd="sng">
              <a:solidFill>
                <a:srgbClr val="38761D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  <p:cxnSp>
        <p:nvCxnSpPr>
          <p:cNvPr id="292" name="Google Shape;292;p31"/>
          <p:cNvCxnSpPr>
            <a:stCxn id="270" idx="3"/>
            <a:endCxn id="274" idx="1"/>
          </p:cNvCxnSpPr>
          <p:nvPr/>
        </p:nvCxnSpPr>
        <p:spPr>
          <a:xfrm rot="10800000" flipH="1">
            <a:off x="5369100" y="1278851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93" name="Google Shape;293;p31"/>
          <p:cNvCxnSpPr>
            <a:stCxn id="269" idx="1"/>
            <a:endCxn id="266" idx="3"/>
          </p:cNvCxnSpPr>
          <p:nvPr/>
        </p:nvCxnSpPr>
        <p:spPr>
          <a:xfrm flipH="1">
            <a:off x="2409000" y="1278775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1a: </a:t>
            </a:r>
            <a:r>
              <a:rPr lang="en">
                <a:solidFill>
                  <a:srgbClr val="38761D"/>
                </a:solidFill>
              </a:rPr>
              <a:t>Sequential Consistency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99" name="Google Shape;299;p32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00" name="Google Shape;300;p32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p32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32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32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32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3774900" y="2186052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p32"/>
          <p:cNvSpPr/>
          <p:nvPr/>
        </p:nvSpPr>
        <p:spPr>
          <a:xfrm>
            <a:off x="3774900" y="253743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Google Shape;309;p32"/>
          <p:cNvSpPr/>
          <p:nvPr/>
        </p:nvSpPr>
        <p:spPr>
          <a:xfrm>
            <a:off x="673502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32"/>
          <p:cNvSpPr/>
          <p:nvPr/>
        </p:nvSpPr>
        <p:spPr>
          <a:xfrm>
            <a:off x="673502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32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32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Google Shape;313;p32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314" name="Google Shape;314;p32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315" name="Google Shape;315;p32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316" name="Google Shape;316;p32"/>
          <p:cNvSpPr txBox="1"/>
          <p:nvPr/>
        </p:nvSpPr>
        <p:spPr>
          <a:xfrm>
            <a:off x="447075" y="2939725"/>
            <a:ext cx="86970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What values are guaranteed to be the same at the end?</a:t>
            </a:r>
            <a:endParaRPr sz="2200" b="1" i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Font typeface="Quattrocento Sans"/>
              <a:buChar char="●"/>
            </a:pPr>
            <a:r>
              <a:rPr lang="en" sz="22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 = 1 must be true - no other writes to Y</a:t>
            </a:r>
            <a:endParaRPr sz="22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Font typeface="Quattrocento Sans"/>
              <a:buChar char="●"/>
            </a:pPr>
            <a:r>
              <a:rPr lang="en" sz="22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Z = 2 must be true, no other writes to Z</a:t>
            </a:r>
            <a:endParaRPr sz="22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Font typeface="Quattrocento Sans"/>
              <a:buChar char="●"/>
            </a:pPr>
            <a:r>
              <a:rPr lang="en" sz="22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unknowns are: </a:t>
            </a:r>
            <a:r>
              <a:rPr lang="en" sz="2200" b="1">
                <a:solidFill>
                  <a:srgbClr val="FF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</a:t>
            </a: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</a:t>
            </a: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endParaRPr sz="22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17" name="Google Shape;317;p32"/>
          <p:cNvGrpSpPr/>
          <p:nvPr/>
        </p:nvGrpSpPr>
        <p:grpSpPr>
          <a:xfrm>
            <a:off x="2408975" y="1278702"/>
            <a:ext cx="4326025" cy="1405580"/>
            <a:chOff x="2408975" y="1278702"/>
            <a:chExt cx="4326025" cy="1405580"/>
          </a:xfrm>
        </p:grpSpPr>
        <p:cxnSp>
          <p:nvCxnSpPr>
            <p:cNvPr id="318" name="Google Shape;318;p32"/>
            <p:cNvCxnSpPr>
              <a:endCxn id="300" idx="3"/>
            </p:cNvCxnSpPr>
            <p:nvPr/>
          </p:nvCxnSpPr>
          <p:spPr>
            <a:xfrm rot="10800000">
              <a:off x="2408975" y="1278781"/>
              <a:ext cx="1365900" cy="7026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19" name="Google Shape;319;p32"/>
            <p:cNvCxnSpPr/>
            <p:nvPr/>
          </p:nvCxnSpPr>
          <p:spPr>
            <a:xfrm rot="10800000">
              <a:off x="2409000" y="1278702"/>
              <a:ext cx="1365900" cy="10542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20" name="Google Shape;320;p32"/>
            <p:cNvCxnSpPr/>
            <p:nvPr/>
          </p:nvCxnSpPr>
          <p:spPr>
            <a:xfrm rot="10800000">
              <a:off x="2409000" y="1278783"/>
              <a:ext cx="1365900" cy="14055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21" name="Google Shape;321;p32"/>
            <p:cNvCxnSpPr>
              <a:stCxn id="308" idx="3"/>
              <a:endCxn id="310" idx="1"/>
            </p:cNvCxnSpPr>
            <p:nvPr/>
          </p:nvCxnSpPr>
          <p:spPr>
            <a:xfrm rot="10800000" flipH="1">
              <a:off x="5369100" y="1630083"/>
              <a:ext cx="1365900" cy="10542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22" name="Google Shape;322;p32"/>
            <p:cNvCxnSpPr>
              <a:stCxn id="306" idx="3"/>
              <a:endCxn id="310" idx="1"/>
            </p:cNvCxnSpPr>
            <p:nvPr/>
          </p:nvCxnSpPr>
          <p:spPr>
            <a:xfrm rot="10800000" flipH="1">
              <a:off x="5369100" y="1630227"/>
              <a:ext cx="1365900" cy="3513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23" name="Google Shape;323;p32"/>
            <p:cNvCxnSpPr>
              <a:stCxn id="307" idx="3"/>
              <a:endCxn id="310" idx="1"/>
            </p:cNvCxnSpPr>
            <p:nvPr/>
          </p:nvCxnSpPr>
          <p:spPr>
            <a:xfrm rot="10800000" flipH="1">
              <a:off x="5369100" y="1630302"/>
              <a:ext cx="1365900" cy="7026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  <p:grpSp>
        <p:nvGrpSpPr>
          <p:cNvPr id="324" name="Google Shape;324;p32"/>
          <p:cNvGrpSpPr/>
          <p:nvPr/>
        </p:nvGrpSpPr>
        <p:grpSpPr>
          <a:xfrm>
            <a:off x="2408975" y="1981533"/>
            <a:ext cx="4326050" cy="0"/>
            <a:chOff x="2408975" y="1981533"/>
            <a:chExt cx="4326050" cy="0"/>
          </a:xfrm>
        </p:grpSpPr>
        <p:cxnSp>
          <p:nvCxnSpPr>
            <p:cNvPr id="325" name="Google Shape;325;p32"/>
            <p:cNvCxnSpPr>
              <a:stCxn id="302" idx="3"/>
              <a:endCxn id="306" idx="1"/>
            </p:cNvCxnSpPr>
            <p:nvPr/>
          </p:nvCxnSpPr>
          <p:spPr>
            <a:xfrm>
              <a:off x="2408975" y="1981533"/>
              <a:ext cx="1365900" cy="0"/>
            </a:xfrm>
            <a:prstGeom prst="straightConnector1">
              <a:avLst/>
            </a:prstGeom>
            <a:noFill/>
            <a:ln w="28575" cap="flat" cmpd="sng">
              <a:solidFill>
                <a:srgbClr val="38761D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26" name="Google Shape;326;p32"/>
            <p:cNvCxnSpPr>
              <a:stCxn id="311" idx="1"/>
              <a:endCxn id="306" idx="3"/>
            </p:cNvCxnSpPr>
            <p:nvPr/>
          </p:nvCxnSpPr>
          <p:spPr>
            <a:xfrm rot="10800000">
              <a:off x="5369125" y="1981533"/>
              <a:ext cx="1365900" cy="0"/>
            </a:xfrm>
            <a:prstGeom prst="straightConnector1">
              <a:avLst/>
            </a:prstGeom>
            <a:noFill/>
            <a:ln w="28575" cap="flat" cmpd="sng">
              <a:solidFill>
                <a:srgbClr val="38761D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  <p:cxnSp>
        <p:nvCxnSpPr>
          <p:cNvPr id="327" name="Google Shape;327;p32"/>
          <p:cNvCxnSpPr>
            <a:stCxn id="305" idx="3"/>
            <a:endCxn id="309" idx="1"/>
          </p:cNvCxnSpPr>
          <p:nvPr/>
        </p:nvCxnSpPr>
        <p:spPr>
          <a:xfrm rot="10800000" flipH="1">
            <a:off x="5369100" y="1278851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28" name="Google Shape;328;p32"/>
          <p:cNvCxnSpPr>
            <a:stCxn id="304" idx="1"/>
            <a:endCxn id="301" idx="3"/>
          </p:cNvCxnSpPr>
          <p:nvPr/>
        </p:nvCxnSpPr>
        <p:spPr>
          <a:xfrm flipH="1">
            <a:off x="2409000" y="1278775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98550" y="906550"/>
            <a:ext cx="4241400" cy="39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take the </a:t>
            </a:r>
            <a:r>
              <a:rPr lang="en" sz="1800" b="1"/>
              <a:t>performance </a:t>
            </a:r>
            <a:r>
              <a:rPr lang="en" sz="1800"/>
              <a:t>of </a:t>
            </a:r>
            <a:r>
              <a:rPr lang="en" sz="1800" b="1"/>
              <a:t>multi-core</a:t>
            </a:r>
            <a:r>
              <a:rPr lang="en" sz="1800"/>
              <a:t> </a:t>
            </a:r>
            <a:r>
              <a:rPr lang="en" sz="1800" b="1"/>
              <a:t>memory operations </a:t>
            </a:r>
            <a:r>
              <a:rPr lang="en" sz="1800"/>
              <a:t>for granted!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Complex behavior: </a:t>
            </a:r>
            <a:r>
              <a:rPr lang="en" sz="1800" b="1"/>
              <a:t>2 issues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Coherence: </a:t>
            </a:r>
            <a:r>
              <a:rPr lang="en" sz="1800"/>
              <a:t>how cores agree on what is at </a:t>
            </a:r>
            <a:r>
              <a:rPr lang="en" sz="1800" b="1"/>
              <a:t>a single memory location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Consistency: </a:t>
            </a:r>
            <a:r>
              <a:rPr lang="en" sz="1800"/>
              <a:t>how cores agree on the </a:t>
            </a:r>
            <a:r>
              <a:rPr lang="en" sz="1800" b="1"/>
              <a:t>order of memory operations</a:t>
            </a:r>
            <a:r>
              <a:rPr lang="en" sz="1800"/>
              <a:t> to </a:t>
            </a:r>
            <a:r>
              <a:rPr lang="en" sz="1800" b="1"/>
              <a:t>different memory locations</a:t>
            </a:r>
            <a:endParaRPr sz="1800" b="1"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80766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Today’s Big Concept: Coherence &amp; Consistency</a:t>
            </a:r>
            <a:endParaRPr sz="3000"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054" y="758485"/>
            <a:ext cx="3944500" cy="42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1a: </a:t>
            </a:r>
            <a:r>
              <a:rPr lang="en">
                <a:solidFill>
                  <a:srgbClr val="38761D"/>
                </a:solidFill>
              </a:rPr>
              <a:t>Sequential Consistency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34" name="Google Shape;334;p33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35" name="Google Shape;335;p33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Google Shape;336;p33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Google Shape;337;p33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Google Shape;338;p33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p33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33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Google Shape;341;p33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Google Shape;342;p33"/>
          <p:cNvSpPr/>
          <p:nvPr/>
        </p:nvSpPr>
        <p:spPr>
          <a:xfrm>
            <a:off x="3774900" y="2186052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Google Shape;343;p33"/>
          <p:cNvSpPr/>
          <p:nvPr/>
        </p:nvSpPr>
        <p:spPr>
          <a:xfrm>
            <a:off x="3774900" y="253743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Google Shape;344;p33"/>
          <p:cNvSpPr/>
          <p:nvPr/>
        </p:nvSpPr>
        <p:spPr>
          <a:xfrm>
            <a:off x="673502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5" name="Google Shape;345;p33"/>
          <p:cNvSpPr/>
          <p:nvPr/>
        </p:nvSpPr>
        <p:spPr>
          <a:xfrm>
            <a:off x="673502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Google Shape;346;p33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Google Shape;347;p33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33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349" name="Google Shape;349;p33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350" name="Google Shape;350;p33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351" name="Google Shape;351;p33"/>
          <p:cNvSpPr txBox="1"/>
          <p:nvPr/>
        </p:nvSpPr>
        <p:spPr>
          <a:xfrm>
            <a:off x="447075" y="2939725"/>
            <a:ext cx="8697000" cy="135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What values can </a:t>
            </a:r>
            <a:r>
              <a:rPr lang="en" sz="2200" b="1">
                <a:solidFill>
                  <a:srgbClr val="FF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 have after all operations have </a:t>
            </a:r>
            <a:r>
              <a:rPr lang="en" sz="2200" b="1" i="1">
                <a:latin typeface="Quattrocento Sans"/>
                <a:ea typeface="Quattrocento Sans"/>
                <a:cs typeface="Quattrocento Sans"/>
                <a:sym typeface="Quattrocento Sans"/>
              </a:rPr>
              <a:t>completed?</a:t>
            </a:r>
            <a:endParaRPr sz="2200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Quattrocento Sans"/>
              <a:buChar char="●"/>
            </a:pP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matters: when does X = 3 happen wrt (T, A, B = X)?</a:t>
            </a:r>
            <a:endParaRPr sz="2200" b="1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Quattrocento Sans"/>
              <a:buChar char="●"/>
            </a:pP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many unique output combinations are there?</a:t>
            </a:r>
            <a:endParaRPr sz="2200" b="1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52" name="Google Shape;352;p33"/>
          <p:cNvGrpSpPr/>
          <p:nvPr/>
        </p:nvGrpSpPr>
        <p:grpSpPr>
          <a:xfrm>
            <a:off x="2408975" y="1278702"/>
            <a:ext cx="4326025" cy="1405580"/>
            <a:chOff x="2408975" y="1278702"/>
            <a:chExt cx="4326025" cy="1405580"/>
          </a:xfrm>
        </p:grpSpPr>
        <p:cxnSp>
          <p:nvCxnSpPr>
            <p:cNvPr id="353" name="Google Shape;353;p33"/>
            <p:cNvCxnSpPr>
              <a:endCxn id="335" idx="3"/>
            </p:cNvCxnSpPr>
            <p:nvPr/>
          </p:nvCxnSpPr>
          <p:spPr>
            <a:xfrm rot="10800000">
              <a:off x="2408975" y="1278781"/>
              <a:ext cx="1365900" cy="7026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54" name="Google Shape;354;p33"/>
            <p:cNvCxnSpPr/>
            <p:nvPr/>
          </p:nvCxnSpPr>
          <p:spPr>
            <a:xfrm rot="10800000">
              <a:off x="2409000" y="1278702"/>
              <a:ext cx="1365900" cy="10542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55" name="Google Shape;355;p33"/>
            <p:cNvCxnSpPr/>
            <p:nvPr/>
          </p:nvCxnSpPr>
          <p:spPr>
            <a:xfrm rot="10800000">
              <a:off x="2409000" y="1278783"/>
              <a:ext cx="1365900" cy="14055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56" name="Google Shape;356;p33"/>
            <p:cNvCxnSpPr>
              <a:stCxn id="343" idx="3"/>
              <a:endCxn id="345" idx="1"/>
            </p:cNvCxnSpPr>
            <p:nvPr/>
          </p:nvCxnSpPr>
          <p:spPr>
            <a:xfrm rot="10800000" flipH="1">
              <a:off x="5369100" y="1630083"/>
              <a:ext cx="1365900" cy="10542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57" name="Google Shape;357;p33"/>
            <p:cNvCxnSpPr>
              <a:stCxn id="341" idx="3"/>
              <a:endCxn id="345" idx="1"/>
            </p:cNvCxnSpPr>
            <p:nvPr/>
          </p:nvCxnSpPr>
          <p:spPr>
            <a:xfrm rot="10800000" flipH="1">
              <a:off x="5369100" y="1630227"/>
              <a:ext cx="1365900" cy="3513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58" name="Google Shape;358;p33"/>
            <p:cNvCxnSpPr>
              <a:stCxn id="342" idx="3"/>
              <a:endCxn id="345" idx="1"/>
            </p:cNvCxnSpPr>
            <p:nvPr/>
          </p:nvCxnSpPr>
          <p:spPr>
            <a:xfrm rot="10800000" flipH="1">
              <a:off x="5369100" y="1630302"/>
              <a:ext cx="1365900" cy="7026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  <p:grpSp>
        <p:nvGrpSpPr>
          <p:cNvPr id="359" name="Google Shape;359;p33"/>
          <p:cNvGrpSpPr/>
          <p:nvPr/>
        </p:nvGrpSpPr>
        <p:grpSpPr>
          <a:xfrm>
            <a:off x="2408975" y="1981533"/>
            <a:ext cx="4326050" cy="0"/>
            <a:chOff x="2408975" y="1981533"/>
            <a:chExt cx="4326050" cy="0"/>
          </a:xfrm>
        </p:grpSpPr>
        <p:cxnSp>
          <p:nvCxnSpPr>
            <p:cNvPr id="360" name="Google Shape;360;p33"/>
            <p:cNvCxnSpPr>
              <a:stCxn id="337" idx="3"/>
              <a:endCxn id="341" idx="1"/>
            </p:cNvCxnSpPr>
            <p:nvPr/>
          </p:nvCxnSpPr>
          <p:spPr>
            <a:xfrm>
              <a:off x="2408975" y="1981533"/>
              <a:ext cx="1365900" cy="0"/>
            </a:xfrm>
            <a:prstGeom prst="straightConnector1">
              <a:avLst/>
            </a:prstGeom>
            <a:noFill/>
            <a:ln w="28575" cap="flat" cmpd="sng">
              <a:solidFill>
                <a:srgbClr val="38761D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61" name="Google Shape;361;p33"/>
            <p:cNvCxnSpPr>
              <a:stCxn id="346" idx="1"/>
              <a:endCxn id="341" idx="3"/>
            </p:cNvCxnSpPr>
            <p:nvPr/>
          </p:nvCxnSpPr>
          <p:spPr>
            <a:xfrm rot="10800000">
              <a:off x="5369125" y="1981533"/>
              <a:ext cx="1365900" cy="0"/>
            </a:xfrm>
            <a:prstGeom prst="straightConnector1">
              <a:avLst/>
            </a:prstGeom>
            <a:noFill/>
            <a:ln w="28575" cap="flat" cmpd="sng">
              <a:solidFill>
                <a:srgbClr val="38761D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  <p:cxnSp>
        <p:nvCxnSpPr>
          <p:cNvPr id="362" name="Google Shape;362;p33"/>
          <p:cNvCxnSpPr>
            <a:stCxn id="340" idx="3"/>
            <a:endCxn id="344" idx="1"/>
          </p:cNvCxnSpPr>
          <p:nvPr/>
        </p:nvCxnSpPr>
        <p:spPr>
          <a:xfrm rot="10800000" flipH="1">
            <a:off x="5369100" y="1278851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63" name="Google Shape;363;p33"/>
          <p:cNvCxnSpPr>
            <a:stCxn id="339" idx="1"/>
            <a:endCxn id="336" idx="3"/>
          </p:cNvCxnSpPr>
          <p:nvPr/>
        </p:nvCxnSpPr>
        <p:spPr>
          <a:xfrm flipH="1">
            <a:off x="2409000" y="1278775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1a: Sequential Consistency</a:t>
            </a:r>
            <a:endParaRPr/>
          </a:p>
        </p:txBody>
      </p:sp>
      <p:sp>
        <p:nvSpPr>
          <p:cNvPr id="369" name="Google Shape;369;p34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70" name="Google Shape;370;p34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Google Shape;371;p34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Google Shape;372;p34"/>
          <p:cNvSpPr/>
          <p:nvPr/>
        </p:nvSpPr>
        <p:spPr>
          <a:xfrm>
            <a:off x="3774900" y="2186052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Google Shape;373;p34"/>
          <p:cNvSpPr/>
          <p:nvPr/>
        </p:nvSpPr>
        <p:spPr>
          <a:xfrm>
            <a:off x="3774900" y="253743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4" name="Google Shape;374;p34"/>
          <p:cNvSpPr/>
          <p:nvPr/>
        </p:nvSpPr>
        <p:spPr>
          <a:xfrm>
            <a:off x="6799750" y="1055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Google Shape;375;p34"/>
          <p:cNvSpPr txBox="1"/>
          <p:nvPr/>
        </p:nvSpPr>
        <p:spPr>
          <a:xfrm>
            <a:off x="447075" y="2939725"/>
            <a:ext cx="8697000" cy="213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What values can </a:t>
            </a:r>
            <a:r>
              <a:rPr lang="en" sz="2200" b="1">
                <a:solidFill>
                  <a:srgbClr val="FF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 have after all operations have </a:t>
            </a:r>
            <a:r>
              <a:rPr lang="en" sz="2200" b="1" i="1">
                <a:latin typeface="Quattrocento Sans"/>
                <a:ea typeface="Quattrocento Sans"/>
                <a:cs typeface="Quattrocento Sans"/>
                <a:sym typeface="Quattrocento Sans"/>
              </a:rPr>
              <a:t>completed?</a:t>
            </a:r>
            <a:endParaRPr sz="2200" b="1" i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Quattrocento Sans"/>
              <a:buChar char="●"/>
            </a:pP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only relevant interleaving is (T,A,B = X) and (X = 3) </a:t>
            </a:r>
            <a:endParaRPr sz="2200" b="1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ttrocento Sans"/>
              <a:buChar char="●"/>
            </a:pP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 possible positions for X = 3 </a:t>
            </a:r>
            <a:r>
              <a:rPr lang="en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(note: X=3 can run before X=1)</a:t>
            </a:r>
            <a:endParaRPr sz="2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Font typeface="Quattrocento Sans"/>
              <a:buChar char="●"/>
            </a:pPr>
            <a:r>
              <a:rPr lang="en" sz="22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= 1 ⇒ {T, A, B} = 1	        || {X, T, A, B} = 3 	|| X = 3, T = 1, {A, B} = 3 ||</a:t>
            </a:r>
            <a:br>
              <a:rPr lang="en" sz="22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sz="22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= 3, {T, A} = 1, B = 3      || X = 3, {T, A, B} = 1</a:t>
            </a:r>
            <a:endParaRPr sz="22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6" name="Google Shape;376;p34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377" name="Google Shape;377;p34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378" name="Google Shape;378;p34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cxnSp>
        <p:nvCxnSpPr>
          <p:cNvPr id="379" name="Google Shape;379;p34"/>
          <p:cNvCxnSpPr/>
          <p:nvPr/>
        </p:nvCxnSpPr>
        <p:spPr>
          <a:xfrm>
            <a:off x="622800" y="1452761"/>
            <a:ext cx="8208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0" name="Google Shape;380;p34"/>
          <p:cNvSpPr txBox="1"/>
          <p:nvPr/>
        </p:nvSpPr>
        <p:spPr>
          <a:xfrm>
            <a:off x="265725" y="14798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= 1 already done</a:t>
            </a:r>
            <a:endParaRPr sz="1000"/>
          </a:p>
        </p:txBody>
      </p:sp>
      <p:cxnSp>
        <p:nvCxnSpPr>
          <p:cNvPr id="381" name="Google Shape;381;p34"/>
          <p:cNvCxnSpPr/>
          <p:nvPr/>
        </p:nvCxnSpPr>
        <p:spPr>
          <a:xfrm rot="10800000">
            <a:off x="5248625" y="1802275"/>
            <a:ext cx="32835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2" name="Google Shape;382;p34"/>
          <p:cNvCxnSpPr/>
          <p:nvPr/>
        </p:nvCxnSpPr>
        <p:spPr>
          <a:xfrm rot="10800000">
            <a:off x="5248650" y="2144550"/>
            <a:ext cx="32673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p34"/>
          <p:cNvCxnSpPr/>
          <p:nvPr/>
        </p:nvCxnSpPr>
        <p:spPr>
          <a:xfrm rot="10800000">
            <a:off x="5248725" y="2479750"/>
            <a:ext cx="3218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4" name="Google Shape;384;p34"/>
          <p:cNvCxnSpPr/>
          <p:nvPr/>
        </p:nvCxnSpPr>
        <p:spPr>
          <a:xfrm rot="10800000">
            <a:off x="5287725" y="2890950"/>
            <a:ext cx="3179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5" name="Google Shape;385;p34"/>
          <p:cNvCxnSpPr/>
          <p:nvPr/>
        </p:nvCxnSpPr>
        <p:spPr>
          <a:xfrm rot="10800000">
            <a:off x="2255225" y="1059625"/>
            <a:ext cx="45624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1b: Sequential Consistency</a:t>
            </a:r>
            <a:endParaRPr/>
          </a:p>
        </p:txBody>
      </p:sp>
      <p:sp>
        <p:nvSpPr>
          <p:cNvPr id="391" name="Google Shape;391;p35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92" name="Google Shape;392;p35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Google Shape;393;p35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Google Shape;394;p35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Google Shape;395;p35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6" name="Google Shape;396;p35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7" name="Google Shape;397;p35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8" name="Google Shape;398;p35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Google Shape;399;p35"/>
          <p:cNvSpPr/>
          <p:nvPr/>
        </p:nvSpPr>
        <p:spPr>
          <a:xfrm>
            <a:off x="3774900" y="2186052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Google Shape;400;p35"/>
          <p:cNvSpPr/>
          <p:nvPr/>
        </p:nvSpPr>
        <p:spPr>
          <a:xfrm>
            <a:off x="3774900" y="253743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Google Shape;401;p35"/>
          <p:cNvSpPr/>
          <p:nvPr/>
        </p:nvSpPr>
        <p:spPr>
          <a:xfrm>
            <a:off x="673502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2" name="Google Shape;402;p35"/>
          <p:cNvSpPr/>
          <p:nvPr/>
        </p:nvSpPr>
        <p:spPr>
          <a:xfrm>
            <a:off x="673502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Google Shape;403;p35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4" name="Google Shape;404;p35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5" name="Google Shape;405;p35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406" name="Google Shape;406;p35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407" name="Google Shape;407;p35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408" name="Google Shape;408;p35"/>
          <p:cNvSpPr txBox="1"/>
          <p:nvPr/>
        </p:nvSpPr>
        <p:spPr>
          <a:xfrm>
            <a:off x="447075" y="2939725"/>
            <a:ext cx="8697000" cy="96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How can we print </a:t>
            </a:r>
            <a:r>
              <a:rPr lang="en" sz="2200" b="1">
                <a:solidFill>
                  <a:srgbClr val="FF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 different values?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= 1  …	 ⇒  A = X  ⇒  print A  ⇒  X = 3  ⇒  B = X  ⇒  print B</a:t>
            </a:r>
            <a:endParaRPr sz="22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09" name="Google Shape;409;p35"/>
          <p:cNvCxnSpPr>
            <a:endCxn id="392" idx="3"/>
          </p:cNvCxnSpPr>
          <p:nvPr/>
        </p:nvCxnSpPr>
        <p:spPr>
          <a:xfrm rot="10800000">
            <a:off x="2408975" y="1278781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0" name="Google Shape;410;p35"/>
          <p:cNvCxnSpPr>
            <a:stCxn id="399" idx="1"/>
            <a:endCxn id="392" idx="3"/>
          </p:cNvCxnSpPr>
          <p:nvPr/>
        </p:nvCxnSpPr>
        <p:spPr>
          <a:xfrm rot="10800000">
            <a:off x="2409000" y="1278702"/>
            <a:ext cx="1365900" cy="1054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1" name="Google Shape;411;p35"/>
          <p:cNvCxnSpPr>
            <a:stCxn id="400" idx="1"/>
            <a:endCxn id="392" idx="3"/>
          </p:cNvCxnSpPr>
          <p:nvPr/>
        </p:nvCxnSpPr>
        <p:spPr>
          <a:xfrm rot="10800000">
            <a:off x="2409000" y="1278783"/>
            <a:ext cx="1365900" cy="1405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2" name="Google Shape;412;p35"/>
          <p:cNvCxnSpPr>
            <a:stCxn id="400" idx="3"/>
            <a:endCxn id="402" idx="1"/>
          </p:cNvCxnSpPr>
          <p:nvPr/>
        </p:nvCxnSpPr>
        <p:spPr>
          <a:xfrm rot="10800000" flipH="1">
            <a:off x="5369100" y="1630083"/>
            <a:ext cx="1365900" cy="1054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3" name="Google Shape;413;p35"/>
          <p:cNvCxnSpPr>
            <a:stCxn id="398" idx="3"/>
            <a:endCxn id="402" idx="1"/>
          </p:cNvCxnSpPr>
          <p:nvPr/>
        </p:nvCxnSpPr>
        <p:spPr>
          <a:xfrm rot="10800000" flipH="1">
            <a:off x="5369100" y="1630227"/>
            <a:ext cx="1365900" cy="351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4" name="Google Shape;414;p35"/>
          <p:cNvCxnSpPr>
            <a:stCxn id="399" idx="3"/>
            <a:endCxn id="402" idx="1"/>
          </p:cNvCxnSpPr>
          <p:nvPr/>
        </p:nvCxnSpPr>
        <p:spPr>
          <a:xfrm rot="10800000" flipH="1">
            <a:off x="5369100" y="1630302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5" name="Google Shape;415;p35"/>
          <p:cNvCxnSpPr>
            <a:stCxn id="394" idx="3"/>
            <a:endCxn id="398" idx="1"/>
          </p:cNvCxnSpPr>
          <p:nvPr/>
        </p:nvCxnSpPr>
        <p:spPr>
          <a:xfrm>
            <a:off x="2408975" y="1981533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6" name="Google Shape;416;p35"/>
          <p:cNvCxnSpPr>
            <a:stCxn id="403" idx="1"/>
            <a:endCxn id="398" idx="3"/>
          </p:cNvCxnSpPr>
          <p:nvPr/>
        </p:nvCxnSpPr>
        <p:spPr>
          <a:xfrm rot="10800000">
            <a:off x="5369125" y="1981533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7" name="Google Shape;417;p35"/>
          <p:cNvCxnSpPr>
            <a:stCxn id="397" idx="3"/>
            <a:endCxn id="401" idx="1"/>
          </p:cNvCxnSpPr>
          <p:nvPr/>
        </p:nvCxnSpPr>
        <p:spPr>
          <a:xfrm rot="10800000" flipH="1">
            <a:off x="5369100" y="1278851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8" name="Google Shape;418;p35"/>
          <p:cNvCxnSpPr>
            <a:stCxn id="396" idx="1"/>
            <a:endCxn id="393" idx="3"/>
          </p:cNvCxnSpPr>
          <p:nvPr/>
        </p:nvCxnSpPr>
        <p:spPr>
          <a:xfrm flipH="1">
            <a:off x="2409000" y="1278775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6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1c: Sequential Consistency</a:t>
            </a:r>
            <a:endParaRPr/>
          </a:p>
        </p:txBody>
      </p:sp>
      <p:sp>
        <p:nvSpPr>
          <p:cNvPr id="424" name="Google Shape;424;p36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25" name="Google Shape;425;p36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6" name="Google Shape;426;p36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7" name="Google Shape;427;p36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8" name="Google Shape;428;p36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9" name="Google Shape;429;p36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p36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Google Shape;431;p36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2" name="Google Shape;432;p36"/>
          <p:cNvSpPr/>
          <p:nvPr/>
        </p:nvSpPr>
        <p:spPr>
          <a:xfrm>
            <a:off x="3774900" y="2186052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3" name="Google Shape;433;p36"/>
          <p:cNvSpPr/>
          <p:nvPr/>
        </p:nvSpPr>
        <p:spPr>
          <a:xfrm>
            <a:off x="3774900" y="253743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Google Shape;434;p36"/>
          <p:cNvSpPr/>
          <p:nvPr/>
        </p:nvSpPr>
        <p:spPr>
          <a:xfrm>
            <a:off x="673502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Google Shape;435;p36"/>
          <p:cNvSpPr/>
          <p:nvPr/>
        </p:nvSpPr>
        <p:spPr>
          <a:xfrm>
            <a:off x="673502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6" name="Google Shape;436;p36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7" name="Google Shape;437;p36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8" name="Google Shape;438;p36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439" name="Google Shape;439;p36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440" name="Google Shape;440;p36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441" name="Google Shape;441;p36"/>
          <p:cNvSpPr txBox="1"/>
          <p:nvPr/>
        </p:nvSpPr>
        <p:spPr>
          <a:xfrm>
            <a:off x="447075" y="2939725"/>
            <a:ext cx="8697000" cy="5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How can we change this to print the same value for</a:t>
            </a: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" sz="2200" b="1">
                <a:solidFill>
                  <a:srgbClr val="FF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? </a:t>
            </a:r>
            <a:endParaRPr sz="2200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42" name="Google Shape;442;p36"/>
          <p:cNvCxnSpPr>
            <a:endCxn id="425" idx="3"/>
          </p:cNvCxnSpPr>
          <p:nvPr/>
        </p:nvCxnSpPr>
        <p:spPr>
          <a:xfrm rot="10800000">
            <a:off x="2408975" y="1278781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43" name="Google Shape;443;p36"/>
          <p:cNvCxnSpPr>
            <a:stCxn id="432" idx="1"/>
            <a:endCxn id="425" idx="3"/>
          </p:cNvCxnSpPr>
          <p:nvPr/>
        </p:nvCxnSpPr>
        <p:spPr>
          <a:xfrm rot="10800000">
            <a:off x="2409000" y="1278702"/>
            <a:ext cx="1365900" cy="1054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44" name="Google Shape;444;p36"/>
          <p:cNvCxnSpPr>
            <a:stCxn id="433" idx="1"/>
            <a:endCxn id="425" idx="3"/>
          </p:cNvCxnSpPr>
          <p:nvPr/>
        </p:nvCxnSpPr>
        <p:spPr>
          <a:xfrm rot="10800000">
            <a:off x="2409000" y="1278783"/>
            <a:ext cx="1365900" cy="1405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45" name="Google Shape;445;p36"/>
          <p:cNvCxnSpPr>
            <a:stCxn id="433" idx="3"/>
            <a:endCxn id="435" idx="1"/>
          </p:cNvCxnSpPr>
          <p:nvPr/>
        </p:nvCxnSpPr>
        <p:spPr>
          <a:xfrm rot="10800000" flipH="1">
            <a:off x="5369100" y="1630083"/>
            <a:ext cx="1365900" cy="1054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46" name="Google Shape;446;p36"/>
          <p:cNvCxnSpPr>
            <a:stCxn id="431" idx="3"/>
            <a:endCxn id="435" idx="1"/>
          </p:cNvCxnSpPr>
          <p:nvPr/>
        </p:nvCxnSpPr>
        <p:spPr>
          <a:xfrm rot="10800000" flipH="1">
            <a:off x="5369100" y="1630227"/>
            <a:ext cx="1365900" cy="351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47" name="Google Shape;447;p36"/>
          <p:cNvCxnSpPr>
            <a:stCxn id="432" idx="3"/>
            <a:endCxn id="435" idx="1"/>
          </p:cNvCxnSpPr>
          <p:nvPr/>
        </p:nvCxnSpPr>
        <p:spPr>
          <a:xfrm rot="10800000" flipH="1">
            <a:off x="5369100" y="1630302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48" name="Google Shape;448;p36"/>
          <p:cNvCxnSpPr>
            <a:stCxn id="427" idx="3"/>
            <a:endCxn id="431" idx="1"/>
          </p:cNvCxnSpPr>
          <p:nvPr/>
        </p:nvCxnSpPr>
        <p:spPr>
          <a:xfrm>
            <a:off x="2408975" y="1981533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49" name="Google Shape;449;p36"/>
          <p:cNvCxnSpPr>
            <a:stCxn id="436" idx="1"/>
            <a:endCxn id="431" idx="3"/>
          </p:cNvCxnSpPr>
          <p:nvPr/>
        </p:nvCxnSpPr>
        <p:spPr>
          <a:xfrm rot="10800000">
            <a:off x="5369125" y="1981533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50" name="Google Shape;450;p36"/>
          <p:cNvCxnSpPr>
            <a:stCxn id="430" idx="3"/>
            <a:endCxn id="434" idx="1"/>
          </p:cNvCxnSpPr>
          <p:nvPr/>
        </p:nvCxnSpPr>
        <p:spPr>
          <a:xfrm rot="10800000" flipH="1">
            <a:off x="5369100" y="1278851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51" name="Google Shape;451;p36"/>
          <p:cNvCxnSpPr>
            <a:stCxn id="429" idx="1"/>
            <a:endCxn id="426" idx="3"/>
          </p:cNvCxnSpPr>
          <p:nvPr/>
        </p:nvCxnSpPr>
        <p:spPr>
          <a:xfrm flipH="1">
            <a:off x="2409000" y="1278775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7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1c: Sequential Consistency</a:t>
            </a:r>
            <a:endParaRPr/>
          </a:p>
        </p:txBody>
      </p:sp>
      <p:sp>
        <p:nvSpPr>
          <p:cNvPr id="457" name="Google Shape;457;p37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9" name="Google Shape;459;p37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0" name="Google Shape;460;p37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1" name="Google Shape;461;p37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2" name="Google Shape;462;p37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3" name="Google Shape;463;p37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Google Shape;464;p37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5" name="Google Shape;465;p37"/>
          <p:cNvSpPr/>
          <p:nvPr/>
        </p:nvSpPr>
        <p:spPr>
          <a:xfrm>
            <a:off x="3774900" y="2186052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6" name="Google Shape;466;p37"/>
          <p:cNvSpPr/>
          <p:nvPr/>
        </p:nvSpPr>
        <p:spPr>
          <a:xfrm>
            <a:off x="3774900" y="253743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Google Shape;467;p37"/>
          <p:cNvSpPr/>
          <p:nvPr/>
        </p:nvSpPr>
        <p:spPr>
          <a:xfrm>
            <a:off x="6735025" y="1483344"/>
            <a:ext cx="1594200" cy="2937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8" name="Google Shape;468;p37"/>
          <p:cNvSpPr/>
          <p:nvPr/>
        </p:nvSpPr>
        <p:spPr>
          <a:xfrm>
            <a:off x="6735025" y="1152382"/>
            <a:ext cx="1594200" cy="2937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9" name="Google Shape;469;p37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0" name="Google Shape;470;p37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1" name="Google Shape;471;p37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472" name="Google Shape;472;p37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473" name="Google Shape;473;p37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474" name="Google Shape;474;p37"/>
          <p:cNvSpPr txBox="1"/>
          <p:nvPr/>
        </p:nvSpPr>
        <p:spPr>
          <a:xfrm>
            <a:off x="447075" y="2939725"/>
            <a:ext cx="86970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can we change this to print the same value for </a:t>
            </a:r>
            <a:r>
              <a:rPr lang="en" sz="2200" b="1">
                <a:solidFill>
                  <a:srgbClr val="FF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</a:t>
            </a: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? [np]</a:t>
            </a:r>
            <a:endParaRPr sz="2200"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AutoNum type="arabicPeriod"/>
            </a:pPr>
            <a:r>
              <a:rPr lang="en" sz="2200">
                <a:latin typeface="Quattrocento Sans"/>
                <a:ea typeface="Quattrocento Sans"/>
                <a:cs typeface="Quattrocento Sans"/>
                <a:sym typeface="Quattrocento Sans"/>
              </a:rPr>
              <a:t>Swap Z = 2, X = 3 (X = 3 must happen before T, A, B sets to X)</a:t>
            </a:r>
            <a:endParaRPr sz="2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75" name="Google Shape;475;p37"/>
          <p:cNvCxnSpPr>
            <a:endCxn id="458" idx="3"/>
          </p:cNvCxnSpPr>
          <p:nvPr/>
        </p:nvCxnSpPr>
        <p:spPr>
          <a:xfrm rot="10800000">
            <a:off x="2408975" y="1278781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76" name="Google Shape;476;p37"/>
          <p:cNvCxnSpPr>
            <a:stCxn id="465" idx="1"/>
            <a:endCxn id="458" idx="3"/>
          </p:cNvCxnSpPr>
          <p:nvPr/>
        </p:nvCxnSpPr>
        <p:spPr>
          <a:xfrm rot="10800000">
            <a:off x="2409000" y="1278702"/>
            <a:ext cx="1365900" cy="1054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77" name="Google Shape;477;p37"/>
          <p:cNvCxnSpPr>
            <a:stCxn id="466" idx="1"/>
            <a:endCxn id="458" idx="3"/>
          </p:cNvCxnSpPr>
          <p:nvPr/>
        </p:nvCxnSpPr>
        <p:spPr>
          <a:xfrm rot="10800000">
            <a:off x="2409000" y="1278783"/>
            <a:ext cx="1365900" cy="1405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78" name="Google Shape;478;p37"/>
          <p:cNvCxnSpPr>
            <a:stCxn id="466" idx="3"/>
            <a:endCxn id="468" idx="1"/>
          </p:cNvCxnSpPr>
          <p:nvPr/>
        </p:nvCxnSpPr>
        <p:spPr>
          <a:xfrm rot="10800000" flipH="1">
            <a:off x="5369100" y="1299183"/>
            <a:ext cx="1365900" cy="1385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79" name="Google Shape;479;p37"/>
          <p:cNvCxnSpPr>
            <a:stCxn id="464" idx="3"/>
            <a:endCxn id="468" idx="1"/>
          </p:cNvCxnSpPr>
          <p:nvPr/>
        </p:nvCxnSpPr>
        <p:spPr>
          <a:xfrm rot="10800000" flipH="1">
            <a:off x="5369100" y="1299327"/>
            <a:ext cx="1365900" cy="682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80" name="Google Shape;480;p37"/>
          <p:cNvCxnSpPr>
            <a:stCxn id="465" idx="3"/>
            <a:endCxn id="468" idx="1"/>
          </p:cNvCxnSpPr>
          <p:nvPr/>
        </p:nvCxnSpPr>
        <p:spPr>
          <a:xfrm rot="10800000" flipH="1">
            <a:off x="5369100" y="1299102"/>
            <a:ext cx="1365900" cy="1033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81" name="Google Shape;481;p37"/>
          <p:cNvCxnSpPr>
            <a:stCxn id="460" idx="3"/>
            <a:endCxn id="464" idx="1"/>
          </p:cNvCxnSpPr>
          <p:nvPr/>
        </p:nvCxnSpPr>
        <p:spPr>
          <a:xfrm>
            <a:off x="2408975" y="1981533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82" name="Google Shape;482;p37"/>
          <p:cNvCxnSpPr>
            <a:stCxn id="469" idx="1"/>
            <a:endCxn id="464" idx="3"/>
          </p:cNvCxnSpPr>
          <p:nvPr/>
        </p:nvCxnSpPr>
        <p:spPr>
          <a:xfrm rot="10800000">
            <a:off x="5369125" y="1981533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83" name="Google Shape;483;p37"/>
          <p:cNvCxnSpPr>
            <a:stCxn id="463" idx="3"/>
            <a:endCxn id="467" idx="1"/>
          </p:cNvCxnSpPr>
          <p:nvPr/>
        </p:nvCxnSpPr>
        <p:spPr>
          <a:xfrm>
            <a:off x="5369100" y="1630151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84" name="Google Shape;484;p37"/>
          <p:cNvCxnSpPr>
            <a:stCxn id="462" idx="1"/>
            <a:endCxn id="459" idx="3"/>
          </p:cNvCxnSpPr>
          <p:nvPr/>
        </p:nvCxnSpPr>
        <p:spPr>
          <a:xfrm flipH="1">
            <a:off x="2409000" y="1278775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8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1c: Sequential Consistency</a:t>
            </a:r>
            <a:endParaRPr/>
          </a:p>
        </p:txBody>
      </p:sp>
      <p:sp>
        <p:nvSpPr>
          <p:cNvPr id="490" name="Google Shape;490;p38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91" name="Google Shape;491;p38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2" name="Google Shape;492;p38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3" name="Google Shape;493;p38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4" name="Google Shape;494;p38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5" name="Google Shape;495;p38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6" name="Google Shape;496;p38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7" name="Google Shape;497;p38"/>
          <p:cNvSpPr/>
          <p:nvPr/>
        </p:nvSpPr>
        <p:spPr>
          <a:xfrm>
            <a:off x="3774900" y="2537414"/>
            <a:ext cx="1594200" cy="2937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8" name="Google Shape;498;p38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9" name="Google Shape;499;p38"/>
          <p:cNvSpPr/>
          <p:nvPr/>
        </p:nvSpPr>
        <p:spPr>
          <a:xfrm>
            <a:off x="3774900" y="2186058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0" name="Google Shape;500;p38"/>
          <p:cNvSpPr/>
          <p:nvPr/>
        </p:nvSpPr>
        <p:spPr>
          <a:xfrm>
            <a:off x="6735025" y="1483344"/>
            <a:ext cx="1594200" cy="293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1" name="Google Shape;501;p38"/>
          <p:cNvSpPr/>
          <p:nvPr/>
        </p:nvSpPr>
        <p:spPr>
          <a:xfrm>
            <a:off x="6735025" y="1152382"/>
            <a:ext cx="1594200" cy="293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2" name="Google Shape;502;p38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3" name="Google Shape;503;p38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4" name="Google Shape;504;p38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505" name="Google Shape;505;p38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506" name="Google Shape;506;p38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507" name="Google Shape;507;p38"/>
          <p:cNvSpPr txBox="1"/>
          <p:nvPr/>
        </p:nvSpPr>
        <p:spPr>
          <a:xfrm>
            <a:off x="447075" y="2939725"/>
            <a:ext cx="86970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can we change this to print the same value for </a:t>
            </a:r>
            <a:r>
              <a:rPr lang="en" sz="2200" b="1">
                <a:solidFill>
                  <a:srgbClr val="FF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</a:t>
            </a: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? [np]</a:t>
            </a:r>
            <a:endParaRPr sz="2200"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AutoNum type="arabicPeriod"/>
            </a:pPr>
            <a:r>
              <a:rPr lang="en" sz="2200">
                <a:latin typeface="Quattrocento Sans"/>
                <a:ea typeface="Quattrocento Sans"/>
                <a:cs typeface="Quattrocento Sans"/>
                <a:sym typeface="Quattrocento Sans"/>
              </a:rPr>
              <a:t>Swap Z = 2, X = 3 (X = 3 must happen before T, A, B setting)</a:t>
            </a:r>
            <a:endParaRPr sz="2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AutoNum type="arabicPeriod"/>
            </a:pPr>
            <a:r>
              <a:rPr lang="en" sz="2200">
                <a:latin typeface="Quattrocento Sans"/>
                <a:ea typeface="Quattrocento Sans"/>
                <a:cs typeface="Quattrocento Sans"/>
                <a:sym typeface="Quattrocento Sans"/>
              </a:rPr>
              <a:t>Put T = X after setting A, B (set A, B first then release the prints)</a:t>
            </a:r>
            <a:endParaRPr sz="2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Will print (A,B = 1) or (A,B = 3) ⇒ can you see why?</a:t>
            </a:r>
            <a:endParaRPr sz="2200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08" name="Google Shape;508;p38"/>
          <p:cNvCxnSpPr>
            <a:endCxn id="491" idx="3"/>
          </p:cNvCxnSpPr>
          <p:nvPr/>
        </p:nvCxnSpPr>
        <p:spPr>
          <a:xfrm rot="10800000">
            <a:off x="2408975" y="1278781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09" name="Google Shape;509;p38"/>
          <p:cNvCxnSpPr>
            <a:stCxn id="498" idx="1"/>
            <a:endCxn id="491" idx="3"/>
          </p:cNvCxnSpPr>
          <p:nvPr/>
        </p:nvCxnSpPr>
        <p:spPr>
          <a:xfrm rot="10800000">
            <a:off x="2409000" y="1278927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10" name="Google Shape;510;p38"/>
          <p:cNvCxnSpPr>
            <a:stCxn id="499" idx="1"/>
            <a:endCxn id="491" idx="3"/>
          </p:cNvCxnSpPr>
          <p:nvPr/>
        </p:nvCxnSpPr>
        <p:spPr>
          <a:xfrm rot="10800000">
            <a:off x="2409000" y="1278708"/>
            <a:ext cx="1365900" cy="1054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11" name="Google Shape;511;p38"/>
          <p:cNvCxnSpPr>
            <a:stCxn id="499" idx="3"/>
            <a:endCxn id="501" idx="1"/>
          </p:cNvCxnSpPr>
          <p:nvPr/>
        </p:nvCxnSpPr>
        <p:spPr>
          <a:xfrm rot="10800000" flipH="1">
            <a:off x="5369100" y="1299108"/>
            <a:ext cx="1365900" cy="1033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12" name="Google Shape;512;p38"/>
          <p:cNvCxnSpPr>
            <a:stCxn id="497" idx="3"/>
            <a:endCxn id="501" idx="1"/>
          </p:cNvCxnSpPr>
          <p:nvPr/>
        </p:nvCxnSpPr>
        <p:spPr>
          <a:xfrm rot="10800000" flipH="1">
            <a:off x="5369100" y="1299164"/>
            <a:ext cx="1365900" cy="1385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13" name="Google Shape;513;p38"/>
          <p:cNvCxnSpPr>
            <a:stCxn id="498" idx="3"/>
            <a:endCxn id="501" idx="1"/>
          </p:cNvCxnSpPr>
          <p:nvPr/>
        </p:nvCxnSpPr>
        <p:spPr>
          <a:xfrm rot="10800000" flipH="1">
            <a:off x="5369100" y="1299327"/>
            <a:ext cx="1365900" cy="682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14" name="Google Shape;514;p38"/>
          <p:cNvCxnSpPr>
            <a:stCxn id="493" idx="3"/>
            <a:endCxn id="497" idx="1"/>
          </p:cNvCxnSpPr>
          <p:nvPr/>
        </p:nvCxnSpPr>
        <p:spPr>
          <a:xfrm>
            <a:off x="2408975" y="1981533"/>
            <a:ext cx="1365900" cy="7026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15" name="Google Shape;515;p38"/>
          <p:cNvCxnSpPr>
            <a:stCxn id="502" idx="1"/>
            <a:endCxn id="497" idx="3"/>
          </p:cNvCxnSpPr>
          <p:nvPr/>
        </p:nvCxnSpPr>
        <p:spPr>
          <a:xfrm flipH="1">
            <a:off x="5369125" y="1981533"/>
            <a:ext cx="1365900" cy="7026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16" name="Google Shape;516;p38"/>
          <p:cNvCxnSpPr>
            <a:stCxn id="496" idx="3"/>
            <a:endCxn id="500" idx="1"/>
          </p:cNvCxnSpPr>
          <p:nvPr/>
        </p:nvCxnSpPr>
        <p:spPr>
          <a:xfrm>
            <a:off x="5369100" y="1630151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17" name="Google Shape;517;p38"/>
          <p:cNvCxnSpPr>
            <a:stCxn id="495" idx="1"/>
            <a:endCxn id="492" idx="3"/>
          </p:cNvCxnSpPr>
          <p:nvPr/>
        </p:nvCxnSpPr>
        <p:spPr>
          <a:xfrm flipH="1">
            <a:off x="2409000" y="1278775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18" name="Google Shape;518;p38"/>
          <p:cNvCxnSpPr/>
          <p:nvPr/>
        </p:nvCxnSpPr>
        <p:spPr>
          <a:xfrm rot="10800000">
            <a:off x="2409000" y="1278783"/>
            <a:ext cx="1365900" cy="1405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9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1d: Fails under TSO/PC/PSO?</a:t>
            </a:r>
            <a:endParaRPr/>
          </a:p>
        </p:txBody>
      </p:sp>
      <p:sp>
        <p:nvSpPr>
          <p:cNvPr id="524" name="Google Shape;524;p39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525" name="Google Shape;525;p39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6" name="Google Shape;526;p39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Google Shape;527;p39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Google Shape;528;p39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Google Shape;529;p39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0" name="Google Shape;530;p39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1" name="Google Shape;531;p39"/>
          <p:cNvSpPr/>
          <p:nvPr/>
        </p:nvSpPr>
        <p:spPr>
          <a:xfrm>
            <a:off x="3774900" y="2537414"/>
            <a:ext cx="1594200" cy="293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2" name="Google Shape;532;p39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3" name="Google Shape;533;p39"/>
          <p:cNvSpPr/>
          <p:nvPr/>
        </p:nvSpPr>
        <p:spPr>
          <a:xfrm>
            <a:off x="3774900" y="2186058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4" name="Google Shape;534;p39"/>
          <p:cNvSpPr/>
          <p:nvPr/>
        </p:nvSpPr>
        <p:spPr>
          <a:xfrm>
            <a:off x="6735025" y="1483344"/>
            <a:ext cx="1594200" cy="293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5" name="Google Shape;535;p39"/>
          <p:cNvSpPr/>
          <p:nvPr/>
        </p:nvSpPr>
        <p:spPr>
          <a:xfrm>
            <a:off x="6735025" y="1152382"/>
            <a:ext cx="1594200" cy="293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6" name="Google Shape;536;p39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7" name="Google Shape;537;p39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8" name="Google Shape;538;p39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539" name="Google Shape;539;p39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540" name="Google Shape;540;p39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541" name="Google Shape;541;p39"/>
          <p:cNvSpPr txBox="1"/>
          <p:nvPr/>
        </p:nvSpPr>
        <p:spPr>
          <a:xfrm>
            <a:off x="447075" y="2939725"/>
            <a:ext cx="8697000" cy="5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Will we still print the same A, B under TSO/PC/PSO?</a:t>
            </a:r>
            <a:endParaRPr sz="22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42" name="Google Shape;542;p39"/>
          <p:cNvCxnSpPr>
            <a:endCxn id="525" idx="3"/>
          </p:cNvCxnSpPr>
          <p:nvPr/>
        </p:nvCxnSpPr>
        <p:spPr>
          <a:xfrm rot="10800000">
            <a:off x="2408975" y="1278781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43" name="Google Shape;543;p39"/>
          <p:cNvCxnSpPr>
            <a:stCxn id="532" idx="1"/>
            <a:endCxn id="525" idx="3"/>
          </p:cNvCxnSpPr>
          <p:nvPr/>
        </p:nvCxnSpPr>
        <p:spPr>
          <a:xfrm rot="10800000">
            <a:off x="2409000" y="1278927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44" name="Google Shape;544;p39"/>
          <p:cNvCxnSpPr>
            <a:stCxn id="533" idx="1"/>
            <a:endCxn id="525" idx="3"/>
          </p:cNvCxnSpPr>
          <p:nvPr/>
        </p:nvCxnSpPr>
        <p:spPr>
          <a:xfrm rot="10800000">
            <a:off x="2409000" y="1278708"/>
            <a:ext cx="1365900" cy="1054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45" name="Google Shape;545;p39"/>
          <p:cNvCxnSpPr>
            <a:stCxn id="533" idx="3"/>
            <a:endCxn id="535" idx="1"/>
          </p:cNvCxnSpPr>
          <p:nvPr/>
        </p:nvCxnSpPr>
        <p:spPr>
          <a:xfrm rot="10800000" flipH="1">
            <a:off x="5369100" y="1299108"/>
            <a:ext cx="1365900" cy="1033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46" name="Google Shape;546;p39"/>
          <p:cNvCxnSpPr>
            <a:stCxn id="531" idx="3"/>
            <a:endCxn id="535" idx="1"/>
          </p:cNvCxnSpPr>
          <p:nvPr/>
        </p:nvCxnSpPr>
        <p:spPr>
          <a:xfrm rot="10800000" flipH="1">
            <a:off x="5369100" y="1299164"/>
            <a:ext cx="1365900" cy="1385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47" name="Google Shape;547;p39"/>
          <p:cNvCxnSpPr>
            <a:stCxn id="532" idx="3"/>
            <a:endCxn id="535" idx="1"/>
          </p:cNvCxnSpPr>
          <p:nvPr/>
        </p:nvCxnSpPr>
        <p:spPr>
          <a:xfrm rot="10800000" flipH="1">
            <a:off x="5369100" y="1299327"/>
            <a:ext cx="1365900" cy="682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48" name="Google Shape;548;p39"/>
          <p:cNvCxnSpPr>
            <a:stCxn id="527" idx="3"/>
            <a:endCxn id="531" idx="1"/>
          </p:cNvCxnSpPr>
          <p:nvPr/>
        </p:nvCxnSpPr>
        <p:spPr>
          <a:xfrm>
            <a:off x="2408975" y="1981533"/>
            <a:ext cx="1365900" cy="7026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49" name="Google Shape;549;p39"/>
          <p:cNvCxnSpPr>
            <a:stCxn id="536" idx="1"/>
            <a:endCxn id="531" idx="3"/>
          </p:cNvCxnSpPr>
          <p:nvPr/>
        </p:nvCxnSpPr>
        <p:spPr>
          <a:xfrm flipH="1">
            <a:off x="5369125" y="1981533"/>
            <a:ext cx="1365900" cy="7026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50" name="Google Shape;550;p39"/>
          <p:cNvCxnSpPr>
            <a:stCxn id="530" idx="3"/>
            <a:endCxn id="534" idx="1"/>
          </p:cNvCxnSpPr>
          <p:nvPr/>
        </p:nvCxnSpPr>
        <p:spPr>
          <a:xfrm>
            <a:off x="5369100" y="1630151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51" name="Google Shape;551;p39"/>
          <p:cNvCxnSpPr>
            <a:stCxn id="529" idx="1"/>
            <a:endCxn id="526" idx="3"/>
          </p:cNvCxnSpPr>
          <p:nvPr/>
        </p:nvCxnSpPr>
        <p:spPr>
          <a:xfrm flipH="1">
            <a:off x="2409000" y="1278775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52" name="Google Shape;552;p39"/>
          <p:cNvCxnSpPr/>
          <p:nvPr/>
        </p:nvCxnSpPr>
        <p:spPr>
          <a:xfrm rot="10800000">
            <a:off x="2409000" y="1278783"/>
            <a:ext cx="1365900" cy="1405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0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1d: Fails under TSO/PC/PSO?</a:t>
            </a:r>
            <a:endParaRPr/>
          </a:p>
        </p:txBody>
      </p:sp>
      <p:sp>
        <p:nvSpPr>
          <p:cNvPr id="558" name="Google Shape;558;p40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559" name="Google Shape;559;p40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0" name="Google Shape;560;p40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1" name="Google Shape;561;p40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2" name="Google Shape;562;p40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3" name="Google Shape;563;p40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4" name="Google Shape;564;p40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5" name="Google Shape;565;p40"/>
          <p:cNvSpPr/>
          <p:nvPr/>
        </p:nvSpPr>
        <p:spPr>
          <a:xfrm>
            <a:off x="3774900" y="2537414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6" name="Google Shape;566;p40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7" name="Google Shape;567;p40"/>
          <p:cNvSpPr/>
          <p:nvPr/>
        </p:nvSpPr>
        <p:spPr>
          <a:xfrm>
            <a:off x="3774900" y="2186058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8" name="Google Shape;568;p40"/>
          <p:cNvSpPr/>
          <p:nvPr/>
        </p:nvSpPr>
        <p:spPr>
          <a:xfrm>
            <a:off x="6735025" y="1483344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9" name="Google Shape;569;p40"/>
          <p:cNvSpPr/>
          <p:nvPr/>
        </p:nvSpPr>
        <p:spPr>
          <a:xfrm>
            <a:off x="6735025" y="1152382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0" name="Google Shape;570;p40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1" name="Google Shape;571;p40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2" name="Google Shape;572;p40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573" name="Google Shape;573;p40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574" name="Google Shape;574;p40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575" name="Google Shape;575;p40"/>
          <p:cNvSpPr txBox="1"/>
          <p:nvPr/>
        </p:nvSpPr>
        <p:spPr>
          <a:xfrm>
            <a:off x="447075" y="2939725"/>
            <a:ext cx="86970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Will we still print the same A, B under TSO/PC/PSO?</a:t>
            </a:r>
            <a:endParaRPr sz="2200"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●"/>
            </a:pPr>
            <a:r>
              <a:rPr lang="en" sz="2000" b="1">
                <a:latin typeface="Quattrocento Sans"/>
                <a:ea typeface="Quattrocento Sans"/>
                <a:cs typeface="Quattrocento Sans"/>
                <a:sym typeface="Quattrocento Sans"/>
              </a:rPr>
              <a:t>TSO: Relax W → R on same processor if no data dependencies</a:t>
            </a:r>
            <a:endParaRPr sz="2000"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○"/>
            </a:pPr>
            <a:r>
              <a:rPr lang="en" sz="20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Still OK: there are no W -&gt; R instructions to reorder here!</a:t>
            </a:r>
            <a:endParaRPr sz="20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Quattrocento Sans"/>
              <a:buChar char="■"/>
            </a:pPr>
            <a:r>
              <a:rPr lang="en" sz="20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Control/cmp instructions don’t count here</a:t>
            </a:r>
            <a:endParaRPr sz="20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76" name="Google Shape;576;p40"/>
          <p:cNvCxnSpPr>
            <a:endCxn id="559" idx="3"/>
          </p:cNvCxnSpPr>
          <p:nvPr/>
        </p:nvCxnSpPr>
        <p:spPr>
          <a:xfrm rot="10800000">
            <a:off x="2408975" y="1278781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77" name="Google Shape;577;p40"/>
          <p:cNvCxnSpPr>
            <a:stCxn id="566" idx="1"/>
            <a:endCxn id="559" idx="3"/>
          </p:cNvCxnSpPr>
          <p:nvPr/>
        </p:nvCxnSpPr>
        <p:spPr>
          <a:xfrm rot="10800000">
            <a:off x="2409000" y="1278927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78" name="Google Shape;578;p40"/>
          <p:cNvCxnSpPr>
            <a:stCxn id="567" idx="1"/>
            <a:endCxn id="559" idx="3"/>
          </p:cNvCxnSpPr>
          <p:nvPr/>
        </p:nvCxnSpPr>
        <p:spPr>
          <a:xfrm rot="10800000">
            <a:off x="2409000" y="1278708"/>
            <a:ext cx="1365900" cy="1054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79" name="Google Shape;579;p40"/>
          <p:cNvCxnSpPr>
            <a:stCxn id="567" idx="3"/>
            <a:endCxn id="569" idx="1"/>
          </p:cNvCxnSpPr>
          <p:nvPr/>
        </p:nvCxnSpPr>
        <p:spPr>
          <a:xfrm rot="10800000" flipH="1">
            <a:off x="5369100" y="1299108"/>
            <a:ext cx="1365900" cy="1033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80" name="Google Shape;580;p40"/>
          <p:cNvCxnSpPr>
            <a:stCxn id="565" idx="3"/>
            <a:endCxn id="569" idx="1"/>
          </p:cNvCxnSpPr>
          <p:nvPr/>
        </p:nvCxnSpPr>
        <p:spPr>
          <a:xfrm rot="10800000" flipH="1">
            <a:off x="5369100" y="1299164"/>
            <a:ext cx="1365900" cy="1385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81" name="Google Shape;581;p40"/>
          <p:cNvCxnSpPr>
            <a:stCxn id="566" idx="3"/>
            <a:endCxn id="569" idx="1"/>
          </p:cNvCxnSpPr>
          <p:nvPr/>
        </p:nvCxnSpPr>
        <p:spPr>
          <a:xfrm rot="10800000" flipH="1">
            <a:off x="5369100" y="1299327"/>
            <a:ext cx="1365900" cy="682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82" name="Google Shape;582;p40"/>
          <p:cNvCxnSpPr>
            <a:stCxn id="561" idx="3"/>
            <a:endCxn id="565" idx="1"/>
          </p:cNvCxnSpPr>
          <p:nvPr/>
        </p:nvCxnSpPr>
        <p:spPr>
          <a:xfrm>
            <a:off x="2408975" y="1981533"/>
            <a:ext cx="1365900" cy="7026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83" name="Google Shape;583;p40"/>
          <p:cNvCxnSpPr>
            <a:stCxn id="570" idx="1"/>
            <a:endCxn id="565" idx="3"/>
          </p:cNvCxnSpPr>
          <p:nvPr/>
        </p:nvCxnSpPr>
        <p:spPr>
          <a:xfrm flipH="1">
            <a:off x="5369125" y="1981533"/>
            <a:ext cx="1365900" cy="7026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84" name="Google Shape;584;p40"/>
          <p:cNvCxnSpPr>
            <a:stCxn id="564" idx="3"/>
            <a:endCxn id="568" idx="1"/>
          </p:cNvCxnSpPr>
          <p:nvPr/>
        </p:nvCxnSpPr>
        <p:spPr>
          <a:xfrm>
            <a:off x="5369100" y="1630151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85" name="Google Shape;585;p40"/>
          <p:cNvCxnSpPr>
            <a:stCxn id="563" idx="1"/>
            <a:endCxn id="560" idx="3"/>
          </p:cNvCxnSpPr>
          <p:nvPr/>
        </p:nvCxnSpPr>
        <p:spPr>
          <a:xfrm flipH="1">
            <a:off x="2409000" y="1278775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86" name="Google Shape;586;p40"/>
          <p:cNvCxnSpPr/>
          <p:nvPr/>
        </p:nvCxnSpPr>
        <p:spPr>
          <a:xfrm rot="10800000">
            <a:off x="2409000" y="1278783"/>
            <a:ext cx="1365900" cy="1405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1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1d: Fails under TSO/PC/PSO?</a:t>
            </a:r>
            <a:endParaRPr/>
          </a:p>
        </p:txBody>
      </p:sp>
      <p:sp>
        <p:nvSpPr>
          <p:cNvPr id="592" name="Google Shape;592;p41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93" name="Google Shape;593;p41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4" name="Google Shape;594;p41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5" name="Google Shape;595;p41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Google Shape;596;p41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7" name="Google Shape;597;p41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8" name="Google Shape;598;p41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9" name="Google Shape;599;p41"/>
          <p:cNvSpPr/>
          <p:nvPr/>
        </p:nvSpPr>
        <p:spPr>
          <a:xfrm>
            <a:off x="3774900" y="2537414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0" name="Google Shape;600;p41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1" name="Google Shape;601;p41"/>
          <p:cNvSpPr/>
          <p:nvPr/>
        </p:nvSpPr>
        <p:spPr>
          <a:xfrm>
            <a:off x="3774900" y="2186058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2" name="Google Shape;602;p41"/>
          <p:cNvSpPr/>
          <p:nvPr/>
        </p:nvSpPr>
        <p:spPr>
          <a:xfrm>
            <a:off x="6735025" y="1483344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3" name="Google Shape;603;p41"/>
          <p:cNvSpPr/>
          <p:nvPr/>
        </p:nvSpPr>
        <p:spPr>
          <a:xfrm>
            <a:off x="6735025" y="1152382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4" name="Google Shape;604;p41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5" name="Google Shape;605;p41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6" name="Google Shape;606;p41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607" name="Google Shape;607;p41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608" name="Google Shape;608;p41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609" name="Google Shape;609;p41"/>
          <p:cNvSpPr txBox="1"/>
          <p:nvPr/>
        </p:nvSpPr>
        <p:spPr>
          <a:xfrm>
            <a:off x="447075" y="2939725"/>
            <a:ext cx="86970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Will we still print the same A, B under TSO/PC/PSO?</a:t>
            </a:r>
            <a:endParaRPr sz="2200"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●"/>
            </a:pPr>
            <a:r>
              <a:rPr lang="en" sz="2000" b="1">
                <a:latin typeface="Quattrocento Sans"/>
                <a:ea typeface="Quattrocento Sans"/>
                <a:cs typeface="Quattrocento Sans"/>
                <a:sym typeface="Quattrocento Sans"/>
              </a:rPr>
              <a:t>PC: Relax W → R on same processor, processors see writes at diff times</a:t>
            </a:r>
            <a:endParaRPr sz="2000"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○"/>
            </a:pPr>
            <a:r>
              <a:rPr lang="en" sz="20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Still OK: there are no W -&gt; R instructions to reorder here!</a:t>
            </a:r>
            <a:endParaRPr sz="20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Quattrocento Sans"/>
              <a:buChar char="■"/>
            </a:pPr>
            <a:r>
              <a:rPr lang="en" sz="20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Control/cmp instructions don’t count here</a:t>
            </a:r>
            <a:endParaRPr sz="20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10" name="Google Shape;610;p41"/>
          <p:cNvCxnSpPr>
            <a:endCxn id="593" idx="3"/>
          </p:cNvCxnSpPr>
          <p:nvPr/>
        </p:nvCxnSpPr>
        <p:spPr>
          <a:xfrm rot="10800000">
            <a:off x="2408975" y="1278781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1" name="Google Shape;611;p41"/>
          <p:cNvCxnSpPr>
            <a:stCxn id="600" idx="1"/>
            <a:endCxn id="593" idx="3"/>
          </p:cNvCxnSpPr>
          <p:nvPr/>
        </p:nvCxnSpPr>
        <p:spPr>
          <a:xfrm rot="10800000">
            <a:off x="2409000" y="1278927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2" name="Google Shape;612;p41"/>
          <p:cNvCxnSpPr>
            <a:stCxn id="601" idx="1"/>
            <a:endCxn id="593" idx="3"/>
          </p:cNvCxnSpPr>
          <p:nvPr/>
        </p:nvCxnSpPr>
        <p:spPr>
          <a:xfrm rot="10800000">
            <a:off x="2409000" y="1278708"/>
            <a:ext cx="1365900" cy="1054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3" name="Google Shape;613;p41"/>
          <p:cNvCxnSpPr>
            <a:stCxn id="601" idx="3"/>
            <a:endCxn id="603" idx="1"/>
          </p:cNvCxnSpPr>
          <p:nvPr/>
        </p:nvCxnSpPr>
        <p:spPr>
          <a:xfrm rot="10800000" flipH="1">
            <a:off x="5369100" y="1299108"/>
            <a:ext cx="1365900" cy="1033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4" name="Google Shape;614;p41"/>
          <p:cNvCxnSpPr>
            <a:stCxn id="599" idx="3"/>
            <a:endCxn id="603" idx="1"/>
          </p:cNvCxnSpPr>
          <p:nvPr/>
        </p:nvCxnSpPr>
        <p:spPr>
          <a:xfrm rot="10800000" flipH="1">
            <a:off x="5369100" y="1299164"/>
            <a:ext cx="1365900" cy="1385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5" name="Google Shape;615;p41"/>
          <p:cNvCxnSpPr>
            <a:stCxn id="600" idx="3"/>
            <a:endCxn id="603" idx="1"/>
          </p:cNvCxnSpPr>
          <p:nvPr/>
        </p:nvCxnSpPr>
        <p:spPr>
          <a:xfrm rot="10800000" flipH="1">
            <a:off x="5369100" y="1299327"/>
            <a:ext cx="1365900" cy="682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6" name="Google Shape;616;p41"/>
          <p:cNvCxnSpPr>
            <a:stCxn id="595" idx="3"/>
            <a:endCxn id="599" idx="1"/>
          </p:cNvCxnSpPr>
          <p:nvPr/>
        </p:nvCxnSpPr>
        <p:spPr>
          <a:xfrm>
            <a:off x="2408975" y="1981533"/>
            <a:ext cx="1365900" cy="7026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7" name="Google Shape;617;p41"/>
          <p:cNvCxnSpPr>
            <a:stCxn id="604" idx="1"/>
            <a:endCxn id="599" idx="3"/>
          </p:cNvCxnSpPr>
          <p:nvPr/>
        </p:nvCxnSpPr>
        <p:spPr>
          <a:xfrm flipH="1">
            <a:off x="5369125" y="1981533"/>
            <a:ext cx="1365900" cy="7026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8" name="Google Shape;618;p41"/>
          <p:cNvCxnSpPr>
            <a:stCxn id="598" idx="3"/>
            <a:endCxn id="602" idx="1"/>
          </p:cNvCxnSpPr>
          <p:nvPr/>
        </p:nvCxnSpPr>
        <p:spPr>
          <a:xfrm>
            <a:off x="5369100" y="1630151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9" name="Google Shape;619;p41"/>
          <p:cNvCxnSpPr>
            <a:stCxn id="597" idx="1"/>
            <a:endCxn id="594" idx="3"/>
          </p:cNvCxnSpPr>
          <p:nvPr/>
        </p:nvCxnSpPr>
        <p:spPr>
          <a:xfrm flipH="1">
            <a:off x="2409000" y="1278775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20" name="Google Shape;620;p41"/>
          <p:cNvCxnSpPr/>
          <p:nvPr/>
        </p:nvCxnSpPr>
        <p:spPr>
          <a:xfrm rot="10800000">
            <a:off x="2409000" y="1278783"/>
            <a:ext cx="1365900" cy="1405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2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1d: Fails under TSO/PC/PSO?</a:t>
            </a:r>
            <a:endParaRPr/>
          </a:p>
        </p:txBody>
      </p:sp>
      <p:sp>
        <p:nvSpPr>
          <p:cNvPr id="626" name="Google Shape;626;p42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627" name="Google Shape;627;p42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8" name="Google Shape;628;p42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0" name="Google Shape;630;p42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1" name="Google Shape;631;p42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3774900" y="2537414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4" name="Google Shape;634;p42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5" name="Google Shape;635;p42"/>
          <p:cNvSpPr/>
          <p:nvPr/>
        </p:nvSpPr>
        <p:spPr>
          <a:xfrm>
            <a:off x="3774900" y="2186058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6" name="Google Shape;636;p42"/>
          <p:cNvSpPr/>
          <p:nvPr/>
        </p:nvSpPr>
        <p:spPr>
          <a:xfrm>
            <a:off x="6735025" y="1483344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7" name="Google Shape;637;p42"/>
          <p:cNvSpPr/>
          <p:nvPr/>
        </p:nvSpPr>
        <p:spPr>
          <a:xfrm>
            <a:off x="6735025" y="1152382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0" name="Google Shape;640;p42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641" name="Google Shape;641;p42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642" name="Google Shape;642;p42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643" name="Google Shape;643;p42"/>
          <p:cNvSpPr txBox="1"/>
          <p:nvPr/>
        </p:nvSpPr>
        <p:spPr>
          <a:xfrm>
            <a:off x="447075" y="2939725"/>
            <a:ext cx="86970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Will we still print the same A, B under TSO/PC/PSO?</a:t>
            </a:r>
            <a:endParaRPr sz="2200"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●"/>
            </a:pPr>
            <a:r>
              <a:rPr lang="en" sz="2000" b="1">
                <a:latin typeface="Quattrocento Sans"/>
                <a:ea typeface="Quattrocento Sans"/>
                <a:cs typeface="Quattrocento Sans"/>
                <a:sym typeface="Quattrocento Sans"/>
              </a:rPr>
              <a:t>PSO: Relax W → R, W-&gt;W on same processor if no dependencies </a:t>
            </a:r>
            <a:endParaRPr sz="2000"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Quattrocento Sans"/>
              <a:buChar char="○"/>
            </a:pPr>
            <a:r>
              <a:rPr lang="en" sz="20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Fails! PSO can reorder this code back to our original code</a:t>
            </a:r>
            <a:endParaRPr sz="2000" b="1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Quattrocento Sans"/>
              <a:buChar char="■"/>
            </a:pPr>
            <a:r>
              <a:rPr lang="en" sz="20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Remember: we only swapped write orders (e.g., X=3, Z=2) </a:t>
            </a:r>
            <a:endParaRPr sz="2000" b="1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44" name="Google Shape;644;p42"/>
          <p:cNvCxnSpPr>
            <a:stCxn id="636" idx="3"/>
          </p:cNvCxnSpPr>
          <p:nvPr/>
        </p:nvCxnSpPr>
        <p:spPr>
          <a:xfrm rot="10800000">
            <a:off x="8249125" y="1011294"/>
            <a:ext cx="80100" cy="618900"/>
          </a:xfrm>
          <a:prstGeom prst="curvedConnector4">
            <a:avLst>
              <a:gd name="adj1" fmla="val -297285"/>
              <a:gd name="adj2" fmla="val 81692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5" name="Google Shape;645;p42"/>
          <p:cNvCxnSpPr>
            <a:stCxn id="633" idx="3"/>
          </p:cNvCxnSpPr>
          <p:nvPr/>
        </p:nvCxnSpPr>
        <p:spPr>
          <a:xfrm rot="10800000">
            <a:off x="5345700" y="1779764"/>
            <a:ext cx="23400" cy="904500"/>
          </a:xfrm>
          <a:prstGeom prst="curvedConnector4">
            <a:avLst>
              <a:gd name="adj1" fmla="val -1017628"/>
              <a:gd name="adj2" fmla="val 8838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Coherence vs Consistency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58100" y="718935"/>
            <a:ext cx="35313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Coherence</a:t>
            </a:r>
            <a:endParaRPr b="1" u="sng"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9" name="Google Shape;79;p16"/>
          <p:cNvGrpSpPr/>
          <p:nvPr/>
        </p:nvGrpSpPr>
        <p:grpSpPr>
          <a:xfrm>
            <a:off x="141875" y="1243750"/>
            <a:ext cx="470700" cy="2419650"/>
            <a:chOff x="141875" y="1243750"/>
            <a:chExt cx="470700" cy="2419650"/>
          </a:xfrm>
        </p:grpSpPr>
        <p:sp>
          <p:nvSpPr>
            <p:cNvPr id="80" name="Google Shape;80;p16"/>
            <p:cNvSpPr txBox="1"/>
            <p:nvPr/>
          </p:nvSpPr>
          <p:spPr>
            <a:xfrm>
              <a:off x="141875" y="3140200"/>
              <a:ext cx="470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</a:t>
              </a:r>
              <a:endParaRPr/>
            </a:p>
          </p:txBody>
        </p:sp>
        <p:cxnSp>
          <p:nvCxnSpPr>
            <p:cNvPr id="81" name="Google Shape;81;p16"/>
            <p:cNvCxnSpPr/>
            <p:nvPr/>
          </p:nvCxnSpPr>
          <p:spPr>
            <a:xfrm>
              <a:off x="364100" y="1243750"/>
              <a:ext cx="0" cy="204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82" name="Google Shape;82;p16"/>
          <p:cNvSpPr txBox="1"/>
          <p:nvPr/>
        </p:nvSpPr>
        <p:spPr>
          <a:xfrm>
            <a:off x="633500" y="3445975"/>
            <a:ext cx="2980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0000"/>
                </a:solidFill>
              </a:rPr>
              <a:t>How does hardware make sure Core 3 reads x = 4?</a:t>
            </a:r>
            <a:endParaRPr sz="1700" b="1">
              <a:solidFill>
                <a:srgbClr val="FF0000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400" y="887800"/>
            <a:ext cx="3307050" cy="24504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3634925" y="3338300"/>
            <a:ext cx="5529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8761D"/>
                </a:solidFill>
              </a:rPr>
              <a:t>Usually: hardware has a cache coherence protocol.</a:t>
            </a:r>
            <a:endParaRPr b="1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8761D"/>
                </a:solidFill>
              </a:rPr>
              <a:t>Guarantees:</a:t>
            </a:r>
            <a:endParaRPr b="1">
              <a:solidFill>
                <a:srgbClr val="38761D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lang="en" b="1">
                <a:solidFill>
                  <a:srgbClr val="38761D"/>
                </a:solidFill>
              </a:rPr>
              <a:t>Write Propagation: </a:t>
            </a:r>
            <a:r>
              <a:rPr lang="en">
                <a:solidFill>
                  <a:srgbClr val="38761D"/>
                </a:solidFill>
              </a:rPr>
              <a:t>changes in one cache are propagated to the rest, eventually</a:t>
            </a:r>
            <a:endParaRPr>
              <a:solidFill>
                <a:srgbClr val="38761D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lang="en" b="1">
                <a:solidFill>
                  <a:srgbClr val="38761D"/>
                </a:solidFill>
              </a:rPr>
              <a:t>Tx Serialization: </a:t>
            </a:r>
            <a:r>
              <a:rPr lang="en">
                <a:solidFill>
                  <a:srgbClr val="38761D"/>
                </a:solidFill>
              </a:rPr>
              <a:t>everyone sees changes in the same order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74850" y="4567375"/>
            <a:ext cx="8394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FF"/>
                </a:solidFill>
              </a:rPr>
              <a:t>We always assume that coherence is preserved! Insanity, otherwise.</a:t>
            </a:r>
            <a:endParaRPr sz="1700" b="1">
              <a:solidFill>
                <a:srgbClr val="0000FF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41550" y="1243750"/>
            <a:ext cx="1312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Core 1</a:t>
            </a:r>
            <a:endParaRPr sz="800" b="1"/>
          </a:p>
        </p:txBody>
      </p:sp>
      <p:sp>
        <p:nvSpPr>
          <p:cNvPr id="87" name="Google Shape;87;p16"/>
          <p:cNvSpPr/>
          <p:nvPr/>
        </p:nvSpPr>
        <p:spPr>
          <a:xfrm>
            <a:off x="468950" y="1674850"/>
            <a:ext cx="8577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8" name="Google Shape;88;p16"/>
          <p:cNvGrpSpPr/>
          <p:nvPr/>
        </p:nvGrpSpPr>
        <p:grpSpPr>
          <a:xfrm>
            <a:off x="1232150" y="1243750"/>
            <a:ext cx="1312500" cy="1463513"/>
            <a:chOff x="1232150" y="1243750"/>
            <a:chExt cx="1312500" cy="1463513"/>
          </a:xfrm>
        </p:grpSpPr>
        <p:sp>
          <p:nvSpPr>
            <p:cNvPr id="89" name="Google Shape;89;p16"/>
            <p:cNvSpPr txBox="1"/>
            <p:nvPr/>
          </p:nvSpPr>
          <p:spPr>
            <a:xfrm>
              <a:off x="1232150" y="1243750"/>
              <a:ext cx="1312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Core 2</a:t>
              </a:r>
              <a:endParaRPr sz="800" b="1"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1361900" y="2033625"/>
              <a:ext cx="1053000" cy="293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read X →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r1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1361900" y="2413563"/>
              <a:ext cx="1053000" cy="293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 = </a:t>
              </a:r>
              <a:r>
                <a:rPr lang="en" sz="12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 + 1</a:t>
              </a:r>
              <a:endParaRPr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2" name="Google Shape;92;p16"/>
          <p:cNvGrpSpPr/>
          <p:nvPr/>
        </p:nvGrpSpPr>
        <p:grpSpPr>
          <a:xfrm>
            <a:off x="2222750" y="1243750"/>
            <a:ext cx="1312500" cy="1807850"/>
            <a:chOff x="2222750" y="1243750"/>
            <a:chExt cx="1312500" cy="1807850"/>
          </a:xfrm>
        </p:grpSpPr>
        <p:sp>
          <p:nvSpPr>
            <p:cNvPr id="93" name="Google Shape;93;p16"/>
            <p:cNvSpPr txBox="1"/>
            <p:nvPr/>
          </p:nvSpPr>
          <p:spPr>
            <a:xfrm>
              <a:off x="2222750" y="1243750"/>
              <a:ext cx="1312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Core 3</a:t>
              </a:r>
              <a:endParaRPr sz="800" b="1"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2550950" y="2757900"/>
              <a:ext cx="656100" cy="293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read X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3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651" name="Google Shape;651;p43"/>
          <p:cNvSpPr txBox="1">
            <a:spLocks noGrp="1"/>
          </p:cNvSpPr>
          <p:nvPr>
            <p:ph type="title"/>
          </p:nvPr>
        </p:nvSpPr>
        <p:spPr>
          <a:xfrm>
            <a:off x="424050" y="2229150"/>
            <a:ext cx="82959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Question 2: Relaxed Consistency</a:t>
            </a:r>
            <a:endParaRPr sz="31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4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657" name="Google Shape;657;p44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Q2: Relaxed Consistency</a:t>
            </a:r>
            <a:endParaRPr/>
          </a:p>
        </p:txBody>
      </p:sp>
      <p:sp>
        <p:nvSpPr>
          <p:cNvPr id="658" name="Google Shape;658;p44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9" name="Google Shape;659;p44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0" name="Google Shape;660;p44"/>
          <p:cNvSpPr/>
          <p:nvPr/>
        </p:nvSpPr>
        <p:spPr>
          <a:xfrm>
            <a:off x="814775" y="183468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1" name="Google Shape;661;p44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while(X==0);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2" name="Google Shape;662;p44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6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3" name="Google Shape;663;p44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 Z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4" name="Google Shape;664;p44"/>
          <p:cNvSpPr/>
          <p:nvPr/>
        </p:nvSpPr>
        <p:spPr>
          <a:xfrm>
            <a:off x="6735025" y="1483344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5" name="Google Shape;665;p44"/>
          <p:cNvSpPr/>
          <p:nvPr/>
        </p:nvSpPr>
        <p:spPr>
          <a:xfrm>
            <a:off x="6735025" y="1152382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6" name="Google Shape;666;p44"/>
          <p:cNvSpPr/>
          <p:nvPr/>
        </p:nvSpPr>
        <p:spPr>
          <a:xfrm>
            <a:off x="6735025" y="181433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 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7" name="Google Shape;667;p44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668" name="Google Shape;668;p44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669" name="Google Shape;669;p44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670" name="Google Shape;670;p44"/>
          <p:cNvSpPr txBox="1"/>
          <p:nvPr/>
        </p:nvSpPr>
        <p:spPr>
          <a:xfrm>
            <a:off x="447075" y="2939725"/>
            <a:ext cx="86970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We observed prints of </a:t>
            </a: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= 5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rgbClr val="FF99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 = 2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rgbClr val="00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Z = 0</a:t>
            </a:r>
            <a:endParaRPr sz="2200" b="1">
              <a:solidFill>
                <a:srgbClr val="00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Quattrocento Sans"/>
              <a:buChar char="●"/>
            </a:pP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Under which relaxed consistency models is this valid? [p]</a:t>
            </a:r>
            <a:endParaRPr sz="2000" b="1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5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676" name="Google Shape;676;p45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Q2: Relaxed Consistency</a:t>
            </a:r>
            <a:endParaRPr/>
          </a:p>
        </p:txBody>
      </p:sp>
      <p:sp>
        <p:nvSpPr>
          <p:cNvPr id="677" name="Google Shape;677;p45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8" name="Google Shape;678;p45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9" name="Google Shape;679;p45"/>
          <p:cNvSpPr/>
          <p:nvPr/>
        </p:nvSpPr>
        <p:spPr>
          <a:xfrm>
            <a:off x="814775" y="183468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0" name="Google Shape;680;p45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while(X==0);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1" name="Google Shape;681;p45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6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2" name="Google Shape;682;p45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 Z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3" name="Google Shape;683;p45"/>
          <p:cNvSpPr/>
          <p:nvPr/>
        </p:nvSpPr>
        <p:spPr>
          <a:xfrm>
            <a:off x="6735025" y="1483344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4" name="Google Shape;684;p45"/>
          <p:cNvSpPr/>
          <p:nvPr/>
        </p:nvSpPr>
        <p:spPr>
          <a:xfrm>
            <a:off x="6735025" y="1152382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5" name="Google Shape;685;p45"/>
          <p:cNvSpPr/>
          <p:nvPr/>
        </p:nvSpPr>
        <p:spPr>
          <a:xfrm>
            <a:off x="6735025" y="181433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 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6" name="Google Shape;686;p45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687" name="Google Shape;687;p45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688" name="Google Shape;688;p45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689" name="Google Shape;689;p45"/>
          <p:cNvSpPr txBox="1"/>
          <p:nvPr/>
        </p:nvSpPr>
        <p:spPr>
          <a:xfrm>
            <a:off x="447075" y="2406325"/>
            <a:ext cx="86970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We observed prints of </a:t>
            </a: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= 5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rgbClr val="FF99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 = 2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rgbClr val="00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Z = 0</a:t>
            </a:r>
            <a:endParaRPr sz="2200" b="1">
              <a:solidFill>
                <a:srgbClr val="00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Quattrocento Sans"/>
              <a:buChar char="●"/>
            </a:pP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Under which relaxed consistency models is this valid? [p]</a:t>
            </a:r>
            <a:endParaRPr sz="2200" b="1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ttrocento Sans"/>
              <a:buChar char="●"/>
            </a:pP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Tactic: try from most strict model first: sequential consistency</a:t>
            </a:r>
            <a:endParaRPr sz="22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Font typeface="Quattrocento Sans"/>
              <a:buChar char="○"/>
            </a:pPr>
            <a:r>
              <a:rPr lang="en" sz="22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Totally possible: P1 runs entirely, then P2, then P3</a:t>
            </a:r>
            <a:endParaRPr sz="22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Font typeface="Quattrocento Sans"/>
              <a:buChar char="●"/>
            </a:pPr>
            <a:r>
              <a:rPr lang="en" sz="22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Therefore if possible under SC, possible under all others!</a:t>
            </a:r>
            <a:endParaRPr sz="22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6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695" name="Google Shape;695;p46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Q2: Relaxed Consistency</a:t>
            </a:r>
            <a:endParaRPr/>
          </a:p>
        </p:txBody>
      </p:sp>
      <p:sp>
        <p:nvSpPr>
          <p:cNvPr id="696" name="Google Shape;696;p46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7" name="Google Shape;697;p46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8" name="Google Shape;698;p46"/>
          <p:cNvSpPr/>
          <p:nvPr/>
        </p:nvSpPr>
        <p:spPr>
          <a:xfrm>
            <a:off x="814775" y="183468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9" name="Google Shape;699;p46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while(X==0);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0" name="Google Shape;700;p46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6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1" name="Google Shape;701;p46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 Z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2" name="Google Shape;702;p46"/>
          <p:cNvSpPr/>
          <p:nvPr/>
        </p:nvSpPr>
        <p:spPr>
          <a:xfrm>
            <a:off x="6735025" y="1483344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3" name="Google Shape;703;p46"/>
          <p:cNvSpPr/>
          <p:nvPr/>
        </p:nvSpPr>
        <p:spPr>
          <a:xfrm>
            <a:off x="6735025" y="1152382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4" name="Google Shape;704;p46"/>
          <p:cNvSpPr/>
          <p:nvPr/>
        </p:nvSpPr>
        <p:spPr>
          <a:xfrm>
            <a:off x="6735025" y="181433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 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5" name="Google Shape;705;p46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706" name="Google Shape;706;p46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707" name="Google Shape;707;p46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708" name="Google Shape;708;p46"/>
          <p:cNvSpPr txBox="1"/>
          <p:nvPr/>
        </p:nvSpPr>
        <p:spPr>
          <a:xfrm>
            <a:off x="447075" y="2406325"/>
            <a:ext cx="86970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We observed prints of </a:t>
            </a: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= 0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rgbClr val="FF99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 = 2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rgbClr val="00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Z = 5</a:t>
            </a:r>
            <a:endParaRPr sz="2200" b="1">
              <a:solidFill>
                <a:srgbClr val="00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Quattrocento Sans"/>
              <a:buChar char="●"/>
            </a:pP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Under which relaxed consistency models is this valid? [p]</a:t>
            </a:r>
            <a:endParaRPr sz="22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7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714" name="Google Shape;714;p47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Q2: Relaxed Consistency</a:t>
            </a:r>
            <a:endParaRPr/>
          </a:p>
        </p:txBody>
      </p:sp>
      <p:sp>
        <p:nvSpPr>
          <p:cNvPr id="715" name="Google Shape;715;p47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6" name="Google Shape;716;p47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7" name="Google Shape;717;p47"/>
          <p:cNvSpPr/>
          <p:nvPr/>
        </p:nvSpPr>
        <p:spPr>
          <a:xfrm>
            <a:off x="814775" y="183468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8" name="Google Shape;718;p47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while(X==0);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9" name="Google Shape;719;p47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6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0" name="Google Shape;720;p47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 Z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1" name="Google Shape;721;p47"/>
          <p:cNvSpPr/>
          <p:nvPr/>
        </p:nvSpPr>
        <p:spPr>
          <a:xfrm>
            <a:off x="6735025" y="1483344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2" name="Google Shape;722;p47"/>
          <p:cNvSpPr/>
          <p:nvPr/>
        </p:nvSpPr>
        <p:spPr>
          <a:xfrm>
            <a:off x="6735025" y="1152382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3" name="Google Shape;723;p47"/>
          <p:cNvSpPr/>
          <p:nvPr/>
        </p:nvSpPr>
        <p:spPr>
          <a:xfrm>
            <a:off x="6735025" y="181433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 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4" name="Google Shape;724;p47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725" name="Google Shape;725;p47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726" name="Google Shape;726;p47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727" name="Google Shape;727;p47"/>
          <p:cNvSpPr txBox="1"/>
          <p:nvPr/>
        </p:nvSpPr>
        <p:spPr>
          <a:xfrm>
            <a:off x="447075" y="2406325"/>
            <a:ext cx="8697000" cy="27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Quattrocento Sans"/>
                <a:ea typeface="Quattrocento Sans"/>
                <a:cs typeface="Quattrocento Sans"/>
                <a:sym typeface="Quattrocento Sans"/>
              </a:rPr>
              <a:t>We observed prints of </a:t>
            </a:r>
            <a:r>
              <a:rPr lang="en" sz="21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= 0</a:t>
            </a:r>
            <a:r>
              <a:rPr lang="en" sz="21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100" b="1">
                <a:solidFill>
                  <a:srgbClr val="FF99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 = 2</a:t>
            </a:r>
            <a:r>
              <a:rPr lang="en" sz="21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100" b="1">
                <a:solidFill>
                  <a:srgbClr val="00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Z = 5</a:t>
            </a:r>
            <a:endParaRPr sz="2100" b="1">
              <a:solidFill>
                <a:srgbClr val="00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Quattrocento Sans"/>
              <a:buChar char="●"/>
            </a:pPr>
            <a:r>
              <a:rPr lang="en" sz="21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Under which relaxed consistency models is this valid? [p]</a:t>
            </a:r>
            <a:endParaRPr sz="2100" b="1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100"/>
              <a:buFont typeface="Quattrocento Sans"/>
              <a:buChar char="●"/>
            </a:pPr>
            <a:r>
              <a:rPr lang="en" sz="21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Idea: try to find </a:t>
            </a:r>
            <a:r>
              <a:rPr lang="en" sz="2100" b="1" i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invariants </a:t>
            </a:r>
            <a:r>
              <a:rPr lang="en" sz="21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that must be broken.</a:t>
            </a:r>
            <a:endParaRPr sz="21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attrocento Sans"/>
              <a:buChar char="○"/>
            </a:pPr>
            <a:r>
              <a:rPr lang="en" sz="21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print X = 0 ⇒ while(Y == 0) triggered ⇒ Y != 0</a:t>
            </a:r>
            <a:endParaRPr sz="21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371600" lvl="2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Quattrocento Sans"/>
              <a:buChar char="■"/>
            </a:pPr>
            <a:r>
              <a:rPr lang="en" sz="21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Contradiction! Y != 0 ⇒ X != 0 if SC</a:t>
            </a:r>
            <a:endParaRPr sz="2100" b="1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attrocento Sans"/>
              <a:buChar char="●"/>
            </a:pPr>
            <a:r>
              <a:rPr lang="en" sz="21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 this cannot be sequential consistency or TSO</a:t>
            </a:r>
            <a:endParaRPr sz="21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attrocento Sans"/>
              <a:buChar char="○"/>
            </a:pPr>
            <a:r>
              <a:rPr lang="en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Not TSO: this is not explained by W → R swapping</a:t>
            </a:r>
            <a:endParaRPr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728" name="Google Shape;728;p47"/>
          <p:cNvCxnSpPr>
            <a:endCxn id="718" idx="1"/>
          </p:cNvCxnSpPr>
          <p:nvPr/>
        </p:nvCxnSpPr>
        <p:spPr>
          <a:xfrm>
            <a:off x="2409000" y="1278775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9" name="Google Shape;729;p47"/>
          <p:cNvCxnSpPr>
            <a:stCxn id="716" idx="3"/>
            <a:endCxn id="722" idx="1"/>
          </p:cNvCxnSpPr>
          <p:nvPr/>
        </p:nvCxnSpPr>
        <p:spPr>
          <a:xfrm rot="10800000" flipH="1">
            <a:off x="2408975" y="1299257"/>
            <a:ext cx="4326000" cy="3309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0" name="Google Shape;730;p47"/>
          <p:cNvCxnSpPr>
            <a:stCxn id="719" idx="3"/>
            <a:endCxn id="722" idx="1"/>
          </p:cNvCxnSpPr>
          <p:nvPr/>
        </p:nvCxnSpPr>
        <p:spPr>
          <a:xfrm rot="10800000" flipH="1">
            <a:off x="5369100" y="1299251"/>
            <a:ext cx="1365900" cy="3309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8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736" name="Google Shape;736;p48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Q2: Relaxed Consistency</a:t>
            </a:r>
            <a:endParaRPr/>
          </a:p>
        </p:txBody>
      </p:sp>
      <p:sp>
        <p:nvSpPr>
          <p:cNvPr id="737" name="Google Shape;737;p48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8" name="Google Shape;738;p48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9" name="Google Shape;739;p48"/>
          <p:cNvSpPr/>
          <p:nvPr/>
        </p:nvSpPr>
        <p:spPr>
          <a:xfrm>
            <a:off x="814775" y="183468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0" name="Google Shape;740;p48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while(X==0);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1" name="Google Shape;741;p48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6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2" name="Google Shape;742;p48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 Z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3" name="Google Shape;743;p48"/>
          <p:cNvSpPr/>
          <p:nvPr/>
        </p:nvSpPr>
        <p:spPr>
          <a:xfrm>
            <a:off x="6735025" y="1483344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4" name="Google Shape;744;p48"/>
          <p:cNvSpPr/>
          <p:nvPr/>
        </p:nvSpPr>
        <p:spPr>
          <a:xfrm>
            <a:off x="6735025" y="1152382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5" name="Google Shape;745;p48"/>
          <p:cNvSpPr/>
          <p:nvPr/>
        </p:nvSpPr>
        <p:spPr>
          <a:xfrm>
            <a:off x="6735025" y="181433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 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6" name="Google Shape;746;p48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747" name="Google Shape;747;p48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748" name="Google Shape;748;p48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749" name="Google Shape;749;p48"/>
          <p:cNvSpPr txBox="1"/>
          <p:nvPr/>
        </p:nvSpPr>
        <p:spPr>
          <a:xfrm>
            <a:off x="447075" y="2406325"/>
            <a:ext cx="8697000" cy="19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Quattrocento Sans"/>
                <a:ea typeface="Quattrocento Sans"/>
                <a:cs typeface="Quattrocento Sans"/>
                <a:sym typeface="Quattrocento Sans"/>
              </a:rPr>
              <a:t>We observed prints of </a:t>
            </a:r>
            <a:r>
              <a:rPr lang="en" sz="21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= 0</a:t>
            </a:r>
            <a:r>
              <a:rPr lang="en" sz="21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100" b="1">
                <a:solidFill>
                  <a:srgbClr val="FF99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 = 2</a:t>
            </a:r>
            <a:r>
              <a:rPr lang="en" sz="21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100" b="1">
                <a:solidFill>
                  <a:srgbClr val="00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Z = 5</a:t>
            </a:r>
            <a:endParaRPr sz="2100" b="1">
              <a:solidFill>
                <a:srgbClr val="00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attrocento Sans"/>
              <a:buChar char="●"/>
            </a:pPr>
            <a:r>
              <a:rPr lang="en" sz="21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about PC?</a:t>
            </a:r>
            <a:endParaRPr sz="21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100"/>
              <a:buFont typeface="Quattrocento Sans"/>
              <a:buChar char="○"/>
            </a:pPr>
            <a:r>
              <a:rPr lang="en" sz="21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Can: X = 5 reaches P2 but not P3 yet</a:t>
            </a:r>
            <a:r>
              <a:rPr lang="en" sz="19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(no write atomicity)</a:t>
            </a:r>
            <a:endParaRPr sz="1900" b="1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attrocento Sans"/>
              <a:buChar char="●"/>
            </a:pPr>
            <a:r>
              <a:rPr lang="en" sz="21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about PSO?</a:t>
            </a:r>
            <a:endParaRPr sz="21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100"/>
              <a:buFont typeface="Quattrocento Sans"/>
              <a:buChar char="○"/>
            </a:pPr>
            <a:r>
              <a:rPr lang="en" sz="21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Can: W ← → W was swapped (Y = 2 before X = 5)</a:t>
            </a:r>
            <a:endParaRPr sz="21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750" name="Google Shape;750;p48"/>
          <p:cNvCxnSpPr>
            <a:endCxn id="740" idx="1"/>
          </p:cNvCxnSpPr>
          <p:nvPr/>
        </p:nvCxnSpPr>
        <p:spPr>
          <a:xfrm>
            <a:off x="2409000" y="1278775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1" name="Google Shape;751;p48"/>
          <p:cNvCxnSpPr>
            <a:stCxn id="738" idx="3"/>
            <a:endCxn id="744" idx="1"/>
          </p:cNvCxnSpPr>
          <p:nvPr/>
        </p:nvCxnSpPr>
        <p:spPr>
          <a:xfrm rot="10800000" flipH="1">
            <a:off x="2408975" y="1299257"/>
            <a:ext cx="4326000" cy="3309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2" name="Google Shape;752;p48"/>
          <p:cNvCxnSpPr>
            <a:stCxn id="741" idx="3"/>
            <a:endCxn id="744" idx="1"/>
          </p:cNvCxnSpPr>
          <p:nvPr/>
        </p:nvCxnSpPr>
        <p:spPr>
          <a:xfrm rot="10800000" flipH="1">
            <a:off x="5369100" y="1299251"/>
            <a:ext cx="1365900" cy="3309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9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this matter?</a:t>
            </a:r>
            <a:endParaRPr/>
          </a:p>
        </p:txBody>
      </p:sp>
      <p:sp>
        <p:nvSpPr>
          <p:cNvPr id="758" name="Google Shape;758;p49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4755300" cy="4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Almost everywhere we assume </a:t>
            </a:r>
            <a:r>
              <a:rPr lang="en" sz="1900" b="1"/>
              <a:t>sequential consistency</a:t>
            </a:r>
            <a:r>
              <a:rPr lang="en" sz="1900"/>
              <a:t> for multithreaded programs.</a:t>
            </a:r>
            <a:endParaRPr sz="1400" b="1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It’s already hard to think of all possibilities!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Most architectures </a:t>
            </a:r>
            <a:r>
              <a:rPr lang="en" sz="1900" b="1">
                <a:solidFill>
                  <a:srgbClr val="FF0000"/>
                </a:solidFill>
              </a:rPr>
              <a:t>do not do sequential consistency</a:t>
            </a:r>
            <a:endParaRPr sz="1900" b="1">
              <a:solidFill>
                <a:srgbClr val="FF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if you </a:t>
            </a:r>
            <a:r>
              <a:rPr lang="en" sz="1300" b="1">
                <a:solidFill>
                  <a:srgbClr val="FF0000"/>
                </a:solidFill>
              </a:rPr>
              <a:t>don’t know </a:t>
            </a:r>
            <a:r>
              <a:rPr lang="en" sz="1300"/>
              <a:t>about consistency models, </a:t>
            </a:r>
            <a:r>
              <a:rPr lang="en" sz="1300" b="1">
                <a:solidFill>
                  <a:srgbClr val="FF0000"/>
                </a:solidFill>
              </a:rPr>
              <a:t>low-level code might have issues / code might be slow and you don’t know why</a:t>
            </a:r>
            <a:endParaRPr sz="1300" b="1">
              <a:solidFill>
                <a:srgbClr val="FF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if you </a:t>
            </a:r>
            <a:r>
              <a:rPr lang="en" sz="1300" b="1">
                <a:solidFill>
                  <a:srgbClr val="38761D"/>
                </a:solidFill>
              </a:rPr>
              <a:t>do know</a:t>
            </a:r>
            <a:r>
              <a:rPr lang="en" sz="1300"/>
              <a:t> </a:t>
            </a:r>
            <a:r>
              <a:rPr lang="en" sz="1300">
                <a:solidFill>
                  <a:schemeClr val="dk1"/>
                </a:solidFill>
              </a:rPr>
              <a:t>about consistency models, 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 b="1">
                <a:solidFill>
                  <a:srgbClr val="38761D"/>
                </a:solidFill>
              </a:rPr>
              <a:t>your code can be super-fast and correct.</a:t>
            </a:r>
            <a:endParaRPr sz="1300" b="1">
              <a:solidFill>
                <a:srgbClr val="38761D"/>
              </a:solidFill>
            </a:endParaRPr>
          </a:p>
        </p:txBody>
      </p:sp>
      <p:sp>
        <p:nvSpPr>
          <p:cNvPr id="759" name="Google Shape;759;p49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760" name="Google Shape;76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162" y="217250"/>
            <a:ext cx="3488850" cy="2875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1" name="Google Shape;761;p49"/>
          <p:cNvGrpSpPr/>
          <p:nvPr/>
        </p:nvGrpSpPr>
        <p:grpSpPr>
          <a:xfrm>
            <a:off x="5202589" y="3141583"/>
            <a:ext cx="3343590" cy="1978481"/>
            <a:chOff x="4041800" y="916175"/>
            <a:chExt cx="4949800" cy="2803175"/>
          </a:xfrm>
        </p:grpSpPr>
        <p:pic>
          <p:nvPicPr>
            <p:cNvPr id="762" name="Google Shape;762;p4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41800" y="916175"/>
              <a:ext cx="4949799" cy="26086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3" name="Google Shape;763;p49"/>
            <p:cNvSpPr/>
            <p:nvPr/>
          </p:nvSpPr>
          <p:spPr>
            <a:xfrm>
              <a:off x="4041800" y="2487850"/>
              <a:ext cx="941100" cy="123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9"/>
            <p:cNvSpPr/>
            <p:nvPr/>
          </p:nvSpPr>
          <p:spPr>
            <a:xfrm>
              <a:off x="8050500" y="2571750"/>
              <a:ext cx="941100" cy="1070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0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Why does this matter?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50"/>
          <p:cNvSpPr txBox="1">
            <a:spLocks noGrp="1"/>
          </p:cNvSpPr>
          <p:nvPr>
            <p:ph type="body" idx="1"/>
          </p:nvPr>
        </p:nvSpPr>
        <p:spPr>
          <a:xfrm>
            <a:off x="398550" y="906479"/>
            <a:ext cx="3873300" cy="34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ASPLOS 1991 paper showing speedup of:</a:t>
            </a:r>
            <a:endParaRPr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Sequential consistency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Processor consistency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Weak consistency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Release consistency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 baseline, over 3 different programs.</a:t>
            </a:r>
            <a:endParaRPr/>
          </a:p>
        </p:txBody>
      </p:sp>
      <p:sp>
        <p:nvSpPr>
          <p:cNvPr id="771" name="Google Shape;771;p50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772" name="Google Shape;77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738" y="814388"/>
            <a:ext cx="4276725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1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778" name="Google Shape;778;p51"/>
          <p:cNvSpPr txBox="1">
            <a:spLocks noGrp="1"/>
          </p:cNvSpPr>
          <p:nvPr>
            <p:ph type="title"/>
          </p:nvPr>
        </p:nvSpPr>
        <p:spPr>
          <a:xfrm>
            <a:off x="424050" y="2229150"/>
            <a:ext cx="82959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Question 3: Matrix-Vector Mul on GPU (Finals)</a:t>
            </a:r>
            <a:endParaRPr sz="31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52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Q3: Matrix-Vector Mul on GPU (Finals)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52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745300" cy="26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Is the CUDA memory model </a:t>
            </a:r>
            <a:r>
              <a:rPr lang="en" b="1"/>
              <a:t>shared/distributed/both? [p]</a:t>
            </a:r>
            <a:endParaRPr b="1"/>
          </a:p>
        </p:txBody>
      </p:sp>
      <p:sp>
        <p:nvSpPr>
          <p:cNvPr id="785" name="Google Shape;785;p52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Coherence vs Consistency</a:t>
            </a: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358100" y="718935"/>
            <a:ext cx="35313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Consistency</a:t>
            </a:r>
            <a:endParaRPr b="1" u="sng"/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705650" y="3487225"/>
            <a:ext cx="28362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0000"/>
                </a:solidFill>
              </a:rPr>
              <a:t>What guarantees does </a:t>
            </a:r>
            <a:r>
              <a:rPr lang="en" sz="1700" b="1" u="sng">
                <a:solidFill>
                  <a:srgbClr val="FF0000"/>
                </a:solidFill>
              </a:rPr>
              <a:t>hardware</a:t>
            </a:r>
            <a:r>
              <a:rPr lang="en" sz="1700" b="1">
                <a:solidFill>
                  <a:srgbClr val="FF0000"/>
                </a:solidFill>
              </a:rPr>
              <a:t> give us about the result of these assembly instructions?</a:t>
            </a:r>
            <a:endParaRPr sz="1700" b="1">
              <a:solidFill>
                <a:srgbClr val="FF0000"/>
              </a:solidFill>
            </a:endParaRPr>
          </a:p>
        </p:txBody>
      </p:sp>
      <p:grpSp>
        <p:nvGrpSpPr>
          <p:cNvPr id="103" name="Google Shape;103;p17"/>
          <p:cNvGrpSpPr/>
          <p:nvPr/>
        </p:nvGrpSpPr>
        <p:grpSpPr>
          <a:xfrm>
            <a:off x="843600" y="1159575"/>
            <a:ext cx="470700" cy="2419650"/>
            <a:chOff x="141875" y="1243750"/>
            <a:chExt cx="470700" cy="2419650"/>
          </a:xfrm>
        </p:grpSpPr>
        <p:sp>
          <p:nvSpPr>
            <p:cNvPr id="104" name="Google Shape;104;p17"/>
            <p:cNvSpPr txBox="1"/>
            <p:nvPr/>
          </p:nvSpPr>
          <p:spPr>
            <a:xfrm>
              <a:off x="141875" y="3140200"/>
              <a:ext cx="470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</a:t>
              </a:r>
              <a:endParaRPr/>
            </a:p>
          </p:txBody>
        </p:sp>
        <p:cxnSp>
          <p:nvCxnSpPr>
            <p:cNvPr id="105" name="Google Shape;105;p17"/>
            <p:cNvCxnSpPr/>
            <p:nvPr/>
          </p:nvCxnSpPr>
          <p:spPr>
            <a:xfrm>
              <a:off x="364100" y="1243750"/>
              <a:ext cx="0" cy="204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06" name="Google Shape;106;p17"/>
          <p:cNvSpPr txBox="1"/>
          <p:nvPr/>
        </p:nvSpPr>
        <p:spPr>
          <a:xfrm>
            <a:off x="943275" y="1159575"/>
            <a:ext cx="1312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Core 1</a:t>
            </a:r>
            <a:endParaRPr sz="800" b="1"/>
          </a:p>
        </p:txBody>
      </p:sp>
      <p:sp>
        <p:nvSpPr>
          <p:cNvPr id="107" name="Google Shape;107;p17"/>
          <p:cNvSpPr/>
          <p:nvPr/>
        </p:nvSpPr>
        <p:spPr>
          <a:xfrm>
            <a:off x="1170675" y="1590675"/>
            <a:ext cx="8577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1933875" y="1159575"/>
            <a:ext cx="1312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Core 2</a:t>
            </a:r>
            <a:endParaRPr sz="800" b="1"/>
          </a:p>
        </p:txBody>
      </p:sp>
      <p:sp>
        <p:nvSpPr>
          <p:cNvPr id="109" name="Google Shape;109;p17"/>
          <p:cNvSpPr/>
          <p:nvPr/>
        </p:nvSpPr>
        <p:spPr>
          <a:xfrm>
            <a:off x="2063625" y="2217813"/>
            <a:ext cx="10530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Y =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1170675" y="2538950"/>
            <a:ext cx="8577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  <a:endParaRPr sz="1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2063625" y="1884363"/>
            <a:ext cx="10530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 X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12" name="Google Shape;112;p17"/>
          <p:cNvGrpSpPr/>
          <p:nvPr/>
        </p:nvGrpSpPr>
        <p:grpSpPr>
          <a:xfrm>
            <a:off x="4041800" y="916175"/>
            <a:ext cx="4949800" cy="3540800"/>
            <a:chOff x="4041800" y="916175"/>
            <a:chExt cx="4949800" cy="3540800"/>
          </a:xfrm>
        </p:grpSpPr>
        <p:sp>
          <p:nvSpPr>
            <p:cNvPr id="113" name="Google Shape;113;p17"/>
            <p:cNvSpPr txBox="1"/>
            <p:nvPr/>
          </p:nvSpPr>
          <p:spPr>
            <a:xfrm>
              <a:off x="4711250" y="3748975"/>
              <a:ext cx="36108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38761D"/>
                  </a:solidFill>
                </a:rPr>
                <a:t>Each ISA (architecture) specifies exactly what we can expect! </a:t>
              </a:r>
              <a:endParaRPr sz="1700" b="1">
                <a:solidFill>
                  <a:srgbClr val="38761D"/>
                </a:solidFill>
              </a:endParaRPr>
            </a:p>
          </p:txBody>
        </p:sp>
        <p:grpSp>
          <p:nvGrpSpPr>
            <p:cNvPr id="114" name="Google Shape;114;p17"/>
            <p:cNvGrpSpPr/>
            <p:nvPr/>
          </p:nvGrpSpPr>
          <p:grpSpPr>
            <a:xfrm>
              <a:off x="4041800" y="916175"/>
              <a:ext cx="4949800" cy="2803175"/>
              <a:chOff x="4041800" y="916175"/>
              <a:chExt cx="4949800" cy="2803175"/>
            </a:xfrm>
          </p:grpSpPr>
          <p:pic>
            <p:nvPicPr>
              <p:cNvPr id="115" name="Google Shape;115;p1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041800" y="916175"/>
                <a:ext cx="4949799" cy="260867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6" name="Google Shape;116;p17"/>
              <p:cNvSpPr/>
              <p:nvPr/>
            </p:nvSpPr>
            <p:spPr>
              <a:xfrm>
                <a:off x="4041800" y="2487850"/>
                <a:ext cx="941100" cy="123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7"/>
              <p:cNvSpPr/>
              <p:nvPr/>
            </p:nvSpPr>
            <p:spPr>
              <a:xfrm>
                <a:off x="8050500" y="2571750"/>
                <a:ext cx="941100" cy="1070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53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Q3: Matrix-Vector Mul on GPU (Finals)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53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745300" cy="26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Is the CUDA memory model </a:t>
            </a:r>
            <a:r>
              <a:rPr lang="en" b="1"/>
              <a:t>shared/distributed/both? [p]</a:t>
            </a:r>
            <a:endParaRPr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 b="1">
                <a:solidFill>
                  <a:srgbClr val="38761D"/>
                </a:solidFill>
              </a:rPr>
              <a:t>Both: distributed+shared</a:t>
            </a:r>
            <a:endParaRPr b="1">
              <a:solidFill>
                <a:srgbClr val="38761D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>
                <a:solidFill>
                  <a:srgbClr val="38761D"/>
                </a:solidFill>
              </a:rPr>
              <a:t>“shared memory” is private</a:t>
            </a:r>
            <a:br>
              <a:rPr lang="en">
                <a:solidFill>
                  <a:srgbClr val="38761D"/>
                </a:solidFill>
              </a:rPr>
            </a:br>
            <a:r>
              <a:rPr lang="en">
                <a:solidFill>
                  <a:srgbClr val="38761D"/>
                </a:solidFill>
              </a:rPr>
              <a:t>to the block and must be explicitly</a:t>
            </a:r>
            <a:endParaRPr>
              <a:solidFill>
                <a:srgbClr val="38761D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copied</a:t>
            </a:r>
            <a:endParaRPr>
              <a:solidFill>
                <a:srgbClr val="38761D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>
                <a:solidFill>
                  <a:srgbClr val="38761D"/>
                </a:solidFill>
              </a:rPr>
              <a:t>Also: host vs device memory 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8761D"/>
              </a:solidFill>
            </a:endParaRPr>
          </a:p>
        </p:txBody>
      </p:sp>
      <p:sp>
        <p:nvSpPr>
          <p:cNvPr id="792" name="Google Shape;792;p53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pic>
        <p:nvPicPr>
          <p:cNvPr id="793" name="Google Shape;79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077" y="1367200"/>
            <a:ext cx="3147225" cy="36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54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Q3: Matrix-Vector Mul on GPU (Finals)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54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745300" cy="26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kernel uses </a:t>
            </a:r>
            <a:r>
              <a:rPr lang="en" b="1"/>
              <a:t>64 registers</a:t>
            </a:r>
            <a:endParaRPr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Each block uses </a:t>
            </a:r>
            <a:r>
              <a:rPr lang="en" b="1"/>
              <a:t>512 </a:t>
            </a:r>
            <a:r>
              <a:rPr lang="en"/>
              <a:t>threads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GPU device has 1024x64 registers total, Compute Capability 6.x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GPU has only 1 SM (Streaming Multiprocessor)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>
                <a:solidFill>
                  <a:srgbClr val="FF0000"/>
                </a:solidFill>
              </a:rPr>
              <a:t>How many resident</a:t>
            </a:r>
            <a:r>
              <a:rPr lang="en" b="1">
                <a:solidFill>
                  <a:srgbClr val="FF0000"/>
                </a:solidFill>
              </a:rPr>
              <a:t> </a:t>
            </a:r>
            <a:r>
              <a:rPr lang="en">
                <a:solidFill>
                  <a:srgbClr val="FF0000"/>
                </a:solidFill>
              </a:rPr>
              <a:t>blocks / warps on the SM? [p]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00" name="Google Shape;800;p54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55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440800" cy="39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kernel uses </a:t>
            </a:r>
            <a:r>
              <a:rPr lang="en" b="1"/>
              <a:t>64 registers</a:t>
            </a:r>
            <a:endParaRPr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Each block uses </a:t>
            </a:r>
            <a:r>
              <a:rPr lang="en" b="1"/>
              <a:t>512 </a:t>
            </a:r>
            <a:r>
              <a:rPr lang="en"/>
              <a:t>threads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GPU device has 1024x64 registers total, Compute Capability 6.x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GPU has only 1 SM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>
                <a:solidFill>
                  <a:srgbClr val="FF0000"/>
                </a:solidFill>
              </a:rPr>
              <a:t>How many resident blocks / warps on the SM?</a:t>
            </a:r>
            <a:endParaRPr>
              <a:solidFill>
                <a:srgbClr val="FF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>
                <a:solidFill>
                  <a:srgbClr val="38761D"/>
                </a:solidFill>
              </a:rPr>
              <a:t># of registers required </a:t>
            </a:r>
            <a:r>
              <a:rPr lang="en" b="1">
                <a:solidFill>
                  <a:srgbClr val="38761D"/>
                </a:solidFill>
              </a:rPr>
              <a:t>per block</a:t>
            </a:r>
            <a:r>
              <a:rPr lang="en">
                <a:solidFill>
                  <a:srgbClr val="38761D"/>
                </a:solidFill>
              </a:rPr>
              <a:t>: </a:t>
            </a:r>
            <a:endParaRPr>
              <a:solidFill>
                <a:srgbClr val="38761D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Char char="○"/>
            </a:pPr>
            <a:r>
              <a:rPr lang="en" b="1">
                <a:solidFill>
                  <a:srgbClr val="38761D"/>
                </a:solidFill>
              </a:rPr>
              <a:t>(512 threads) x (64 registers for each thread to run)</a:t>
            </a:r>
            <a:endParaRPr b="1">
              <a:solidFill>
                <a:srgbClr val="38761D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>
                <a:solidFill>
                  <a:srgbClr val="38761D"/>
                </a:solidFill>
              </a:rPr>
              <a:t>Total number of </a:t>
            </a:r>
            <a:r>
              <a:rPr lang="en" b="1">
                <a:solidFill>
                  <a:srgbClr val="38761D"/>
                </a:solidFill>
              </a:rPr>
              <a:t>resident blocks:</a:t>
            </a:r>
            <a:endParaRPr b="1">
              <a:solidFill>
                <a:srgbClr val="38761D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Char char="○"/>
            </a:pPr>
            <a:r>
              <a:rPr lang="en" b="1">
                <a:solidFill>
                  <a:srgbClr val="38761D"/>
                </a:solidFill>
              </a:rPr>
              <a:t>(1024x64) total no. of registers in SM</a:t>
            </a:r>
            <a:r>
              <a:rPr lang="en">
                <a:solidFill>
                  <a:srgbClr val="38761D"/>
                </a:solidFill>
              </a:rPr>
              <a:t> /</a:t>
            </a:r>
            <a:r>
              <a:rPr lang="en" b="1">
                <a:solidFill>
                  <a:srgbClr val="38761D"/>
                </a:solidFill>
              </a:rPr>
              <a:t> (512x64) registers per block</a:t>
            </a:r>
            <a:r>
              <a:rPr lang="en">
                <a:solidFill>
                  <a:srgbClr val="38761D"/>
                </a:solidFill>
              </a:rPr>
              <a:t> </a:t>
            </a:r>
            <a:endParaRPr>
              <a:solidFill>
                <a:srgbClr val="38761D"/>
              </a:solidFill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Char char="■"/>
            </a:pPr>
            <a:r>
              <a:rPr lang="en" b="1">
                <a:solidFill>
                  <a:srgbClr val="38761D"/>
                </a:solidFill>
              </a:rPr>
              <a:t>2 blocks</a:t>
            </a:r>
            <a:endParaRPr>
              <a:solidFill>
                <a:srgbClr val="38761D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Char char="○"/>
            </a:pPr>
            <a:r>
              <a:rPr lang="en" b="1">
                <a:solidFill>
                  <a:srgbClr val="38761D"/>
                </a:solidFill>
              </a:rPr>
              <a:t>2 blocks </a:t>
            </a:r>
            <a:r>
              <a:rPr lang="en">
                <a:solidFill>
                  <a:srgbClr val="38761D"/>
                </a:solidFill>
              </a:rPr>
              <a:t>x (</a:t>
            </a:r>
            <a:r>
              <a:rPr lang="en" b="1">
                <a:solidFill>
                  <a:srgbClr val="38761D"/>
                </a:solidFill>
              </a:rPr>
              <a:t>512 / 32 warps per block) </a:t>
            </a:r>
            <a:r>
              <a:rPr lang="en">
                <a:solidFill>
                  <a:srgbClr val="38761D"/>
                </a:solidFill>
              </a:rPr>
              <a:t>= </a:t>
            </a:r>
            <a:r>
              <a:rPr lang="en" b="1">
                <a:solidFill>
                  <a:srgbClr val="38761D"/>
                </a:solidFill>
              </a:rPr>
              <a:t>32 warps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806" name="Google Shape;806;p55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Q3: Matrix-Vector Mul on GPU (Finals)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55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56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86505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World: CUDA Occupancy Calculator</a:t>
            </a:r>
            <a:endParaRPr/>
          </a:p>
        </p:txBody>
      </p:sp>
      <p:sp>
        <p:nvSpPr>
          <p:cNvPr id="813" name="Google Shape;813;p56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404200" cy="28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Excel version is deprecated (NVIDIA wants you to use their Nsight Compute program), </a:t>
            </a:r>
            <a:r>
              <a:rPr lang="en" b="1"/>
              <a:t>but still useful to see!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b="1"/>
              <a:t>Using an online version for ease: </a:t>
            </a:r>
            <a:r>
              <a:rPr lang="en" b="1" u="sng">
                <a:solidFill>
                  <a:schemeClr val="hlink"/>
                </a:solidFill>
                <a:hlinkClick r:id="rId3"/>
              </a:rPr>
              <a:t>https://xmartlabs.github.io/cuda-calculator/</a:t>
            </a:r>
            <a:r>
              <a:rPr lang="en" b="1"/>
              <a:t> 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b="1"/>
              <a:t>Compute Capability 6.x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b="1"/>
              <a:t>64 registers per thread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b="1"/>
              <a:t>512 threads per block </a:t>
            </a:r>
            <a:endParaRPr b="1"/>
          </a:p>
        </p:txBody>
      </p:sp>
      <p:sp>
        <p:nvSpPr>
          <p:cNvPr id="814" name="Google Shape;814;p56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pic>
        <p:nvPicPr>
          <p:cNvPr id="815" name="Google Shape;81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0075" y="3721870"/>
            <a:ext cx="9144001" cy="1424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57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Q3: Matrix-Vector Mul on GPU (Finals)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57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274300" cy="39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Implementing </a:t>
            </a:r>
            <a:r>
              <a:rPr lang="en" b="1"/>
              <a:t>matrix-vector multiplication</a:t>
            </a:r>
            <a:endParaRPr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Really a lot of ways to do this!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>
                <a:solidFill>
                  <a:srgbClr val="FF0000"/>
                </a:solidFill>
              </a:rPr>
              <a:t>Think and discuss on how you would approach this problem</a:t>
            </a:r>
          </a:p>
          <a:p>
            <a:pPr lvl="1" indent="-368300">
              <a:buClr>
                <a:srgbClr val="FF0000"/>
              </a:buClr>
              <a:buSzPts val="2200"/>
              <a:buChar char="●"/>
            </a:pPr>
            <a:r>
              <a:rPr lang="en">
                <a:solidFill>
                  <a:srgbClr val="FF0000"/>
                </a:solidFill>
              </a:rPr>
              <a:t>Things to think about:</a:t>
            </a:r>
          </a:p>
          <a:p>
            <a:pPr lvl="2" indent="-368300">
              <a:buClr>
                <a:srgbClr val="FF0000"/>
              </a:buClr>
              <a:buSzPts val="2200"/>
              <a:buChar char="●"/>
            </a:pPr>
            <a:r>
              <a:rPr lang="en">
                <a:solidFill>
                  <a:srgbClr val="FF0000"/>
                </a:solidFill>
              </a:rPr>
              <a:t>Block size? What happens if it is too big? Too small?</a:t>
            </a:r>
          </a:p>
          <a:p>
            <a:pPr lvl="2" indent="-368300">
              <a:buClr>
                <a:srgbClr val="FF0000"/>
              </a:buClr>
              <a:buSzPts val="2200"/>
              <a:buChar char="●"/>
            </a:pPr>
            <a:r>
              <a:rPr lang="en">
                <a:solidFill>
                  <a:srgbClr val="FF0000"/>
                </a:solidFill>
              </a:rPr>
              <a:t>How much work per thread?</a:t>
            </a:r>
          </a:p>
          <a:p>
            <a:pPr lvl="2" indent="-368300">
              <a:buClr>
                <a:srgbClr val="FF0000"/>
              </a:buClr>
              <a:buSzPts val="2200"/>
              <a:buChar char="●"/>
            </a:pPr>
            <a:r>
              <a:rPr lang="en">
                <a:solidFill>
                  <a:srgbClr val="FF0000"/>
                </a:solidFill>
              </a:rPr>
              <a:t>Memory accesses – managed or nah?</a:t>
            </a:r>
          </a:p>
          <a:p>
            <a:pPr lvl="2" indent="-368300">
              <a:buClr>
                <a:srgbClr val="FF0000"/>
              </a:buClr>
              <a:buSzPts val="2200"/>
              <a:buChar char="●"/>
            </a:pPr>
            <a:r>
              <a:rPr lang="en">
                <a:solidFill>
                  <a:srgbClr val="FF0000"/>
                </a:solidFill>
              </a:rPr>
              <a:t>Memory storage – global? shared? texture?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22" name="Google Shape;822;p57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58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Q3: Matrix-Vector Mul on GPU (Finals)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58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pic>
        <p:nvPicPr>
          <p:cNvPr id="829" name="Google Shape;82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96" y="2758100"/>
            <a:ext cx="2870650" cy="19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0" name="Google Shape;83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5025" y="3186200"/>
            <a:ext cx="6016300" cy="14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58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448000" cy="26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b="1"/>
              <a:t>Most simple version</a:t>
            </a:r>
            <a:endParaRPr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b="1"/>
              <a:t>Each CUDA thread </a:t>
            </a:r>
            <a:r>
              <a:rPr lang="en"/>
              <a:t>handles</a:t>
            </a:r>
            <a:r>
              <a:rPr lang="en" b="1"/>
              <a:t> 1 row</a:t>
            </a:r>
            <a:r>
              <a:rPr lang="en"/>
              <a:t> of the output matrix c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All threads read from global memory (matrix a, vector b) 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and write back to global memory (vector c)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●"/>
            </a:pPr>
            <a:r>
              <a:rPr lang="en-SG">
                <a:latin typeface="Courier New"/>
                <a:ea typeface="Courier New"/>
                <a:cs typeface="Courier New"/>
                <a:sym typeface="Courier New"/>
              </a:rPr>
              <a:t>srun --gpus=nv ./matrix-vector-mul-simple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>
                <a:solidFill>
                  <a:srgbClr val="FF0000"/>
                </a:solidFill>
              </a:rPr>
              <a:t>Any suggestions for improvement?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9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Q3: Matrix-Vector Mul on GPU (Finals)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59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pic>
        <p:nvPicPr>
          <p:cNvPr id="838" name="Google Shape;83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96" y="3215300"/>
            <a:ext cx="2870650" cy="19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" name="Google Shape;83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5025" y="3643400"/>
            <a:ext cx="6016300" cy="14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59"/>
          <p:cNvSpPr txBox="1">
            <a:spLocks noGrp="1"/>
          </p:cNvSpPr>
          <p:nvPr>
            <p:ph type="body" idx="1"/>
          </p:nvPr>
        </p:nvSpPr>
        <p:spPr>
          <a:xfrm>
            <a:off x="398550" y="796088"/>
            <a:ext cx="7737300" cy="26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b="1"/>
              <a:t>Most simple version</a:t>
            </a:r>
            <a:endParaRPr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b="1"/>
              <a:t>Each CUDA thread </a:t>
            </a:r>
            <a:r>
              <a:rPr lang="en"/>
              <a:t>handles</a:t>
            </a:r>
            <a:r>
              <a:rPr lang="en" b="1"/>
              <a:t> 1 row</a:t>
            </a:r>
            <a:r>
              <a:rPr lang="en"/>
              <a:t> of the output matrix c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All threads read from global memory (matrix a, vector b) 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and write back to global memory (vector c)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>
                <a:solidFill>
                  <a:srgbClr val="FF0000"/>
                </a:solidFill>
              </a:rPr>
              <a:t>Any suggestions for improvement? </a:t>
            </a:r>
            <a:endParaRPr>
              <a:solidFill>
                <a:srgbClr val="38761D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>
                <a:solidFill>
                  <a:srgbClr val="38761D"/>
                </a:solidFill>
              </a:rPr>
              <a:t>Answer is always: understand </a:t>
            </a:r>
            <a:r>
              <a:rPr lang="en" b="1">
                <a:solidFill>
                  <a:srgbClr val="38761D"/>
                </a:solidFill>
              </a:rPr>
              <a:t>problem size</a:t>
            </a:r>
            <a:r>
              <a:rPr lang="en">
                <a:solidFill>
                  <a:srgbClr val="38761D"/>
                </a:solidFill>
              </a:rPr>
              <a:t>, </a:t>
            </a:r>
            <a:r>
              <a:rPr lang="en" b="1" i="1">
                <a:solidFill>
                  <a:srgbClr val="38761D"/>
                </a:solidFill>
              </a:rPr>
              <a:t>profile first,</a:t>
            </a:r>
            <a:r>
              <a:rPr lang="en" i="1">
                <a:solidFill>
                  <a:srgbClr val="38761D"/>
                </a:solidFill>
              </a:rPr>
              <a:t> then see:</a:t>
            </a:r>
            <a:r>
              <a:rPr lang="en" b="1" i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SG" sz="1600" b="1" i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srun --gpus=nv nvprof ./matrix-vector-mul-simple</a:t>
            </a:r>
            <a:endParaRPr sz="1600" b="1" i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60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Q3: Matrix-Vector Mul on GPU (Finals)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60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847" name="Google Shape;847;p60"/>
          <p:cNvSpPr txBox="1">
            <a:spLocks noGrp="1"/>
          </p:cNvSpPr>
          <p:nvPr>
            <p:ph type="body" idx="1"/>
          </p:nvPr>
        </p:nvSpPr>
        <p:spPr>
          <a:xfrm>
            <a:off x="398550" y="906463"/>
            <a:ext cx="7737300" cy="26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Could try to cudaMallocManaged and let CUDA figure out how/when to copy the matrices?</a:t>
            </a:r>
            <a:endParaRPr/>
          </a:p>
          <a:p>
            <a:pPr lvl="1">
              <a:buFont typeface="Courier New"/>
              <a:buChar char="●"/>
            </a:pPr>
            <a:r>
              <a:rPr lang="en" b="1">
                <a:solidFill>
                  <a:schemeClr val="dk1"/>
                </a:solidFill>
              </a:rPr>
              <a:t>Sometimes</a:t>
            </a:r>
            <a:r>
              <a:rPr lang="en">
                <a:solidFill>
                  <a:schemeClr val="dk1"/>
                </a:solidFill>
              </a:rPr>
              <a:t> letting CUDA bring the pages of memory into the GPU on-demand can be better (overlap computation and memory)</a:t>
            </a:r>
          </a:p>
          <a:p>
            <a:pPr lvl="1"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Abadi" panose="020F0502020204030204" pitchFamily="34" charset="0"/>
                <a:ea typeface="Courier New"/>
                <a:cs typeface="Courier New"/>
                <a:sym typeface="Courier New"/>
              </a:rPr>
              <a:t>As usual – profile!!</a:t>
            </a:r>
            <a:endParaRPr>
              <a:solidFill>
                <a:schemeClr val="dk1"/>
              </a:solidFill>
              <a:latin typeface="Abadi" panose="020F0502020204030204" pitchFamily="34" charset="0"/>
              <a:ea typeface="Courier New"/>
              <a:cs typeface="Courier New"/>
              <a:sym typeface="Courier New"/>
            </a:endParaRPr>
          </a:p>
        </p:txBody>
      </p:sp>
      <p:pic>
        <p:nvPicPr>
          <p:cNvPr id="848" name="Google Shape;84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097" y="2870272"/>
            <a:ext cx="4237375" cy="21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800" y="3401445"/>
            <a:ext cx="3369675" cy="13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61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Q3: Matrix-Vector Mul on GPU (Finals)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61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856" name="Google Shape;856;p61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431500" cy="26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What if </a:t>
            </a:r>
            <a:r>
              <a:rPr lang="en" b="1"/>
              <a:t>one thread handles multiple rows?</a:t>
            </a:r>
            <a:r>
              <a:rPr lang="en"/>
              <a:t> (e.g., 32 per thread)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○"/>
            </a:pPr>
            <a:r>
              <a:rPr lang="en">
                <a:solidFill>
                  <a:srgbClr val="FF0000"/>
                </a:solidFill>
              </a:rPr>
              <a:t>Bad idea… spending a lot of time multiplying 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57" name="Google Shape;85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377" y="2318277"/>
            <a:ext cx="7649375" cy="24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62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86436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 if the data is too large to fit into shared memory?</a:t>
            </a:r>
            <a:endParaRPr sz="2800"/>
          </a:p>
        </p:txBody>
      </p:sp>
      <p:sp>
        <p:nvSpPr>
          <p:cNvPr id="863" name="Google Shape;863;p62"/>
          <p:cNvSpPr txBox="1">
            <a:spLocks noGrp="1"/>
          </p:cNvSpPr>
          <p:nvPr>
            <p:ph type="body" idx="1"/>
          </p:nvPr>
        </p:nvSpPr>
        <p:spPr>
          <a:xfrm>
            <a:off x="398550" y="906481"/>
            <a:ext cx="7737300" cy="38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>
                <a:solidFill>
                  <a:srgbClr val="FF0000"/>
                </a:solidFill>
              </a:rPr>
              <a:t>Any ideas?</a:t>
            </a:r>
            <a:endParaRPr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>
                <a:solidFill>
                  <a:srgbClr val="38761D"/>
                </a:solidFill>
              </a:rPr>
              <a:t>We can split the multiplication into multiple iterations (multiple calls to the kernel)</a:t>
            </a:r>
            <a:endParaRPr>
              <a:solidFill>
                <a:srgbClr val="38761D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8761D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>
                <a:solidFill>
                  <a:srgbClr val="38761D"/>
                </a:solidFill>
              </a:rPr>
              <a:t>Each call to the kernel copies a subset of the data to shared memory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8761D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 b="1">
                <a:solidFill>
                  <a:srgbClr val="38761D"/>
                </a:solidFill>
              </a:rPr>
              <a:t>Note: this is really what happens in AI stuff on the GPU - many datasets </a:t>
            </a:r>
            <a:r>
              <a:rPr lang="en" b="1" i="1">
                <a:solidFill>
                  <a:srgbClr val="38761D"/>
                </a:solidFill>
              </a:rPr>
              <a:t>cannot fit into GPU memory!</a:t>
            </a:r>
            <a:endParaRPr b="1" i="1">
              <a:solidFill>
                <a:srgbClr val="38761D"/>
              </a:solidFill>
            </a:endParaRPr>
          </a:p>
        </p:txBody>
      </p:sp>
      <p:sp>
        <p:nvSpPr>
          <p:cNvPr id="864" name="Google Shape;864;p62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 specification of memory order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3986750" y="828250"/>
            <a:ext cx="4801500" cy="17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</a:rPr>
              <a:t>Note for (e.g.) CS3211: we are talking about </a:t>
            </a:r>
            <a:r>
              <a:rPr lang="en" sz="1500" b="1" u="sng">
                <a:solidFill>
                  <a:srgbClr val="FF0000"/>
                </a:solidFill>
              </a:rPr>
              <a:t>hardware</a:t>
            </a:r>
            <a:r>
              <a:rPr lang="en" sz="1500" b="1">
                <a:solidFill>
                  <a:srgbClr val="FF0000"/>
                </a:solidFill>
              </a:rPr>
              <a:t> </a:t>
            </a:r>
            <a:r>
              <a:rPr lang="en" sz="1500" b="1" u="sng">
                <a:solidFill>
                  <a:srgbClr val="FF0000"/>
                </a:solidFill>
              </a:rPr>
              <a:t>level</a:t>
            </a:r>
            <a:r>
              <a:rPr lang="en" sz="1500" b="1">
                <a:solidFill>
                  <a:srgbClr val="FF0000"/>
                </a:solidFill>
              </a:rPr>
              <a:t> ordering in CS3210!</a:t>
            </a:r>
            <a:endParaRPr sz="15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</a:rPr>
              <a:t>i.e., what happens to assembly instructions, not high level languages like C++ with complex compilers</a:t>
            </a:r>
            <a:endParaRPr sz="1500" b="1">
              <a:solidFill>
                <a:srgbClr val="FF0000"/>
              </a:solidFill>
            </a:endParaRPr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75" y="828250"/>
            <a:ext cx="3705226" cy="40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3121" y="2515750"/>
            <a:ext cx="4630199" cy="2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</a:t>
            </a:r>
            <a:r>
              <a:rPr lang="en-US"/>
              <a:t>of tutorial </a:t>
            </a:r>
            <a:r>
              <a:rPr lang="en-US" dirty="0"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81413"/>
          </a:xfrm>
        </p:spPr>
        <p:txBody>
          <a:bodyPr>
            <a:normAutofit/>
          </a:bodyPr>
          <a:lstStyle/>
          <a:p>
            <a:r>
              <a:rPr lang="en-US" sz="2100"/>
              <a:t>Slides uploaded!</a:t>
            </a:r>
            <a:endParaRPr lang="en-US" sz="2100" dirty="0"/>
          </a:p>
          <a:p>
            <a:r>
              <a:rPr lang="en-US" dirty="0"/>
              <a:t>Feedback:	</a:t>
            </a:r>
            <a:r>
              <a:rPr lang="en-US" dirty="0">
                <a:hlinkClick r:id="rId3"/>
              </a:rPr>
              <a:t>bit.ly/</a:t>
            </a:r>
            <a:r>
              <a:rPr lang="en-US">
                <a:hlinkClick r:id="rId3"/>
              </a:rPr>
              <a:t>feedback-</a:t>
            </a:r>
            <a:r>
              <a:rPr lang="en-US" err="1">
                <a:hlinkClick r:id="rId3"/>
              </a:rPr>
              <a:t>theodore</a:t>
            </a:r>
            <a:r>
              <a:rPr lang="en-US"/>
              <a:t> or scan below </a:t>
            </a:r>
            <a:endParaRPr lang="en-US" dirty="0"/>
          </a:p>
          <a:p>
            <a:r>
              <a:rPr lang="en-US" sz="2100" dirty="0"/>
              <a:t>Email: 	</a:t>
            </a:r>
            <a:r>
              <a:rPr lang="en-US" sz="2100" dirty="0">
                <a:hlinkClick r:id="rId4"/>
              </a:rPr>
              <a:t>theo@comp.nus.edu.</a:t>
            </a:r>
            <a:r>
              <a:rPr lang="en-US" sz="2100">
                <a:hlinkClick r:id="rId4"/>
              </a:rPr>
              <a:t>sg</a:t>
            </a:r>
            <a:r>
              <a:rPr lang="en-US" sz="2100"/>
              <a:t> </a:t>
            </a:r>
            <a:endParaRPr lang="en-US" dirty="0"/>
          </a:p>
        </p:txBody>
      </p: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2FB4DE3-8DA2-8D3F-A5FE-4B6488A5E7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837" y="2953965"/>
            <a:ext cx="2016058" cy="201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2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304385" y="2310150"/>
            <a:ext cx="45855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The Processor Black Magic Iceberg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806" y="0"/>
            <a:ext cx="35516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86430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Why does the hardware do these memory tricks?</a:t>
            </a:r>
            <a:endParaRPr sz="3000"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355625" y="1143300"/>
            <a:ext cx="8432700" cy="25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Hardware-level stuff takes shortcuts to go </a:t>
            </a:r>
            <a:br>
              <a:rPr lang="en" sz="2700"/>
            </a:br>
            <a:r>
              <a:rPr lang="en" sz="2700" b="1"/>
              <a:t>fast </a:t>
            </a:r>
            <a:r>
              <a:rPr lang="en" sz="2700"/>
              <a:t>while staying </a:t>
            </a:r>
            <a:r>
              <a:rPr lang="en" sz="2700" b="1"/>
              <a:t>correct.</a:t>
            </a:r>
            <a:endParaRPr sz="27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1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The best developers </a:t>
            </a:r>
            <a:r>
              <a:rPr lang="en" sz="2700" b="1">
                <a:solidFill>
                  <a:schemeClr val="dk1"/>
                </a:solidFill>
              </a:rPr>
              <a:t>understand &amp; </a:t>
            </a:r>
            <a:r>
              <a:rPr lang="en" sz="2700" b="1"/>
              <a:t>exploit this</a:t>
            </a:r>
            <a:r>
              <a:rPr lang="en" sz="2700"/>
              <a:t> </a:t>
            </a:r>
            <a:br>
              <a:rPr lang="en" sz="2700"/>
            </a:br>
            <a:r>
              <a:rPr lang="en" sz="2700"/>
              <a:t>to keep programs fast.</a:t>
            </a:r>
            <a:endParaRPr sz="2700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86430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Relax our Memory Consistency?</a:t>
            </a: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567100" cy="7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lang="en" sz="2000" b="1">
                <a:solidFill>
                  <a:srgbClr val="FF0000"/>
                </a:solidFill>
              </a:rPr>
              <a:t>Motivation: </a:t>
            </a:r>
            <a:r>
              <a:rPr lang="en" sz="2000">
                <a:solidFill>
                  <a:srgbClr val="FF0000"/>
                </a:solidFill>
              </a:rPr>
              <a:t>is sequential consistency the most sensible memory model? </a:t>
            </a:r>
            <a:endParaRPr sz="2000">
              <a:solidFill>
                <a:srgbClr val="FF0000"/>
              </a:solidFill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050" y="1557550"/>
            <a:ext cx="5011525" cy="1775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21"/>
          <p:cNvGrpSpPr/>
          <p:nvPr/>
        </p:nvGrpSpPr>
        <p:grpSpPr>
          <a:xfrm>
            <a:off x="41025" y="2550575"/>
            <a:ext cx="9160325" cy="782625"/>
            <a:chOff x="41025" y="3160175"/>
            <a:chExt cx="9160325" cy="782625"/>
          </a:xfrm>
        </p:grpSpPr>
        <p:sp>
          <p:nvSpPr>
            <p:cNvPr id="151" name="Google Shape;151;p21"/>
            <p:cNvSpPr txBox="1"/>
            <p:nvPr/>
          </p:nvSpPr>
          <p:spPr>
            <a:xfrm>
              <a:off x="41025" y="3294800"/>
              <a:ext cx="22803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Write: </a:t>
              </a:r>
              <a:br>
                <a:rPr lang="en" b="1">
                  <a:solidFill>
                    <a:srgbClr val="FF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</a:br>
              <a:r>
                <a:rPr lang="en" b="1">
                  <a:solidFill>
                    <a:srgbClr val="FF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2x slower than read</a:t>
              </a:r>
              <a:endParaRPr sz="600" b="1">
                <a:solidFill>
                  <a:srgbClr val="FF0000"/>
                </a:solidFill>
              </a:endParaRPr>
            </a:p>
          </p:txBody>
        </p:sp>
        <p:sp>
          <p:nvSpPr>
            <p:cNvPr id="152" name="Google Shape;152;p21"/>
            <p:cNvSpPr txBox="1"/>
            <p:nvPr/>
          </p:nvSpPr>
          <p:spPr>
            <a:xfrm>
              <a:off x="6921050" y="3294800"/>
              <a:ext cx="22803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Write: </a:t>
              </a:r>
              <a:endParaRPr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2x slower than read</a:t>
              </a:r>
              <a:endParaRPr sz="600" b="1">
                <a:solidFill>
                  <a:srgbClr val="FF0000"/>
                </a:solidFill>
              </a:endParaRPr>
            </a:p>
          </p:txBody>
        </p:sp>
        <p:cxnSp>
          <p:nvCxnSpPr>
            <p:cNvPr id="153" name="Google Shape;153;p21"/>
            <p:cNvCxnSpPr/>
            <p:nvPr/>
          </p:nvCxnSpPr>
          <p:spPr>
            <a:xfrm rot="10800000" flipH="1">
              <a:off x="1798850" y="3228525"/>
              <a:ext cx="567600" cy="3693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4" name="Google Shape;154;p21"/>
            <p:cNvCxnSpPr/>
            <p:nvPr/>
          </p:nvCxnSpPr>
          <p:spPr>
            <a:xfrm rot="10800000">
              <a:off x="6702875" y="3160175"/>
              <a:ext cx="622500" cy="4308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55" name="Google Shape;155;p21"/>
          <p:cNvSpPr txBox="1"/>
          <p:nvPr/>
        </p:nvSpPr>
        <p:spPr>
          <a:xfrm>
            <a:off x="118350" y="3336825"/>
            <a:ext cx="89073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Single Core’s view: </a:t>
            </a:r>
            <a:br>
              <a:rPr lang="en" sz="30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sz="30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why should “unrelated” writes prevent reads?</a:t>
            </a:r>
            <a:endParaRPr sz="3000" b="1">
              <a:solidFill>
                <a:srgbClr val="FF0000"/>
              </a:solidFill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0" y="4795875"/>
            <a:ext cx="4021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Ref: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https://www.cs.utexas.edu/~bornholt/post/memory-models.html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body" idx="1"/>
          </p:nvPr>
        </p:nvSpPr>
        <p:spPr>
          <a:xfrm>
            <a:off x="398550" y="906478"/>
            <a:ext cx="5100600" cy="33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Relaxing W → R order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Put writes into a </a:t>
            </a:r>
            <a:r>
              <a:rPr lang="en" b="1"/>
              <a:t>store buffer </a:t>
            </a:r>
            <a:r>
              <a:rPr lang="en"/>
              <a:t>and let them execute </a:t>
            </a:r>
            <a:r>
              <a:rPr lang="en" b="1"/>
              <a:t>later</a:t>
            </a:r>
            <a:r>
              <a:rPr lang="en"/>
              <a:t> (when necessary)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Unrelated reads (no data dependencies) </a:t>
            </a:r>
            <a:r>
              <a:rPr lang="en" b="1"/>
              <a:t>from the same processor</a:t>
            </a:r>
            <a:r>
              <a:rPr lang="en"/>
              <a:t> can continue!</a:t>
            </a:r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9650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 Hardware store buffers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426" y="674850"/>
            <a:ext cx="3458275" cy="37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0" y="4795875"/>
            <a:ext cx="4021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Ref: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https://www.cs.utexas.edu/~bornholt/post/memory-models.html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3612</Words>
  <Application>Microsoft Office PowerPoint</Application>
  <PresentationFormat>On-screen Show (16:9)</PresentationFormat>
  <Paragraphs>627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AndesNeue Alt 2 Medium</vt:lpstr>
      <vt:lpstr>Abadi</vt:lpstr>
      <vt:lpstr>Arial</vt:lpstr>
      <vt:lpstr>Courier New</vt:lpstr>
      <vt:lpstr>Quattrocento Sans</vt:lpstr>
      <vt:lpstr>PT Serif</vt:lpstr>
      <vt:lpstr>AndesNeue Alt 2 Book</vt:lpstr>
      <vt:lpstr>Calibri</vt:lpstr>
      <vt:lpstr>Beatrice template</vt:lpstr>
      <vt:lpstr>CS3210 Tutorial 3</vt:lpstr>
      <vt:lpstr>Today’s Big Concept: Coherence &amp; Consistency</vt:lpstr>
      <vt:lpstr>Coherence vs Consistency</vt:lpstr>
      <vt:lpstr>Coherence vs Consistency</vt:lpstr>
      <vt:lpstr>ISA specification of memory order</vt:lpstr>
      <vt:lpstr>PowerPoint Presentation</vt:lpstr>
      <vt:lpstr>Why does the hardware do these memory tricks?</vt:lpstr>
      <vt:lpstr>Why Relax our Memory Consistency?</vt:lpstr>
      <vt:lpstr>Implementation: Hardware store buffers</vt:lpstr>
      <vt:lpstr>Considerations with W → R relaxation</vt:lpstr>
      <vt:lpstr>Understanding Relaxation</vt:lpstr>
      <vt:lpstr>Understanding Relaxation: Not-Possible Case</vt:lpstr>
      <vt:lpstr>Understanding Relaxation: Not-Possible Case </vt:lpstr>
      <vt:lpstr>Memory Models in CS3210</vt:lpstr>
      <vt:lpstr>Agenda</vt:lpstr>
      <vt:lpstr>Question 1: Sequential Consistency</vt:lpstr>
      <vt:lpstr>Question 1a: Sequential Consistency</vt:lpstr>
      <vt:lpstr>Question 1a: Sequential Consistency</vt:lpstr>
      <vt:lpstr>Question 1a: Sequential Consistency</vt:lpstr>
      <vt:lpstr>Question 1a: Sequential Consistency</vt:lpstr>
      <vt:lpstr>Question 1a: Sequential Consistency</vt:lpstr>
      <vt:lpstr>Question 1b: Sequential Consistency</vt:lpstr>
      <vt:lpstr>Question 1c: Sequential Consistency</vt:lpstr>
      <vt:lpstr>Question 1c: Sequential Consistency</vt:lpstr>
      <vt:lpstr>Question 1c: Sequential Consistency</vt:lpstr>
      <vt:lpstr>Question 1d: Fails under TSO/PC/PSO?</vt:lpstr>
      <vt:lpstr>Question 1d: Fails under TSO/PC/PSO?</vt:lpstr>
      <vt:lpstr>Question 1d: Fails under TSO/PC/PSO?</vt:lpstr>
      <vt:lpstr>Question 1d: Fails under TSO/PC/PSO?</vt:lpstr>
      <vt:lpstr>Question 2: Relaxed Consistency</vt:lpstr>
      <vt:lpstr>Q2: Relaxed Consistency</vt:lpstr>
      <vt:lpstr>Q2: Relaxed Consistency</vt:lpstr>
      <vt:lpstr>Q2: Relaxed Consistency</vt:lpstr>
      <vt:lpstr>Q2: Relaxed Consistency</vt:lpstr>
      <vt:lpstr>Q2: Relaxed Consistency</vt:lpstr>
      <vt:lpstr>Why does this matter?</vt:lpstr>
      <vt:lpstr>Why does this matter? </vt:lpstr>
      <vt:lpstr>Question 3: Matrix-Vector Mul on GPU (Finals)</vt:lpstr>
      <vt:lpstr>Q3: Matrix-Vector Mul on GPU (Finals)  </vt:lpstr>
      <vt:lpstr>Q3: Matrix-Vector Mul on GPU (Finals)  </vt:lpstr>
      <vt:lpstr>Q3: Matrix-Vector Mul on GPU (Finals)  </vt:lpstr>
      <vt:lpstr>Q3: Matrix-Vector Mul on GPU (Finals)  </vt:lpstr>
      <vt:lpstr>Real World: CUDA Occupancy Calculator</vt:lpstr>
      <vt:lpstr>Q3: Matrix-Vector Mul on GPU (Finals)  </vt:lpstr>
      <vt:lpstr>Q3: Matrix-Vector Mul on GPU (Finals)   </vt:lpstr>
      <vt:lpstr>Q3: Matrix-Vector Mul on GPU (Finals)   </vt:lpstr>
      <vt:lpstr>Q3: Matrix-Vector Mul on GPU (Finals)   </vt:lpstr>
      <vt:lpstr>Q3: Matrix-Vector Mul on GPU (Finals)   </vt:lpstr>
      <vt:lpstr>What if the data is too large to fit into shared memory?</vt:lpstr>
      <vt:lpstr>End of tutorial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Theodore Leebrant</cp:lastModifiedBy>
  <cp:revision>2</cp:revision>
  <dcterms:modified xsi:type="dcterms:W3CDTF">2024-10-07T07:59:02Z</dcterms:modified>
</cp:coreProperties>
</file>