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64" r:id="rId6"/>
    <p:sldId id="268" r:id="rId7"/>
    <p:sldId id="267" r:id="rId8"/>
    <p:sldId id="265" r:id="rId9"/>
    <p:sldId id="269" r:id="rId10"/>
    <p:sldId id="270" r:id="rId11"/>
    <p:sldId id="271" r:id="rId12"/>
    <p:sldId id="273" r:id="rId13"/>
    <p:sldId id="274" r:id="rId14"/>
    <p:sldId id="275" r:id="rId15"/>
    <p:sldId id="279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1" r:id="rId29"/>
    <p:sldId id="296" r:id="rId30"/>
    <p:sldId id="306" r:id="rId31"/>
    <p:sldId id="297" r:id="rId32"/>
    <p:sldId id="298" r:id="rId33"/>
    <p:sldId id="301" r:id="rId34"/>
    <p:sldId id="302" r:id="rId35"/>
    <p:sldId id="303" r:id="rId36"/>
    <p:sldId id="304" r:id="rId37"/>
    <p:sldId id="305" r:id="rId38"/>
    <p:sldId id="293" r:id="rId39"/>
    <p:sldId id="307" r:id="rId40"/>
    <p:sldId id="294" r:id="rId41"/>
    <p:sldId id="295" r:id="rId42"/>
    <p:sldId id="290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12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8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5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96f58b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96f58b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Main Content Slide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6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3210.github.io/student-guide/access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rirams/cs3210/L1_code.zi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dc.comp.nus.edu.sg/accounts/profile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eo@comp.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theo@comp.nus.edu.s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Processes, Threads, and Synchronization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by Sriram’s, Richard’s, Cristina’s and 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0B50-7052-B4C2-8842-354A9C9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Lab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EB03-4B2A-7267-10A0-C16773A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/>
              <a:t>For you:</a:t>
            </a:r>
          </a:p>
          <a:p>
            <a:pPr lvl="1"/>
            <a:r>
              <a:rPr lang="en-US" dirty="0"/>
              <a:t>Labs/Tutorials are for you to learn. </a:t>
            </a:r>
            <a:r>
              <a:rPr lang="en-US" dirty="0">
                <a:latin typeface="AndesNeue Alt 2 Medium" panose="00000600000000000000" pitchFamily="2" charset="0"/>
              </a:rPr>
              <a:t>No stress.</a:t>
            </a:r>
            <a:br>
              <a:rPr lang="en-US" b="1" dirty="0"/>
            </a:br>
            <a:r>
              <a:rPr lang="en-US" dirty="0"/>
              <a:t>Only a small percentage of grade. Please experiment!</a:t>
            </a:r>
          </a:p>
          <a:p>
            <a:pPr lvl="1"/>
            <a:r>
              <a:rPr lang="en-US" dirty="0"/>
              <a:t>Feel free to talk, communicate, </a:t>
            </a:r>
            <a:r>
              <a:rPr lang="en-US" dirty="0">
                <a:latin typeface="AndesNeue Alt 2 Medium" panose="00000600000000000000" pitchFamily="2" charset="0"/>
              </a:rPr>
              <a:t>work together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>
                <a:latin typeface="AndesNeue Alt 2 Medium" panose="00000600000000000000" pitchFamily="2" charset="0"/>
              </a:rPr>
              <a:t>Submit separately, state who you worked with.</a:t>
            </a:r>
          </a:p>
          <a:p>
            <a:pPr lvl="1"/>
            <a:r>
              <a:rPr lang="en-US" dirty="0"/>
              <a:t>First tutorial slot challenges…</a:t>
            </a:r>
          </a:p>
          <a:p>
            <a:r>
              <a:rPr lang="en-US" dirty="0"/>
              <a:t>Me:</a:t>
            </a:r>
          </a:p>
          <a:p>
            <a:pPr lvl="1"/>
            <a:r>
              <a:rPr lang="en-US" dirty="0"/>
              <a:t>I will probably not give direct answers, but I will guide </a:t>
            </a:r>
            <a:r>
              <a:rPr lang="en-US" dirty="0">
                <a:sym typeface="Wingdings" panose="05000000000000000000" pitchFamily="2" charset="2"/>
              </a:rPr>
              <a:t>:)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be hovering around, try not to be conscious of it, trying to help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Might interrupt with solutions and interesting </a:t>
            </a:r>
            <a:r>
              <a:rPr lang="en-US" dirty="0" err="1">
                <a:sym typeface="Wingdings" panose="05000000000000000000" pitchFamily="2" charset="2"/>
              </a:rPr>
              <a:t>behaviours</a:t>
            </a:r>
            <a:r>
              <a:rPr lang="en-US" dirty="0">
                <a:sym typeface="Wingdings" panose="05000000000000000000" pitchFamily="2" charset="2"/>
              </a:rPr>
              <a:t> / questions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start at :05 and finish in ~1h, but will stay back for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CS3210 Lab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/ Threads /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00778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for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/>
          <a:lstStyle/>
          <a:p>
            <a:r>
              <a:rPr lang="en-US" dirty="0"/>
              <a:t>‘C-style’ C++ programming language</a:t>
            </a:r>
          </a:p>
          <a:p>
            <a:pPr lvl="1"/>
            <a:r>
              <a:rPr lang="en-US" dirty="0"/>
              <a:t>C++ </a:t>
            </a:r>
            <a:r>
              <a:rPr lang="en-US" dirty="0">
                <a:latin typeface="AndesNeue Alt 2 Book it" panose="00000500000000000000" pitchFamily="2" charset="0"/>
              </a:rPr>
              <a:t>only</a:t>
            </a:r>
            <a:r>
              <a:rPr lang="en-US" dirty="0"/>
              <a:t>! Even if you want to write C…</a:t>
            </a:r>
          </a:p>
          <a:p>
            <a:pPr lvl="1"/>
            <a:r>
              <a:rPr lang="en-US" dirty="0"/>
              <a:t>[Lab 1] Use only the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library.</a:t>
            </a:r>
          </a:p>
          <a:p>
            <a:pPr lvl="2"/>
            <a:r>
              <a:rPr lang="en-US" dirty="0"/>
              <a:t>(i.e. don’t use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std::mutex</a:t>
            </a:r>
            <a:r>
              <a:rPr lang="en-US" dirty="0"/>
              <a:t>,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std::thread</a:t>
            </a:r>
            <a:r>
              <a:rPr lang="en-US" dirty="0"/>
              <a:t>, …)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Do the lab exercises in order!</a:t>
            </a:r>
          </a:p>
          <a:p>
            <a:r>
              <a:rPr lang="en-US" dirty="0"/>
              <a:t>Submit the necessary exercises</a:t>
            </a:r>
          </a:p>
          <a:p>
            <a:pPr lvl="1"/>
            <a:r>
              <a:rPr lang="en-US" dirty="0"/>
              <a:t>Lab 1 deadline: next week, 2 Sept,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1400hrs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A365EB-CB2B-A2DB-96A7-5064A53E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4" y="1825625"/>
            <a:ext cx="368004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4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grpSp>
        <p:nvGrpSpPr>
          <p:cNvPr id="4" name="Google Shape;310;p41">
            <a:extLst>
              <a:ext uri="{FF2B5EF4-FFF2-40B4-BE49-F238E27FC236}">
                <a16:creationId xmlns:a16="http://schemas.microsoft.com/office/drawing/2014/main" id="{CBEDD9AC-9B3A-6B51-DCD9-9DFA5079D2AE}"/>
              </a:ext>
            </a:extLst>
          </p:cNvPr>
          <p:cNvGrpSpPr/>
          <p:nvPr/>
        </p:nvGrpSpPr>
        <p:grpSpPr>
          <a:xfrm>
            <a:off x="838200" y="2643041"/>
            <a:ext cx="5172075" cy="3005283"/>
            <a:chOff x="0" y="1557763"/>
            <a:chExt cx="4338350" cy="2548684"/>
          </a:xfrm>
        </p:grpSpPr>
        <p:pic>
          <p:nvPicPr>
            <p:cNvPr id="5" name="Google Shape;311;p41">
              <a:extLst>
                <a:ext uri="{FF2B5EF4-FFF2-40B4-BE49-F238E27FC236}">
                  <a16:creationId xmlns:a16="http://schemas.microsoft.com/office/drawing/2014/main" id="{7A71F161-D1EF-6077-9882-FC20BF4C15D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41096"/>
            <a:stretch/>
          </p:blipFill>
          <p:spPr>
            <a:xfrm>
              <a:off x="0" y="2139446"/>
              <a:ext cx="43383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312;p41">
              <a:extLst>
                <a:ext uri="{FF2B5EF4-FFF2-40B4-BE49-F238E27FC236}">
                  <a16:creationId xmlns:a16="http://schemas.microsoft.com/office/drawing/2014/main" id="{833740DC-EEBD-2A5F-4087-1E7AFF29C5F1}"/>
                </a:ext>
              </a:extLst>
            </p:cNvPr>
            <p:cNvSpPr txBox="1"/>
            <p:nvPr/>
          </p:nvSpPr>
          <p:spPr>
            <a:xfrm>
              <a:off x="799775" y="15577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Python</a:t>
              </a:r>
              <a:endParaRPr dirty="0"/>
            </a:p>
          </p:txBody>
        </p:sp>
      </p:grpSp>
      <p:grpSp>
        <p:nvGrpSpPr>
          <p:cNvPr id="7" name="Google Shape;313;p41">
            <a:extLst>
              <a:ext uri="{FF2B5EF4-FFF2-40B4-BE49-F238E27FC236}">
                <a16:creationId xmlns:a16="http://schemas.microsoft.com/office/drawing/2014/main" id="{A3328F87-6B01-D401-1714-D007D3F72185}"/>
              </a:ext>
            </a:extLst>
          </p:cNvPr>
          <p:cNvGrpSpPr/>
          <p:nvPr/>
        </p:nvGrpSpPr>
        <p:grpSpPr>
          <a:xfrm>
            <a:off x="6136050" y="2727242"/>
            <a:ext cx="5217750" cy="2921081"/>
            <a:chOff x="4464125" y="1641963"/>
            <a:chExt cx="4599150" cy="2464487"/>
          </a:xfrm>
        </p:grpSpPr>
        <p:pic>
          <p:nvPicPr>
            <p:cNvPr id="8" name="Google Shape;314;p41">
              <a:extLst>
                <a:ext uri="{FF2B5EF4-FFF2-40B4-BE49-F238E27FC236}">
                  <a16:creationId xmlns:a16="http://schemas.microsoft.com/office/drawing/2014/main" id="{302C3B48-0CE4-6C33-5ACD-BA85D86E7A5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4125" y="2139450"/>
              <a:ext cx="45991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315;p41">
              <a:extLst>
                <a:ext uri="{FF2B5EF4-FFF2-40B4-BE49-F238E27FC236}">
                  <a16:creationId xmlns:a16="http://schemas.microsoft.com/office/drawing/2014/main" id="{018A15A4-E5F1-7463-B286-BBE9CF2596E7}"/>
                </a:ext>
              </a:extLst>
            </p:cNvPr>
            <p:cNvSpPr txBox="1"/>
            <p:nvPr/>
          </p:nvSpPr>
          <p:spPr>
            <a:xfrm>
              <a:off x="5263700" y="16419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C/C++</a:t>
              </a: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C955BE-6AB6-ADB6-7BA6-5DD53BBB5406}"/>
              </a:ext>
            </a:extLst>
          </p:cNvPr>
          <p:cNvSpPr txBox="1"/>
          <p:nvPr/>
        </p:nvSpPr>
        <p:spPr>
          <a:xfrm>
            <a:off x="838200" y="131747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(because anyone can solve embarrassingly parallel problems.)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955BE-6AB6-ADB6-7BA6-5DD53BBB5406}"/>
              </a:ext>
            </a:extLst>
          </p:cNvPr>
          <p:cNvSpPr txBox="1"/>
          <p:nvPr/>
        </p:nvSpPr>
        <p:spPr>
          <a:xfrm>
            <a:off x="838200" y="131747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(because anyone can solve embarrassingly parallel problems.)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3" name="Google Shape;323;p42">
            <a:extLst>
              <a:ext uri="{FF2B5EF4-FFF2-40B4-BE49-F238E27FC236}">
                <a16:creationId xmlns:a16="http://schemas.microsoft.com/office/drawing/2014/main" id="{1306A1C6-9FAC-AC94-0944-658C6BC4C2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2850" y="2643042"/>
            <a:ext cx="4213250" cy="1699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324;p42">
            <a:extLst>
              <a:ext uri="{FF2B5EF4-FFF2-40B4-BE49-F238E27FC236}">
                <a16:creationId xmlns:a16="http://schemas.microsoft.com/office/drawing/2014/main" id="{B2FA3F20-1CC2-88B6-19C0-741EC9AB1B04}"/>
              </a:ext>
            </a:extLst>
          </p:cNvPr>
          <p:cNvGrpSpPr/>
          <p:nvPr/>
        </p:nvGrpSpPr>
        <p:grpSpPr>
          <a:xfrm>
            <a:off x="1727126" y="3332142"/>
            <a:ext cx="4266417" cy="2484500"/>
            <a:chOff x="165026" y="2081400"/>
            <a:chExt cx="4266417" cy="2484500"/>
          </a:xfrm>
        </p:grpSpPr>
        <p:pic>
          <p:nvPicPr>
            <p:cNvPr id="12" name="Google Shape;325;p42">
              <a:extLst>
                <a:ext uri="{FF2B5EF4-FFF2-40B4-BE49-F238E27FC236}">
                  <a16:creationId xmlns:a16="http://schemas.microsoft.com/office/drawing/2014/main" id="{F95F9A82-6518-DD92-DF5B-78908E6E385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31119"/>
            <a:stretch/>
          </p:blipFill>
          <p:spPr>
            <a:xfrm>
              <a:off x="165026" y="2081400"/>
              <a:ext cx="4266417" cy="98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326;p42">
              <a:extLst>
                <a:ext uri="{FF2B5EF4-FFF2-40B4-BE49-F238E27FC236}">
                  <a16:creationId xmlns:a16="http://schemas.microsoft.com/office/drawing/2014/main" id="{7CBD3980-E013-9DD0-7587-A679AED7C6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3425" y="3585194"/>
              <a:ext cx="4069625" cy="9807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327;p42">
            <a:extLst>
              <a:ext uri="{FF2B5EF4-FFF2-40B4-BE49-F238E27FC236}">
                <a16:creationId xmlns:a16="http://schemas.microsoft.com/office/drawing/2014/main" id="{0F7C0D05-A4E7-5387-D8B3-501AE788F982}"/>
              </a:ext>
            </a:extLst>
          </p:cNvPr>
          <p:cNvGrpSpPr/>
          <p:nvPr/>
        </p:nvGrpSpPr>
        <p:grpSpPr>
          <a:xfrm>
            <a:off x="4036375" y="4790391"/>
            <a:ext cx="6647550" cy="1026250"/>
            <a:chOff x="2474275" y="3539649"/>
            <a:chExt cx="6647550" cy="1026250"/>
          </a:xfrm>
        </p:grpSpPr>
        <p:pic>
          <p:nvPicPr>
            <p:cNvPr id="15" name="Google Shape;328;p42">
              <a:extLst>
                <a:ext uri="{FF2B5EF4-FFF2-40B4-BE49-F238E27FC236}">
                  <a16:creationId xmlns:a16="http://schemas.microsoft.com/office/drawing/2014/main" id="{5E2FA58F-1D37-B9BC-7382-D7724FEF90E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52925" y="3539649"/>
              <a:ext cx="4168900" cy="102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329;p42">
              <a:extLst>
                <a:ext uri="{FF2B5EF4-FFF2-40B4-BE49-F238E27FC236}">
                  <a16:creationId xmlns:a16="http://schemas.microsoft.com/office/drawing/2014/main" id="{B50A7B8D-7560-D0D7-1CA6-F2DA83E701C8}"/>
                </a:ext>
              </a:extLst>
            </p:cNvPr>
            <p:cNvSpPr/>
            <p:nvPr/>
          </p:nvSpPr>
          <p:spPr>
            <a:xfrm>
              <a:off x="2474275" y="3583225"/>
              <a:ext cx="691800" cy="1950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0;p42">
              <a:extLst>
                <a:ext uri="{FF2B5EF4-FFF2-40B4-BE49-F238E27FC236}">
                  <a16:creationId xmlns:a16="http://schemas.microsoft.com/office/drawing/2014/main" id="{CEE237D9-B6D6-12BE-D4C1-186DD1FAD2AC}"/>
                </a:ext>
              </a:extLst>
            </p:cNvPr>
            <p:cNvSpPr/>
            <p:nvPr/>
          </p:nvSpPr>
          <p:spPr>
            <a:xfrm>
              <a:off x="7335650" y="3539650"/>
              <a:ext cx="1532400" cy="20310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47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1B75A2-955C-E5DA-7E8D-87962312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085E-E458-AB56-3EEE-FD7C1A9CD047}"/>
              </a:ext>
            </a:extLst>
          </p:cNvPr>
          <p:cNvSpPr txBox="1"/>
          <p:nvPr/>
        </p:nvSpPr>
        <p:spPr>
          <a:xfrm>
            <a:off x="838200" y="136396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Anyone can solve embarrassingly parallel problems;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difficult part is coordinating between tasks, a.k.a. synchronization!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7" name="Google Shape;338;p43">
            <a:extLst>
              <a:ext uri="{FF2B5EF4-FFF2-40B4-BE49-F238E27FC236}">
                <a16:creationId xmlns:a16="http://schemas.microsoft.com/office/drawing/2014/main" id="{2BB1209E-D963-A337-6EF0-0DA53239115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7875" y="2488406"/>
            <a:ext cx="809625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54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EBB-2FFD-1D20-A053-306F7B9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D08D-C85A-B86F-F47A-666DF135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ndesNeue Alt 2 Medium" panose="00000600000000000000" pitchFamily="2" charset="0"/>
              </a:rPr>
              <a:t>Connect to lab machines, download code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ex1</a:t>
            </a:r>
            <a:r>
              <a:rPr lang="en-US" dirty="0"/>
              <a:t>: processes with fork/wait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ex2</a:t>
            </a:r>
            <a:r>
              <a:rPr lang="en-US" dirty="0"/>
              <a:t>: </a:t>
            </a:r>
            <a:r>
              <a:rPr lang="en-US" dirty="0" err="1"/>
              <a:t>pthreads</a:t>
            </a:r>
            <a:r>
              <a:rPr lang="en-US" dirty="0"/>
              <a:t> ordering, counter variable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Bonus: Semaphore usage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ex3</a:t>
            </a:r>
            <a:r>
              <a:rPr lang="en-US" dirty="0"/>
              <a:t>: race condition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ex4</a:t>
            </a:r>
            <a:r>
              <a:rPr lang="en-US" dirty="0"/>
              <a:t>: </a:t>
            </a:r>
            <a:r>
              <a:rPr lang="en-US" dirty="0" err="1"/>
              <a:t>pthread</a:t>
            </a:r>
            <a:r>
              <a:rPr lang="en-US" dirty="0"/>
              <a:t> joining  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ex5</a:t>
            </a:r>
            <a:r>
              <a:rPr lang="en-US" dirty="0"/>
              <a:t>: </a:t>
            </a:r>
            <a:r>
              <a:rPr lang="en-US" dirty="0" err="1"/>
              <a:t>pthread</a:t>
            </a:r>
            <a:r>
              <a:rPr lang="en-US" dirty="0"/>
              <a:t> mutexes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ex6</a:t>
            </a:r>
            <a:r>
              <a:rPr lang="en-US" dirty="0"/>
              <a:t>: condition variables (starts to get challenging)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ex7</a:t>
            </a:r>
            <a:r>
              <a:rPr lang="en-US" dirty="0"/>
              <a:t>: producer-consumer: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ex8</a:t>
            </a:r>
            <a:r>
              <a:rPr lang="en-US" dirty="0"/>
              <a:t>: producer-consumer: processes and semaphores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ex9</a:t>
            </a:r>
            <a:r>
              <a:rPr lang="en-US" dirty="0"/>
              <a:t>: explaining ex7 and ex8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Visiting the PDC lab downstairs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4F12-FE1E-B8ED-2DDD-4FCB3D83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41FA-8D57-2362-7F2D-037C1466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87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nus-cs3210.github.io/student-guide/accessing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Get SoC ID </a:t>
            </a:r>
          </a:p>
          <a:p>
            <a:pPr marL="514350" indent="-514350">
              <a:buAutoNum type="arabicPeriod"/>
            </a:pPr>
            <a:r>
              <a:rPr lang="en-US" dirty="0"/>
              <a:t>Check email for PDC Lab username &amp; password</a:t>
            </a:r>
          </a:p>
          <a:p>
            <a:pPr marL="514350" indent="-514350">
              <a:buAutoNum type="arabicPeriod"/>
            </a:pPr>
            <a:r>
              <a:rPr lang="en-US" dirty="0"/>
              <a:t>Get SoC VPN (not for </a:t>
            </a:r>
            <a:r>
              <a:rPr lang="en-US" dirty="0">
                <a:latin typeface="AndesNeue Alt 2 Book it" panose="00000500000000000000" pitchFamily="2" charset="0"/>
              </a:rPr>
              <a:t>right now,</a:t>
            </a:r>
            <a:r>
              <a:rPr lang="en-US" dirty="0"/>
              <a:t> but for accesses outside SoC)</a:t>
            </a:r>
          </a:p>
          <a:p>
            <a:pPr marL="514350" indent="-514350">
              <a:buAutoNum type="arabicPeriod"/>
            </a:pPr>
            <a:r>
              <a:rPr lang="en-US" dirty="0"/>
              <a:t>SSH to </a:t>
            </a: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soctf-pdc-xxx.d1.comp.nus.edu.sg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xxx</a:t>
            </a:r>
            <a:r>
              <a:rPr lang="en-US" dirty="0"/>
              <a:t> is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001-003</a:t>
            </a:r>
            <a:r>
              <a:rPr lang="en-US" dirty="0"/>
              <a:t> or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009-011</a:t>
            </a:r>
            <a:r>
              <a:rPr lang="en-US" dirty="0"/>
              <a:t>; don’t crowd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001</a:t>
            </a:r>
            <a:r>
              <a:rPr lang="en-US" dirty="0"/>
              <a:t> :’)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lab code into the machines and start the lab :D</a:t>
            </a:r>
          </a:p>
          <a:p>
            <a:pPr lvl="1"/>
            <a:r>
              <a:rPr lang="da-DK" sz="1800" i="0" u="none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</a:rPr>
              <a:t>wget  </a:t>
            </a:r>
            <a:r>
              <a:rPr lang="da-DK" sz="1800" i="0" u="sng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https://www.comp.nus.edu.sg/~srirams/cs3210/L1_code.zip</a:t>
            </a:r>
            <a:endParaRPr lang="en-US" sz="1800" i="0" u="sng" strike="noStrike" dirty="0">
              <a:effectLst/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1800" i="0" u="none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</a:rPr>
              <a:t>unzip L1_code.zip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For 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VSCode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users, SSH into the node with bash/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powershell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first to change your password before using 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VSCode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to connect!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F1235-CBED-195F-DE5F-094D8189B40B}"/>
              </a:ext>
            </a:extLst>
          </p:cNvPr>
          <p:cNvSpPr txBox="1"/>
          <p:nvPr/>
        </p:nvSpPr>
        <p:spPr>
          <a:xfrm>
            <a:off x="7753350" y="285750"/>
            <a:ext cx="40195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ndesNeue Alt 2 Medium" panose="00000600000000000000" pitchFamily="2" charset="0"/>
              </a:rPr>
              <a:t>Ask for help if you can’t SSH!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For advanced users: </a:t>
            </a:r>
            <a:r>
              <a:rPr lang="en-US" dirty="0">
                <a:latin typeface="AndesNeue Alt 2 Book" panose="00000500000000000000" pitchFamily="2" charset="0"/>
              </a:rPr>
              <a:t>generate SSH key, copy your key to the </a:t>
            </a:r>
            <a:r>
              <a:rPr lang="en-US" dirty="0" err="1">
                <a:latin typeface="AndesNeue Alt 2 Book" panose="00000500000000000000" pitchFamily="2" charset="0"/>
              </a:rPr>
              <a:t>pdc</a:t>
            </a:r>
            <a:r>
              <a:rPr lang="en-US" dirty="0">
                <a:latin typeface="AndesNeue Alt 2 Book" panose="00000500000000000000" pitchFamily="2" charset="0"/>
              </a:rPr>
              <a:t> machines, set up your SSH config file…</a:t>
            </a:r>
          </a:p>
        </p:txBody>
      </p:sp>
    </p:spTree>
    <p:extLst>
      <p:ext uri="{BB962C8B-B14F-4D97-AF65-F5344CB8AC3E}">
        <p14:creationId xmlns:p14="http://schemas.microsoft.com/office/powerpoint/2010/main" val="303628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E43-6CF5-1001-8273-D39CE5B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[Extra] Quality-of-life for SSH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0769-931B-35A1-9322-F411C726C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adding the following to </a:t>
            </a:r>
            <a:r>
              <a:rPr lang="en-US" sz="2600" dirty="0">
                <a:latin typeface="Iosevka" panose="02000509000000000000" pitchFamily="49" charset="0"/>
                <a:ea typeface="Iosevka" panose="02000509000000000000" pitchFamily="49" charset="0"/>
              </a:rPr>
              <a:t>~/.ssh/config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Host pdc-003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HostName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soctf-pdc-003.d1.comp.nus.edu.sg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User </a:t>
            </a:r>
            <a:r>
              <a:rPr lang="en-US" sz="1600" dirty="0">
                <a:solidFill>
                  <a:schemeClr val="accent2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[insert your lab id here]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ForwardAgent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you can just type</a:t>
            </a:r>
            <a:br>
              <a:rPr lang="en-US" dirty="0"/>
            </a:b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ssh pdc-003 </a:t>
            </a:r>
            <a:r>
              <a:rPr lang="en-US" sz="2400" dirty="0"/>
              <a:t> </a:t>
            </a:r>
            <a:r>
              <a:rPr lang="en-US" dirty="0"/>
              <a:t>to connect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67BED-BD2A-11A8-3DC5-5F06133A0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your SSH key:</a:t>
            </a:r>
            <a:br>
              <a:rPr lang="en-US" dirty="0"/>
            </a:b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ssh-keygen -t ed25519</a:t>
            </a:r>
          </a:p>
          <a:p>
            <a:pPr lvl="1"/>
            <a:r>
              <a:rPr lang="en-US" dirty="0"/>
              <a:t>Add your public key (.pub) to </a:t>
            </a:r>
            <a:r>
              <a:rPr lang="en-US" sz="2000" dirty="0">
                <a:hlinkClick r:id="rId2"/>
              </a:rPr>
              <a:t>pdc.comp.nus.edu.sg/accounts/profile/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Modify your config:</a:t>
            </a:r>
          </a:p>
          <a:p>
            <a:pPr marL="0" indent="0">
              <a:buNone/>
            </a:pPr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Host pdc-003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HostName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soctf-pdc-003.d1.comp.nus.edu.sg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User </a:t>
            </a:r>
            <a:r>
              <a:rPr lang="en-US" sz="1600" dirty="0">
                <a:solidFill>
                  <a:schemeClr val="accent2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[insert your lab id here]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ForwardAgent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yes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IdentityFile</a:t>
            </a:r>
            <a:r>
              <a:rPr lang="en-US" sz="1600" dirty="0">
                <a:solidFill>
                  <a:srgbClr val="0070C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~/.ssh/id_ed25519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F84EB-9093-1A76-578F-50B1BE6D2952}"/>
              </a:ext>
            </a:extLst>
          </p:cNvPr>
          <p:cNvCxnSpPr/>
          <p:nvPr/>
        </p:nvCxnSpPr>
        <p:spPr>
          <a:xfrm>
            <a:off x="5953125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8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D7CA7A-4D5A-ADC2-8898-9B65BD09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vs. Unnamed Semaphores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CED7-E26C-3F19-E31D-22E1B327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</a:rPr>
              <a:t>Named</a:t>
            </a:r>
            <a:r>
              <a:rPr lang="en-US" dirty="0"/>
              <a:t> semaphores (created with </a:t>
            </a:r>
            <a:r>
              <a:rPr lang="en-US" sz="2400" dirty="0" err="1">
                <a:latin typeface="Iosevka" panose="02000509000000000000" pitchFamily="49" charset="0"/>
                <a:ea typeface="Iosevka" panose="02000509000000000000" pitchFamily="49" charset="0"/>
              </a:rPr>
              <a:t>sem_open</a:t>
            </a:r>
            <a:r>
              <a:rPr lang="en-US" dirty="0"/>
              <a:t>) are "automatically shared between processes" - how?</a:t>
            </a:r>
          </a:p>
          <a:p>
            <a:pPr lvl="1"/>
            <a:r>
              <a:rPr lang="en-US" dirty="0"/>
              <a:t>Processes duplicate their memory spaces on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fork()</a:t>
            </a:r>
          </a:p>
          <a:p>
            <a:endParaRPr lang="en-US" dirty="0"/>
          </a:p>
          <a:p>
            <a:r>
              <a:rPr lang="en-US" dirty="0"/>
              <a:t>Parent process executes:</a:t>
            </a:r>
          </a:p>
          <a:p>
            <a:pPr marL="457200" lvl="1" indent="0">
              <a:buNone/>
            </a:pP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sem_t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*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 =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sem_open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("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pSem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", O_CREAT | O_EXCL, 0644, value);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So, shouldn't the semaphore be private to each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1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Theodore Leebrant</a:t>
            </a:r>
          </a:p>
          <a:p>
            <a:pPr marL="0" indent="0">
              <a:buNone/>
            </a:pPr>
            <a:r>
              <a:rPr lang="en-US" sz="2000" dirty="0"/>
              <a:t>(Theodore/Theo is good!)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Science + Mathematics</a:t>
            </a:r>
          </a:p>
          <a:p>
            <a:pPr lvl="1"/>
            <a:r>
              <a:rPr lang="en-US" dirty="0"/>
              <a:t>was a PL nerd, mostly with Rust</a:t>
            </a:r>
          </a:p>
          <a:p>
            <a:r>
              <a:rPr lang="en-US" dirty="0"/>
              <a:t>Plays too much Final Fantasy XIV</a:t>
            </a:r>
          </a:p>
          <a:p>
            <a:r>
              <a:rPr lang="en-US" dirty="0"/>
              <a:t>Out-of-tutorial communication: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theo@comp.nus.edu.sg</a:t>
            </a:r>
            <a:r>
              <a:rPr lang="en-US" dirty="0"/>
              <a:t> for consults, questions</a:t>
            </a:r>
          </a:p>
          <a:p>
            <a:pPr lvl="1"/>
            <a:r>
              <a:rPr lang="en-US" dirty="0"/>
              <a:t>Telegram: details later</a:t>
            </a:r>
          </a:p>
          <a:p>
            <a:pPr lvl="1"/>
            <a:r>
              <a:rPr lang="en-US" dirty="0"/>
              <a:t>Will reply messages within 24 hours – </a:t>
            </a:r>
            <a:r>
              <a:rPr lang="en-US" dirty="0">
                <a:latin typeface="AndesNeue Alt 2 Book it" panose="00000500000000000000" pitchFamily="2" charset="0"/>
              </a:rPr>
              <a:t>except 2 days before deadlines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C574-C234-5347-4EB2-21271815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vs. Unnamed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7DC8-97EE-A9B3-4A99-254D0CAD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Shouldn’t the semaphore be private to each process?</a:t>
            </a:r>
          </a:p>
          <a:p>
            <a:r>
              <a:rPr lang="en-US" dirty="0"/>
              <a:t>OS auto-maps semaphore into</a:t>
            </a:r>
            <a:br>
              <a:rPr lang="en-US" dirty="0"/>
            </a:br>
            <a:r>
              <a:rPr lang="en-US" dirty="0"/>
              <a:t>shared memory for us!</a:t>
            </a:r>
          </a:p>
          <a:p>
            <a:pPr lvl="1"/>
            <a:r>
              <a:rPr lang="en-US" dirty="0"/>
              <a:t>It even saves it as a virtual file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./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semaph</a:t>
            </a:r>
            <a:endParaRPr lang="en-US" sz="20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Ctrl+Z</a:t>
            </a:r>
            <a:r>
              <a:rPr lang="en-US" dirty="0"/>
              <a:t> after entering </a:t>
            </a:r>
            <a:r>
              <a:rPr lang="en-US" dirty="0" err="1"/>
              <a:t>sem</a:t>
            </a:r>
            <a:r>
              <a:rPr lang="en-US" dirty="0"/>
              <a:t> value</a:t>
            </a: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ipcs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ls /dev/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shm</a:t>
            </a:r>
            <a:endParaRPr lang="en-US" sz="20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fg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Ctrl+C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ipcs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ls /dev/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shm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</a:t>
            </a:r>
            <a:r>
              <a:rPr lang="en-US" dirty="0"/>
              <a:t> </a:t>
            </a: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ipcrm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 -M ..</a:t>
            </a:r>
          </a:p>
        </p:txBody>
      </p:sp>
      <p:pic>
        <p:nvPicPr>
          <p:cNvPr id="4" name="Google Shape;428;p53">
            <a:extLst>
              <a:ext uri="{FF2B5EF4-FFF2-40B4-BE49-F238E27FC236}">
                <a16:creationId xmlns:a16="http://schemas.microsoft.com/office/drawing/2014/main" id="{868623F7-7C59-7C3D-0F07-CCA2F6476C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125" y="3429000"/>
            <a:ext cx="4660675" cy="2330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9;p53">
            <a:extLst>
              <a:ext uri="{FF2B5EF4-FFF2-40B4-BE49-F238E27FC236}">
                <a16:creationId xmlns:a16="http://schemas.microsoft.com/office/drawing/2014/main" id="{78CC8C5F-00C2-9270-AFEC-6C1F525B4D33}"/>
              </a:ext>
            </a:extLst>
          </p:cNvPr>
          <p:cNvSpPr/>
          <p:nvPr/>
        </p:nvSpPr>
        <p:spPr>
          <a:xfrm>
            <a:off x="9075996" y="4687950"/>
            <a:ext cx="282900" cy="28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30;p53">
            <a:extLst>
              <a:ext uri="{FF2B5EF4-FFF2-40B4-BE49-F238E27FC236}">
                <a16:creationId xmlns:a16="http://schemas.microsoft.com/office/drawing/2014/main" id="{C1EC76EF-30D6-DB29-1B98-57AEE18B3555}"/>
              </a:ext>
            </a:extLst>
          </p:cNvPr>
          <p:cNvCxnSpPr>
            <a:stCxn id="5" idx="2"/>
          </p:cNvCxnSpPr>
          <p:nvPr/>
        </p:nvCxnSpPr>
        <p:spPr>
          <a:xfrm rot="10800000">
            <a:off x="8642496" y="3946200"/>
            <a:ext cx="433500" cy="88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31;p53">
            <a:extLst>
              <a:ext uri="{FF2B5EF4-FFF2-40B4-BE49-F238E27FC236}">
                <a16:creationId xmlns:a16="http://schemas.microsoft.com/office/drawing/2014/main" id="{83662997-42A2-2111-BF1C-1B222CA776E7}"/>
              </a:ext>
            </a:extLst>
          </p:cNvPr>
          <p:cNvCxnSpPr>
            <a:stCxn id="5" idx="6"/>
          </p:cNvCxnSpPr>
          <p:nvPr/>
        </p:nvCxnSpPr>
        <p:spPr>
          <a:xfrm rot="10800000">
            <a:off x="9292896" y="3828000"/>
            <a:ext cx="66000" cy="100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433;p53">
            <a:extLst>
              <a:ext uri="{FF2B5EF4-FFF2-40B4-BE49-F238E27FC236}">
                <a16:creationId xmlns:a16="http://schemas.microsoft.com/office/drawing/2014/main" id="{2E54EC3F-2485-AB1B-A87B-01353F31AB59}"/>
              </a:ext>
            </a:extLst>
          </p:cNvPr>
          <p:cNvSpPr txBox="1"/>
          <p:nvPr/>
        </p:nvSpPr>
        <p:spPr>
          <a:xfrm>
            <a:off x="8641300" y="3504900"/>
            <a:ext cx="651600" cy="4854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Iosevka" panose="02000509000000000000" pitchFamily="49" charset="0"/>
                <a:ea typeface="Iosevka" panose="02000509000000000000" pitchFamily="49" charset="0"/>
                <a:cs typeface="Courier New"/>
                <a:sym typeface="Courier New"/>
              </a:rPr>
              <a:t>pSem</a:t>
            </a:r>
            <a:endParaRPr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7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FBAB-EECF-7340-9654-584A5B08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B8A-F518-4FC7-738B-CE52591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allocated things in shared memory within your process and terminated it prematurely before cleanup.</a:t>
            </a:r>
          </a:p>
          <a:p>
            <a:r>
              <a:rPr lang="en-US" dirty="0"/>
              <a:t>To resolve: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BA34A-43C7-138B-5C00-42CFD0AC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8534"/>
              </p:ext>
            </p:extLst>
          </p:nvPr>
        </p:nvGraphicFramePr>
        <p:xfrm>
          <a:off x="1174750" y="3259614"/>
          <a:ext cx="8128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79440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831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ipcs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 –cm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Check </a:t>
                      </a:r>
                      <a:r>
                        <a:rPr lang="en-US" sz="2000" dirty="0" err="1">
                          <a:latin typeface="AndesNeue Alt 2 Book" panose="00000500000000000000" pitchFamily="2" charset="0"/>
                        </a:rPr>
                        <a:t>shm</a:t>
                      </a:r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 usage on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ipcrm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 –M &lt;key&gt;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Delete the memory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ls –la /dev/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shm</a:t>
                      </a:r>
                      <a:endParaRPr lang="en-US" sz="1800" dirty="0">
                        <a:latin typeface="Iosevka" panose="02000509000000000000" pitchFamily="49" charset="0"/>
                        <a:ea typeface="Iosevka" panose="020005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Check for named semaphores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5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rm /dev/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shm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/&lt;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sem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Remove named semaphores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2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2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808-2742-0927-1E22-FD363F9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 vs. </a:t>
            </a:r>
            <a:r>
              <a:rPr lang="en-US" sz="4000" b="1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AC1-2F53-1550-1D95-2C6DF94E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56013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808-2742-0927-1E22-FD363F9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 vs. </a:t>
            </a:r>
            <a:r>
              <a:rPr lang="en-US" sz="4000" b="1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AC1-2F53-1550-1D95-2C6DF94E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the difference?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Hint: who can unlock mutexes?</a:t>
            </a:r>
          </a:p>
        </p:txBody>
      </p:sp>
    </p:spTree>
    <p:extLst>
      <p:ext uri="{BB962C8B-B14F-4D97-AF65-F5344CB8AC3E}">
        <p14:creationId xmlns:p14="http://schemas.microsoft.com/office/powerpoint/2010/main" val="177495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EDCE-8253-89B5-A244-055AB7CB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too generic to map nicely to all problems</a:t>
            </a:r>
          </a:p>
          <a:p>
            <a:pPr lvl="1"/>
            <a:r>
              <a:rPr lang="en-US" dirty="0"/>
              <a:t>Increment / Decrement integer</a:t>
            </a:r>
          </a:p>
          <a:p>
            <a:r>
              <a:rPr lang="en-US" dirty="0"/>
              <a:t>Mutex: suffers from similar issues </a:t>
            </a:r>
          </a:p>
        </p:txBody>
      </p:sp>
    </p:spTree>
    <p:extLst>
      <p:ext uri="{BB962C8B-B14F-4D97-AF65-F5344CB8AC3E}">
        <p14:creationId xmlns:p14="http://schemas.microsoft.com/office/powerpoint/2010/main" val="144053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if (condition is satisfied)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// Do something when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satisfied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    done = true;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if (done) break;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make condition satisfied */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Can you spot anything wrong with this code?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1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if (condition not satisfied)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while (condition not satisfied) {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// Do something, condition satisfied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make condition satisfied */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Let’s shuffle things a little bit to make it better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6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if (condition not satisfied)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while (condition not satisfied) {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// Do something, condition satisfied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make condition satisfied */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Let’s shuffle things a little bit to make it better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C5E3-FF63-0D73-E49E-7F8252FBACD8}"/>
              </a:ext>
            </a:extLst>
          </p:cNvPr>
          <p:cNvSpPr txBox="1"/>
          <p:nvPr/>
        </p:nvSpPr>
        <p:spPr>
          <a:xfrm>
            <a:off x="7986409" y="252919"/>
            <a:ext cx="3900791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C00000"/>
                </a:solidFill>
              </a:rPr>
              <a:t>Update:</a:t>
            </a:r>
            <a:br>
              <a:rPr lang="en-US">
                <a:solidFill>
                  <a:srgbClr val="C00000"/>
                </a:solidFill>
              </a:rPr>
            </a:br>
            <a:r>
              <a:rPr lang="en-US">
                <a:solidFill>
                  <a:srgbClr val="C00000"/>
                </a:solidFill>
              </a:rPr>
              <a:t>Turns out, </a:t>
            </a:r>
            <a:r>
              <a:rPr lang="en-US" b="1">
                <a:solidFill>
                  <a:srgbClr val="C00000"/>
                </a:solidFill>
              </a:rPr>
              <a:t>there’s a data race here</a:t>
            </a:r>
            <a:r>
              <a:rPr lang="en-US">
                <a:solidFill>
                  <a:srgbClr val="C00000"/>
                </a:solidFill>
              </a:rPr>
              <a:t>! Just take this section as a conceptual idea that condition variable is an upgrade from busy wait.</a:t>
            </a:r>
            <a:endParaRPr lang="en-SG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F2A0D-8B9B-74E9-4211-176B6E31456D}"/>
              </a:ext>
            </a:extLst>
          </p:cNvPr>
          <p:cNvSpPr/>
          <p:nvPr/>
        </p:nvSpPr>
        <p:spPr>
          <a:xfrm>
            <a:off x="1274323" y="3754877"/>
            <a:ext cx="3492230" cy="3599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6139B-7CAD-84B5-A9C2-A7C4A5A941A8}"/>
              </a:ext>
            </a:extLst>
          </p:cNvPr>
          <p:cNvSpPr/>
          <p:nvPr/>
        </p:nvSpPr>
        <p:spPr>
          <a:xfrm>
            <a:off x="6240294" y="3373073"/>
            <a:ext cx="467738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792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67EB-6401-9971-2797-AFA4DA2A1D2E}"/>
              </a:ext>
            </a:extLst>
          </p:cNvPr>
          <p:cNvSpPr txBox="1"/>
          <p:nvPr/>
        </p:nvSpPr>
        <p:spPr>
          <a:xfrm>
            <a:off x="4914901" y="2351517"/>
            <a:ext cx="211454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1. Both waiting threads are waiting</a:t>
            </a:r>
          </a:p>
        </p:txBody>
      </p:sp>
    </p:spTree>
    <p:extLst>
      <p:ext uri="{BB962C8B-B14F-4D97-AF65-F5344CB8AC3E}">
        <p14:creationId xmlns:p14="http://schemas.microsoft.com/office/powerpoint/2010/main" val="91371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highlight>
                <a:srgbClr val="FFFF00"/>
              </a:highlight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6" y="2262726"/>
            <a:ext cx="2114549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2. </a:t>
            </a:r>
            <a:r>
              <a:rPr lang="en-US" dirty="0" err="1">
                <a:latin typeface="AndesNeue Alt 2 Book" panose="00000500000000000000" pitchFamily="2" charset="0"/>
              </a:rPr>
              <a:t>Signalling</a:t>
            </a:r>
            <a:r>
              <a:rPr lang="en-US" dirty="0">
                <a:latin typeface="AndesNeue Alt 2 Book" panose="00000500000000000000" pitchFamily="2" charset="0"/>
              </a:rPr>
              <a:t> thread changes the variable value</a:t>
            </a:r>
          </a:p>
        </p:txBody>
      </p:sp>
    </p:spTree>
    <p:extLst>
      <p:ext uri="{BB962C8B-B14F-4D97-AF65-F5344CB8AC3E}">
        <p14:creationId xmlns:p14="http://schemas.microsoft.com/office/powerpoint/2010/main" val="273390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Telegram group:</a:t>
            </a:r>
            <a:endParaRPr lang="en-US" dirty="0"/>
          </a:p>
          <a:p>
            <a:r>
              <a:rPr lang="en-US" dirty="0"/>
              <a:t>Things that are </a:t>
            </a:r>
            <a:r>
              <a:rPr lang="en-US" dirty="0">
                <a:solidFill>
                  <a:schemeClr val="accent3"/>
                </a:solidFill>
                <a:latin typeface="AndesNeue Alt 2 Medium" panose="00000600000000000000" pitchFamily="2" charset="0"/>
              </a:rPr>
              <a:t>OK</a:t>
            </a:r>
          </a:p>
          <a:p>
            <a:pPr lvl="1"/>
            <a:r>
              <a:rPr lang="en-US" dirty="0"/>
              <a:t>Banter</a:t>
            </a:r>
          </a:p>
          <a:p>
            <a:pPr lvl="1"/>
            <a:r>
              <a:rPr lang="en-US" dirty="0"/>
              <a:t>Interesting finds</a:t>
            </a:r>
          </a:p>
          <a:p>
            <a:pPr lvl="1"/>
            <a:r>
              <a:rPr lang="en-US" dirty="0"/>
              <a:t>Lab cluster issues / requests</a:t>
            </a:r>
          </a:p>
          <a:p>
            <a:r>
              <a:rPr lang="en-US" dirty="0"/>
              <a:t>Things that are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not OK</a:t>
            </a:r>
          </a:p>
          <a:p>
            <a:pPr lvl="1"/>
            <a:r>
              <a:rPr lang="en-US" dirty="0"/>
              <a:t>Code debugging help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(unless you spot something funny in our code)</a:t>
            </a:r>
          </a:p>
          <a:p>
            <a:pPr marL="457200" lvl="1" indent="0"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 	</a:t>
            </a:r>
          </a:p>
          <a:p>
            <a:pPr marL="0" indent="0">
              <a:buNone/>
            </a:pPr>
            <a:r>
              <a:rPr lang="en-US" sz="2800" dirty="0"/>
              <a:t>Slides will be uploaded after every session</a:t>
            </a:r>
          </a:p>
          <a:p>
            <a:pPr marL="0" indent="0">
              <a:buNone/>
            </a:pPr>
            <a:r>
              <a:rPr lang="en-US" dirty="0"/>
              <a:t>Anonymous feedback: </a:t>
            </a:r>
            <a:r>
              <a:rPr lang="en-US" dirty="0">
                <a:hlinkClick r:id="rId3"/>
              </a:rPr>
              <a:t>bit.ly/feedback-theodore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0341-9FBE-00C4-22B0-CD3DFA1D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2071687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3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highlight>
                <a:srgbClr val="C0C0C0"/>
              </a:highlight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5014913" y="1906660"/>
            <a:ext cx="2009774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3. Both waiting threads exit the busy wait; T1 gets the mutex</a:t>
            </a:r>
          </a:p>
        </p:txBody>
      </p:sp>
    </p:spTree>
    <p:extLst>
      <p:ext uri="{BB962C8B-B14F-4D97-AF65-F5344CB8AC3E}">
        <p14:creationId xmlns:p14="http://schemas.microsoft.com/office/powerpoint/2010/main" val="31960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5" y="2109364"/>
            <a:ext cx="2233612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4. T1 does something that invalidates the condition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B95F4-3CAE-AB58-6906-44F3D5F23B9D}"/>
              </a:ext>
            </a:extLst>
          </p:cNvPr>
          <p:cNvSpPr/>
          <p:nvPr/>
        </p:nvSpPr>
        <p:spPr>
          <a:xfrm>
            <a:off x="7277100" y="3429000"/>
            <a:ext cx="3200400" cy="666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735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5" y="2109364"/>
            <a:ext cx="223361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5. T1 releases mutex, T2 gets the mutex</a:t>
            </a:r>
          </a:p>
        </p:txBody>
      </p:sp>
    </p:spTree>
    <p:extLst>
      <p:ext uri="{BB962C8B-B14F-4D97-AF65-F5344CB8AC3E}">
        <p14:creationId xmlns:p14="http://schemas.microsoft.com/office/powerpoint/2010/main" val="175559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338638" y="2044005"/>
            <a:ext cx="2938462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6. T2 gets to the critical section but condition might no longer be satisfied!</a:t>
            </a:r>
          </a:p>
        </p:txBody>
      </p:sp>
    </p:spTree>
    <p:extLst>
      <p:ext uri="{BB962C8B-B14F-4D97-AF65-F5344CB8AC3E}">
        <p14:creationId xmlns:p14="http://schemas.microsoft.com/office/powerpoint/2010/main" val="3743352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</a:t>
            </a:r>
            <a:r>
              <a:rPr lang="en-US" sz="1400" b="1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Fixing the ‘sniping’ </a:t>
            </a:r>
            <a:r>
              <a:rPr lang="en-US" dirty="0" err="1">
                <a:latin typeface="AndesNeue Alt 2 Book" panose="00000500000000000000" pitchFamily="2" charset="0"/>
              </a:rPr>
              <a:t>behaviour</a:t>
            </a:r>
            <a:endParaRPr lang="en-US" dirty="0">
              <a:latin typeface="AndesNeue Alt 2 Book" panose="00000500000000000000" pitchFamily="2" charset="0"/>
            </a:endParaRP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</a:t>
            </a:r>
            <a:r>
              <a:rPr lang="en-US" sz="1400" b="1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</p:spTree>
    <p:extLst>
      <p:ext uri="{BB962C8B-B14F-4D97-AF65-F5344CB8AC3E}">
        <p14:creationId xmlns:p14="http://schemas.microsoft.com/office/powerpoint/2010/main" val="284932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B044-5203-4A67-2E7E-84960913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EA608-E980-E724-100D-A48AB533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14" y="2003850"/>
            <a:ext cx="9368386" cy="38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6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B044-5203-4A67-2E7E-84960913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EA608-E980-E724-100D-A48AB533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14" y="2003850"/>
            <a:ext cx="9368386" cy="3883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6426AB-4925-3FE4-E249-6D9646BE8955}"/>
              </a:ext>
            </a:extLst>
          </p:cNvPr>
          <p:cNvSpPr txBox="1"/>
          <p:nvPr/>
        </p:nvSpPr>
        <p:spPr>
          <a:xfrm>
            <a:off x="7694579" y="252919"/>
            <a:ext cx="419262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C00000"/>
                </a:solidFill>
              </a:rPr>
              <a:t>Update</a:t>
            </a:r>
          </a:p>
          <a:p>
            <a:r>
              <a:rPr lang="en-US">
                <a:solidFill>
                  <a:srgbClr val="C00000"/>
                </a:solidFill>
              </a:rPr>
              <a:t>Check telegram group for discussion on signal; as well as switching the order on performance and correctness.</a:t>
            </a:r>
            <a:endParaRPr lang="en-S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5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669-9FB1-8C50-9D3A-177A751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Spurious Wakeups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4ADA6-C7E1-5B27-19BC-CF15A558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52" y="2500897"/>
            <a:ext cx="7487695" cy="3000794"/>
          </a:xfrm>
        </p:spPr>
      </p:pic>
    </p:spTree>
    <p:extLst>
      <p:ext uri="{BB962C8B-B14F-4D97-AF65-F5344CB8AC3E}">
        <p14:creationId xmlns:p14="http://schemas.microsoft.com/office/powerpoint/2010/main" val="2607388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669-9FB1-8C50-9D3A-177A751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Spurious Wakeups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4F05B-04A3-D6F9-A2EA-EE928924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wakeup: occurs when a thread wakes up from waiting and finds that the condition is still unsatisfied. </a:t>
            </a:r>
            <a:r>
              <a:rPr lang="en-US" sz="1800" dirty="0"/>
              <a:t>(Credit: Wikipedia)</a:t>
            </a:r>
          </a:p>
          <a:p>
            <a:r>
              <a:rPr lang="en-US" dirty="0"/>
              <a:t>It can happen due to (but is not limited to):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dirty="0"/>
              <a:t>the thread blocked suddenly wakes up even though no signal or broadcast occurs</a:t>
            </a:r>
          </a:p>
          <a:p>
            <a:pPr lvl="1"/>
            <a:r>
              <a:rPr lang="en-US" dirty="0"/>
              <a:t>Race conditions</a:t>
            </a:r>
          </a:p>
          <a:p>
            <a:pPr lvl="2"/>
            <a:r>
              <a:rPr lang="en-US" dirty="0"/>
              <a:t>what happens if two threads wake up at the same time?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5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F49-178F-BC9C-7501-59C1E4F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4DD-96A0-A09F-ECF0-E279F67A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lab machines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Mutexes / Semaphores /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08288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AndesNeue Alt 2 Book" panose="00000500000000000000" pitchFamily="2" charset="0"/>
              </a:rPr>
              <a:t>Why are we here? </a:t>
            </a:r>
            <a:endParaRPr dirty="0">
              <a:latin typeface="AndesNeue Alt 2 Book" panose="00000500000000000000" pitchFamily="2" charset="0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0" y="946033"/>
            <a:ext cx="12192000" cy="23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0266" dirty="0">
                <a:latin typeface="AndesNeue Alt 2 Medium" panose="00000600000000000000" pitchFamily="2" charset="0"/>
              </a:rPr>
              <a:t>Make things go </a:t>
            </a:r>
            <a:r>
              <a:rPr lang="en" sz="10266" dirty="0">
                <a:solidFill>
                  <a:srgbClr val="38761D"/>
                </a:solidFill>
                <a:latin typeface="AndesNeue Alt 2 Medium" panose="00000600000000000000" pitchFamily="2" charset="0"/>
              </a:rPr>
              <a:t>fast</a:t>
            </a:r>
            <a:endParaRPr sz="10266" dirty="0"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  <a:latin typeface="AndesNeue Alt 2 Book" panose="00000500000000000000" pitchFamily="2" charset="0"/>
              </a:rPr>
              <a:t>(latency)</a:t>
            </a:r>
            <a:endParaRPr sz="3200" dirty="0">
              <a:solidFill>
                <a:schemeClr val="dk1"/>
              </a:solidFill>
              <a:latin typeface="AndesNeue Alt 2 Book" panose="00000500000000000000" pitchFamily="2" charset="0"/>
            </a:endParaRPr>
          </a:p>
          <a:p>
            <a:pPr marL="0" indent="0" algn="ctr">
              <a:buNone/>
            </a:pPr>
            <a:endParaRPr sz="10266" b="1" dirty="0">
              <a:solidFill>
                <a:srgbClr val="38761D"/>
              </a:solidFill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3536033"/>
            <a:ext cx="12192000" cy="30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5733" dirty="0">
                <a:latin typeface="AndesNeue Alt 2 Book" panose="00000500000000000000" pitchFamily="2" charset="0"/>
              </a:rPr>
              <a:t>Make </a:t>
            </a:r>
            <a:r>
              <a:rPr lang="en" sz="5733" b="1" dirty="0">
                <a:latin typeface="AndesNeue Alt 2 Book it" panose="00000500000000000000" pitchFamily="2" charset="0"/>
              </a:rPr>
              <a:t>things</a:t>
            </a:r>
            <a:r>
              <a:rPr lang="en" sz="5733" dirty="0">
                <a:latin typeface="AndesNeue Alt 2 Book" panose="00000500000000000000" pitchFamily="2" charset="0"/>
              </a:rPr>
              <a:t> finish </a:t>
            </a:r>
            <a:r>
              <a:rPr lang="en" sz="5733" b="1" dirty="0">
                <a:latin typeface="AndesNeue Alt 2 Book it" panose="00000500000000000000" pitchFamily="2" charset="0"/>
              </a:rPr>
              <a:t>quickly</a:t>
            </a:r>
            <a:endParaRPr sz="5733" b="1" dirty="0">
              <a:latin typeface="AndesNeue Alt 2 Book it" panose="00000500000000000000" pitchFamily="2" charset="0"/>
            </a:endParaRPr>
          </a:p>
          <a:p>
            <a:pPr marL="0" indent="0" algn="ctr">
              <a:buNone/>
            </a:pPr>
            <a:r>
              <a:rPr lang="en" sz="2000" dirty="0">
                <a:latin typeface="AndesNeue Alt 2 Book" panose="00000500000000000000" pitchFamily="2" charset="0"/>
              </a:rPr>
              <a:t>(throughput)</a:t>
            </a:r>
            <a:endParaRPr sz="2000" dirty="0">
              <a:latin typeface="AndesNeue Alt 2 Book" panose="00000500000000000000" pitchFamily="2" charset="0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0" y="5109300"/>
            <a:ext cx="12192000" cy="19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5733" dirty="0">
                <a:latin typeface="AndesNeue Alt 2 Book" panose="00000500000000000000" pitchFamily="2" charset="0"/>
              </a:rPr>
              <a:t>Make things go fast </a:t>
            </a:r>
            <a:r>
              <a:rPr lang="en" sz="5733" b="1" dirty="0">
                <a:latin typeface="AndesNeue Alt 2 Book" panose="00000500000000000000" pitchFamily="2" charset="0"/>
              </a:rPr>
              <a:t>efficiently</a:t>
            </a:r>
            <a:endParaRPr sz="5733" b="1" dirty="0">
              <a:latin typeface="AndesNeue Alt 2 Book" panose="00000500000000000000" pitchFamily="2" charset="0"/>
            </a:endParaRPr>
          </a:p>
          <a:p>
            <a:pPr marL="0" indent="0" algn="ctr">
              <a:buNone/>
            </a:pPr>
            <a:r>
              <a:rPr lang="en" sz="2000" dirty="0">
                <a:solidFill>
                  <a:schemeClr val="dk1"/>
                </a:solidFill>
                <a:latin typeface="AndesNeue Alt 2 Book" panose="00000500000000000000" pitchFamily="2" charset="0"/>
              </a:rPr>
              <a:t>(energy efficiency)</a:t>
            </a:r>
            <a:endParaRPr sz="5733" dirty="0">
              <a:latin typeface="AndesNeue Alt 2 Book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Telegram group: scan on right</a:t>
            </a:r>
          </a:p>
          <a:p>
            <a:endParaRPr lang="en-US" sz="2800" dirty="0"/>
          </a:p>
          <a:p>
            <a:r>
              <a:rPr lang="en-US" sz="2800" dirty="0"/>
              <a:t>Slides will be uploaded after every session</a:t>
            </a:r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bit.ly/feedback-</a:t>
            </a:r>
            <a:r>
              <a:rPr lang="en-US" dirty="0" err="1">
                <a:hlinkClick r:id="rId3"/>
              </a:rPr>
              <a:t>theodore</a:t>
            </a:r>
            <a:r>
              <a:rPr lang="en-US" dirty="0"/>
              <a:t> </a:t>
            </a:r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Now: </a:t>
            </a:r>
            <a:r>
              <a:rPr lang="en-US" dirty="0">
                <a:solidFill>
                  <a:srgbClr val="C00000"/>
                </a:solidFill>
              </a:rPr>
              <a:t>PDC Lab Visit </a:t>
            </a:r>
            <a:r>
              <a:rPr lang="en-US" dirty="0"/>
              <a:t>(and back again)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0341-9FBE-00C4-22B0-CD3DFA1D7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5" y="2071687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C41C-27D3-2661-E0D7-831C738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CS3210 from 30,000 feet in the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19C0-4382-2C98-5D08-3F76F3F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649"/>
            <a:ext cx="10515600" cy="5953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The complexity: how to </a:t>
            </a:r>
            <a:r>
              <a:rPr lang="en-US" b="1" dirty="0">
                <a:solidFill>
                  <a:srgbClr val="C00000"/>
                </a:solidFill>
              </a:rPr>
              <a:t>harness</a:t>
            </a:r>
            <a:r>
              <a:rPr lang="en-US" dirty="0">
                <a:solidFill>
                  <a:srgbClr val="C00000"/>
                </a:solidFill>
              </a:rPr>
              <a:t> this power effectively?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BAEA084-D744-1A75-C02F-C78D9C5C6FE8}"/>
              </a:ext>
            </a:extLst>
          </p:cNvPr>
          <p:cNvSpPr/>
          <p:nvPr/>
        </p:nvSpPr>
        <p:spPr>
          <a:xfrm>
            <a:off x="1685627" y="2192550"/>
            <a:ext cx="2864100" cy="24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desNeue Alt 2 Medium" panose="00000600000000000000" pitchFamily="2" charset="0"/>
              </a:rPr>
              <a:t>Part 1: OpenMP</a:t>
            </a:r>
            <a:endParaRPr sz="2000" dirty="0"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latin typeface="AndesNeue Alt 2 Medium" panose="00000600000000000000" pitchFamily="2" charset="0"/>
              </a:rPr>
              <a:t>single-node</a:t>
            </a:r>
            <a:br>
              <a:rPr lang="en" sz="1700" dirty="0">
                <a:latin typeface="AndesNeue Alt 2 Medium" panose="00000600000000000000" pitchFamily="2" charset="0"/>
              </a:rPr>
            </a:br>
            <a:r>
              <a:rPr lang="en" sz="1700" dirty="0">
                <a:latin typeface="AndesNeue Alt 2 Medium" panose="00000600000000000000" pitchFamily="2" charset="0"/>
              </a:rPr>
              <a:t>CPU</a:t>
            </a:r>
            <a:r>
              <a:rPr lang="en" sz="1700" dirty="0">
                <a:latin typeface="AndesNeue Alt 2 Book" panose="00000500000000000000" pitchFamily="2" charset="0"/>
              </a:rPr>
              <a:t> programs faster</a:t>
            </a:r>
            <a:endParaRPr sz="17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ndesNeue Alt 2 Medium" panose="00000600000000000000" pitchFamily="2" charset="0"/>
              </a:rPr>
              <a:t>Complex tasks</a:t>
            </a:r>
            <a:r>
              <a:rPr lang="en" sz="1500" b="1" dirty="0">
                <a:latin typeface="AndesNeue Alt 2 Book" panose="00000500000000000000" pitchFamily="2" charset="0"/>
              </a:rPr>
              <a:t> </a:t>
            </a:r>
            <a:r>
              <a:rPr lang="en" sz="1500" dirty="0">
                <a:latin typeface="AndesNeue Alt 2 Book" panose="00000500000000000000" pitchFamily="2" charset="0"/>
              </a:rPr>
              <a:t>that are relatively </a:t>
            </a:r>
            <a:r>
              <a:rPr lang="en" sz="1500" dirty="0">
                <a:latin typeface="AndesNeue Alt 2 Medium" panose="00000600000000000000" pitchFamily="2" charset="0"/>
              </a:rPr>
              <a:t>less parallelizable</a:t>
            </a:r>
            <a:r>
              <a:rPr lang="en" sz="1500" b="1" dirty="0">
                <a:latin typeface="AndesNeue Alt 2 Book" panose="00000500000000000000" pitchFamily="2" charset="0"/>
              </a:rPr>
              <a:t> </a:t>
            </a:r>
            <a:r>
              <a:rPr lang="en" sz="1500" dirty="0">
                <a:latin typeface="AndesNeue Alt 2 Book" panose="00000500000000000000" pitchFamily="2" charset="0"/>
              </a:rPr>
              <a:t>(10s of tasks)</a:t>
            </a:r>
            <a:endParaRPr sz="1500" dirty="0">
              <a:latin typeface="AndesNeue Alt 2 Book" panose="00000500000000000000" pitchFamily="2" charset="0"/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562609D2-FDF6-D4AA-4188-B805F026BFD6}"/>
              </a:ext>
            </a:extLst>
          </p:cNvPr>
          <p:cNvSpPr/>
          <p:nvPr/>
        </p:nvSpPr>
        <p:spPr>
          <a:xfrm>
            <a:off x="4663950" y="2192550"/>
            <a:ext cx="2864100" cy="24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2: CUDA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single-node </a:t>
            </a:r>
            <a:b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</a:b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GPU-able </a:t>
            </a: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programs faster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Simpler tasks </a:t>
            </a: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that are relatively </a:t>
            </a: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more parallelizable </a:t>
            </a:r>
            <a:br>
              <a:rPr lang="en" sz="1500" b="1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(millions of tasks even)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5E72F7E9-A11D-11A5-3005-621537E93FDA}"/>
              </a:ext>
            </a:extLst>
          </p:cNvPr>
          <p:cNvSpPr/>
          <p:nvPr/>
        </p:nvSpPr>
        <p:spPr>
          <a:xfrm>
            <a:off x="7642274" y="2192550"/>
            <a:ext cx="2864100" cy="247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3: MPI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multi-node</a:t>
            </a: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 programs faster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Large, mixed workloads </a:t>
            </a:r>
            <a:br>
              <a:rPr lang="en" sz="1500" b="1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(slow communication between nodes is worth it due to size / parallelizabilty of work)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Learn how to </a:t>
            </a:r>
            <a:r>
              <a:rPr lang="en-US" dirty="0">
                <a:latin typeface="AndesNeue Alt 2 Medium" panose="00000600000000000000" pitchFamily="2" charset="0"/>
              </a:rPr>
              <a:t>decompose problems into tasks</a:t>
            </a:r>
            <a:r>
              <a:rPr lang="en-US" dirty="0"/>
              <a:t> in your sleep</a:t>
            </a:r>
          </a:p>
          <a:p>
            <a:pPr marL="0" indent="0" algn="ctr">
              <a:buNone/>
            </a:pP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sometimes a curse: cannot unsee this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grpSp>
        <p:nvGrpSpPr>
          <p:cNvPr id="6" name="Google Shape;236;p33">
            <a:extLst>
              <a:ext uri="{FF2B5EF4-FFF2-40B4-BE49-F238E27FC236}">
                <a16:creationId xmlns:a16="http://schemas.microsoft.com/office/drawing/2014/main" id="{B71B288B-2F13-530F-34EB-930481362E3E}"/>
              </a:ext>
            </a:extLst>
          </p:cNvPr>
          <p:cNvGrpSpPr/>
          <p:nvPr/>
        </p:nvGrpSpPr>
        <p:grpSpPr>
          <a:xfrm>
            <a:off x="1543845" y="3146457"/>
            <a:ext cx="4370475" cy="2082047"/>
            <a:chOff x="158462" y="2019925"/>
            <a:chExt cx="4370475" cy="2082047"/>
          </a:xfrm>
        </p:grpSpPr>
        <p:pic>
          <p:nvPicPr>
            <p:cNvPr id="7" name="Google Shape;237;p33">
              <a:extLst>
                <a:ext uri="{FF2B5EF4-FFF2-40B4-BE49-F238E27FC236}">
                  <a16:creationId xmlns:a16="http://schemas.microsoft.com/office/drawing/2014/main" id="{419DE706-C316-2F14-3B79-E6004DE0202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62" y="2472297"/>
              <a:ext cx="4370475" cy="1629675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" name="Google Shape;238;p33">
              <a:extLst>
                <a:ext uri="{FF2B5EF4-FFF2-40B4-BE49-F238E27FC236}">
                  <a16:creationId xmlns:a16="http://schemas.microsoft.com/office/drawing/2014/main" id="{4DAC7B8F-C96B-AA8C-10C2-F4C8C135469A}"/>
                </a:ext>
              </a:extLst>
            </p:cNvPr>
            <p:cNvSpPr txBox="1"/>
            <p:nvPr/>
          </p:nvSpPr>
          <p:spPr>
            <a:xfrm>
              <a:off x="1148038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parallelism</a:t>
              </a:r>
              <a:endParaRPr sz="12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" name="Google Shape;239;p33">
            <a:extLst>
              <a:ext uri="{FF2B5EF4-FFF2-40B4-BE49-F238E27FC236}">
                <a16:creationId xmlns:a16="http://schemas.microsoft.com/office/drawing/2014/main" id="{27F14507-73B3-7FC9-2671-B273A916E8C0}"/>
              </a:ext>
            </a:extLst>
          </p:cNvPr>
          <p:cNvGrpSpPr/>
          <p:nvPr/>
        </p:nvGrpSpPr>
        <p:grpSpPr>
          <a:xfrm>
            <a:off x="6334832" y="3146457"/>
            <a:ext cx="4246143" cy="2800099"/>
            <a:chOff x="4739193" y="2019925"/>
            <a:chExt cx="4246143" cy="2800099"/>
          </a:xfrm>
        </p:grpSpPr>
        <p:sp>
          <p:nvSpPr>
            <p:cNvPr id="10" name="Google Shape;240;p33">
              <a:extLst>
                <a:ext uri="{FF2B5EF4-FFF2-40B4-BE49-F238E27FC236}">
                  <a16:creationId xmlns:a16="http://schemas.microsoft.com/office/drawing/2014/main" id="{8C642E7F-7CF6-FBD6-5FDA-F5387D775745}"/>
                </a:ext>
              </a:extLst>
            </p:cNvPr>
            <p:cNvSpPr txBox="1"/>
            <p:nvPr/>
          </p:nvSpPr>
          <p:spPr>
            <a:xfrm>
              <a:off x="5764613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parallelism</a:t>
              </a:r>
              <a:endParaRPr sz="1200" b="1">
                <a:solidFill>
                  <a:schemeClr val="dk1"/>
                </a:solidFill>
              </a:endParaRPr>
            </a:p>
          </p:txBody>
        </p:sp>
        <p:grpSp>
          <p:nvGrpSpPr>
            <p:cNvPr id="11" name="Google Shape;241;p33">
              <a:extLst>
                <a:ext uri="{FF2B5EF4-FFF2-40B4-BE49-F238E27FC236}">
                  <a16:creationId xmlns:a16="http://schemas.microsoft.com/office/drawing/2014/main" id="{37E1F737-0163-B30E-51BE-C1D25F18E1AC}"/>
                </a:ext>
              </a:extLst>
            </p:cNvPr>
            <p:cNvGrpSpPr/>
            <p:nvPr/>
          </p:nvGrpSpPr>
          <p:grpSpPr>
            <a:xfrm>
              <a:off x="4739193" y="2472297"/>
              <a:ext cx="4246143" cy="2347728"/>
              <a:chOff x="4510467" y="2091173"/>
              <a:chExt cx="4474806" cy="2494398"/>
            </a:xfrm>
          </p:grpSpPr>
          <p:pic>
            <p:nvPicPr>
              <p:cNvPr id="12" name="Google Shape;242;p33">
                <a:extLst>
                  <a:ext uri="{FF2B5EF4-FFF2-40B4-BE49-F238E27FC236}">
                    <a16:creationId xmlns:a16="http://schemas.microsoft.com/office/drawing/2014/main" id="{E9693FBB-1BE1-9CD5-4997-240FEFA5C17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510467" y="2091173"/>
                <a:ext cx="4437421" cy="2437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243;p33">
                <a:extLst>
                  <a:ext uri="{FF2B5EF4-FFF2-40B4-BE49-F238E27FC236}">
                    <a16:creationId xmlns:a16="http://schemas.microsoft.com/office/drawing/2014/main" id="{856092A4-5894-0358-19A4-BCB633F473C5}"/>
                  </a:ext>
                </a:extLst>
              </p:cNvPr>
              <p:cNvSpPr/>
              <p:nvPr/>
            </p:nvSpPr>
            <p:spPr>
              <a:xfrm>
                <a:off x="4547548" y="2668523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4;p33">
                <a:extLst>
                  <a:ext uri="{FF2B5EF4-FFF2-40B4-BE49-F238E27FC236}">
                    <a16:creationId xmlns:a16="http://schemas.microsoft.com/office/drawing/2014/main" id="{0F3F5388-3D8C-9578-C97D-0E70EAB90DCA}"/>
                  </a:ext>
                </a:extLst>
              </p:cNvPr>
              <p:cNvSpPr/>
              <p:nvPr/>
            </p:nvSpPr>
            <p:spPr>
              <a:xfrm>
                <a:off x="4547543" y="2091178"/>
                <a:ext cx="4437600" cy="5955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5;p33">
                <a:extLst>
                  <a:ext uri="{FF2B5EF4-FFF2-40B4-BE49-F238E27FC236}">
                    <a16:creationId xmlns:a16="http://schemas.microsoft.com/office/drawing/2014/main" id="{A117209D-8755-E399-E243-BBADB3C526DC}"/>
                  </a:ext>
                </a:extLst>
              </p:cNvPr>
              <p:cNvSpPr/>
              <p:nvPr/>
            </p:nvSpPr>
            <p:spPr>
              <a:xfrm>
                <a:off x="4547548" y="3207339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6;p33">
                <a:extLst>
                  <a:ext uri="{FF2B5EF4-FFF2-40B4-BE49-F238E27FC236}">
                    <a16:creationId xmlns:a16="http://schemas.microsoft.com/office/drawing/2014/main" id="{EDA98337-06BE-AF28-459E-A3785613AE2B}"/>
                  </a:ext>
                </a:extLst>
              </p:cNvPr>
              <p:cNvSpPr/>
              <p:nvPr/>
            </p:nvSpPr>
            <p:spPr>
              <a:xfrm>
                <a:off x="4547548" y="3746155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76A5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7;p33">
                <a:extLst>
                  <a:ext uri="{FF2B5EF4-FFF2-40B4-BE49-F238E27FC236}">
                    <a16:creationId xmlns:a16="http://schemas.microsoft.com/office/drawing/2014/main" id="{7E2A4D89-A664-847B-68B5-2BD793D4DD87}"/>
                  </a:ext>
                </a:extLst>
              </p:cNvPr>
              <p:cNvSpPr/>
              <p:nvPr/>
            </p:nvSpPr>
            <p:spPr>
              <a:xfrm>
                <a:off x="4547543" y="4284971"/>
                <a:ext cx="4437600" cy="300600"/>
              </a:xfrm>
              <a:prstGeom prst="rect">
                <a:avLst/>
              </a:prstGeom>
              <a:noFill/>
              <a:ln w="38100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6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Become </a:t>
            </a:r>
            <a:r>
              <a:rPr lang="en-US" dirty="0">
                <a:latin typeface="AndesNeue Alt 2 Medium" panose="00000600000000000000" pitchFamily="2" charset="0"/>
              </a:rPr>
              <a:t>systems detectives</a:t>
            </a:r>
            <a:r>
              <a:rPr lang="en-US" dirty="0"/>
              <a:t>: think </a:t>
            </a:r>
            <a:r>
              <a:rPr lang="en-US" dirty="0">
                <a:latin typeface="AndesNeue Alt 2 Book it" panose="00000500000000000000" pitchFamily="2" charset="0"/>
              </a:rPr>
              <a:t>holistically</a:t>
            </a:r>
            <a:r>
              <a:rPr lang="en-US" dirty="0"/>
              <a:t> about performance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</a:rPr>
              <a:t>Is it the algorithm? Disk? Cache? Network?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Not enough work? Too much work? Synchronization overhead?</a:t>
            </a:r>
            <a:br>
              <a:rPr lang="en-US" dirty="0"/>
            </a:br>
            <a:r>
              <a:rPr lang="en-US" sz="2400" dirty="0">
                <a:solidFill>
                  <a:srgbClr val="C00000"/>
                </a:solidFill>
                <a:latin typeface="AndesNeue Alt 2 Medium" panose="00000600000000000000" pitchFamily="2" charset="0"/>
              </a:rPr>
              <a:t>Theory alone is useless here.</a:t>
            </a:r>
            <a:endParaRPr lang="en-US" dirty="0"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9" name="Google Shape;256;p34">
            <a:extLst>
              <a:ext uri="{FF2B5EF4-FFF2-40B4-BE49-F238E27FC236}">
                <a16:creationId xmlns:a16="http://schemas.microsoft.com/office/drawing/2014/main" id="{CBCAEE31-72E8-94FC-AEDD-AE13ABCBDE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0605" b="10779"/>
          <a:stretch/>
        </p:blipFill>
        <p:spPr>
          <a:xfrm>
            <a:off x="838200" y="4010206"/>
            <a:ext cx="5070525" cy="1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57;p34">
            <a:extLst>
              <a:ext uri="{FF2B5EF4-FFF2-40B4-BE49-F238E27FC236}">
                <a16:creationId xmlns:a16="http://schemas.microsoft.com/office/drawing/2014/main" id="{F4A4CD04-A762-2EA0-77C1-5FA2508461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177" y="3668667"/>
            <a:ext cx="3878970" cy="255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07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Have fun!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Very satisfying to make a program faster. You will hopefully understand soon :)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5" name="Google Shape;267;p35">
            <a:extLst>
              <a:ext uri="{FF2B5EF4-FFF2-40B4-BE49-F238E27FC236}">
                <a16:creationId xmlns:a16="http://schemas.microsoft.com/office/drawing/2014/main" id="{344E5E20-5020-20B7-C1E2-74FECE9C6C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1119"/>
          <a:stretch/>
        </p:blipFill>
        <p:spPr>
          <a:xfrm>
            <a:off x="1796575" y="3552025"/>
            <a:ext cx="3936551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8;p35">
            <a:extLst>
              <a:ext uri="{FF2B5EF4-FFF2-40B4-BE49-F238E27FC236}">
                <a16:creationId xmlns:a16="http://schemas.microsoft.com/office/drawing/2014/main" id="{D8A45FCC-61B5-6CE9-474F-4F0D6A5CE6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825" y="3552025"/>
            <a:ext cx="5055724" cy="203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34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0D4-5AD8-FB17-F70F-418DE38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such thing as stupid questions: </a:t>
            </a:r>
            <a:r>
              <a:rPr lang="en-US" dirty="0">
                <a:solidFill>
                  <a:srgbClr val="C00000"/>
                </a:solidFill>
              </a:rPr>
              <a:t>ever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C75F-2C3B-DDA6-F9B0-443D7F326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“Systems” are made up of many, many parts</a:t>
            </a:r>
          </a:p>
          <a:p>
            <a:pPr>
              <a:spcBef>
                <a:spcPts val="2400"/>
              </a:spcBef>
            </a:pPr>
            <a:r>
              <a:rPr lang="en-US" dirty="0"/>
              <a:t>Infinite learning process</a:t>
            </a:r>
          </a:p>
          <a:p>
            <a:pPr>
              <a:spcBef>
                <a:spcPts val="2400"/>
              </a:spcBef>
            </a:pPr>
            <a:r>
              <a:rPr lang="en-US" dirty="0"/>
              <a:t>Please feel free to bring anything up</a:t>
            </a:r>
          </a:p>
          <a:p>
            <a:pPr>
              <a:spcBef>
                <a:spcPts val="2400"/>
              </a:spcBef>
            </a:pPr>
            <a:r>
              <a:rPr lang="en-US" dirty="0"/>
              <a:t>Personal promise: all </a:t>
            </a:r>
            <a:br>
              <a:rPr lang="en-US" dirty="0"/>
            </a:br>
            <a:r>
              <a:rPr lang="en-US" dirty="0"/>
              <a:t>questions will be treated equally</a:t>
            </a:r>
          </a:p>
          <a:p>
            <a:endParaRPr lang="en-US" dirty="0"/>
          </a:p>
        </p:txBody>
      </p:sp>
      <p:pic>
        <p:nvPicPr>
          <p:cNvPr id="5" name="Google Shape;289;p38">
            <a:extLst>
              <a:ext uri="{FF2B5EF4-FFF2-40B4-BE49-F238E27FC236}">
                <a16:creationId xmlns:a16="http://schemas.microsoft.com/office/drawing/2014/main" id="{EAB8BBA7-FD3F-21E2-F733-02EF0F7E86F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l="1700" t="16042" b="5161"/>
          <a:stretch/>
        </p:blipFill>
        <p:spPr>
          <a:xfrm>
            <a:off x="6172200" y="2403149"/>
            <a:ext cx="5181600" cy="319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9D946BEDCC1944A158FF7722ED110C" ma:contentTypeVersion="4" ma:contentTypeDescription="Create a new document." ma:contentTypeScope="" ma:versionID="3009a6785a4aa8defcea6a263c2258d0">
  <xsd:schema xmlns:xsd="http://www.w3.org/2001/XMLSchema" xmlns:xs="http://www.w3.org/2001/XMLSchema" xmlns:p="http://schemas.microsoft.com/office/2006/metadata/properties" xmlns:ns3="e889552b-d99b-49b8-8d38-c7f97a8ede77" targetNamespace="http://schemas.microsoft.com/office/2006/metadata/properties" ma:root="true" ma:fieldsID="3e0daead00d6592740bb2d5761aa18c2" ns3:_="">
    <xsd:import namespace="e889552b-d99b-49b8-8d38-c7f97a8ede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552b-d99b-49b8-8d38-c7f97a8ed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D28DEB-2B0A-410B-AC1C-4EEAAF4CF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9552b-d99b-49b8-8d38-c7f97a8ede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F29C87-9FC8-4F23-BF95-57DA8DF645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5E1BFD-2646-4B0F-B440-304EC860A233}">
  <ds:schemaRefs>
    <ds:schemaRef ds:uri="http://schemas.microsoft.com/office/2006/documentManagement/types"/>
    <ds:schemaRef ds:uri="http://www.w3.org/XML/1998/namespace"/>
    <ds:schemaRef ds:uri="e889552b-d99b-49b8-8d38-c7f97a8ede77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3132</Words>
  <Application>Microsoft Office PowerPoint</Application>
  <PresentationFormat>Widescreen</PresentationFormat>
  <Paragraphs>473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AndesNeue Alt 2 Book</vt:lpstr>
      <vt:lpstr>AndesNeue Alt 2 Book it</vt:lpstr>
      <vt:lpstr>AndesNeue Alt 2 Medium</vt:lpstr>
      <vt:lpstr>Aptos</vt:lpstr>
      <vt:lpstr>Arial</vt:lpstr>
      <vt:lpstr>Iosevka</vt:lpstr>
      <vt:lpstr>PT Serif</vt:lpstr>
      <vt:lpstr>Quattrocento Sans</vt:lpstr>
      <vt:lpstr>Wingdings</vt:lpstr>
      <vt:lpstr>Office Theme</vt:lpstr>
      <vt:lpstr>CS3210 Lab 1</vt:lpstr>
      <vt:lpstr>About myself</vt:lpstr>
      <vt:lpstr>Quick admin stuff</vt:lpstr>
      <vt:lpstr>Why are we here? </vt:lpstr>
      <vt:lpstr>CS3210 from 30,000 feet in the sky</vt:lpstr>
      <vt:lpstr>Our goals for the semester</vt:lpstr>
      <vt:lpstr>Our goals for the semester</vt:lpstr>
      <vt:lpstr>Our goals for the semester</vt:lpstr>
      <vt:lpstr>No such thing as stupid questions: ever</vt:lpstr>
      <vt:lpstr>General Lab Workflow</vt:lpstr>
      <vt:lpstr>CS3210 Lab 01</vt:lpstr>
      <vt:lpstr>Things to note for labs</vt:lpstr>
      <vt:lpstr>Why synchronization for lab 1?</vt:lpstr>
      <vt:lpstr>Why synchronization for lab 1?</vt:lpstr>
      <vt:lpstr>Why synchronization for lab 1?</vt:lpstr>
      <vt:lpstr>Lab 1 Tasks</vt:lpstr>
      <vt:lpstr>Let’s get started!</vt:lpstr>
      <vt:lpstr>[Extra] Quality-of-life for SSH</vt:lpstr>
      <vt:lpstr>Named vs. Unnamed Semaphores</vt:lpstr>
      <vt:lpstr>Named vs. Unnamed Semaphores</vt:lpstr>
      <vt:lpstr>Shared Memory Usage</vt:lpstr>
      <vt:lpstr>Binary Semaphores vs. pthread Mutexes</vt:lpstr>
      <vt:lpstr>Binary Semaphores vs. pthread Mutexes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</vt:lpstr>
      <vt:lpstr>Condition Variables</vt:lpstr>
      <vt:lpstr>Condition Variables: Spurious Wakeups</vt:lpstr>
      <vt:lpstr>Condition Variables: Spurious Wakeups</vt:lpstr>
      <vt:lpstr>Summary</vt:lpstr>
      <vt:lpstr>End of 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6</cp:revision>
  <dcterms:created xsi:type="dcterms:W3CDTF">2024-08-24T12:49:29Z</dcterms:created>
  <dcterms:modified xsi:type="dcterms:W3CDTF">2024-09-01T10:22:12Z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0x0101004A9D946BEDCC1944A158FF7722ED110C</vt:lpwstr>
  </property>
</Properties>
</file>