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70" r:id="rId4"/>
    <p:sldId id="271" r:id="rId5"/>
    <p:sldId id="272" r:id="rId6"/>
    <p:sldId id="265" r:id="rId7"/>
    <p:sldId id="262" r:id="rId8"/>
    <p:sldId id="266" r:id="rId9"/>
    <p:sldId id="258" r:id="rId10"/>
    <p:sldId id="267" r:id="rId11"/>
    <p:sldId id="290" r:id="rId12"/>
    <p:sldId id="295" r:id="rId13"/>
    <p:sldId id="292" r:id="rId14"/>
    <p:sldId id="291" r:id="rId15"/>
    <p:sldId id="293" r:id="rId16"/>
    <p:sldId id="294" r:id="rId17"/>
    <p:sldId id="642" r:id="rId18"/>
    <p:sldId id="643" r:id="rId19"/>
    <p:sldId id="644" r:id="rId20"/>
    <p:sldId id="663" r:id="rId21"/>
    <p:sldId id="653" r:id="rId22"/>
    <p:sldId id="664" r:id="rId23"/>
    <p:sldId id="651"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FF"/>
    <a:srgbClr val="0AA6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8" autoAdjust="0"/>
    <p:restoredTop sz="88861" autoAdjust="0"/>
  </p:normalViewPr>
  <p:slideViewPr>
    <p:cSldViewPr snapToGrid="0">
      <p:cViewPr varScale="1">
        <p:scale>
          <a:sx n="81" d="100"/>
          <a:sy n="81" d="100"/>
        </p:scale>
        <p:origin x="1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02102-26BC-4ECA-9243-6BB9B8BC366F}"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C5EEA-D671-4453-97C7-AF6A67BC87D3}" type="slidenum">
              <a:rPr lang="en-US" smtClean="0"/>
              <a:t>‹#›</a:t>
            </a:fld>
            <a:endParaRPr lang="en-US"/>
          </a:p>
        </p:txBody>
      </p:sp>
    </p:spTree>
    <p:extLst>
      <p:ext uri="{BB962C8B-B14F-4D97-AF65-F5344CB8AC3E}">
        <p14:creationId xmlns:p14="http://schemas.microsoft.com/office/powerpoint/2010/main" val="341815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EE3A57E-E920-4C34-91F5-3C46E07A964E}" type="slidenum">
              <a:rPr lang="en-SG" smtClean="0"/>
              <a:t>2</a:t>
            </a:fld>
            <a:endParaRPr lang="en-SG"/>
          </a:p>
        </p:txBody>
      </p:sp>
    </p:spTree>
    <p:extLst>
      <p:ext uri="{BB962C8B-B14F-4D97-AF65-F5344CB8AC3E}">
        <p14:creationId xmlns:p14="http://schemas.microsoft.com/office/powerpoint/2010/main" val="413936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465961-DBBB-48D1-A2D0-C041E788A8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52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EE3A57E-E920-4C34-91F5-3C46E07A964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03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C5EEA-D671-4453-97C7-AF6A67BC87D3}" type="slidenum">
              <a:rPr lang="en-US" smtClean="0"/>
              <a:t>23</a:t>
            </a:fld>
            <a:endParaRPr lang="en-US"/>
          </a:p>
        </p:txBody>
      </p:sp>
    </p:spTree>
    <p:extLst>
      <p:ext uri="{BB962C8B-B14F-4D97-AF65-F5344CB8AC3E}">
        <p14:creationId xmlns:p14="http://schemas.microsoft.com/office/powerpoint/2010/main" val="29438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C2FC-A0A9-BCE1-B37D-75C7CC6ED916}"/>
              </a:ext>
            </a:extLst>
          </p:cNvPr>
          <p:cNvSpPr>
            <a:spLocks noGrp="1"/>
          </p:cNvSpPr>
          <p:nvPr>
            <p:ph type="ctrTitle"/>
          </p:nvPr>
        </p:nvSpPr>
        <p:spPr>
          <a:xfrm>
            <a:off x="1524000" y="1122363"/>
            <a:ext cx="9144000" cy="2387600"/>
          </a:xfrm>
        </p:spPr>
        <p:txBody>
          <a:bodyPr anchor="b"/>
          <a:lstStyle>
            <a:lvl1pPr algn="ctr">
              <a:defRPr sz="6000">
                <a:latin typeface="AndesNeue Alt 2 Medium" panose="000006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18380B22-799B-709F-25AE-928FF769472F}"/>
              </a:ext>
            </a:extLst>
          </p:cNvPr>
          <p:cNvSpPr>
            <a:spLocks noGrp="1"/>
          </p:cNvSpPr>
          <p:nvPr>
            <p:ph type="subTitle" idx="1"/>
          </p:nvPr>
        </p:nvSpPr>
        <p:spPr>
          <a:xfrm>
            <a:off x="1524000" y="3602038"/>
            <a:ext cx="9144000" cy="1655762"/>
          </a:xfrm>
        </p:spPr>
        <p:txBody>
          <a:bodyPr/>
          <a:lstStyle>
            <a:lvl1pPr marL="0" indent="0" algn="ctr">
              <a:buNone/>
              <a:defRPr sz="2400">
                <a:latin typeface="AndesNeue Alt 2 Book"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B299C1-C5A6-E1E8-1F6B-6DFEBA7F4C0B}"/>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AF2FA9D1-9AF6-72DC-4920-57D1A61F7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7A778-3967-8C60-21BE-A6D6C032D0E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53909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7F7-F3D5-E6CD-EA64-CBEF19EB1FB5}"/>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D7699F9-4ED6-2A0A-D064-A6FE93C5D244}"/>
              </a:ext>
            </a:extLst>
          </p:cNvPr>
          <p:cNvSpPr>
            <a:spLocks noGrp="1"/>
          </p:cNvSpPr>
          <p:nvPr>
            <p:ph type="body" orient="vert" idx="1"/>
          </p:nvPr>
        </p:nvSpPr>
        <p:spPr/>
        <p:txBody>
          <a:bodyPr vert="eaVert"/>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50C196-24B7-DC4E-0C61-495578509CE2}"/>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E1AC4C84-FD7F-E0C9-617A-1921C988F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41864-F79F-946B-1975-251DC90209B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53179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D814B-C361-84E2-8C22-B94F0A0A418F}"/>
              </a:ext>
            </a:extLst>
          </p:cNvPr>
          <p:cNvSpPr>
            <a:spLocks noGrp="1"/>
          </p:cNvSpPr>
          <p:nvPr>
            <p:ph type="title" orient="vert"/>
          </p:nvPr>
        </p:nvSpPr>
        <p:spPr>
          <a:xfrm>
            <a:off x="8724900" y="365125"/>
            <a:ext cx="2628900" cy="5811838"/>
          </a:xfrm>
        </p:spPr>
        <p:txBody>
          <a:bodyPr vert="eaVert"/>
          <a:lstStyle>
            <a:lvl1pPr>
              <a:defRPr>
                <a:latin typeface="AndesNeue Alt 2 Medium" panose="00000600000000000000" pitchFamily="2"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8EF1A0D6-FF82-05E5-BCAD-0C81D6C13CBC}"/>
              </a:ext>
            </a:extLst>
          </p:cNvPr>
          <p:cNvSpPr>
            <a:spLocks noGrp="1"/>
          </p:cNvSpPr>
          <p:nvPr>
            <p:ph type="body" orient="vert" idx="1"/>
          </p:nvPr>
        </p:nvSpPr>
        <p:spPr>
          <a:xfrm>
            <a:off x="838200" y="365125"/>
            <a:ext cx="7734300" cy="5811838"/>
          </a:xfrm>
        </p:spPr>
        <p:txBody>
          <a:bodyPr vert="eaVert"/>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29A3942-C6DB-CC41-567D-2229CF5B67EE}"/>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F138D6FC-F100-49F2-6E04-4F8A47BC5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20939-793C-FB7F-4177-DA903E6C70C5}"/>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95643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74DC82-B281-43D9-9782-FA94450D82A6}" type="datetime1">
              <a:rPr lang="en-SG" smtClean="0"/>
              <a:t>24/9/2024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3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5DE8A-7616-47CF-8468-064F48A2FEC3}" type="datetime1">
              <a:rPr lang="en-SG" smtClean="0"/>
              <a:t>24/9/2024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16379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0F12-918A-4DE3-B929-258B7DF1AC83}" type="datetime1">
              <a:rPr lang="en-SG" smtClean="0"/>
              <a:t>24/9/2024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64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B8A55-AAEB-4B09-8FFD-F64405585E2E}" type="datetime1">
              <a:rPr lang="en-SG" smtClean="0"/>
              <a:t>24/9/2024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403491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44563-0501-48F5-B84D-A277E1048241}" type="datetime1">
              <a:rPr lang="en-SG" smtClean="0"/>
              <a:t>24/9/2024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83599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C3E53E-5454-4188-B811-AE20EFE2A1BD}" type="datetime1">
              <a:rPr lang="en-SG" smtClean="0"/>
              <a:t>24/9/2024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205081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8010CA-D5DF-46D0-A127-3F1B60ED4D16}" type="datetime1">
              <a:rPr lang="en-SG" smtClean="0"/>
              <a:t>24/9/2024</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122806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311B8C-9507-4FC0-B68E-608D733D4E76}" type="datetime1">
              <a:rPr lang="en-SG" smtClean="0"/>
              <a:t>24/9/2024</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BE2BCA-7FFD-4666-9163-5C061F649162}" type="slidenum">
              <a:rPr lang="en-SG" smtClean="0"/>
              <a:t>‹#›</a:t>
            </a:fld>
            <a:endParaRPr lang="en-SG"/>
          </a:p>
        </p:txBody>
      </p:sp>
    </p:spTree>
    <p:extLst>
      <p:ext uri="{BB962C8B-B14F-4D97-AF65-F5344CB8AC3E}">
        <p14:creationId xmlns:p14="http://schemas.microsoft.com/office/powerpoint/2010/main" val="291368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FCCF-266D-D50C-C39B-9FCA83A17A32}"/>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85B4C8D-F647-05CE-6E82-F6C64204669B}"/>
              </a:ext>
            </a:extLst>
          </p:cNvPr>
          <p:cNvSpPr>
            <a:spLocks noGrp="1"/>
          </p:cNvSpPr>
          <p:nvPr>
            <p:ph idx="1"/>
          </p:nvPr>
        </p:nvSpPr>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464EE-A216-AF82-0143-D29013CD20B4}"/>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BC45B091-0A22-7244-7018-4F10920B2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DDFD-BE6E-3D20-0461-439EE269617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619229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653C4-1483-49C3-B818-99CED61C6FB0}" type="datetime1">
              <a:rPr lang="en-SG" smtClean="0"/>
              <a:t>24/9/2024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172568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06DE-5440-4B55-85A5-23A3F03C9D77}" type="datetime1">
              <a:rPr lang="en-SG" smtClean="0"/>
              <a:t>24/9/2024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3466092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AF006-2334-47FC-9F14-6A6CA1A19D6E}" type="datetime1">
              <a:rPr lang="en-SG" smtClean="0"/>
              <a:t>24/9/2024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EBE2BCA-7FFD-4666-9163-5C061F649162}" type="slidenum">
              <a:rPr lang="en-SG" smtClean="0"/>
              <a:t>‹#›</a:t>
            </a:fld>
            <a:endParaRPr lang="en-SG"/>
          </a:p>
        </p:txBody>
      </p:sp>
    </p:spTree>
    <p:extLst>
      <p:ext uri="{BB962C8B-B14F-4D97-AF65-F5344CB8AC3E}">
        <p14:creationId xmlns:p14="http://schemas.microsoft.com/office/powerpoint/2010/main" val="2902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43A-F2F7-DFC2-7D41-45B6F8591FA4}"/>
              </a:ext>
            </a:extLst>
          </p:cNvPr>
          <p:cNvSpPr>
            <a:spLocks noGrp="1"/>
          </p:cNvSpPr>
          <p:nvPr>
            <p:ph type="title"/>
          </p:nvPr>
        </p:nvSpPr>
        <p:spPr>
          <a:xfrm>
            <a:off x="831850" y="1709738"/>
            <a:ext cx="10515600" cy="2852737"/>
          </a:xfrm>
        </p:spPr>
        <p:txBody>
          <a:bodyPr anchor="b"/>
          <a:lstStyle>
            <a:lvl1pPr>
              <a:defRPr sz="6000">
                <a:latin typeface="AndesNeue Alt 2 Medium" panose="000006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5DF004C8-E737-CEAC-7260-B1EA36B4FA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AndesNeue Alt 2 Book" panose="00000500000000000000" pitchFamily="2"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4EC6426-6743-0E02-3921-B250D035BCC3}"/>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3507F396-3EB6-98A5-60E3-045DC547A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90E8-946A-D86B-3FB5-2A164CA7FCFB}"/>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298711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C044-BDC2-F9A2-0265-4238363F4687}"/>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608014F-B03E-DA85-4EED-81B5CAE2FACD}"/>
              </a:ext>
            </a:extLst>
          </p:cNvPr>
          <p:cNvSpPr>
            <a:spLocks noGrp="1"/>
          </p:cNvSpPr>
          <p:nvPr>
            <p:ph sz="half" idx="1"/>
          </p:nvPr>
        </p:nvSpPr>
        <p:spPr>
          <a:xfrm>
            <a:off x="838200" y="1825625"/>
            <a:ext cx="5181600" cy="435133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F0A08E2-1A3F-5067-AACE-7CD944E37284}"/>
              </a:ext>
            </a:extLst>
          </p:cNvPr>
          <p:cNvSpPr>
            <a:spLocks noGrp="1"/>
          </p:cNvSpPr>
          <p:nvPr>
            <p:ph sz="half" idx="2"/>
          </p:nvPr>
        </p:nvSpPr>
        <p:spPr>
          <a:xfrm>
            <a:off x="6172200" y="1825625"/>
            <a:ext cx="5181600" cy="435133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2A626-023E-C140-06F8-C9F66F97308E}"/>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6" name="Footer Placeholder 5">
            <a:extLst>
              <a:ext uri="{FF2B5EF4-FFF2-40B4-BE49-F238E27FC236}">
                <a16:creationId xmlns:a16="http://schemas.microsoft.com/office/drawing/2014/main" id="{08626E27-1321-7442-4EFE-0321C036B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03540-A923-91CA-D218-0A094DFCEA10}"/>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6862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1FDD-FEE4-BA09-DA89-245AF6D4E21E}"/>
              </a:ext>
            </a:extLst>
          </p:cNvPr>
          <p:cNvSpPr>
            <a:spLocks noGrp="1"/>
          </p:cNvSpPr>
          <p:nvPr>
            <p:ph type="title"/>
          </p:nvPr>
        </p:nvSpPr>
        <p:spPr>
          <a:xfrm>
            <a:off x="839788" y="365125"/>
            <a:ext cx="10515600" cy="1325563"/>
          </a:xfrm>
        </p:spPr>
        <p:txBody>
          <a:bodyPr/>
          <a:lstStyle>
            <a:lvl1pPr>
              <a:defRPr>
                <a:latin typeface="AndesNeue Alt 2 Medium" panose="000006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6881DEE1-15EC-B687-2294-B856D1F31396}"/>
              </a:ext>
            </a:extLst>
          </p:cNvPr>
          <p:cNvSpPr>
            <a:spLocks noGrp="1"/>
          </p:cNvSpPr>
          <p:nvPr>
            <p:ph type="body" idx="1"/>
          </p:nvPr>
        </p:nvSpPr>
        <p:spPr>
          <a:xfrm>
            <a:off x="839788" y="1681163"/>
            <a:ext cx="5157787" cy="823912"/>
          </a:xfrm>
        </p:spPr>
        <p:txBody>
          <a:bodyPr anchor="b"/>
          <a:lstStyle>
            <a:lvl1pPr marL="0" indent="0">
              <a:buNone/>
              <a:defRPr sz="2400" b="1">
                <a:latin typeface="AndesNeue Alt 2 Medium" panose="000006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B47D2E4-6E1D-F846-889A-0ACB7AC91E64}"/>
              </a:ext>
            </a:extLst>
          </p:cNvPr>
          <p:cNvSpPr>
            <a:spLocks noGrp="1"/>
          </p:cNvSpPr>
          <p:nvPr>
            <p:ph sz="half" idx="2"/>
          </p:nvPr>
        </p:nvSpPr>
        <p:spPr>
          <a:xfrm>
            <a:off x="839788" y="2505075"/>
            <a:ext cx="5157787" cy="368458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AF8B5BB-294B-7A56-90BB-9419546AC8BE}"/>
              </a:ext>
            </a:extLst>
          </p:cNvPr>
          <p:cNvSpPr>
            <a:spLocks noGrp="1"/>
          </p:cNvSpPr>
          <p:nvPr>
            <p:ph type="body" sz="quarter" idx="3"/>
          </p:nvPr>
        </p:nvSpPr>
        <p:spPr>
          <a:xfrm>
            <a:off x="6172200" y="1681163"/>
            <a:ext cx="5183188" cy="823912"/>
          </a:xfrm>
        </p:spPr>
        <p:txBody>
          <a:bodyPr anchor="b"/>
          <a:lstStyle>
            <a:lvl1pPr marL="0" indent="0">
              <a:buNone/>
              <a:defRPr sz="2400" b="1">
                <a:latin typeface="AndesNeue Alt 2 Medium" panose="000006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099B5AE-9A82-EE94-EB07-F17D8E8D17D5}"/>
              </a:ext>
            </a:extLst>
          </p:cNvPr>
          <p:cNvSpPr>
            <a:spLocks noGrp="1"/>
          </p:cNvSpPr>
          <p:nvPr>
            <p:ph sz="quarter" idx="4"/>
          </p:nvPr>
        </p:nvSpPr>
        <p:spPr>
          <a:xfrm>
            <a:off x="6172200" y="2505075"/>
            <a:ext cx="5183188" cy="3684588"/>
          </a:xfrm>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5029BD0-3ADD-48D6-C35B-9E3E7CA85CF6}"/>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8" name="Footer Placeholder 7">
            <a:extLst>
              <a:ext uri="{FF2B5EF4-FFF2-40B4-BE49-F238E27FC236}">
                <a16:creationId xmlns:a16="http://schemas.microsoft.com/office/drawing/2014/main" id="{3E142A89-97E9-D578-A513-09EB58A5D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4A7FD1-1178-992F-F939-2F40E470029A}"/>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276658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80E8-8499-915D-2469-C897EE212A05}"/>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599835C6-E2CC-7481-3FA2-40EAE2B93309}"/>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4" name="Footer Placeholder 3">
            <a:extLst>
              <a:ext uri="{FF2B5EF4-FFF2-40B4-BE49-F238E27FC236}">
                <a16:creationId xmlns:a16="http://schemas.microsoft.com/office/drawing/2014/main" id="{FA3F1430-C7D0-948B-7937-0DE953F40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599C7-F9FF-743B-9AB5-8302A11D5732}"/>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32676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D491-3958-14FD-0662-E5219C9E0508}"/>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3" name="Footer Placeholder 2">
            <a:extLst>
              <a:ext uri="{FF2B5EF4-FFF2-40B4-BE49-F238E27FC236}">
                <a16:creationId xmlns:a16="http://schemas.microsoft.com/office/drawing/2014/main" id="{A39D1813-9603-82C9-9606-05F8FA632A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D3CCDC-03E8-10BC-268A-0DC9DAFC336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103308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4317-7DDD-899D-BA50-5912A80EE030}"/>
              </a:ext>
            </a:extLst>
          </p:cNvPr>
          <p:cNvSpPr>
            <a:spLocks noGrp="1"/>
          </p:cNvSpPr>
          <p:nvPr>
            <p:ph type="title"/>
          </p:nvPr>
        </p:nvSpPr>
        <p:spPr>
          <a:xfrm>
            <a:off x="839788" y="457200"/>
            <a:ext cx="3932237" cy="1600200"/>
          </a:xfrm>
        </p:spPr>
        <p:txBody>
          <a:bodyPr anchor="b"/>
          <a:lstStyle>
            <a:lvl1pPr>
              <a:defRPr sz="3200">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8C76934-CB9F-68F5-D806-8AF748CFCDC6}"/>
              </a:ext>
            </a:extLst>
          </p:cNvPr>
          <p:cNvSpPr>
            <a:spLocks noGrp="1"/>
          </p:cNvSpPr>
          <p:nvPr>
            <p:ph idx="1"/>
          </p:nvPr>
        </p:nvSpPr>
        <p:spPr>
          <a:xfrm>
            <a:off x="5183188" y="987425"/>
            <a:ext cx="6172200" cy="4873625"/>
          </a:xfrm>
        </p:spPr>
        <p:txBody>
          <a:bodyPr/>
          <a:lstStyle>
            <a:lvl1pPr>
              <a:defRPr sz="3200">
                <a:latin typeface="AndesNeue Alt 2 Book" panose="00000500000000000000" pitchFamily="2" charset="0"/>
              </a:defRPr>
            </a:lvl1pPr>
            <a:lvl2pPr>
              <a:defRPr sz="2800">
                <a:latin typeface="AndesNeue Alt 2 Book" panose="00000500000000000000" pitchFamily="2" charset="0"/>
              </a:defRPr>
            </a:lvl2pPr>
            <a:lvl3pPr>
              <a:defRPr sz="2400">
                <a:latin typeface="AndesNeue Alt 2 Book" panose="00000500000000000000" pitchFamily="2" charset="0"/>
              </a:defRPr>
            </a:lvl3pPr>
            <a:lvl4pPr>
              <a:defRPr sz="2000">
                <a:latin typeface="AndesNeue Alt 2 Book" panose="00000500000000000000" pitchFamily="2" charset="0"/>
              </a:defRPr>
            </a:lvl4pPr>
            <a:lvl5pPr>
              <a:defRPr sz="2000">
                <a:latin typeface="AndesNeue Alt 2 Book" panose="000005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9264D6E-9654-7FFA-5376-6947B6FA928C}"/>
              </a:ext>
            </a:extLst>
          </p:cNvPr>
          <p:cNvSpPr>
            <a:spLocks noGrp="1"/>
          </p:cNvSpPr>
          <p:nvPr>
            <p:ph type="body" sz="half" idx="2"/>
          </p:nvPr>
        </p:nvSpPr>
        <p:spPr>
          <a:xfrm>
            <a:off x="839788" y="2057400"/>
            <a:ext cx="3932237" cy="3811588"/>
          </a:xfrm>
        </p:spPr>
        <p:txBody>
          <a:bodyPr/>
          <a:lstStyle>
            <a:lvl1pPr marL="0" indent="0">
              <a:buNone/>
              <a:defRPr sz="1600">
                <a:latin typeface="AndesNeue Alt 2 Book" panose="000005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62BA035-96F2-3FB8-77FF-3751D53AC6C1}"/>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6" name="Footer Placeholder 5">
            <a:extLst>
              <a:ext uri="{FF2B5EF4-FFF2-40B4-BE49-F238E27FC236}">
                <a16:creationId xmlns:a16="http://schemas.microsoft.com/office/drawing/2014/main" id="{EB8C7686-3AD9-0F6B-48DE-192BA7918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5A3E6-25A0-DB84-1FFA-F9ACCC5BC479}"/>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6923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E8F5-87B0-4691-790D-6269E668B4A1}"/>
              </a:ext>
            </a:extLst>
          </p:cNvPr>
          <p:cNvSpPr>
            <a:spLocks noGrp="1"/>
          </p:cNvSpPr>
          <p:nvPr>
            <p:ph type="title"/>
          </p:nvPr>
        </p:nvSpPr>
        <p:spPr>
          <a:xfrm>
            <a:off x="839788" y="457200"/>
            <a:ext cx="3932237" cy="1600200"/>
          </a:xfrm>
        </p:spPr>
        <p:txBody>
          <a:bodyPr anchor="b"/>
          <a:lstStyle>
            <a:lvl1pPr>
              <a:defRPr sz="3200">
                <a:latin typeface="AndesNeue Alt 2 Medium" panose="00000600000000000000" pitchFamily="2"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6086B44D-06E3-68C1-C0A6-3AD28167D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B4139A-2C71-34FC-4E98-C7B73E68F4EA}"/>
              </a:ext>
            </a:extLst>
          </p:cNvPr>
          <p:cNvSpPr>
            <a:spLocks noGrp="1"/>
          </p:cNvSpPr>
          <p:nvPr>
            <p:ph type="body" sz="half" idx="2"/>
          </p:nvPr>
        </p:nvSpPr>
        <p:spPr>
          <a:xfrm>
            <a:off x="839788" y="2057400"/>
            <a:ext cx="3932237" cy="3811588"/>
          </a:xfrm>
        </p:spPr>
        <p:txBody>
          <a:bodyPr/>
          <a:lstStyle>
            <a:lvl1pPr marL="0" indent="0">
              <a:buNone/>
              <a:defRPr sz="1600">
                <a:latin typeface="AndesNeue Alt 2 Book" panose="000005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262EA0E-E0F6-3323-BE96-42FD2F630CE8}"/>
              </a:ext>
            </a:extLst>
          </p:cNvPr>
          <p:cNvSpPr>
            <a:spLocks noGrp="1"/>
          </p:cNvSpPr>
          <p:nvPr>
            <p:ph type="dt" sz="half" idx="10"/>
          </p:nvPr>
        </p:nvSpPr>
        <p:spPr/>
        <p:txBody>
          <a:bodyPr/>
          <a:lstStyle/>
          <a:p>
            <a:fld id="{6CCF18BA-79E2-4428-BC0A-399EA0551CA6}" type="datetimeFigureOut">
              <a:rPr lang="en-US" smtClean="0"/>
              <a:t>9/24/2024</a:t>
            </a:fld>
            <a:endParaRPr lang="en-US"/>
          </a:p>
        </p:txBody>
      </p:sp>
      <p:sp>
        <p:nvSpPr>
          <p:cNvPr id="6" name="Footer Placeholder 5">
            <a:extLst>
              <a:ext uri="{FF2B5EF4-FFF2-40B4-BE49-F238E27FC236}">
                <a16:creationId xmlns:a16="http://schemas.microsoft.com/office/drawing/2014/main" id="{1A2F6FF5-55D7-F049-6873-AF103C5CB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A5AFC-1B91-DBD6-C8CB-17F61FDBA9E4}"/>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3944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5FC24-8204-1CB6-2C82-B0C49053B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1638A3-3E1C-2DF1-1F3A-7CEC6932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716A5E-0573-49AC-427C-A3CFA372B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CF18BA-79E2-4428-BC0A-399EA0551CA6}" type="datetimeFigureOut">
              <a:rPr lang="en-US" smtClean="0"/>
              <a:t>9/24/2024</a:t>
            </a:fld>
            <a:endParaRPr lang="en-US"/>
          </a:p>
        </p:txBody>
      </p:sp>
      <p:sp>
        <p:nvSpPr>
          <p:cNvPr id="5" name="Footer Placeholder 4">
            <a:extLst>
              <a:ext uri="{FF2B5EF4-FFF2-40B4-BE49-F238E27FC236}">
                <a16:creationId xmlns:a16="http://schemas.microsoft.com/office/drawing/2014/main" id="{762DABA4-124F-A16D-174B-22268D049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9FD925-FD53-2086-D28E-D5E49FB80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FC994E-6E36-40E2-9218-D6EEBA5A7BFD}" type="slidenum">
              <a:rPr lang="en-US" smtClean="0"/>
              <a:t>‹#›</a:t>
            </a:fld>
            <a:endParaRPr lang="en-US"/>
          </a:p>
        </p:txBody>
      </p:sp>
    </p:spTree>
    <p:extLst>
      <p:ext uri="{BB962C8B-B14F-4D97-AF65-F5344CB8AC3E}">
        <p14:creationId xmlns:p14="http://schemas.microsoft.com/office/powerpoint/2010/main" val="145249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ndesNeue Alt 2 Medium" panose="000006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ndesNeue Alt 2 Book"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ndesNeue Alt 2 Book"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ndesNeue Alt 2 Book"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esNeue Alt 2 Book"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esNeue Alt 2 Book"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1222CF-8AB8-4D71-B847-9594A2A4CEF4}" type="datetime1">
              <a:rPr lang="en-SG" smtClean="0"/>
              <a:t>24/9/2024</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BE2BCA-7FFD-4666-9163-5C061F649162}"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926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theodoreleebrant/TA-2425S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it.ly/feedback-theodore" TargetMode="External"/><Relationship Id="rId4" Type="http://schemas.openxmlformats.org/officeDocument/2006/relationships/hyperlink" Target="mailto:theo@comp.nus.edu.s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1BC4-D032-8024-40AF-B25899630C59}"/>
              </a:ext>
            </a:extLst>
          </p:cNvPr>
          <p:cNvSpPr>
            <a:spLocks noGrp="1"/>
          </p:cNvSpPr>
          <p:nvPr>
            <p:ph type="ctrTitle"/>
          </p:nvPr>
        </p:nvSpPr>
        <p:spPr/>
        <p:txBody>
          <a:bodyPr/>
          <a:lstStyle/>
          <a:p>
            <a:r>
              <a:rPr lang="en-US" dirty="0">
                <a:latin typeface="AndesNeue Alt 2 Medium" panose="00000600000000000000" pitchFamily="2" charset="0"/>
                <a:ea typeface="Source Sans Pro" panose="020B0503030403020204" pitchFamily="34" charset="0"/>
              </a:rPr>
              <a:t>CS2100 </a:t>
            </a:r>
            <a:r>
              <a:rPr lang="en-US">
                <a:latin typeface="AndesNeue Alt 2 Medium" panose="00000600000000000000" pitchFamily="2" charset="0"/>
                <a:ea typeface="Source Sans Pro" panose="020B0503030403020204" pitchFamily="34" charset="0"/>
              </a:rPr>
              <a:t>Tutorial </a:t>
            </a:r>
            <a:endParaRPr lang="en-US" dirty="0">
              <a:latin typeface="AndesNeue Alt 2 Medium" panose="00000600000000000000" pitchFamily="2" charset="0"/>
              <a:ea typeface="Source Sans Pro" panose="020B0503030403020204" pitchFamily="34" charset="0"/>
            </a:endParaRPr>
          </a:p>
        </p:txBody>
      </p:sp>
      <p:sp>
        <p:nvSpPr>
          <p:cNvPr id="3" name="Subtitle 2">
            <a:extLst>
              <a:ext uri="{FF2B5EF4-FFF2-40B4-BE49-F238E27FC236}">
                <a16:creationId xmlns:a16="http://schemas.microsoft.com/office/drawing/2014/main" id="{C2751BD8-DA53-37D9-C4A1-42436487EC5C}"/>
              </a:ext>
            </a:extLst>
          </p:cNvPr>
          <p:cNvSpPr>
            <a:spLocks noGrp="1"/>
          </p:cNvSpPr>
          <p:nvPr>
            <p:ph type="subTitle" idx="1"/>
          </p:nvPr>
        </p:nvSpPr>
        <p:spPr/>
        <p:txBody>
          <a:bodyPr/>
          <a:lstStyle/>
          <a:p>
            <a:r>
              <a:rPr lang="en-US">
                <a:latin typeface="AndesNeue Alt 2 Book" panose="00000500000000000000" pitchFamily="2" charset="0"/>
              </a:rPr>
              <a:t>Control</a:t>
            </a:r>
            <a:br>
              <a:rPr lang="en-US" dirty="0">
                <a:latin typeface="AndesNeue Alt 2 Book" panose="00000500000000000000" pitchFamily="2" charset="0"/>
              </a:rPr>
            </a:br>
            <a:endParaRPr lang="en-US" dirty="0">
              <a:latin typeface="AndesNeue Alt 2 Book" panose="00000500000000000000" pitchFamily="2" charset="0"/>
            </a:endParaRPr>
          </a:p>
        </p:txBody>
      </p:sp>
      <p:sp>
        <p:nvSpPr>
          <p:cNvPr id="4" name="TextBox 3">
            <a:extLst>
              <a:ext uri="{FF2B5EF4-FFF2-40B4-BE49-F238E27FC236}">
                <a16:creationId xmlns:a16="http://schemas.microsoft.com/office/drawing/2014/main" id="{459E3CA4-D317-6EA3-8C26-41E7EB65AE59}"/>
              </a:ext>
            </a:extLst>
          </p:cNvPr>
          <p:cNvSpPr txBox="1"/>
          <p:nvPr/>
        </p:nvSpPr>
        <p:spPr>
          <a:xfrm>
            <a:off x="0" y="6488668"/>
            <a:ext cx="8972550" cy="369332"/>
          </a:xfrm>
          <a:prstGeom prst="rect">
            <a:avLst/>
          </a:prstGeom>
          <a:noFill/>
        </p:spPr>
        <p:txBody>
          <a:bodyPr wrap="square" rtlCol="0">
            <a:spAutoFit/>
          </a:bodyPr>
          <a:lstStyle/>
          <a:p>
            <a:r>
              <a:rPr lang="en-US" dirty="0">
                <a:solidFill>
                  <a:schemeClr val="bg1">
                    <a:lumMod val="50000"/>
                  </a:schemeClr>
                </a:solidFill>
                <a:latin typeface="AndesNeue Alt 2 Book" panose="00000500000000000000" pitchFamily="2" charset="0"/>
              </a:rPr>
              <a:t>Slides by Theodore, adapted from Prof</a:t>
            </a:r>
            <a:r>
              <a:rPr lang="en-US">
                <a:solidFill>
                  <a:schemeClr val="bg1">
                    <a:lumMod val="50000"/>
                  </a:schemeClr>
                </a:solidFill>
                <a:latin typeface="AndesNeue Alt 2 Book" panose="00000500000000000000" pitchFamily="2" charset="0"/>
              </a:rPr>
              <a:t>. Aaron and Prof. Anandha’s </a:t>
            </a:r>
            <a:r>
              <a:rPr lang="en-US" dirty="0">
                <a:solidFill>
                  <a:schemeClr val="bg1">
                    <a:lumMod val="50000"/>
                  </a:schemeClr>
                </a:solidFill>
                <a:latin typeface="AndesNeue Alt 2 Book" panose="00000500000000000000" pitchFamily="2" charset="0"/>
              </a:rPr>
              <a:t>slides</a:t>
            </a:r>
          </a:p>
        </p:txBody>
      </p:sp>
    </p:spTree>
    <p:extLst>
      <p:ext uri="{BB962C8B-B14F-4D97-AF65-F5344CB8AC3E}">
        <p14:creationId xmlns:p14="http://schemas.microsoft.com/office/powerpoint/2010/main" val="49941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AA8-0CC7-D2C1-E9F3-FFF463CE1B53}"/>
              </a:ext>
            </a:extLst>
          </p:cNvPr>
          <p:cNvSpPr>
            <a:spLocks noGrp="1"/>
          </p:cNvSpPr>
          <p:nvPr>
            <p:ph type="title"/>
          </p:nvPr>
        </p:nvSpPr>
        <p:spPr/>
        <p:txBody>
          <a:bodyPr/>
          <a:lstStyle/>
          <a:p>
            <a:r>
              <a:rPr lang="en-SG"/>
              <a:t>Prelude: "returning" multiple things in C</a:t>
            </a:r>
          </a:p>
        </p:txBody>
      </p:sp>
      <p:sp>
        <p:nvSpPr>
          <p:cNvPr id="3" name="Content Placeholder 2">
            <a:extLst>
              <a:ext uri="{FF2B5EF4-FFF2-40B4-BE49-F238E27FC236}">
                <a16:creationId xmlns:a16="http://schemas.microsoft.com/office/drawing/2014/main" id="{98A01207-9E08-8B6D-38E1-1719DE0B133F}"/>
              </a:ext>
            </a:extLst>
          </p:cNvPr>
          <p:cNvSpPr>
            <a:spLocks noGrp="1"/>
          </p:cNvSpPr>
          <p:nvPr>
            <p:ph idx="1"/>
          </p:nvPr>
        </p:nvSpPr>
        <p:spPr/>
        <p:txBody>
          <a:bodyPr/>
          <a:lstStyle/>
          <a:p>
            <a:r>
              <a:rPr lang="en-SG"/>
              <a:t>Use pointers in argument to "return" multiple things</a:t>
            </a:r>
          </a:p>
          <a:p>
            <a:endParaRPr lang="en-SG"/>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void func(int a, int b, int *ret1, int *ret2) {</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int y = a – b;</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*ret1 = a + b;</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*ret2 = y &gt; 0 ? y : -1 * y;</a:t>
            </a:r>
          </a:p>
          <a:p>
            <a:pPr marL="0" indent="0">
              <a:buNone/>
            </a:pPr>
            <a:r>
              <a:rPr lang="en-SG">
                <a:latin typeface="Iosevka Extended" panose="02000509030000000004" pitchFamily="49" charset="0"/>
                <a:ea typeface="Iosevka Extended" panose="02000509030000000004" pitchFamily="49" charset="0"/>
                <a:cs typeface="Iosevka Extended" panose="02000509030000000004" pitchFamily="49" charset="0"/>
              </a:rPr>
              <a:t>} </a:t>
            </a:r>
          </a:p>
        </p:txBody>
      </p:sp>
    </p:spTree>
    <p:extLst>
      <p:ext uri="{BB962C8B-B14F-4D97-AF65-F5344CB8AC3E}">
        <p14:creationId xmlns:p14="http://schemas.microsoft.com/office/powerpoint/2010/main" val="127165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AA8-0CC7-D2C1-E9F3-FFF463CE1B53}"/>
              </a:ext>
            </a:extLst>
          </p:cNvPr>
          <p:cNvSpPr>
            <a:spLocks noGrp="1"/>
          </p:cNvSpPr>
          <p:nvPr>
            <p:ph type="title"/>
          </p:nvPr>
        </p:nvSpPr>
        <p:spPr/>
        <p:txBody>
          <a:bodyPr/>
          <a:lstStyle/>
          <a:p>
            <a:r>
              <a:rPr lang="en-SG"/>
              <a:t>Questions 3, 4, 5, 6, 7</a:t>
            </a:r>
          </a:p>
        </p:txBody>
      </p:sp>
      <p:sp>
        <p:nvSpPr>
          <p:cNvPr id="3" name="Content Placeholder 2">
            <a:extLst>
              <a:ext uri="{FF2B5EF4-FFF2-40B4-BE49-F238E27FC236}">
                <a16:creationId xmlns:a16="http://schemas.microsoft.com/office/drawing/2014/main" id="{98A01207-9E08-8B6D-38E1-1719DE0B133F}"/>
              </a:ext>
            </a:extLst>
          </p:cNvPr>
          <p:cNvSpPr>
            <a:spLocks noGrp="1"/>
          </p:cNvSpPr>
          <p:nvPr>
            <p:ph idx="1"/>
          </p:nvPr>
        </p:nvSpPr>
        <p:spPr/>
        <p:txBody>
          <a:bodyPr/>
          <a:lstStyle/>
          <a:p>
            <a:r>
              <a:rPr lang="en-SG"/>
              <a:t>What's going on:</a:t>
            </a:r>
          </a:p>
          <a:p>
            <a:pPr lvl="1"/>
            <a:r>
              <a:rPr lang="en-SG"/>
              <a:t>Imagine you're writing an emulator: you will need to simulate what the hardware does in code</a:t>
            </a:r>
          </a:p>
          <a:p>
            <a:r>
              <a:rPr lang="en-SG"/>
              <a:t>What this means:</a:t>
            </a:r>
          </a:p>
          <a:p>
            <a:pPr lvl="1"/>
            <a:r>
              <a:rPr lang="en-SG"/>
              <a:t>Find the 'code' (in C for this module) that </a:t>
            </a:r>
            <a:br>
              <a:rPr lang="en-SG"/>
            </a:br>
            <a:r>
              <a:rPr lang="en-SG"/>
              <a:t>simulates what each of the components do</a:t>
            </a:r>
          </a:p>
          <a:p>
            <a:pPr lvl="1"/>
            <a:r>
              <a:rPr lang="en-SG"/>
              <a:t>For example, we have the Instruction Memory:</a:t>
            </a:r>
          </a:p>
          <a:p>
            <a:pPr lvl="2"/>
            <a:r>
              <a:rPr lang="en-SG"/>
              <a:t>"Text segment" from 0x0040 0000</a:t>
            </a:r>
            <a:br>
              <a:rPr lang="en-SG"/>
            </a:br>
            <a:r>
              <a:rPr lang="en-SG"/>
              <a:t>to 0x1000 0000, so we have </a:t>
            </a:r>
            <a:br>
              <a:rPr lang="en-SG"/>
            </a:br>
            <a:r>
              <a:rPr lang="en-SG"/>
              <a:t>0x0FC0 0000 bytes of Instr. Mem.</a:t>
            </a:r>
          </a:p>
          <a:p>
            <a:pPr lvl="2"/>
            <a:r>
              <a:rPr lang="en-SG"/>
              <a:t>Represent that by</a:t>
            </a:r>
            <a:br>
              <a:rPr lang="en-SG"/>
            </a:br>
            <a:r>
              <a:rPr lang="en-SG">
                <a:latin typeface="Iosevka Extended" panose="02000509030000000004" pitchFamily="49" charset="0"/>
                <a:ea typeface="Iosevka Extended" panose="02000509030000000004" pitchFamily="49" charset="0"/>
                <a:cs typeface="Iosevka Extended" panose="02000509030000000004" pitchFamily="49" charset="0"/>
              </a:rPr>
              <a:t>uint32_t instr_mem[264241152]</a:t>
            </a:r>
          </a:p>
          <a:p>
            <a:pPr lvl="2"/>
            <a:endParaRPr lang="en-SG"/>
          </a:p>
        </p:txBody>
      </p:sp>
      <p:pic>
        <p:nvPicPr>
          <p:cNvPr id="7" name="Picture 6">
            <a:extLst>
              <a:ext uri="{FF2B5EF4-FFF2-40B4-BE49-F238E27FC236}">
                <a16:creationId xmlns:a16="http://schemas.microsoft.com/office/drawing/2014/main" id="{B088ECB6-BD3B-7E07-D6AD-019A3B55B42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915" b="99679" l="3780" r="95491">
                        <a14:foregroundMark x1="24072" y1="6090" x2="24204" y2="43376"/>
                        <a14:foregroundMark x1="24204" y1="43376" x2="41910" y2="67415"/>
                        <a14:foregroundMark x1="41910" y1="67415" x2="64191" y2="69551"/>
                        <a14:foregroundMark x1="64191" y1="69551" x2="76445" y2="44248"/>
                        <a14:foregroundMark x1="75712" y1="17532" x2="70756" y2="4915"/>
                        <a14:foregroundMark x1="70756" y1="4915" x2="24072" y2="6090"/>
                        <a14:foregroundMark x1="30637" y1="11325" x2="31167" y2="32585"/>
                        <a14:foregroundMark x1="36141" y1="9615" x2="36671" y2="26816"/>
                        <a14:foregroundMark x1="33952" y1="11752" x2="42175" y2="30342"/>
                        <a14:foregroundMark x1="41313" y1="10470" x2="44098" y2="31624"/>
                        <a14:foregroundMark x1="45690" y1="13568" x2="45159" y2="29915"/>
                        <a14:foregroundMark x1="47613" y1="13141" x2="45424" y2="38248"/>
                        <a14:foregroundMark x1="31167" y1="50214" x2="29509" y2="56410"/>
                        <a14:foregroundMark x1="29244" y1="41346" x2="28979" y2="56410"/>
                        <a14:foregroundMark x1="27918" y1="50214" x2="28448" y2="57692"/>
                        <a14:foregroundMark x1="30637" y1="31624" x2="38859" y2="65705"/>
                        <a14:foregroundMark x1="32294" y1="40491" x2="46286" y2="66132"/>
                        <a14:foregroundMark x1="42440" y1="43590" x2="46552" y2="65278"/>
                        <a14:foregroundMark x1="45159" y1="42308" x2="50663" y2="66560"/>
                        <a14:foregroundMark x1="48740" y1="46688" x2="53647" y2="69231"/>
                        <a14:foregroundMark x1="53117" y1="66560" x2="63793" y2="66132"/>
                        <a14:foregroundMark x1="66512" y1="63034" x2="54509" y2="63889"/>
                        <a14:foregroundMark x1="5438" y1="68803" x2="16512" y2="93910"/>
                        <a14:foregroundMark x1="16512" y1="93910" x2="50531" y2="99252"/>
                        <a14:foregroundMark x1="50531" y1="99252" x2="88196" y2="92521"/>
                        <a14:foregroundMark x1="88196" y1="92521" x2="95093" y2="73825"/>
                        <a14:foregroundMark x1="95093" y1="73825" x2="83886" y2="68590"/>
                        <a14:foregroundMark x1="83886" y1="68590" x2="5968" y2="70085"/>
                        <a14:foregroundMark x1="21618" y1="77991" x2="62401" y2="76709"/>
                        <a14:foregroundMark x1="22149" y1="87714" x2="78846" y2="87714"/>
                        <a14:foregroundMark x1="13395" y1="73184" x2="26989" y2="87179"/>
                        <a14:foregroundMark x1="26989" y1="87179" x2="40915" y2="86966"/>
                        <a14:foregroundMark x1="40915" y1="86966" x2="55172" y2="89209"/>
                        <a14:foregroundMark x1="55172" y1="89209" x2="71618" y2="84081"/>
                        <a14:foregroundMark x1="71618" y1="84081" x2="78581" y2="87714"/>
                        <a14:foregroundMark x1="69828" y1="65705" x2="86406" y2="64209"/>
                        <a14:foregroundMark x1="86406" y1="64209" x2="93103" y2="65705"/>
                        <a14:foregroundMark x1="18568" y1="65278" x2="4907" y2="64744"/>
                        <a14:foregroundMark x1="4310" y1="67842" x2="5968" y2="94124"/>
                        <a14:foregroundMark x1="5968" y1="94124" x2="19430" y2="96154"/>
                        <a14:foregroundMark x1="52321" y1="13141" x2="51592" y2="35577"/>
                        <a14:foregroundMark x1="51592" y1="35577" x2="61141" y2="45406"/>
                        <a14:foregroundMark x1="61141" y1="45406" x2="64920" y2="15278"/>
                        <a14:foregroundMark x1="67374" y1="30769" x2="57692" y2="50321"/>
                        <a14:foregroundMark x1="57692" y1="50321" x2="49801" y2="57265"/>
                        <a14:foregroundMark x1="71751" y1="54167" x2="71751" y2="64316"/>
                        <a14:foregroundMark x1="77520" y1="63462" x2="91512" y2="64316"/>
                        <a14:foregroundMark x1="93700" y1="66132" x2="93700" y2="89957"/>
                        <a14:foregroundMark x1="95027" y1="65705" x2="95623" y2="92628"/>
                        <a14:foregroundMark x1="89257" y1="65705" x2="95623" y2="65705"/>
                        <a14:foregroundMark x1="91777" y1="64316" x2="95292" y2="64316"/>
                        <a14:foregroundMark x1="3780" y1="65705" x2="5172" y2="98825"/>
                        <a14:foregroundMark x1="4045" y1="70940" x2="4310" y2="99679"/>
                        <a14:backgroundMark x1="76393" y1="1175" x2="77785" y2="51923"/>
                        <a14:backgroundMark x1="77785" y1="51923" x2="95491" y2="58120"/>
                        <a14:backgroundMark x1="95491" y1="58120" x2="83289" y2="55021"/>
                        <a14:backgroundMark x1="83289" y1="55021" x2="78581" y2="13996"/>
                        <a14:backgroundMark x1="78581" y1="13996" x2="82692" y2="321"/>
                      </a14:backgroundRemoval>
                    </a14:imgEffect>
                  </a14:imgLayer>
                </a14:imgProps>
              </a:ext>
              <a:ext uri="{28A0092B-C50C-407E-A947-70E740481C1C}">
                <a14:useLocalDpi xmlns:a14="http://schemas.microsoft.com/office/drawing/2010/main" val="0"/>
              </a:ext>
            </a:extLst>
          </a:blip>
          <a:stretch>
            <a:fillRect/>
          </a:stretch>
        </p:blipFill>
        <p:spPr>
          <a:xfrm>
            <a:off x="6519554" y="3147514"/>
            <a:ext cx="5772397" cy="3582867"/>
          </a:xfrm>
          <a:prstGeom prst="rect">
            <a:avLst/>
          </a:prstGeom>
        </p:spPr>
      </p:pic>
    </p:spTree>
    <p:extLst>
      <p:ext uri="{BB962C8B-B14F-4D97-AF65-F5344CB8AC3E}">
        <p14:creationId xmlns:p14="http://schemas.microsoft.com/office/powerpoint/2010/main" val="151891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marL="514350" indent="-514350">
              <a:buAutoNum type="arabicPeriod"/>
            </a:pPr>
            <a:r>
              <a:rPr lang="en-SG"/>
              <a:t>What stuff do we do with the register file?</a:t>
            </a:r>
          </a:p>
          <a:p>
            <a:pPr marL="457200" lvl="1" indent="0">
              <a:buNone/>
            </a:pPr>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296313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lvl="1"/>
            <a:r>
              <a:rPr lang="en-SG"/>
              <a:t>32 registers, each with 32-bit field</a:t>
            </a:r>
          </a:p>
          <a:p>
            <a:pPr marL="514350" indent="-514350">
              <a:buAutoNum type="arabicPeriod"/>
            </a:pPr>
            <a:r>
              <a:rPr lang="en-SG"/>
              <a:t>What stuff do we do with the register file?</a:t>
            </a:r>
          </a:p>
          <a:p>
            <a:pPr lvl="1"/>
            <a:r>
              <a:rPr lang="en-SG"/>
              <a:t>We get RR1/RR2/WR/WD/RegWrite</a:t>
            </a:r>
          </a:p>
          <a:p>
            <a:pPr lvl="1"/>
            <a:r>
              <a:rPr lang="en-SG"/>
              <a:t>We pass RD1 and RD2 out</a:t>
            </a:r>
          </a:p>
          <a:p>
            <a:pPr lvl="2"/>
            <a:r>
              <a:rPr lang="en-SG"/>
              <a:t>Remember how to "return" multiple things?</a:t>
            </a:r>
          </a:p>
          <a:p>
            <a:pPr lvl="1"/>
            <a:r>
              <a:rPr lang="en-SG"/>
              <a:t>We might need to modify the register file </a:t>
            </a:r>
          </a:p>
          <a:p>
            <a:pPr lvl="2"/>
            <a:r>
              <a:rPr lang="en-SG"/>
              <a:t>This happens when RegWrite is 1</a:t>
            </a:r>
          </a:p>
          <a:p>
            <a:pPr lvl="1"/>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340137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AutoNum type="arabicPeriod"/>
            </a:pPr>
            <a:r>
              <a:rPr lang="en-SG"/>
              <a:t>What is the data in the register file?</a:t>
            </a:r>
          </a:p>
          <a:p>
            <a:pPr lvl="1"/>
            <a:r>
              <a:rPr lang="en-SG"/>
              <a:t>32 registers, each with 32-bit field</a:t>
            </a:r>
          </a:p>
          <a:p>
            <a:pPr marL="0" indent="0">
              <a:buNone/>
            </a:pPr>
            <a:endParaRPr lang="en-SG"/>
          </a:p>
          <a:p>
            <a:pPr marL="0" indent="0">
              <a:buNone/>
            </a:pPr>
            <a:r>
              <a:rPr lang="en-SG"/>
              <a:t>How to simulate this:</a:t>
            </a:r>
          </a:p>
          <a:p>
            <a:pPr marL="0" indent="0">
              <a:buNone/>
            </a:pPr>
            <a:r>
              <a:rPr lang="en-SG" sz="2400">
                <a:latin typeface="Iosevka Extended" panose="02000509030000000004" pitchFamily="49" charset="0"/>
                <a:ea typeface="Iosevka Extended" panose="02000509030000000004" pitchFamily="49" charset="0"/>
                <a:cs typeface="Iosevka Extended" panose="02000509030000000004" pitchFamily="49" charset="0"/>
              </a:rPr>
              <a:t>int32_t rf[32];</a:t>
            </a:r>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210523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Q3a) Register file</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register file.</a:t>
            </a:r>
          </a:p>
          <a:p>
            <a:pPr marL="514350" indent="-514350">
              <a:buFont typeface="+mj-lt"/>
              <a:buAutoNum type="arabicPeriod" startAt="2"/>
            </a:pPr>
            <a:r>
              <a:rPr lang="en-SG"/>
              <a:t>What stuff do we do with the register file?</a:t>
            </a:r>
          </a:p>
          <a:p>
            <a:pPr lvl="1"/>
            <a:r>
              <a:rPr lang="en-SG"/>
              <a:t>We get RR1/RR2/WR/WD/RegWrite</a:t>
            </a:r>
          </a:p>
          <a:p>
            <a:pPr marL="914400" lvl="2" indent="0">
              <a:buNone/>
            </a:pPr>
            <a:r>
              <a:rPr lang="en-SG"/>
              <a:t>=&gt; simulated as arguments to function</a:t>
            </a:r>
          </a:p>
          <a:p>
            <a:pPr lvl="1"/>
            <a:r>
              <a:rPr lang="en-SG"/>
              <a:t>We pass RD1 and RD2 out</a:t>
            </a:r>
          </a:p>
          <a:p>
            <a:pPr marL="914400" lvl="2" indent="0">
              <a:buNone/>
            </a:pPr>
            <a:r>
              <a:rPr lang="en-SG"/>
              <a:t>=&gt; simulated as "return" values</a:t>
            </a:r>
          </a:p>
          <a:p>
            <a:pPr lvl="1"/>
            <a:r>
              <a:rPr lang="en-SG"/>
              <a:t>We might need to modify the register file</a:t>
            </a:r>
          </a:p>
          <a:p>
            <a:pPr marL="914400" lvl="2" indent="0">
              <a:buNone/>
            </a:pPr>
            <a:r>
              <a:rPr lang="en-SG"/>
              <a:t>=&gt; the body of the function </a:t>
            </a:r>
          </a:p>
          <a:p>
            <a:pPr lvl="2"/>
            <a:endParaRPr lang="en-SG"/>
          </a:p>
          <a:p>
            <a:pPr lvl="1"/>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27245" t="36185" r="49304" b="23460"/>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50218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16</a:t>
            </a:fld>
            <a:endParaRPr lang="en-SG"/>
          </a:p>
        </p:txBody>
      </p:sp>
      <p:sp>
        <p:nvSpPr>
          <p:cNvPr id="6" name="Content Placeholder 5"/>
          <p:cNvSpPr>
            <a:spLocks noGrp="1"/>
          </p:cNvSpPr>
          <p:nvPr>
            <p:ph idx="4294967295"/>
          </p:nvPr>
        </p:nvSpPr>
        <p:spPr>
          <a:xfrm>
            <a:off x="2694470" y="747814"/>
            <a:ext cx="6803060" cy="5464060"/>
          </a:xfrm>
        </p:spPr>
        <p:txBody>
          <a:bodyPr>
            <a:noAutofit/>
          </a:bodyPr>
          <a:lstStyle/>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t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[32];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void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RegFile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(uint5_t RR1,</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uint5_t RR2,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uint5_t WR,</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WD,</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*RD1,</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*RD2,</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RegWrite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Because we need to send out multiple outputs,</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we will use passing by pointers.</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*RD1 = (RR1 &gt; </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0) ?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RR1] : 0</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*RD2 = (RR2 &gt; </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0) ? rf</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RR2] : 0</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RegWrite</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&amp;&amp; WR)</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_rf[WR] = WD;</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endParaRPr lang="en-US" sz="1400" dirty="0">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nSpc>
                <a:spcPct val="120000"/>
              </a:lnSpc>
              <a:spcBef>
                <a:spcPts val="0"/>
              </a:spcBef>
              <a:spcAft>
                <a:spcPts val="0"/>
              </a:spcAft>
              <a:buNone/>
            </a:pPr>
            <a:endParaRPr lang="en-US" sz="1600" dirty="0">
              <a:latin typeface="Iosevka Extended" panose="02000509030000000004" pitchFamily="49" charset="0"/>
              <a:ea typeface="Iosevka Extended" panose="02000509030000000004" pitchFamily="49" charset="0"/>
              <a:cs typeface="Iosevka Extended" panose="02000509030000000004" pitchFamily="49" charset="0"/>
            </a:endParaRPr>
          </a:p>
        </p:txBody>
      </p:sp>
      <p:sp>
        <p:nvSpPr>
          <p:cNvPr id="7" name="Line Callout 2 6"/>
          <p:cNvSpPr/>
          <p:nvPr/>
        </p:nvSpPr>
        <p:spPr>
          <a:xfrm>
            <a:off x="6581332" y="379141"/>
            <a:ext cx="3822756" cy="937138"/>
          </a:xfrm>
          <a:prstGeom prst="borderCallout2">
            <a:avLst>
              <a:gd name="adj1" fmla="val 18750"/>
              <a:gd name="adj2" fmla="val -8333"/>
              <a:gd name="adj3" fmla="val 18750"/>
              <a:gd name="adj4" fmla="val -16667"/>
              <a:gd name="adj5" fmla="val 59743"/>
              <a:gd name="adj6" fmla="val -46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Just an array of integers to store the registers content. The index shall be the name (i.e., register number) of the register</a:t>
            </a:r>
          </a:p>
        </p:txBody>
      </p:sp>
      <p:grpSp>
        <p:nvGrpSpPr>
          <p:cNvPr id="11" name="Group 10"/>
          <p:cNvGrpSpPr/>
          <p:nvPr/>
        </p:nvGrpSpPr>
        <p:grpSpPr>
          <a:xfrm>
            <a:off x="6096000" y="1967115"/>
            <a:ext cx="4812435" cy="1130145"/>
            <a:chOff x="6229445" y="2609563"/>
            <a:chExt cx="4812435" cy="1130145"/>
          </a:xfrm>
        </p:grpSpPr>
        <p:sp>
          <p:nvSpPr>
            <p:cNvPr id="8" name="Line Callout 2 7"/>
            <p:cNvSpPr/>
            <p:nvPr/>
          </p:nvSpPr>
          <p:spPr>
            <a:xfrm>
              <a:off x="7460176" y="2609563"/>
              <a:ext cx="3581704" cy="631119"/>
            </a:xfrm>
            <a:prstGeom prst="borderCallout2">
              <a:avLst>
                <a:gd name="adj1" fmla="val 18750"/>
                <a:gd name="adj2" fmla="val -8333"/>
                <a:gd name="adj3" fmla="val 18750"/>
                <a:gd name="adj4" fmla="val -16667"/>
                <a:gd name="adj5" fmla="val 139003"/>
                <a:gd name="adj6" fmla="val -30166"/>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Since we need to return two outputs, we will need to pass them back via pointers</a:t>
              </a:r>
            </a:p>
          </p:txBody>
        </p:sp>
        <p:sp>
          <p:nvSpPr>
            <p:cNvPr id="9" name="Right Brace 8"/>
            <p:cNvSpPr/>
            <p:nvPr/>
          </p:nvSpPr>
          <p:spPr>
            <a:xfrm>
              <a:off x="6229445" y="3241173"/>
              <a:ext cx="98527" cy="498535"/>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 name="Line Callout 2 9"/>
          <p:cNvSpPr/>
          <p:nvPr/>
        </p:nvSpPr>
        <p:spPr>
          <a:xfrm>
            <a:off x="8752811" y="5084377"/>
            <a:ext cx="2666038" cy="809321"/>
          </a:xfrm>
          <a:prstGeom prst="borderCallout2">
            <a:avLst>
              <a:gd name="adj1" fmla="val 18750"/>
              <a:gd name="adj2" fmla="val -8333"/>
              <a:gd name="adj3" fmla="val 18750"/>
              <a:gd name="adj4" fmla="val -16667"/>
              <a:gd name="adj5" fmla="val -55016"/>
              <a:gd name="adj6" fmla="val -70614"/>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can use C’s conditional statement or if-then-else. Both are perfectly fine</a:t>
            </a:r>
          </a:p>
        </p:txBody>
      </p:sp>
      <p:sp>
        <p:nvSpPr>
          <p:cNvPr id="12" name="Line Callout 2 11"/>
          <p:cNvSpPr/>
          <p:nvPr/>
        </p:nvSpPr>
        <p:spPr>
          <a:xfrm>
            <a:off x="214067" y="3418884"/>
            <a:ext cx="2941728" cy="809321"/>
          </a:xfrm>
          <a:prstGeom prst="borderCallout2">
            <a:avLst>
              <a:gd name="adj1" fmla="val 56135"/>
              <a:gd name="adj2" fmla="val 100235"/>
              <a:gd name="adj3" fmla="val 60744"/>
              <a:gd name="adj4" fmla="val 107430"/>
              <a:gd name="adj5" fmla="val 111427"/>
              <a:gd name="adj6" fmla="val 146992"/>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sure that register 0 returns a 0</a:t>
            </a:r>
          </a:p>
        </p:txBody>
      </p:sp>
      <p:sp>
        <p:nvSpPr>
          <p:cNvPr id="13" name="Line Callout 2 12"/>
          <p:cNvSpPr/>
          <p:nvPr/>
        </p:nvSpPr>
        <p:spPr>
          <a:xfrm>
            <a:off x="214066" y="4477386"/>
            <a:ext cx="2941729" cy="1232038"/>
          </a:xfrm>
          <a:prstGeom prst="borderCallout2">
            <a:avLst>
              <a:gd name="adj1" fmla="val 49246"/>
              <a:gd name="adj2" fmla="val 100605"/>
              <a:gd name="adj3" fmla="val 42747"/>
              <a:gd name="adj4" fmla="val 149560"/>
              <a:gd name="adj5" fmla="val 59720"/>
              <a:gd name="adj6" fmla="val 17832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Make sure that we never write to register 0. Actually, harmless coz you can never read the content back. Still, just for completeness</a:t>
            </a:r>
          </a:p>
        </p:txBody>
      </p:sp>
      <p:sp>
        <p:nvSpPr>
          <p:cNvPr id="2" name="TextBox 1">
            <a:extLst>
              <a:ext uri="{FF2B5EF4-FFF2-40B4-BE49-F238E27FC236}">
                <a16:creationId xmlns:a16="http://schemas.microsoft.com/office/drawing/2014/main" id="{4A16043C-6C4C-2854-B5D3-A2CB2772BCAE}"/>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Q3a</a:t>
            </a:r>
          </a:p>
        </p:txBody>
      </p:sp>
    </p:spTree>
    <p:extLst>
      <p:ext uri="{BB962C8B-B14F-4D97-AF65-F5344CB8AC3E}">
        <p14:creationId xmlns:p14="http://schemas.microsoft.com/office/powerpoint/2010/main" val="18482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2" grpId="0" animBg="1"/>
      <p:bldP spid="12"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9D85-C89F-9B12-0B96-4E25687CBCE7}"/>
              </a:ext>
            </a:extLst>
          </p:cNvPr>
          <p:cNvSpPr>
            <a:spLocks noGrp="1"/>
          </p:cNvSpPr>
          <p:nvPr>
            <p:ph type="title"/>
          </p:nvPr>
        </p:nvSpPr>
        <p:spPr/>
        <p:txBody>
          <a:bodyPr/>
          <a:lstStyle/>
          <a:p>
            <a:r>
              <a:rPr lang="en-SG"/>
              <a:t>Q3b) Data Memory</a:t>
            </a:r>
          </a:p>
        </p:txBody>
      </p:sp>
      <p:sp>
        <p:nvSpPr>
          <p:cNvPr id="3" name="Content Placeholder 2">
            <a:extLst>
              <a:ext uri="{FF2B5EF4-FFF2-40B4-BE49-F238E27FC236}">
                <a16:creationId xmlns:a16="http://schemas.microsoft.com/office/drawing/2014/main" id="{23BA92B7-0430-1441-2262-7CBC8C180342}"/>
              </a:ext>
            </a:extLst>
          </p:cNvPr>
          <p:cNvSpPr>
            <a:spLocks noGrp="1"/>
          </p:cNvSpPr>
          <p:nvPr>
            <p:ph idx="1"/>
          </p:nvPr>
        </p:nvSpPr>
        <p:spPr/>
        <p:txBody>
          <a:bodyPr/>
          <a:lstStyle/>
          <a:p>
            <a:pPr marL="0" indent="0">
              <a:buNone/>
            </a:pPr>
            <a:r>
              <a:rPr lang="en-SG"/>
              <a:t>Now we're simulating the data memory.</a:t>
            </a:r>
          </a:p>
          <a:p>
            <a:pPr marL="514350" indent="-514350">
              <a:buAutoNum type="arabicPeriod"/>
            </a:pPr>
            <a:r>
              <a:rPr lang="en-SG"/>
              <a:t>What is the data memory?</a:t>
            </a:r>
          </a:p>
          <a:p>
            <a:pPr lvl="1"/>
            <a:r>
              <a:rPr lang="en-SG"/>
              <a:t>The simplification is always "a large array"</a:t>
            </a:r>
          </a:p>
          <a:p>
            <a:pPr marL="514350" indent="-514350">
              <a:buAutoNum type="arabicPeriod"/>
            </a:pPr>
            <a:r>
              <a:rPr lang="en-SG"/>
              <a:t>What stuff do we do with data memory?</a:t>
            </a:r>
          </a:p>
          <a:p>
            <a:pPr lvl="1"/>
            <a:r>
              <a:rPr lang="en-SG"/>
              <a:t>Input: Address, Write Data</a:t>
            </a:r>
          </a:p>
          <a:p>
            <a:pPr lvl="1"/>
            <a:r>
              <a:rPr lang="en-SG"/>
              <a:t>Input: MemWrite, MemRead</a:t>
            </a:r>
          </a:p>
          <a:p>
            <a:pPr lvl="1"/>
            <a:r>
              <a:rPr lang="en-SG"/>
              <a:t>Output: ReadData</a:t>
            </a:r>
          </a:p>
          <a:p>
            <a:pPr marL="457200" lvl="1" indent="0">
              <a:buNone/>
            </a:pPr>
            <a:endParaRPr lang="en-SG"/>
          </a:p>
          <a:p>
            <a:pPr lvl="1"/>
            <a:endParaRPr lang="en-SG"/>
          </a:p>
        </p:txBody>
      </p:sp>
      <p:pic>
        <p:nvPicPr>
          <p:cNvPr id="10" name="Picture 2">
            <a:extLst>
              <a:ext uri="{FF2B5EF4-FFF2-40B4-BE49-F238E27FC236}">
                <a16:creationId xmlns:a16="http://schemas.microsoft.com/office/drawing/2014/main" id="{E22E2A77-E89C-DB00-F9C6-AF0863E033F4}"/>
              </a:ext>
            </a:extLst>
          </p:cNvPr>
          <p:cNvPicPr>
            <a:picLocks noChangeAspect="1" noChangeArrowheads="1"/>
          </p:cNvPicPr>
          <p:nvPr/>
        </p:nvPicPr>
        <p:blipFill>
          <a:blip r:embed="rId2" cstate="print"/>
          <a:srcRect l="68630" t="47759" r="7919" b="11886"/>
          <a:stretch/>
        </p:blipFill>
        <p:spPr bwMode="auto">
          <a:xfrm>
            <a:off x="9049407" y="3429000"/>
            <a:ext cx="2758965" cy="3034862"/>
          </a:xfrm>
          <a:prstGeom prst="rect">
            <a:avLst/>
          </a:prstGeom>
          <a:noFill/>
          <a:ln w="9525">
            <a:noFill/>
            <a:miter lim="800000"/>
            <a:headEnd/>
            <a:tailEnd/>
          </a:ln>
        </p:spPr>
      </p:pic>
    </p:spTree>
    <p:extLst>
      <p:ext uri="{BB962C8B-B14F-4D97-AF65-F5344CB8AC3E}">
        <p14:creationId xmlns:p14="http://schemas.microsoft.com/office/powerpoint/2010/main" val="64892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18</a:t>
            </a:fld>
            <a:endParaRPr lang="en-SG"/>
          </a:p>
        </p:txBody>
      </p:sp>
      <p:sp>
        <p:nvSpPr>
          <p:cNvPr id="6" name="Content Placeholder 5"/>
          <p:cNvSpPr>
            <a:spLocks noGrp="1"/>
          </p:cNvSpPr>
          <p:nvPr>
            <p:ph idx="4294967295"/>
          </p:nvPr>
        </p:nvSpPr>
        <p:spPr>
          <a:xfrm>
            <a:off x="2737915" y="260047"/>
            <a:ext cx="6716171" cy="5873121"/>
          </a:xfrm>
        </p:spPr>
        <p:txBody>
          <a:bodyPr>
            <a:noAutofit/>
          </a:bodyPr>
          <a:lstStyle/>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[1073741824];</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AccessDataMemory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(uint32_t address,</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WrData</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We can do a sanity check here.</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You can at most do one memory operation.</a:t>
            </a:r>
          </a:p>
          <a:p>
            <a:pPr marL="0" indent="0" algn="just">
              <a:lnSpc>
                <a:spcPct val="120000"/>
              </a:lnSpc>
              <a:spcBef>
                <a:spcPts val="0"/>
              </a:spcBef>
              <a:spcAft>
                <a:spcPts val="0"/>
              </a:spcAft>
              <a:buNone/>
              <a:tabLst>
                <a:tab pos="270510" algn="l"/>
              </a:tabLst>
            </a:pPr>
            <a:r>
              <a:rPr lang="en-US" sz="1300" b="1" dirty="0">
                <a:solidFill>
                  <a:schemeClr val="bg1">
                    <a:lumMod val="50000"/>
                  </a:schemeClr>
                </a:solidFill>
                <a:latin typeface="Iosevka Extended" panose="02000509030000000004" pitchFamily="49" charset="0"/>
                <a:ea typeface="Iosevka Extended" panose="02000509030000000004" pitchFamily="49" charset="0"/>
                <a:cs typeface="Iosevka Extended" panose="02000509030000000004" pitchFamily="49" charset="0"/>
              </a:rPr>
              <a:t>     // Will assume that "error" raises hell.</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&amp;&amp;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error("Cannot do both read and write at the same time.")</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MemRead</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[address];</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MemWrite</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data_memory</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[address] = </a:t>
            </a:r>
            <a:r>
              <a:rPr lang="en-US" sz="13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WrData</a:t>
            </a: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 0;</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3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p:txBody>
      </p:sp>
      <p:sp>
        <p:nvSpPr>
          <p:cNvPr id="7" name="Line Callout 2 6"/>
          <p:cNvSpPr/>
          <p:nvPr/>
        </p:nvSpPr>
        <p:spPr>
          <a:xfrm>
            <a:off x="7546623" y="304655"/>
            <a:ext cx="3760714" cy="718724"/>
          </a:xfrm>
          <a:prstGeom prst="borderCallout2">
            <a:avLst>
              <a:gd name="adj1" fmla="val 18750"/>
              <a:gd name="adj2" fmla="val -8333"/>
              <a:gd name="adj3" fmla="val 18750"/>
              <a:gd name="adj4" fmla="val -16667"/>
              <a:gd name="adj5" fmla="val 19408"/>
              <a:gd name="adj6" fmla="val -44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Ridiculous number but without introducing OS, we will just live with this for now</a:t>
            </a:r>
          </a:p>
        </p:txBody>
      </p:sp>
      <p:sp>
        <p:nvSpPr>
          <p:cNvPr id="9" name="Right Brace 8"/>
          <p:cNvSpPr/>
          <p:nvPr/>
        </p:nvSpPr>
        <p:spPr>
          <a:xfrm>
            <a:off x="9201281" y="2779690"/>
            <a:ext cx="111938" cy="503576"/>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2"/>
          <p:cNvGrpSpPr/>
          <p:nvPr/>
        </p:nvGrpSpPr>
        <p:grpSpPr>
          <a:xfrm>
            <a:off x="6820994" y="3749884"/>
            <a:ext cx="3152439" cy="1859179"/>
            <a:chOff x="6642475" y="3912974"/>
            <a:chExt cx="3152439" cy="1859179"/>
          </a:xfrm>
        </p:grpSpPr>
        <p:sp>
          <p:nvSpPr>
            <p:cNvPr id="10" name="Line Callout 2 9"/>
            <p:cNvSpPr/>
            <p:nvPr/>
          </p:nvSpPr>
          <p:spPr>
            <a:xfrm>
              <a:off x="8250610" y="4992527"/>
              <a:ext cx="1544304" cy="284688"/>
            </a:xfrm>
            <a:prstGeom prst="borderCallout2">
              <a:avLst>
                <a:gd name="adj1" fmla="val 18750"/>
                <a:gd name="adj2" fmla="val -8333"/>
                <a:gd name="adj3" fmla="val 18750"/>
                <a:gd name="adj4" fmla="val -16667"/>
                <a:gd name="adj5" fmla="val -18481"/>
                <a:gd name="adj6" fmla="val -72579"/>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Straightforward</a:t>
              </a:r>
            </a:p>
          </p:txBody>
        </p:sp>
        <p:sp>
          <p:nvSpPr>
            <p:cNvPr id="2" name="Right Brace 1"/>
            <p:cNvSpPr/>
            <p:nvPr/>
          </p:nvSpPr>
          <p:spPr>
            <a:xfrm>
              <a:off x="6642475" y="3912974"/>
              <a:ext cx="412694" cy="1859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TextBox 4">
            <a:extLst>
              <a:ext uri="{FF2B5EF4-FFF2-40B4-BE49-F238E27FC236}">
                <a16:creationId xmlns:a16="http://schemas.microsoft.com/office/drawing/2014/main" id="{67E3EA1F-970F-4325-744F-12417CF2E30F}"/>
              </a:ext>
            </a:extLst>
          </p:cNvPr>
          <p:cNvSpPr txBox="1"/>
          <p:nvPr/>
        </p:nvSpPr>
        <p:spPr>
          <a:xfrm>
            <a:off x="9426980" y="2857747"/>
            <a:ext cx="2127711" cy="338554"/>
          </a:xfrm>
          <a:prstGeom prst="rect">
            <a:avLst/>
          </a:prstGeom>
          <a:solidFill>
            <a:schemeClr val="accent1"/>
          </a:solidFill>
        </p:spPr>
        <p:txBody>
          <a:bodyPr wrap="square" rtlCol="0">
            <a:spAutoFit/>
          </a:bodyPr>
          <a:lstStyle/>
          <a:p>
            <a:r>
              <a:rPr lang="en-US" sz="1600" dirty="0">
                <a:solidFill>
                  <a:schemeClr val="bg1"/>
                </a:solidFill>
              </a:rPr>
              <a:t>Simple error checking</a:t>
            </a:r>
          </a:p>
        </p:txBody>
      </p:sp>
      <p:sp>
        <p:nvSpPr>
          <p:cNvPr id="12" name="TextBox 11">
            <a:extLst>
              <a:ext uri="{FF2B5EF4-FFF2-40B4-BE49-F238E27FC236}">
                <a16:creationId xmlns:a16="http://schemas.microsoft.com/office/drawing/2014/main" id="{E29D862D-FE5F-21F4-E985-E7EAC5DED5B8}"/>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Q3b</a:t>
            </a:r>
          </a:p>
        </p:txBody>
      </p:sp>
    </p:spTree>
    <p:extLst>
      <p:ext uri="{BB962C8B-B14F-4D97-AF65-F5344CB8AC3E}">
        <p14:creationId xmlns:p14="http://schemas.microsoft.com/office/powerpoint/2010/main" val="262858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5AFD1E-64BD-BD61-2C26-9898B4AAE6BF}"/>
              </a:ext>
            </a:extLst>
          </p:cNvPr>
          <p:cNvSpPr>
            <a:spLocks noGrp="1"/>
          </p:cNvSpPr>
          <p:nvPr>
            <p:ph type="sldNum" sz="quarter" idx="12"/>
          </p:nvPr>
        </p:nvSpPr>
        <p:spPr/>
        <p:txBody>
          <a:bodyPr/>
          <a:lstStyle/>
          <a:p>
            <a:fld id="{AEBE2BCA-7FFD-4666-9163-5C061F649162}" type="slidenum">
              <a:rPr lang="en-SG" smtClean="0"/>
              <a:t>19</a:t>
            </a:fld>
            <a:endParaRPr lang="en-SG"/>
          </a:p>
        </p:txBody>
      </p:sp>
      <p:sp>
        <p:nvSpPr>
          <p:cNvPr id="3" name="TextBox 2">
            <a:extLst>
              <a:ext uri="{FF2B5EF4-FFF2-40B4-BE49-F238E27FC236}">
                <a16:creationId xmlns:a16="http://schemas.microsoft.com/office/drawing/2014/main" id="{A117562A-FE4E-BE28-D020-32C819F92887}"/>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Q4</a:t>
            </a:r>
          </a:p>
        </p:txBody>
      </p:sp>
      <p:sp>
        <p:nvSpPr>
          <p:cNvPr id="4" name="TextBox 3">
            <a:extLst>
              <a:ext uri="{FF2B5EF4-FFF2-40B4-BE49-F238E27FC236}">
                <a16:creationId xmlns:a16="http://schemas.microsoft.com/office/drawing/2014/main" id="{74D401CA-28DC-F1E2-6B60-5E6EFF266246}"/>
              </a:ext>
            </a:extLst>
          </p:cNvPr>
          <p:cNvSpPr txBox="1"/>
          <p:nvPr/>
        </p:nvSpPr>
        <p:spPr>
          <a:xfrm>
            <a:off x="6460178" y="75879"/>
            <a:ext cx="5564588" cy="1384995"/>
          </a:xfrm>
          <a:prstGeom prst="rect">
            <a:avLst/>
          </a:prstGeom>
          <a:solidFill>
            <a:srgbClr val="CCECFF"/>
          </a:solidFill>
        </p:spPr>
        <p:txBody>
          <a:bodyPr wrap="square" rtlCol="0">
            <a:spAutoFit/>
          </a:bodyPr>
          <a:lstStyle/>
          <a:p>
            <a:pPr algn="just"/>
            <a:r>
              <a:rPr lang="en-US" sz="1400" dirty="0"/>
              <a:t>Macro processing is kind of automated text processing of your source code before it is passed to the compiler. It is useful especially for shortening repetitive coding. Not just save space but also so that you only need to fix one piece of code instead of fixing all the repeated copies. In the repetition process, it can also allow the programmer to vary some parts of the repetition on a case by case basis</a:t>
            </a:r>
          </a:p>
        </p:txBody>
      </p:sp>
      <p:sp>
        <p:nvSpPr>
          <p:cNvPr id="5" name="Line Callout 2 4">
            <a:extLst>
              <a:ext uri="{FF2B5EF4-FFF2-40B4-BE49-F238E27FC236}">
                <a16:creationId xmlns:a16="http://schemas.microsoft.com/office/drawing/2014/main" id="{913975D9-73DF-877C-F2BB-40BCFBB3FD3B}"/>
              </a:ext>
            </a:extLst>
          </p:cNvPr>
          <p:cNvSpPr/>
          <p:nvPr/>
        </p:nvSpPr>
        <p:spPr>
          <a:xfrm>
            <a:off x="5172489" y="1550600"/>
            <a:ext cx="2540869" cy="1217851"/>
          </a:xfrm>
          <a:prstGeom prst="borderCallout2">
            <a:avLst>
              <a:gd name="adj1" fmla="val 18750"/>
              <a:gd name="adj2" fmla="val -8333"/>
              <a:gd name="adj3" fmla="val 18750"/>
              <a:gd name="adj4" fmla="val -16667"/>
              <a:gd name="adj5" fmla="val 114804"/>
              <a:gd name="adj6" fmla="val -45290"/>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 </a:t>
            </a:r>
            <a:r>
              <a:rPr lang="en-US" sz="1600" dirty="0" err="1"/>
              <a:t>pasteing</a:t>
            </a:r>
            <a:r>
              <a:rPr lang="en-US" sz="1600" dirty="0"/>
              <a:t>: the token “mux” is pasted with the value of parameter N to form a new token</a:t>
            </a:r>
          </a:p>
        </p:txBody>
      </p:sp>
      <p:sp>
        <p:nvSpPr>
          <p:cNvPr id="6" name="Line Callout 2 5">
            <a:extLst>
              <a:ext uri="{FF2B5EF4-FFF2-40B4-BE49-F238E27FC236}">
                <a16:creationId xmlns:a16="http://schemas.microsoft.com/office/drawing/2014/main" id="{27BE11F6-47EF-741F-C705-4E7FA2B3BF1D}"/>
              </a:ext>
            </a:extLst>
          </p:cNvPr>
          <p:cNvSpPr/>
          <p:nvPr/>
        </p:nvSpPr>
        <p:spPr>
          <a:xfrm>
            <a:off x="4706150" y="1251581"/>
            <a:ext cx="2540869" cy="1217851"/>
          </a:xfrm>
          <a:prstGeom prst="borderCallout2">
            <a:avLst>
              <a:gd name="adj1" fmla="val 18750"/>
              <a:gd name="adj2" fmla="val -8333"/>
              <a:gd name="adj3" fmla="val 18750"/>
              <a:gd name="adj4" fmla="val -16667"/>
              <a:gd name="adj5" fmla="val 144409"/>
              <a:gd name="adj6" fmla="val -9181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 </a:t>
            </a:r>
            <a:r>
              <a:rPr lang="en-US" sz="1600" dirty="0" err="1"/>
              <a:t>pasteing</a:t>
            </a:r>
            <a:r>
              <a:rPr lang="en-US" sz="1600" dirty="0"/>
              <a:t>: the token “</a:t>
            </a:r>
            <a:r>
              <a:rPr lang="en-US" sz="1600" dirty="0" err="1"/>
              <a:t>uint</a:t>
            </a:r>
            <a:r>
              <a:rPr lang="en-US" sz="1600" dirty="0"/>
              <a:t>” is pasted with the value of parameter N and then with “_t”</a:t>
            </a:r>
          </a:p>
        </p:txBody>
      </p:sp>
      <p:sp>
        <p:nvSpPr>
          <p:cNvPr id="7" name="Line Callout 2 6">
            <a:extLst>
              <a:ext uri="{FF2B5EF4-FFF2-40B4-BE49-F238E27FC236}">
                <a16:creationId xmlns:a16="http://schemas.microsoft.com/office/drawing/2014/main" id="{9F4BF1FA-4F7B-567F-2EA8-6983CB04B77C}"/>
              </a:ext>
            </a:extLst>
          </p:cNvPr>
          <p:cNvSpPr/>
          <p:nvPr/>
        </p:nvSpPr>
        <p:spPr>
          <a:xfrm>
            <a:off x="4260457" y="960420"/>
            <a:ext cx="2067515" cy="1217851"/>
          </a:xfrm>
          <a:prstGeom prst="borderCallout2">
            <a:avLst>
              <a:gd name="adj1" fmla="val 18750"/>
              <a:gd name="adj2" fmla="val -8333"/>
              <a:gd name="adj3" fmla="val 18750"/>
              <a:gd name="adj4" fmla="val -16667"/>
              <a:gd name="adj5" fmla="val 137085"/>
              <a:gd name="adj6" fmla="val -95322"/>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“MUX” defined with “N” as a parameter</a:t>
            </a:r>
          </a:p>
        </p:txBody>
      </p:sp>
      <p:sp>
        <p:nvSpPr>
          <p:cNvPr id="9" name="Content Placeholder 5">
            <a:extLst>
              <a:ext uri="{FF2B5EF4-FFF2-40B4-BE49-F238E27FC236}">
                <a16:creationId xmlns:a16="http://schemas.microsoft.com/office/drawing/2014/main" id="{57D446CB-957B-DD44-281B-BDA2F754FA39}"/>
              </a:ext>
            </a:extLst>
          </p:cNvPr>
          <p:cNvSpPr txBox="1">
            <a:spLocks/>
          </p:cNvSpPr>
          <p:nvPr/>
        </p:nvSpPr>
        <p:spPr>
          <a:xfrm>
            <a:off x="899025" y="2581690"/>
            <a:ext cx="6124862" cy="25967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#define MUX(N)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mux</a:t>
            </a:r>
            <a:r>
              <a:rPr lang="en-US" sz="16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in0,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6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uint</a:t>
            </a: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##N##_t in1,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ctrl)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if (ctrl) return in1;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else return in0;                 \</a:t>
            </a:r>
          </a:p>
          <a:p>
            <a:pPr marL="0" algn="just">
              <a:lnSpc>
                <a:spcPct val="120000"/>
              </a:lnSpc>
              <a:spcBef>
                <a:spcPts val="0"/>
              </a:spcBef>
              <a:spcAft>
                <a:spcPts val="0"/>
              </a:spcAft>
              <a:tabLst>
                <a:tab pos="270510" algn="l"/>
              </a:tabLst>
            </a:pPr>
            <a:r>
              <a:rPr lang="en-US" sz="16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p:txBody>
      </p:sp>
      <p:sp>
        <p:nvSpPr>
          <p:cNvPr id="10" name="Content Placeholder 5">
            <a:extLst>
              <a:ext uri="{FF2B5EF4-FFF2-40B4-BE49-F238E27FC236}">
                <a16:creationId xmlns:a16="http://schemas.microsoft.com/office/drawing/2014/main" id="{973EF221-0028-DA4D-5D95-D9E242EA9BF1}"/>
              </a:ext>
            </a:extLst>
          </p:cNvPr>
          <p:cNvSpPr txBox="1">
            <a:spLocks/>
          </p:cNvSpPr>
          <p:nvPr/>
        </p:nvSpPr>
        <p:spPr>
          <a:xfrm>
            <a:off x="7442834" y="1985577"/>
            <a:ext cx="969426" cy="385389"/>
          </a:xfrm>
          <a:prstGeom prst="rect">
            <a:avLst/>
          </a:prstGeom>
          <a:solidFill>
            <a:srgbClr val="FBE5D6"/>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MUX(8); </a:t>
            </a:r>
            <a:endParaRPr lang="en-US" sz="1400"/>
          </a:p>
        </p:txBody>
      </p:sp>
      <p:sp>
        <p:nvSpPr>
          <p:cNvPr id="11" name="Content Placeholder 5">
            <a:extLst>
              <a:ext uri="{FF2B5EF4-FFF2-40B4-BE49-F238E27FC236}">
                <a16:creationId xmlns:a16="http://schemas.microsoft.com/office/drawing/2014/main" id="{AAB55DA1-A6D9-2670-88E5-5A0C942AB59C}"/>
              </a:ext>
            </a:extLst>
          </p:cNvPr>
          <p:cNvSpPr txBox="1">
            <a:spLocks/>
          </p:cNvSpPr>
          <p:nvPr/>
        </p:nvSpPr>
        <p:spPr>
          <a:xfrm>
            <a:off x="7473854" y="3295138"/>
            <a:ext cx="3964827" cy="1730016"/>
          </a:xfrm>
          <a:prstGeom prst="rect">
            <a:avLst/>
          </a:prstGeom>
          <a:solidFill>
            <a:srgbClr val="99FFCC"/>
          </a:solid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int8_t mux8(bool ctrl, int8_t in0,</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int8_t in1)</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if (ctrl) return in1;</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else return in0;</a:t>
            </a:r>
          </a:p>
          <a:p>
            <a:pPr marL="0" algn="just">
              <a:lnSpc>
                <a:spcPct val="120000"/>
              </a:lnSpc>
              <a:spcBef>
                <a:spcPts val="0"/>
              </a:spcBef>
              <a:spcAft>
                <a:spcPts val="0"/>
              </a:spcAft>
              <a:tabLst>
                <a:tab pos="270510" algn="l"/>
              </a:tabLst>
            </a:pPr>
            <a:r>
              <a:rPr lang="en-US" sz="1400" b="1">
                <a:solidFill>
                  <a:srgbClr val="2F5496"/>
                </a:solidFill>
                <a:latin typeface="Courier New" panose="02070309020205020404" pitchFamily="49" charset="0"/>
                <a:ea typeface="DengXian" panose="02010600030101010101" pitchFamily="2" charset="-122"/>
                <a:cs typeface="Times New Roman" panose="02020603050405020304" pitchFamily="18" charset="0"/>
              </a:rPr>
              <a:t> };</a:t>
            </a:r>
            <a:endParaRPr lang="en-US" sz="1400"/>
          </a:p>
        </p:txBody>
      </p:sp>
      <p:sp>
        <p:nvSpPr>
          <p:cNvPr id="12" name="TextBox 11">
            <a:extLst>
              <a:ext uri="{FF2B5EF4-FFF2-40B4-BE49-F238E27FC236}">
                <a16:creationId xmlns:a16="http://schemas.microsoft.com/office/drawing/2014/main" id="{4259CBCA-B41D-932B-54DE-1CFE25F0FC31}"/>
              </a:ext>
            </a:extLst>
          </p:cNvPr>
          <p:cNvSpPr txBox="1"/>
          <p:nvPr/>
        </p:nvSpPr>
        <p:spPr>
          <a:xfrm>
            <a:off x="9560740" y="2246334"/>
            <a:ext cx="1331005" cy="369332"/>
          </a:xfrm>
          <a:prstGeom prst="rect">
            <a:avLst/>
          </a:prstGeom>
          <a:noFill/>
        </p:spPr>
        <p:txBody>
          <a:bodyPr wrap="none" rtlCol="0">
            <a:spAutoFit/>
          </a:bodyPr>
          <a:lstStyle/>
          <a:p>
            <a:r>
              <a:rPr lang="en-US"/>
              <a:t>As a result…</a:t>
            </a:r>
          </a:p>
        </p:txBody>
      </p:sp>
      <p:sp>
        <p:nvSpPr>
          <p:cNvPr id="13" name="Striped Right Arrow 12">
            <a:extLst>
              <a:ext uri="{FF2B5EF4-FFF2-40B4-BE49-F238E27FC236}">
                <a16:creationId xmlns:a16="http://schemas.microsoft.com/office/drawing/2014/main" id="{F4CE8129-DF8C-17C5-631C-58144CEDB6D1}"/>
              </a:ext>
            </a:extLst>
          </p:cNvPr>
          <p:cNvSpPr/>
          <p:nvPr/>
        </p:nvSpPr>
        <p:spPr>
          <a:xfrm rot="8100000">
            <a:off x="6858103" y="2379448"/>
            <a:ext cx="486448" cy="567214"/>
          </a:xfrm>
          <a:prstGeom prst="striped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a:extLst>
              <a:ext uri="{FF2B5EF4-FFF2-40B4-BE49-F238E27FC236}">
                <a16:creationId xmlns:a16="http://schemas.microsoft.com/office/drawing/2014/main" id="{C161B128-778C-2899-F85D-21DC2D26B5F5}"/>
              </a:ext>
            </a:extLst>
          </p:cNvPr>
          <p:cNvSpPr/>
          <p:nvPr/>
        </p:nvSpPr>
        <p:spPr>
          <a:xfrm>
            <a:off x="6837625" y="3677669"/>
            <a:ext cx="486448" cy="567214"/>
          </a:xfrm>
          <a:prstGeom prst="striped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2CFC36-5526-54EB-A1DF-1F95E56B92F3}"/>
              </a:ext>
            </a:extLst>
          </p:cNvPr>
          <p:cNvCxnSpPr/>
          <p:nvPr/>
        </p:nvCxnSpPr>
        <p:spPr>
          <a:xfrm>
            <a:off x="7689296" y="3628373"/>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84CB9E-D9A1-885D-1A50-CD2C88143163}"/>
              </a:ext>
            </a:extLst>
          </p:cNvPr>
          <p:cNvCxnSpPr/>
          <p:nvPr/>
        </p:nvCxnSpPr>
        <p:spPr>
          <a:xfrm flipV="1">
            <a:off x="8412259" y="3627443"/>
            <a:ext cx="450308" cy="173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F42098-D354-2560-7F16-B6BB2FF1307B}"/>
              </a:ext>
            </a:extLst>
          </p:cNvPr>
          <p:cNvCxnSpPr/>
          <p:nvPr/>
        </p:nvCxnSpPr>
        <p:spPr>
          <a:xfrm>
            <a:off x="10133959" y="3625356"/>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4E9CC1-AF73-FCAB-6BC2-A769D94951DB}"/>
              </a:ext>
            </a:extLst>
          </p:cNvPr>
          <p:cNvCxnSpPr/>
          <p:nvPr/>
        </p:nvCxnSpPr>
        <p:spPr>
          <a:xfrm>
            <a:off x="10136768" y="3880087"/>
            <a:ext cx="6304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Line Callout 2 18">
            <a:extLst>
              <a:ext uri="{FF2B5EF4-FFF2-40B4-BE49-F238E27FC236}">
                <a16:creationId xmlns:a16="http://schemas.microsoft.com/office/drawing/2014/main" id="{E6393B94-D31F-09EE-A3E3-ED689CA176BE}"/>
              </a:ext>
            </a:extLst>
          </p:cNvPr>
          <p:cNvSpPr/>
          <p:nvPr/>
        </p:nvSpPr>
        <p:spPr>
          <a:xfrm>
            <a:off x="7815364" y="1670457"/>
            <a:ext cx="3192605" cy="1217851"/>
          </a:xfrm>
          <a:prstGeom prst="borderCallout2">
            <a:avLst>
              <a:gd name="adj1" fmla="val 18750"/>
              <a:gd name="adj2" fmla="val -8333"/>
              <a:gd name="adj3" fmla="val 18750"/>
              <a:gd name="adj4" fmla="val -16667"/>
              <a:gd name="adj5" fmla="val 113936"/>
              <a:gd name="adj6" fmla="val -3444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macro, one line, one statement. If what you want to write spans multiple lines, continuation of must be made explicit by “\”</a:t>
            </a:r>
          </a:p>
        </p:txBody>
      </p:sp>
      <p:sp>
        <p:nvSpPr>
          <p:cNvPr id="20" name="Line Callout 2 19">
            <a:extLst>
              <a:ext uri="{FF2B5EF4-FFF2-40B4-BE49-F238E27FC236}">
                <a16:creationId xmlns:a16="http://schemas.microsoft.com/office/drawing/2014/main" id="{149C5123-C90B-4AFF-4DB4-64BF733F0D83}"/>
              </a:ext>
            </a:extLst>
          </p:cNvPr>
          <p:cNvSpPr/>
          <p:nvPr/>
        </p:nvSpPr>
        <p:spPr>
          <a:xfrm>
            <a:off x="3212123" y="4959665"/>
            <a:ext cx="3115849" cy="937915"/>
          </a:xfrm>
          <a:prstGeom prst="borderCallout2">
            <a:avLst>
              <a:gd name="adj1" fmla="val -5249"/>
              <a:gd name="adj2" fmla="val 81062"/>
              <a:gd name="adj3" fmla="val -34391"/>
              <a:gd name="adj4" fmla="val 104442"/>
              <a:gd name="adj5" fmla="val -62751"/>
              <a:gd name="adj6" fmla="val 151337"/>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will be instantiated at where “MUX(8);” occurs in the source file, before passing it to the C compiler</a:t>
            </a:r>
          </a:p>
        </p:txBody>
      </p:sp>
      <p:sp>
        <p:nvSpPr>
          <p:cNvPr id="21" name="Line Callout 2 20">
            <a:extLst>
              <a:ext uri="{FF2B5EF4-FFF2-40B4-BE49-F238E27FC236}">
                <a16:creationId xmlns:a16="http://schemas.microsoft.com/office/drawing/2014/main" id="{F61CECE2-9B3E-43E1-9DD4-0FA15A6C0467}"/>
              </a:ext>
            </a:extLst>
          </p:cNvPr>
          <p:cNvSpPr/>
          <p:nvPr/>
        </p:nvSpPr>
        <p:spPr>
          <a:xfrm>
            <a:off x="7815364" y="5059989"/>
            <a:ext cx="4209401" cy="1530816"/>
          </a:xfrm>
          <a:prstGeom prst="borderCallout2">
            <a:avLst>
              <a:gd name="adj1" fmla="val 52190"/>
              <a:gd name="adj2" fmla="val -1375"/>
              <a:gd name="adj3" fmla="val 18620"/>
              <a:gd name="adj4" fmla="val -8114"/>
              <a:gd name="adj5" fmla="val -16062"/>
              <a:gd name="adj6" fmla="val 25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semicolon here is due to “MUX(8);” written with a semicolon. It is copied verbatim. It makes “MUX(8);” look like a valid C statement and when expanded the semicolon is harmless as the result is still acceptable in C</a:t>
            </a:r>
          </a:p>
        </p:txBody>
      </p:sp>
    </p:spTree>
    <p:extLst>
      <p:ext uri="{BB962C8B-B14F-4D97-AF65-F5344CB8AC3E}">
        <p14:creationId xmlns:p14="http://schemas.microsoft.com/office/powerpoint/2010/main" val="97536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p:cTn id="83" dur="500" fill="hold"/>
                                        <p:tgtEl>
                                          <p:spTgt spid="11"/>
                                        </p:tgtEl>
                                        <p:attrNameLst>
                                          <p:attrName>ppt_w</p:attrName>
                                        </p:attrNameLst>
                                      </p:cBhvr>
                                      <p:tavLst>
                                        <p:tav tm="0">
                                          <p:val>
                                            <p:fltVal val="0"/>
                                          </p:val>
                                        </p:tav>
                                        <p:tav tm="100000">
                                          <p:val>
                                            <p:strVal val="#ppt_w"/>
                                          </p:val>
                                        </p:tav>
                                      </p:tavLst>
                                    </p:anim>
                                    <p:anim calcmode="lin" valueType="num">
                                      <p:cBhvr>
                                        <p:cTn id="84" dur="500" fill="hold"/>
                                        <p:tgtEl>
                                          <p:spTgt spid="11"/>
                                        </p:tgtEl>
                                        <p:attrNameLst>
                                          <p:attrName>ppt_h</p:attrName>
                                        </p:attrNameLst>
                                      </p:cBhvr>
                                      <p:tavLst>
                                        <p:tav tm="0">
                                          <p:val>
                                            <p:fltVal val="0"/>
                                          </p:val>
                                        </p:tav>
                                        <p:tav tm="100000">
                                          <p:val>
                                            <p:strVal val="#ppt_h"/>
                                          </p:val>
                                        </p:tav>
                                      </p:tavLst>
                                    </p:anim>
                                    <p:animEffect transition="in" filter="fade">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 calcmode="lin" valueType="num">
                                      <p:cBhvr>
                                        <p:cTn id="90" dur="500" fill="hold"/>
                                        <p:tgtEl>
                                          <p:spTgt spid="15"/>
                                        </p:tgtEl>
                                        <p:attrNameLst>
                                          <p:attrName>ppt_w</p:attrName>
                                        </p:attrNameLst>
                                      </p:cBhvr>
                                      <p:tavLst>
                                        <p:tav tm="0">
                                          <p:val>
                                            <p:fltVal val="0"/>
                                          </p:val>
                                        </p:tav>
                                        <p:tav tm="100000">
                                          <p:val>
                                            <p:strVal val="#ppt_w"/>
                                          </p:val>
                                        </p:tav>
                                      </p:tavLst>
                                    </p:anim>
                                    <p:anim calcmode="lin" valueType="num">
                                      <p:cBhvr>
                                        <p:cTn id="91" dur="500" fill="hold"/>
                                        <p:tgtEl>
                                          <p:spTgt spid="15"/>
                                        </p:tgtEl>
                                        <p:attrNameLst>
                                          <p:attrName>ppt_h</p:attrName>
                                        </p:attrNameLst>
                                      </p:cBhvr>
                                      <p:tavLst>
                                        <p:tav tm="0">
                                          <p:val>
                                            <p:fltVal val="0"/>
                                          </p:val>
                                        </p:tav>
                                        <p:tav tm="100000">
                                          <p:val>
                                            <p:strVal val="#ppt_h"/>
                                          </p:val>
                                        </p:tav>
                                      </p:tavLst>
                                    </p:anim>
                                    <p:animEffect transition="in" filter="fade">
                                      <p:cBhvr>
                                        <p:cTn id="92" dur="500"/>
                                        <p:tgtEl>
                                          <p:spTgt spid="15"/>
                                        </p:tgtEl>
                                      </p:cBhvr>
                                    </p:animEffect>
                                  </p:childTnLst>
                                </p:cTn>
                              </p:par>
                              <p:par>
                                <p:cTn id="93" presetID="53" presetClass="entr" presetSubtype="16"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Effect transition="in" filter="fade">
                                      <p:cBhvr>
                                        <p:cTn id="97" dur="500"/>
                                        <p:tgtEl>
                                          <p:spTgt spid="16"/>
                                        </p:tgtEl>
                                      </p:cBhvr>
                                    </p:animEffect>
                                  </p:childTnLst>
                                </p:cTn>
                              </p:par>
                              <p:par>
                                <p:cTn id="98" presetID="53" presetClass="entr" presetSubtype="16" fill="hold" nodeType="with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500" fill="hold"/>
                                        <p:tgtEl>
                                          <p:spTgt spid="18"/>
                                        </p:tgtEl>
                                        <p:attrNameLst>
                                          <p:attrName>ppt_w</p:attrName>
                                        </p:attrNameLst>
                                      </p:cBhvr>
                                      <p:tavLst>
                                        <p:tav tm="0">
                                          <p:val>
                                            <p:fltVal val="0"/>
                                          </p:val>
                                        </p:tav>
                                        <p:tav tm="100000">
                                          <p:val>
                                            <p:strVal val="#ppt_w"/>
                                          </p:val>
                                        </p:tav>
                                      </p:tavLst>
                                    </p:anim>
                                    <p:anim calcmode="lin" valueType="num">
                                      <p:cBhvr>
                                        <p:cTn id="106" dur="500" fill="hold"/>
                                        <p:tgtEl>
                                          <p:spTgt spid="18"/>
                                        </p:tgtEl>
                                        <p:attrNameLst>
                                          <p:attrName>ppt_h</p:attrName>
                                        </p:attrNameLst>
                                      </p:cBhvr>
                                      <p:tavLst>
                                        <p:tav tm="0">
                                          <p:val>
                                            <p:fltVal val="0"/>
                                          </p:val>
                                        </p:tav>
                                        <p:tav tm="100000">
                                          <p:val>
                                            <p:strVal val="#ppt_h"/>
                                          </p:val>
                                        </p:tav>
                                      </p:tavLst>
                                    </p:anim>
                                    <p:animEffect transition="in" filter="fade">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1"/>
                                        </p:tgtEl>
                                        <p:attrNameLst>
                                          <p:attrName>style.visibility</p:attrName>
                                        </p:attrNameLst>
                                      </p:cBhvr>
                                      <p:to>
                                        <p:strVal val="visible"/>
                                      </p:to>
                                    </p:set>
                                    <p:anim calcmode="lin" valueType="num">
                                      <p:cBhvr>
                                        <p:cTn id="124" dur="500" fill="hold"/>
                                        <p:tgtEl>
                                          <p:spTgt spid="21"/>
                                        </p:tgtEl>
                                        <p:attrNameLst>
                                          <p:attrName>ppt_w</p:attrName>
                                        </p:attrNameLst>
                                      </p:cBhvr>
                                      <p:tavLst>
                                        <p:tav tm="0">
                                          <p:val>
                                            <p:fltVal val="0"/>
                                          </p:val>
                                        </p:tav>
                                        <p:tav tm="100000">
                                          <p:val>
                                            <p:strVal val="#ppt_w"/>
                                          </p:val>
                                        </p:tav>
                                      </p:tavLst>
                                    </p:anim>
                                    <p:anim calcmode="lin" valueType="num">
                                      <p:cBhvr>
                                        <p:cTn id="125" dur="500" fill="hold"/>
                                        <p:tgtEl>
                                          <p:spTgt spid="21"/>
                                        </p:tgtEl>
                                        <p:attrNameLst>
                                          <p:attrName>ppt_h</p:attrName>
                                        </p:attrNameLst>
                                      </p:cBhvr>
                                      <p:tavLst>
                                        <p:tav tm="0">
                                          <p:val>
                                            <p:fltVal val="0"/>
                                          </p:val>
                                        </p:tav>
                                        <p:tav tm="100000">
                                          <p:val>
                                            <p:strVal val="#ppt_h"/>
                                          </p:val>
                                        </p:tav>
                                      </p:tavLst>
                                    </p:anim>
                                    <p:animEffect transition="in" filter="fade">
                                      <p:cBhvr>
                                        <p:cTn id="1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1" grpId="0" animBg="1"/>
      <p:bldP spid="12" grpId="0"/>
      <p:bldP spid="13" grpId="0" animBg="1"/>
      <p:bldP spid="14" grpId="0" animBg="1"/>
      <p:bldP spid="19" grpId="0" animBg="1"/>
      <p:bldP spid="19" grpId="1" animBg="1"/>
      <p:bldP spid="20" grpId="0" animBg="1"/>
      <p:bldP spid="20" grpId="1"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343151" y="277816"/>
            <a:ext cx="8229600" cy="941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dirty="0"/>
              <a:t>Generating </a:t>
            </a:r>
            <a:r>
              <a:rPr lang="en-US" sz="3800" dirty="0" err="1"/>
              <a:t>ALUControl</a:t>
            </a:r>
            <a:r>
              <a:rPr lang="en-US" sz="3800" dirty="0"/>
              <a:t> Signal</a:t>
            </a:r>
          </a:p>
        </p:txBody>
      </p:sp>
      <p:graphicFrame>
        <p:nvGraphicFramePr>
          <p:cNvPr id="5" name="Group 233"/>
          <p:cNvGraphicFramePr>
            <a:graphicFrameLocks/>
          </p:cNvGraphicFramePr>
          <p:nvPr/>
        </p:nvGraphicFramePr>
        <p:xfrm>
          <a:off x="2266951" y="1143001"/>
          <a:ext cx="6248400" cy="3854457"/>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5943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Opcode</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ALUop</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Instruction</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Operation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Funct</a:t>
                      </a:r>
                      <a:r>
                        <a:rPr kumimoji="0" lang="en-US" sz="1500" b="1" i="0" u="none" strike="noStrike" cap="none" normalizeH="0" baseline="0" dirty="0">
                          <a:ln>
                            <a:noFill/>
                          </a:ln>
                          <a:solidFill>
                            <a:schemeClr val="tx1"/>
                          </a:solidFill>
                          <a:effectLst/>
                          <a:latin typeface="Arial" charset="0"/>
                          <a:cs typeface="Arial" charset="0"/>
                        </a:rPr>
                        <a:t> </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kern="1200" cap="none" normalizeH="0" baseline="0" dirty="0">
                          <a:ln>
                            <a:noFill/>
                          </a:ln>
                          <a:solidFill>
                            <a:schemeClr val="tx1"/>
                          </a:solidFill>
                          <a:effectLst/>
                          <a:latin typeface="Arial" charset="0"/>
                          <a:ea typeface="+mn-ea"/>
                          <a:cs typeface="Arial" charset="0"/>
                        </a:rPr>
                        <a:t>field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control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lw</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load word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sw</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store word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2"/>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beq</a:t>
                      </a: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branch equal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add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4"/>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subtract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5"/>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AND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6"/>
                  </a:ext>
                </a:extLst>
              </a:tr>
              <a:tr h="38735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7"/>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set on less than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set on less than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8"/>
                  </a:ext>
                </a:extLst>
              </a:tr>
            </a:tbl>
          </a:graphicData>
        </a:graphic>
      </p:graphicFrame>
      <p:graphicFrame>
        <p:nvGraphicFramePr>
          <p:cNvPr id="9" name="Group 85"/>
          <p:cNvGraphicFramePr>
            <a:graphicFrameLocks/>
          </p:cNvGraphicFramePr>
          <p:nvPr/>
        </p:nvGraphicFramePr>
        <p:xfrm>
          <a:off x="8591551" y="3733800"/>
          <a:ext cx="2286000" cy="2331720"/>
        </p:xfrm>
        <a:graphic>
          <a:graphicData uri="http://schemas.openxmlformats.org/drawingml/2006/table">
            <a:tbl>
              <a:tblPr/>
              <a:tblGrid>
                <a:gridCol w="1253613">
                  <a:extLst>
                    <a:ext uri="{9D8B030D-6E8A-4147-A177-3AD203B41FA5}">
                      <a16:colId xmlns:a16="http://schemas.microsoft.com/office/drawing/2014/main" val="20000"/>
                    </a:ext>
                  </a:extLst>
                </a:gridCol>
                <a:gridCol w="1032387">
                  <a:extLst>
                    <a:ext uri="{9D8B030D-6E8A-4147-A177-3AD203B41FA5}">
                      <a16:colId xmlns:a16="http://schemas.microsoft.com/office/drawing/2014/main" val="20001"/>
                    </a:ext>
                  </a:extLst>
                </a:gridCol>
              </a:tblGrid>
              <a:tr h="31496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ALUcontrol</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slt</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10" name="Rounded Rectangle 9"/>
          <p:cNvSpPr/>
          <p:nvPr/>
        </p:nvSpPr>
        <p:spPr>
          <a:xfrm>
            <a:off x="2529417" y="5257800"/>
            <a:ext cx="3733800" cy="685800"/>
          </a:xfrm>
          <a:prstGeom prst="roundRect">
            <a:avLst/>
          </a:prstGeom>
          <a:solidFill>
            <a:schemeClr val="bg1"/>
          </a:solidFill>
          <a:ln w="158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ourier New" pitchFamily="49" charset="0"/>
              </a:rPr>
              <a:t>Generation of 2-bit </a:t>
            </a:r>
            <a:r>
              <a:rPr lang="en-US" b="1" dirty="0" err="1">
                <a:solidFill>
                  <a:srgbClr val="660066"/>
                </a:solidFill>
                <a:latin typeface="Courier New" pitchFamily="49" charset="0"/>
                <a:cs typeface="Courier New" pitchFamily="49" charset="0"/>
              </a:rPr>
              <a:t>ALUop</a:t>
            </a:r>
            <a:r>
              <a:rPr lang="en-US" dirty="0">
                <a:solidFill>
                  <a:schemeClr val="tx1"/>
                </a:solidFill>
                <a:cs typeface="Courier New" pitchFamily="49" charset="0"/>
              </a:rPr>
              <a:t> signal will be discussed later</a:t>
            </a:r>
            <a:endParaRPr lang="en-SG" dirty="0">
              <a:solidFill>
                <a:schemeClr val="tx1"/>
              </a:solidFill>
            </a:endParaRPr>
          </a:p>
        </p:txBody>
      </p:sp>
      <p:grpSp>
        <p:nvGrpSpPr>
          <p:cNvPr id="11" name="Group 10"/>
          <p:cNvGrpSpPr/>
          <p:nvPr/>
        </p:nvGrpSpPr>
        <p:grpSpPr>
          <a:xfrm>
            <a:off x="3267199" y="1746184"/>
            <a:ext cx="685800" cy="3195149"/>
            <a:chOff x="1381248" y="1746184"/>
            <a:chExt cx="685800" cy="3195147"/>
          </a:xfrm>
        </p:grpSpPr>
        <p:sp>
          <p:nvSpPr>
            <p:cNvPr id="12" name="TextBox 11"/>
            <p:cNvSpPr txBox="1"/>
            <p:nvPr/>
          </p:nvSpPr>
          <p:spPr>
            <a:xfrm>
              <a:off x="1381248" y="1746184"/>
              <a:ext cx="685800" cy="369332"/>
            </a:xfrm>
            <a:prstGeom prst="rect">
              <a:avLst/>
            </a:prstGeom>
            <a:noFill/>
          </p:spPr>
          <p:txBody>
            <a:bodyPr wrap="square" rtlCol="0">
              <a:spAutoFit/>
            </a:bodyPr>
            <a:lstStyle/>
            <a:p>
              <a:pPr algn="ctr"/>
              <a:r>
                <a:rPr lang="en-US" b="1" dirty="0">
                  <a:solidFill>
                    <a:srgbClr val="C00000"/>
                  </a:solidFill>
                </a:rPr>
                <a:t>00</a:t>
              </a:r>
            </a:p>
          </p:txBody>
        </p:sp>
        <p:sp>
          <p:nvSpPr>
            <p:cNvPr id="13" name="TextBox 12"/>
            <p:cNvSpPr txBox="1"/>
            <p:nvPr/>
          </p:nvSpPr>
          <p:spPr>
            <a:xfrm>
              <a:off x="1381248" y="2121223"/>
              <a:ext cx="685800" cy="369332"/>
            </a:xfrm>
            <a:prstGeom prst="rect">
              <a:avLst/>
            </a:prstGeom>
            <a:noFill/>
          </p:spPr>
          <p:txBody>
            <a:bodyPr wrap="square" rtlCol="0">
              <a:spAutoFit/>
            </a:bodyPr>
            <a:lstStyle/>
            <a:p>
              <a:pPr algn="ctr"/>
              <a:r>
                <a:rPr lang="en-US" b="1" dirty="0">
                  <a:solidFill>
                    <a:srgbClr val="C00000"/>
                  </a:solidFill>
                </a:rPr>
                <a:t>00</a:t>
              </a:r>
            </a:p>
          </p:txBody>
        </p:sp>
        <p:sp>
          <p:nvSpPr>
            <p:cNvPr id="14" name="TextBox 13"/>
            <p:cNvSpPr txBox="1"/>
            <p:nvPr/>
          </p:nvSpPr>
          <p:spPr>
            <a:xfrm>
              <a:off x="1381248" y="2526268"/>
              <a:ext cx="685800" cy="369332"/>
            </a:xfrm>
            <a:prstGeom prst="rect">
              <a:avLst/>
            </a:prstGeom>
            <a:noFill/>
          </p:spPr>
          <p:txBody>
            <a:bodyPr wrap="square" rtlCol="0">
              <a:spAutoFit/>
            </a:bodyPr>
            <a:lstStyle/>
            <a:p>
              <a:pPr algn="ctr"/>
              <a:r>
                <a:rPr lang="en-US" b="1" dirty="0">
                  <a:solidFill>
                    <a:srgbClr val="C00000"/>
                  </a:solidFill>
                </a:rPr>
                <a:t>01</a:t>
              </a:r>
            </a:p>
          </p:txBody>
        </p:sp>
        <p:sp>
          <p:nvSpPr>
            <p:cNvPr id="15" name="TextBox 14"/>
            <p:cNvSpPr txBox="1"/>
            <p:nvPr/>
          </p:nvSpPr>
          <p:spPr>
            <a:xfrm>
              <a:off x="1381248" y="2895600"/>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6" name="TextBox 15"/>
            <p:cNvSpPr txBox="1"/>
            <p:nvPr/>
          </p:nvSpPr>
          <p:spPr>
            <a:xfrm>
              <a:off x="1381248" y="3330891"/>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7" name="TextBox 16"/>
            <p:cNvSpPr txBox="1"/>
            <p:nvPr/>
          </p:nvSpPr>
          <p:spPr>
            <a:xfrm>
              <a:off x="1381248" y="4086748"/>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8" name="TextBox 17"/>
            <p:cNvSpPr txBox="1"/>
            <p:nvPr/>
          </p:nvSpPr>
          <p:spPr>
            <a:xfrm>
              <a:off x="1381248" y="3711685"/>
              <a:ext cx="685800" cy="369332"/>
            </a:xfrm>
            <a:prstGeom prst="rect">
              <a:avLst/>
            </a:prstGeom>
            <a:noFill/>
          </p:spPr>
          <p:txBody>
            <a:bodyPr wrap="square" rtlCol="0">
              <a:spAutoFit/>
            </a:bodyPr>
            <a:lstStyle/>
            <a:p>
              <a:pPr algn="ctr"/>
              <a:r>
                <a:rPr lang="en-US" b="1" dirty="0">
                  <a:solidFill>
                    <a:srgbClr val="C00000"/>
                  </a:solidFill>
                </a:rPr>
                <a:t>10</a:t>
              </a:r>
            </a:p>
          </p:txBody>
        </p:sp>
        <p:sp>
          <p:nvSpPr>
            <p:cNvPr id="19" name="TextBox 18"/>
            <p:cNvSpPr txBox="1"/>
            <p:nvPr/>
          </p:nvSpPr>
          <p:spPr>
            <a:xfrm>
              <a:off x="1381248" y="4571999"/>
              <a:ext cx="685800" cy="369332"/>
            </a:xfrm>
            <a:prstGeom prst="rect">
              <a:avLst/>
            </a:prstGeom>
            <a:noFill/>
          </p:spPr>
          <p:txBody>
            <a:bodyPr wrap="square" rtlCol="0">
              <a:spAutoFit/>
            </a:bodyPr>
            <a:lstStyle/>
            <a:p>
              <a:pPr algn="ctr"/>
              <a:r>
                <a:rPr lang="en-US" b="1" dirty="0">
                  <a:solidFill>
                    <a:srgbClr val="C00000"/>
                  </a:solidFill>
                </a:rPr>
                <a:t>10</a:t>
              </a:r>
            </a:p>
          </p:txBody>
        </p:sp>
      </p:grpSp>
      <p:grpSp>
        <p:nvGrpSpPr>
          <p:cNvPr id="20" name="Group 19"/>
          <p:cNvGrpSpPr/>
          <p:nvPr/>
        </p:nvGrpSpPr>
        <p:grpSpPr>
          <a:xfrm>
            <a:off x="5391151" y="1746185"/>
            <a:ext cx="1143000" cy="3195149"/>
            <a:chOff x="3505200" y="1746184"/>
            <a:chExt cx="1143000" cy="3195147"/>
          </a:xfrm>
        </p:grpSpPr>
        <p:sp>
          <p:nvSpPr>
            <p:cNvPr id="21" name="TextBox 20"/>
            <p:cNvSpPr txBox="1"/>
            <p:nvPr/>
          </p:nvSpPr>
          <p:spPr>
            <a:xfrm>
              <a:off x="3505200" y="1746184"/>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2" name="TextBox 21"/>
            <p:cNvSpPr txBox="1"/>
            <p:nvPr/>
          </p:nvSpPr>
          <p:spPr>
            <a:xfrm>
              <a:off x="3505200" y="2121223"/>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3" name="TextBox 22"/>
            <p:cNvSpPr txBox="1"/>
            <p:nvPr/>
          </p:nvSpPr>
          <p:spPr>
            <a:xfrm>
              <a:off x="3505200" y="2526268"/>
              <a:ext cx="1143000" cy="369332"/>
            </a:xfrm>
            <a:prstGeom prst="rect">
              <a:avLst/>
            </a:prstGeom>
            <a:noFill/>
          </p:spPr>
          <p:txBody>
            <a:bodyPr wrap="square" rtlCol="0">
              <a:spAutoFit/>
            </a:bodyPr>
            <a:lstStyle/>
            <a:p>
              <a:pPr algn="ctr"/>
              <a:r>
                <a:rPr lang="en-US" b="1" dirty="0" err="1">
                  <a:solidFill>
                    <a:srgbClr val="C00000"/>
                  </a:solidFill>
                </a:rPr>
                <a:t>xxxxxx</a:t>
              </a:r>
              <a:endParaRPr lang="en-US" b="1" dirty="0">
                <a:solidFill>
                  <a:srgbClr val="C00000"/>
                </a:solidFill>
              </a:endParaRPr>
            </a:p>
          </p:txBody>
        </p:sp>
        <p:sp>
          <p:nvSpPr>
            <p:cNvPr id="24" name="TextBox 23"/>
            <p:cNvSpPr txBox="1"/>
            <p:nvPr/>
          </p:nvSpPr>
          <p:spPr>
            <a:xfrm>
              <a:off x="3505200" y="2895600"/>
              <a:ext cx="1143000" cy="369332"/>
            </a:xfrm>
            <a:prstGeom prst="rect">
              <a:avLst/>
            </a:prstGeom>
            <a:noFill/>
          </p:spPr>
          <p:txBody>
            <a:bodyPr wrap="square" rtlCol="0">
              <a:spAutoFit/>
            </a:bodyPr>
            <a:lstStyle/>
            <a:p>
              <a:pPr algn="ctr"/>
              <a:r>
                <a:rPr lang="en-US" b="1" dirty="0">
                  <a:solidFill>
                    <a:srgbClr val="C00000"/>
                  </a:solidFill>
                </a:rPr>
                <a:t>10 0000</a:t>
              </a:r>
            </a:p>
          </p:txBody>
        </p:sp>
        <p:sp>
          <p:nvSpPr>
            <p:cNvPr id="25" name="TextBox 24"/>
            <p:cNvSpPr txBox="1"/>
            <p:nvPr/>
          </p:nvSpPr>
          <p:spPr>
            <a:xfrm>
              <a:off x="3505200" y="3330891"/>
              <a:ext cx="1143000" cy="369332"/>
            </a:xfrm>
            <a:prstGeom prst="rect">
              <a:avLst/>
            </a:prstGeom>
            <a:noFill/>
          </p:spPr>
          <p:txBody>
            <a:bodyPr wrap="square" rtlCol="0">
              <a:spAutoFit/>
            </a:bodyPr>
            <a:lstStyle/>
            <a:p>
              <a:pPr algn="ctr"/>
              <a:r>
                <a:rPr lang="en-US" b="1" dirty="0">
                  <a:solidFill>
                    <a:srgbClr val="C00000"/>
                  </a:solidFill>
                </a:rPr>
                <a:t>10 0010</a:t>
              </a:r>
            </a:p>
          </p:txBody>
        </p:sp>
        <p:sp>
          <p:nvSpPr>
            <p:cNvPr id="26" name="TextBox 25"/>
            <p:cNvSpPr txBox="1"/>
            <p:nvPr/>
          </p:nvSpPr>
          <p:spPr>
            <a:xfrm>
              <a:off x="3505200" y="4086748"/>
              <a:ext cx="1143000" cy="369332"/>
            </a:xfrm>
            <a:prstGeom prst="rect">
              <a:avLst/>
            </a:prstGeom>
            <a:noFill/>
          </p:spPr>
          <p:txBody>
            <a:bodyPr wrap="square" rtlCol="0">
              <a:spAutoFit/>
            </a:bodyPr>
            <a:lstStyle/>
            <a:p>
              <a:pPr algn="ctr"/>
              <a:r>
                <a:rPr lang="en-US" b="1" dirty="0">
                  <a:solidFill>
                    <a:srgbClr val="C00000"/>
                  </a:solidFill>
                </a:rPr>
                <a:t>10 0101</a:t>
              </a:r>
            </a:p>
          </p:txBody>
        </p:sp>
        <p:sp>
          <p:nvSpPr>
            <p:cNvPr id="27" name="TextBox 26"/>
            <p:cNvSpPr txBox="1"/>
            <p:nvPr/>
          </p:nvSpPr>
          <p:spPr>
            <a:xfrm>
              <a:off x="3505200" y="3711685"/>
              <a:ext cx="1143000" cy="369332"/>
            </a:xfrm>
            <a:prstGeom prst="rect">
              <a:avLst/>
            </a:prstGeom>
            <a:noFill/>
          </p:spPr>
          <p:txBody>
            <a:bodyPr wrap="square" rtlCol="0">
              <a:spAutoFit/>
            </a:bodyPr>
            <a:lstStyle/>
            <a:p>
              <a:pPr algn="ctr"/>
              <a:r>
                <a:rPr lang="en-US" b="1" dirty="0">
                  <a:solidFill>
                    <a:srgbClr val="C00000"/>
                  </a:solidFill>
                </a:rPr>
                <a:t>10 0100</a:t>
              </a:r>
            </a:p>
          </p:txBody>
        </p:sp>
        <p:sp>
          <p:nvSpPr>
            <p:cNvPr id="28" name="TextBox 27"/>
            <p:cNvSpPr txBox="1"/>
            <p:nvPr/>
          </p:nvSpPr>
          <p:spPr>
            <a:xfrm>
              <a:off x="3505200" y="4571999"/>
              <a:ext cx="1143000" cy="369332"/>
            </a:xfrm>
            <a:prstGeom prst="rect">
              <a:avLst/>
            </a:prstGeom>
            <a:noFill/>
          </p:spPr>
          <p:txBody>
            <a:bodyPr wrap="square" rtlCol="0">
              <a:spAutoFit/>
            </a:bodyPr>
            <a:lstStyle/>
            <a:p>
              <a:pPr algn="ctr"/>
              <a:r>
                <a:rPr lang="en-US" b="1" dirty="0">
                  <a:solidFill>
                    <a:srgbClr val="C00000"/>
                  </a:solidFill>
                </a:rPr>
                <a:t>10 1010</a:t>
              </a:r>
            </a:p>
          </p:txBody>
        </p:sp>
      </p:grpSp>
      <p:grpSp>
        <p:nvGrpSpPr>
          <p:cNvPr id="29" name="Group 28"/>
          <p:cNvGrpSpPr/>
          <p:nvPr/>
        </p:nvGrpSpPr>
        <p:grpSpPr>
          <a:xfrm>
            <a:off x="7677151" y="1751890"/>
            <a:ext cx="762000" cy="3195149"/>
            <a:chOff x="5791200" y="1751890"/>
            <a:chExt cx="762000" cy="3195147"/>
          </a:xfrm>
        </p:grpSpPr>
        <p:sp>
          <p:nvSpPr>
            <p:cNvPr id="30" name="TextBox 29"/>
            <p:cNvSpPr txBox="1"/>
            <p:nvPr/>
          </p:nvSpPr>
          <p:spPr>
            <a:xfrm>
              <a:off x="5791200" y="1751890"/>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1" name="TextBox 30"/>
            <p:cNvSpPr txBox="1"/>
            <p:nvPr/>
          </p:nvSpPr>
          <p:spPr>
            <a:xfrm>
              <a:off x="5791200" y="2126929"/>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2" name="TextBox 31"/>
            <p:cNvSpPr txBox="1"/>
            <p:nvPr/>
          </p:nvSpPr>
          <p:spPr>
            <a:xfrm>
              <a:off x="5791200" y="2531974"/>
              <a:ext cx="762000" cy="369332"/>
            </a:xfrm>
            <a:prstGeom prst="rect">
              <a:avLst/>
            </a:prstGeom>
            <a:noFill/>
          </p:spPr>
          <p:txBody>
            <a:bodyPr wrap="square" rtlCol="0">
              <a:spAutoFit/>
            </a:bodyPr>
            <a:lstStyle/>
            <a:p>
              <a:pPr algn="ctr"/>
              <a:r>
                <a:rPr lang="en-US" b="1" dirty="0">
                  <a:solidFill>
                    <a:srgbClr val="C00000"/>
                  </a:solidFill>
                </a:rPr>
                <a:t>0110</a:t>
              </a:r>
            </a:p>
          </p:txBody>
        </p:sp>
        <p:sp>
          <p:nvSpPr>
            <p:cNvPr id="33" name="TextBox 32"/>
            <p:cNvSpPr txBox="1"/>
            <p:nvPr/>
          </p:nvSpPr>
          <p:spPr>
            <a:xfrm>
              <a:off x="5791200" y="2901306"/>
              <a:ext cx="762000" cy="369332"/>
            </a:xfrm>
            <a:prstGeom prst="rect">
              <a:avLst/>
            </a:prstGeom>
            <a:noFill/>
          </p:spPr>
          <p:txBody>
            <a:bodyPr wrap="square" rtlCol="0">
              <a:spAutoFit/>
            </a:bodyPr>
            <a:lstStyle/>
            <a:p>
              <a:pPr algn="ctr"/>
              <a:r>
                <a:rPr lang="en-US" b="1" dirty="0">
                  <a:solidFill>
                    <a:srgbClr val="C00000"/>
                  </a:solidFill>
                </a:rPr>
                <a:t>0010</a:t>
              </a:r>
            </a:p>
          </p:txBody>
        </p:sp>
        <p:sp>
          <p:nvSpPr>
            <p:cNvPr id="34" name="TextBox 33"/>
            <p:cNvSpPr txBox="1"/>
            <p:nvPr/>
          </p:nvSpPr>
          <p:spPr>
            <a:xfrm>
              <a:off x="5791200" y="3336597"/>
              <a:ext cx="762000" cy="369332"/>
            </a:xfrm>
            <a:prstGeom prst="rect">
              <a:avLst/>
            </a:prstGeom>
            <a:noFill/>
          </p:spPr>
          <p:txBody>
            <a:bodyPr wrap="square" rtlCol="0">
              <a:spAutoFit/>
            </a:bodyPr>
            <a:lstStyle/>
            <a:p>
              <a:pPr algn="ctr"/>
              <a:r>
                <a:rPr lang="en-US" b="1" dirty="0">
                  <a:solidFill>
                    <a:srgbClr val="C00000"/>
                  </a:solidFill>
                </a:rPr>
                <a:t>0110</a:t>
              </a:r>
            </a:p>
          </p:txBody>
        </p:sp>
        <p:sp>
          <p:nvSpPr>
            <p:cNvPr id="35" name="TextBox 34"/>
            <p:cNvSpPr txBox="1"/>
            <p:nvPr/>
          </p:nvSpPr>
          <p:spPr>
            <a:xfrm>
              <a:off x="5791200" y="4092454"/>
              <a:ext cx="762000" cy="369332"/>
            </a:xfrm>
            <a:prstGeom prst="rect">
              <a:avLst/>
            </a:prstGeom>
            <a:noFill/>
          </p:spPr>
          <p:txBody>
            <a:bodyPr wrap="square" rtlCol="0">
              <a:spAutoFit/>
            </a:bodyPr>
            <a:lstStyle/>
            <a:p>
              <a:pPr algn="ctr"/>
              <a:r>
                <a:rPr lang="en-US" b="1" dirty="0">
                  <a:solidFill>
                    <a:srgbClr val="C00000"/>
                  </a:solidFill>
                </a:rPr>
                <a:t>0001</a:t>
              </a:r>
            </a:p>
          </p:txBody>
        </p:sp>
        <p:sp>
          <p:nvSpPr>
            <p:cNvPr id="36" name="TextBox 35"/>
            <p:cNvSpPr txBox="1"/>
            <p:nvPr/>
          </p:nvSpPr>
          <p:spPr>
            <a:xfrm>
              <a:off x="5791200" y="3717391"/>
              <a:ext cx="762000" cy="369332"/>
            </a:xfrm>
            <a:prstGeom prst="rect">
              <a:avLst/>
            </a:prstGeom>
            <a:noFill/>
          </p:spPr>
          <p:txBody>
            <a:bodyPr wrap="square" rtlCol="0">
              <a:spAutoFit/>
            </a:bodyPr>
            <a:lstStyle/>
            <a:p>
              <a:pPr algn="ctr"/>
              <a:r>
                <a:rPr lang="en-US" b="1" dirty="0">
                  <a:solidFill>
                    <a:srgbClr val="C00000"/>
                  </a:solidFill>
                </a:rPr>
                <a:t>0000</a:t>
              </a:r>
            </a:p>
          </p:txBody>
        </p:sp>
        <p:sp>
          <p:nvSpPr>
            <p:cNvPr id="37" name="TextBox 36"/>
            <p:cNvSpPr txBox="1"/>
            <p:nvPr/>
          </p:nvSpPr>
          <p:spPr>
            <a:xfrm>
              <a:off x="5791200" y="4577705"/>
              <a:ext cx="762000" cy="369332"/>
            </a:xfrm>
            <a:prstGeom prst="rect">
              <a:avLst/>
            </a:prstGeom>
            <a:noFill/>
          </p:spPr>
          <p:txBody>
            <a:bodyPr wrap="square" rtlCol="0">
              <a:spAutoFit/>
            </a:bodyPr>
            <a:lstStyle/>
            <a:p>
              <a:pPr algn="ctr"/>
              <a:r>
                <a:rPr lang="en-US" b="1" dirty="0">
                  <a:solidFill>
                    <a:srgbClr val="C00000"/>
                  </a:solidFill>
                </a:rPr>
                <a:t>0111</a:t>
              </a:r>
            </a:p>
          </p:txBody>
        </p:sp>
      </p:grpSp>
      <p:graphicFrame>
        <p:nvGraphicFramePr>
          <p:cNvPr id="38" name="Group 282"/>
          <p:cNvGraphicFramePr>
            <a:graphicFrameLocks/>
          </p:cNvGraphicFramePr>
          <p:nvPr/>
        </p:nvGraphicFramePr>
        <p:xfrm>
          <a:off x="8743951" y="1219200"/>
          <a:ext cx="2057400" cy="1737360"/>
        </p:xfrm>
        <a:graphic>
          <a:graphicData uri="http://schemas.openxmlformats.org/drawingml/2006/table">
            <a:tbl>
              <a:tblPr/>
              <a:tblGrid>
                <a:gridCol w="1219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3848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Instruction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rgbClr val="C00000"/>
                          </a:solidFill>
                          <a:effectLst/>
                          <a:latin typeface="Courier New" pitchFamily="49" charset="0"/>
                          <a:cs typeface="Courier New" pitchFamily="49" charset="0"/>
                        </a:rPr>
                        <a:t>ALUop</a:t>
                      </a:r>
                      <a:endParaRPr kumimoji="0" lang="en-US" sz="1600" b="1" i="0" u="none" strike="noStrike" cap="none" normalizeH="0" baseline="0" dirty="0">
                        <a:ln>
                          <a:noFill/>
                        </a:ln>
                        <a:solidFill>
                          <a:srgbClr val="C00000"/>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lw</a:t>
                      </a:r>
                      <a:r>
                        <a:rPr kumimoji="0" lang="en-US" sz="1900" b="1" i="0" u="none" strike="noStrike" cap="none" normalizeH="0" baseline="0" dirty="0">
                          <a:ln>
                            <a:noFill/>
                          </a:ln>
                          <a:solidFill>
                            <a:schemeClr val="tx1"/>
                          </a:solidFill>
                          <a:effectLst/>
                          <a:latin typeface="Arial" charset="0"/>
                          <a:cs typeface="Arial" charset="0"/>
                        </a:rPr>
                        <a:t> / </a:t>
                      </a:r>
                      <a:r>
                        <a:rPr kumimoji="0" lang="en-US" sz="1900" b="1" i="0" u="none" strike="noStrike" cap="none" normalizeH="0" baseline="0" dirty="0" err="1">
                          <a:ln>
                            <a:noFill/>
                          </a:ln>
                          <a:solidFill>
                            <a:schemeClr val="tx1"/>
                          </a:solidFill>
                          <a:effectLst/>
                          <a:latin typeface="Arial" charset="0"/>
                          <a:cs typeface="Arial" charset="0"/>
                        </a:rPr>
                        <a:t>sw</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beq</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a:ln>
                            <a:noFill/>
                          </a:ln>
                          <a:solidFill>
                            <a:schemeClr val="tx1"/>
                          </a:solidFill>
                          <a:effectLst/>
                          <a:latin typeface="Arial" charset="0"/>
                          <a:cs typeface="Arial" charset="0"/>
                        </a:rPr>
                        <a:t>R-type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C00000"/>
                          </a:solidFill>
                          <a:effectLst/>
                          <a:latin typeface="Courier New" pitchFamily="49" charset="0"/>
                          <a:cs typeface="Courier New" pitchFamily="49"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39" name="Slide Number Placeholder 1">
            <a:extLst>
              <a:ext uri="{FF2B5EF4-FFF2-40B4-BE49-F238E27FC236}">
                <a16:creationId xmlns:a16="http://schemas.microsoft.com/office/drawing/2014/main" id="{F9E2F58C-2EBF-4084-9792-D5C9F23241AE}"/>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2</a:t>
            </a:fld>
            <a:endParaRPr lang="en-SG" dirty="0"/>
          </a:p>
        </p:txBody>
      </p:sp>
      <p:sp>
        <p:nvSpPr>
          <p:cNvPr id="2" name="TextBox 1">
            <a:extLst>
              <a:ext uri="{FF2B5EF4-FFF2-40B4-BE49-F238E27FC236}">
                <a16:creationId xmlns:a16="http://schemas.microsoft.com/office/drawing/2014/main" id="{45D34EE0-3A0F-49F8-84BB-3690F9BC0DEB}"/>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Tree>
    <p:extLst>
      <p:ext uri="{BB962C8B-B14F-4D97-AF65-F5344CB8AC3E}">
        <p14:creationId xmlns:p14="http://schemas.microsoft.com/office/powerpoint/2010/main" val="223574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20</a:t>
            </a:fld>
            <a:endParaRPr lang="en-SG"/>
          </a:p>
        </p:txBody>
      </p:sp>
      <p:sp>
        <p:nvSpPr>
          <p:cNvPr id="6" name="TextBox 5"/>
          <p:cNvSpPr txBox="1"/>
          <p:nvPr/>
        </p:nvSpPr>
        <p:spPr>
          <a:xfrm>
            <a:off x="1636538" y="1280163"/>
            <a:ext cx="2532888" cy="523220"/>
          </a:xfrm>
          <a:prstGeom prst="rect">
            <a:avLst/>
          </a:prstGeom>
          <a:noFill/>
        </p:spPr>
        <p:txBody>
          <a:bodyPr wrap="square" rtlCol="0">
            <a:spAutoFit/>
          </a:bodyPr>
          <a:lstStyle/>
          <a:p>
            <a:r>
              <a:rPr lang="en-US" sz="2800" dirty="0"/>
              <a:t>(a) _</a:t>
            </a:r>
            <a:r>
              <a:rPr lang="en-US" sz="2800" dirty="0" err="1"/>
              <a:t>RegDst</a:t>
            </a:r>
            <a:endParaRPr lang="en-US" sz="2800" dirty="0"/>
          </a:p>
        </p:txBody>
      </p:sp>
      <p:sp>
        <p:nvSpPr>
          <p:cNvPr id="7" name="TextBox 6"/>
          <p:cNvSpPr txBox="1"/>
          <p:nvPr/>
        </p:nvSpPr>
        <p:spPr>
          <a:xfrm>
            <a:off x="1636538" y="2213910"/>
            <a:ext cx="2532888" cy="523220"/>
          </a:xfrm>
          <a:prstGeom prst="rect">
            <a:avLst/>
          </a:prstGeom>
          <a:noFill/>
        </p:spPr>
        <p:txBody>
          <a:bodyPr wrap="square" rtlCol="0">
            <a:spAutoFit/>
          </a:bodyPr>
          <a:lstStyle/>
          <a:p>
            <a:r>
              <a:rPr lang="en-US" sz="2800" dirty="0"/>
              <a:t>(b) _</a:t>
            </a:r>
            <a:r>
              <a:rPr lang="en-US" sz="2800" dirty="0" err="1"/>
              <a:t>ALUSrc</a:t>
            </a:r>
            <a:endParaRPr lang="en-US" sz="2800" dirty="0"/>
          </a:p>
        </p:txBody>
      </p:sp>
      <p:sp>
        <p:nvSpPr>
          <p:cNvPr id="8" name="TextBox 7"/>
          <p:cNvSpPr txBox="1"/>
          <p:nvPr/>
        </p:nvSpPr>
        <p:spPr>
          <a:xfrm>
            <a:off x="1636538" y="3108395"/>
            <a:ext cx="2532888" cy="523220"/>
          </a:xfrm>
          <a:prstGeom prst="rect">
            <a:avLst/>
          </a:prstGeom>
          <a:noFill/>
        </p:spPr>
        <p:txBody>
          <a:bodyPr wrap="square" rtlCol="0">
            <a:spAutoFit/>
          </a:bodyPr>
          <a:lstStyle/>
          <a:p>
            <a:r>
              <a:rPr lang="en-US" sz="2800" dirty="0"/>
              <a:t>(c) _</a:t>
            </a:r>
            <a:r>
              <a:rPr lang="en-US" sz="2800" dirty="0" err="1"/>
              <a:t>MEMRead</a:t>
            </a:r>
            <a:endParaRPr lang="en-US" sz="2800" dirty="0"/>
          </a:p>
        </p:txBody>
      </p:sp>
      <p:sp>
        <p:nvSpPr>
          <p:cNvPr id="9" name="TextBox 8"/>
          <p:cNvSpPr txBox="1"/>
          <p:nvPr/>
        </p:nvSpPr>
        <p:spPr>
          <a:xfrm>
            <a:off x="1636538" y="4123656"/>
            <a:ext cx="2532888" cy="523220"/>
          </a:xfrm>
          <a:prstGeom prst="rect">
            <a:avLst/>
          </a:prstGeom>
          <a:noFill/>
        </p:spPr>
        <p:txBody>
          <a:bodyPr wrap="square" rtlCol="0">
            <a:spAutoFit/>
          </a:bodyPr>
          <a:lstStyle/>
          <a:p>
            <a:r>
              <a:rPr lang="en-US" sz="2800" dirty="0"/>
              <a:t>(d) _</a:t>
            </a:r>
            <a:r>
              <a:rPr lang="en-US" sz="2800" dirty="0" err="1"/>
              <a:t>ALUOp</a:t>
            </a:r>
            <a:endParaRPr lang="en-US" sz="2800" dirty="0"/>
          </a:p>
        </p:txBody>
      </p:sp>
      <p:sp>
        <p:nvSpPr>
          <p:cNvPr id="10" name="TextBox 9"/>
          <p:cNvSpPr txBox="1"/>
          <p:nvPr/>
        </p:nvSpPr>
        <p:spPr>
          <a:xfrm>
            <a:off x="4613023" y="1285324"/>
            <a:ext cx="4078224"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RegDst</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RegDst</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p:txBody>
      </p:sp>
      <p:sp>
        <p:nvSpPr>
          <p:cNvPr id="11" name="TextBox 10"/>
          <p:cNvSpPr txBox="1"/>
          <p:nvPr/>
        </p:nvSpPr>
        <p:spPr>
          <a:xfrm>
            <a:off x="4613023" y="2237616"/>
            <a:ext cx="5934456"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 opcode == 4)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ALUSrc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ALUSrc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p:txBody>
      </p:sp>
      <p:sp>
        <p:nvSpPr>
          <p:cNvPr id="12" name="TextBox 11"/>
          <p:cNvSpPr txBox="1"/>
          <p:nvPr/>
        </p:nvSpPr>
        <p:spPr>
          <a:xfrm>
            <a:off x="4613023" y="3147657"/>
            <a:ext cx="5084064" cy="646331"/>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if (opcode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0x23</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MemRead</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else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MemRead</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p:txBody>
      </p:sp>
      <p:sp>
        <p:nvSpPr>
          <p:cNvPr id="13" name="TextBox 12"/>
          <p:cNvSpPr txBox="1"/>
          <p:nvPr/>
        </p:nvSpPr>
        <p:spPr>
          <a:xfrm>
            <a:off x="4613023" y="4057698"/>
            <a:ext cx="5084064" cy="1754326"/>
          </a:xfrm>
          <a:prstGeom prst="rect">
            <a:avLst/>
          </a:prstGeom>
          <a:solidFill>
            <a:srgbClr val="FFFFCC"/>
          </a:solidFill>
          <a:ln>
            <a:solidFill>
              <a:schemeClr val="tx1"/>
            </a:solidFill>
          </a:ln>
        </p:spPr>
        <p:txBody>
          <a:bodyPr wrap="square" rtlCol="0">
            <a:spAutoFit/>
          </a:bodyPr>
          <a:lstStyle/>
          <a:p>
            <a:r>
              <a:rPr lang="en-US" dirty="0">
                <a:latin typeface="Iosevka Extended" panose="02000509030000000004" pitchFamily="49" charset="0"/>
                <a:ea typeface="Iosevka Extended" panose="02000509030000000004" pitchFamily="49" charset="0"/>
                <a:cs typeface="Iosevka Extended" panose="02000509030000000004" pitchFamily="49" charset="0"/>
              </a:rPr>
              <a:t>switch (opcode)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0: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2;</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0x23</a:t>
            </a:r>
            <a:r>
              <a:rPr lang="en-US" dirty="0">
                <a:latin typeface="Iosevka Extended" panose="02000509030000000004" pitchFamily="49" charset="0"/>
                <a:ea typeface="Iosevka Extended" panose="02000509030000000004" pitchFamily="49" charset="0"/>
                <a:cs typeface="Iosevka Extended" panose="02000509030000000004" pitchFamily="49" charset="0"/>
              </a:rPr>
              <a:t>: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lw</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0x2b</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sw</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0x4</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 //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beq</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a:t>
            </a:r>
          </a:p>
        </p:txBody>
      </p:sp>
      <p:sp>
        <p:nvSpPr>
          <p:cNvPr id="3" name="TextBox 2">
            <a:extLst>
              <a:ext uri="{FF2B5EF4-FFF2-40B4-BE49-F238E27FC236}">
                <a16:creationId xmlns:a16="http://schemas.microsoft.com/office/drawing/2014/main" id="{ED107F64-8520-5679-55EE-79B4BE7C876F}"/>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Q5</a:t>
            </a:r>
          </a:p>
        </p:txBody>
      </p:sp>
    </p:spTree>
    <p:extLst>
      <p:ext uri="{BB962C8B-B14F-4D97-AF65-F5344CB8AC3E}">
        <p14:creationId xmlns:p14="http://schemas.microsoft.com/office/powerpoint/2010/main" val="35207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C92A50-0A19-1BCB-E789-0DAEAA12CCAB}"/>
              </a:ext>
            </a:extLst>
          </p:cNvPr>
          <p:cNvSpPr>
            <a:spLocks noGrp="1"/>
          </p:cNvSpPr>
          <p:nvPr>
            <p:ph type="sldNum" sz="quarter" idx="12"/>
          </p:nvPr>
        </p:nvSpPr>
        <p:spPr/>
        <p:txBody>
          <a:bodyPr/>
          <a:lstStyle/>
          <a:p>
            <a:fld id="{AEBE2BCA-7FFD-4666-9163-5C061F649162}" type="slidenum">
              <a:rPr lang="en-SG" smtClean="0"/>
              <a:t>21</a:t>
            </a:fld>
            <a:endParaRPr lang="en-SG"/>
          </a:p>
        </p:txBody>
      </p:sp>
      <p:grpSp>
        <p:nvGrpSpPr>
          <p:cNvPr id="6" name="Group 5">
            <a:extLst>
              <a:ext uri="{FF2B5EF4-FFF2-40B4-BE49-F238E27FC236}">
                <a16:creationId xmlns:a16="http://schemas.microsoft.com/office/drawing/2014/main" id="{648F2266-CCD5-F3D7-B4F5-BD033A13D161}"/>
              </a:ext>
            </a:extLst>
          </p:cNvPr>
          <p:cNvGrpSpPr/>
          <p:nvPr/>
        </p:nvGrpSpPr>
        <p:grpSpPr>
          <a:xfrm>
            <a:off x="547517" y="630936"/>
            <a:ext cx="10991459" cy="5355312"/>
            <a:chOff x="385146" y="630936"/>
            <a:chExt cx="10991459" cy="5355312"/>
          </a:xfrm>
        </p:grpSpPr>
        <p:sp>
          <p:nvSpPr>
            <p:cNvPr id="3" name="TextBox 2">
              <a:extLst>
                <a:ext uri="{FF2B5EF4-FFF2-40B4-BE49-F238E27FC236}">
                  <a16:creationId xmlns:a16="http://schemas.microsoft.com/office/drawing/2014/main" id="{AF5241AB-0773-2BA8-2EA1-A1B3F52C7121}"/>
                </a:ext>
              </a:extLst>
            </p:cNvPr>
            <p:cNvSpPr txBox="1"/>
            <p:nvPr/>
          </p:nvSpPr>
          <p:spPr>
            <a:xfrm>
              <a:off x="3576773" y="630936"/>
              <a:ext cx="7799832" cy="5355312"/>
            </a:xfrm>
            <a:prstGeom prst="rect">
              <a:avLst/>
            </a:prstGeom>
            <a:solidFill>
              <a:srgbClr val="FFFFCC"/>
            </a:solidFill>
            <a:ln>
              <a:solidFill>
                <a:schemeClr val="tx1"/>
              </a:solidFill>
            </a:ln>
          </p:spPr>
          <p:txBody>
            <a:bodyPr wrap="square" rtlCol="0">
              <a:spAutoFit/>
            </a:bodyPr>
            <a:lstStyle/>
            <a:p>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uint4_t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dirty="0">
                  <a:latin typeface="Iosevka Extended" panose="02000509030000000004" pitchFamily="49" charset="0"/>
                  <a:ea typeface="Iosevka Extended" panose="02000509030000000004" pitchFamily="49" charset="0"/>
                  <a:cs typeface="Iosevka Extended" panose="02000509030000000004" pitchFamily="49" charset="0"/>
                </a:rPr>
                <a:t>(</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uint2_t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uint6_t</a:t>
              </a:r>
              <a:r>
                <a:rPr lang="en-US" dirty="0">
                  <a:latin typeface="Iosevka Extended" panose="02000509030000000004" pitchFamily="49" charset="0"/>
                  <a:ea typeface="Iosevka Extended" panose="02000509030000000004" pitchFamily="49" charset="0"/>
                  <a:cs typeface="Iosevka Extended" panose="02000509030000000004" pitchFamily="49" charset="0"/>
                </a:rPr>
                <a:t>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2) { // R-type; need to decode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endParaRPr lang="en-US" dirty="0">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switch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funct</a:t>
              </a:r>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0x20</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2;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add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0x22</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6;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sub</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0x24</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0;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and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0x25</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1;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0x27</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0xC</a:t>
              </a:r>
              <a:r>
                <a:rPr lang="en-US" dirty="0">
                  <a:latin typeface="Iosevka Extended" panose="02000509030000000004" pitchFamily="49" charset="0"/>
                  <a:ea typeface="Iosevka Extended" panose="02000509030000000004" pitchFamily="49" charset="0"/>
                  <a:cs typeface="Iosevka Extended" panose="02000509030000000004" pitchFamily="49" charset="0"/>
                </a:rPr>
                <a:t>;  //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nor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case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0x2a</a:t>
              </a:r>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7;    // </a:t>
              </a:r>
              <a:r>
                <a:rPr lang="en-US" dirty="0" err="1">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slt</a:t>
              </a:r>
              <a:endPar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endParaRP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default: // raise an error</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else { // non R-type</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0)</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2; // Ask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a:t>
              </a:r>
              <a:r>
                <a:rPr lang="en-US" dirty="0">
                  <a:latin typeface="Iosevka Extended" panose="02000509030000000004" pitchFamily="49" charset="0"/>
                  <a:ea typeface="Iosevka Extended" panose="02000509030000000004" pitchFamily="49" charset="0"/>
                  <a:cs typeface="Iosevka Extended" panose="02000509030000000004" pitchFamily="49" charset="0"/>
                </a:rPr>
                <a:t> to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add</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if (_</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ALUOp</a:t>
              </a:r>
              <a:r>
                <a:rPr lang="en-US" dirty="0">
                  <a:latin typeface="Iosevka Extended" panose="02000509030000000004" pitchFamily="49" charset="0"/>
                  <a:ea typeface="Iosevka Extended" panose="02000509030000000004" pitchFamily="49" charset="0"/>
                  <a:cs typeface="Iosevka Extended" panose="02000509030000000004" pitchFamily="49" charset="0"/>
                </a:rPr>
                <a:t> == 1)</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return 6; // Ask </a:t>
              </a:r>
              <a:r>
                <a:rPr lang="en-US" dirty="0" err="1">
                  <a:latin typeface="Iosevka Extended" panose="02000509030000000004" pitchFamily="49" charset="0"/>
                  <a:ea typeface="Iosevka Extended" panose="02000509030000000004" pitchFamily="49" charset="0"/>
                  <a:cs typeface="Iosevka Extended" panose="02000509030000000004" pitchFamily="49" charset="0"/>
                </a:rPr>
                <a:t>ALU</a:t>
              </a:r>
              <a:r>
                <a:rPr lang="en-US" dirty="0">
                  <a:latin typeface="Iosevka Extended" panose="02000509030000000004" pitchFamily="49" charset="0"/>
                  <a:ea typeface="Iosevka Extended" panose="02000509030000000004" pitchFamily="49" charset="0"/>
                  <a:cs typeface="Iosevka Extended" panose="02000509030000000004" pitchFamily="49" charset="0"/>
                </a:rPr>
                <a:t> to </a:t>
              </a:r>
              <a:r>
                <a:rPr lang="en-US" dirty="0">
                  <a:solidFill>
                    <a:srgbClr val="C00000"/>
                  </a:solidFill>
                  <a:latin typeface="Iosevka Extended" panose="02000509030000000004" pitchFamily="49" charset="0"/>
                  <a:ea typeface="Iosevka Extended" panose="02000509030000000004" pitchFamily="49" charset="0"/>
                  <a:cs typeface="Iosevka Extended" panose="02000509030000000004" pitchFamily="49" charset="0"/>
                </a:rPr>
                <a:t>subtract</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  }</a:t>
              </a:r>
            </a:p>
            <a:p>
              <a:r>
                <a:rPr lang="en-US" dirty="0">
                  <a:latin typeface="Iosevka Extended" panose="02000509030000000004" pitchFamily="49" charset="0"/>
                  <a:ea typeface="Iosevka Extended" panose="02000509030000000004" pitchFamily="49" charset="0"/>
                  <a:cs typeface="Iosevka Extended" panose="02000509030000000004" pitchFamily="49" charset="0"/>
                </a:rPr>
                <a:t>}</a:t>
              </a:r>
            </a:p>
          </p:txBody>
        </p:sp>
        <p:graphicFrame>
          <p:nvGraphicFramePr>
            <p:cNvPr id="4" name="Group 85">
              <a:extLst>
                <a:ext uri="{FF2B5EF4-FFF2-40B4-BE49-F238E27FC236}">
                  <a16:creationId xmlns:a16="http://schemas.microsoft.com/office/drawing/2014/main" id="{113F9912-F336-FAF2-AE5B-7BFD3A943F56}"/>
                </a:ext>
              </a:extLst>
            </p:cNvPr>
            <p:cNvGraphicFramePr>
              <a:graphicFrameLocks/>
            </p:cNvGraphicFramePr>
            <p:nvPr/>
          </p:nvGraphicFramePr>
          <p:xfrm>
            <a:off x="385146" y="2135112"/>
            <a:ext cx="2586711" cy="2346960"/>
          </p:xfrm>
          <a:graphic>
            <a:graphicData uri="http://schemas.openxmlformats.org/drawingml/2006/table">
              <a:tbl>
                <a:tblPr/>
                <a:tblGrid>
                  <a:gridCol w="1418519">
                    <a:extLst>
                      <a:ext uri="{9D8B030D-6E8A-4147-A177-3AD203B41FA5}">
                        <a16:colId xmlns:a16="http://schemas.microsoft.com/office/drawing/2014/main" val="20000"/>
                      </a:ext>
                    </a:extLst>
                  </a:gridCol>
                  <a:gridCol w="1168192">
                    <a:extLst>
                      <a:ext uri="{9D8B030D-6E8A-4147-A177-3AD203B41FA5}">
                        <a16:colId xmlns:a16="http://schemas.microsoft.com/office/drawing/2014/main" val="20001"/>
                      </a:ext>
                    </a:extLst>
                  </a:gridCol>
                </a:tblGrid>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ALUcontrol</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slt</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38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sp>
        <p:nvSpPr>
          <p:cNvPr id="5" name="TextBox 4">
            <a:extLst>
              <a:ext uri="{FF2B5EF4-FFF2-40B4-BE49-F238E27FC236}">
                <a16:creationId xmlns:a16="http://schemas.microsoft.com/office/drawing/2014/main" id="{5253963A-13B5-911E-E63F-4AAD22E08D7C}"/>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Q6</a:t>
            </a:r>
          </a:p>
        </p:txBody>
      </p:sp>
    </p:spTree>
    <p:extLst>
      <p:ext uri="{BB962C8B-B14F-4D97-AF65-F5344CB8AC3E}">
        <p14:creationId xmlns:p14="http://schemas.microsoft.com/office/powerpoint/2010/main" val="2363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BE2BCA-7FFD-4666-9163-5C061F649162}" type="slidenum">
              <a:rPr lang="en-SG" smtClean="0"/>
              <a:t>22</a:t>
            </a:fld>
            <a:endParaRPr lang="en-SG"/>
          </a:p>
        </p:txBody>
      </p:sp>
      <p:sp>
        <p:nvSpPr>
          <p:cNvPr id="6" name="Content Placeholder 5"/>
          <p:cNvSpPr>
            <a:spLocks noGrp="1"/>
          </p:cNvSpPr>
          <p:nvPr>
            <p:ph idx="4294967295"/>
          </p:nvPr>
        </p:nvSpPr>
        <p:spPr>
          <a:xfrm>
            <a:off x="3731429" y="1"/>
            <a:ext cx="7051371" cy="6273800"/>
          </a:xfrm>
        </p:spPr>
        <p:txBody>
          <a:bodyPr>
            <a:noAutofit/>
          </a:bodyPr>
          <a:lstStyle/>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int32_t ALU(int32_t in0, int32_t in1, uint4_t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bool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ALUiszero</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int32_t result;</a:t>
            </a:r>
          </a:p>
          <a:p>
            <a:pPr marL="0" indent="0" algn="just">
              <a:lnSpc>
                <a:spcPct val="120000"/>
              </a:lnSpc>
              <a:spcBef>
                <a:spcPts val="0"/>
              </a:spcBef>
              <a:spcAft>
                <a:spcPts val="0"/>
              </a:spcAft>
              <a:buNone/>
              <a:tabLst>
                <a:tab pos="270510" algn="l"/>
              </a:tabLst>
            </a:pPr>
            <a:endPar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switch (</a:t>
            </a:r>
            <a:r>
              <a:rPr lang="en-US" sz="1200" b="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ALUcontrol</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0:</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&amp;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2:</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6:</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7:</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(int32_t)(in0 &lt;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case 12:</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result = ~(in0 | in1);</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break;</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p>
          <a:p>
            <a:pPr marL="0" indent="0" algn="just">
              <a:lnSpc>
                <a:spcPct val="120000"/>
              </a:lnSpc>
              <a:spcBef>
                <a:spcPts val="0"/>
              </a:spcBef>
              <a:spcAft>
                <a:spcPts val="0"/>
              </a:spcAft>
              <a:buNone/>
              <a:tabLst>
                <a:tab pos="270510" algn="l"/>
              </a:tabLst>
            </a:pPr>
            <a:endPar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endParaRP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a:t>
            </a:r>
            <a:r>
              <a:rPr lang="en-US" sz="1200" b="1" dirty="0" err="1">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ALUiszero</a:t>
            </a: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 (result == 0);</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    return(result);</a:t>
            </a:r>
          </a:p>
          <a:p>
            <a:pPr marL="0" indent="0" algn="just">
              <a:lnSpc>
                <a:spcPct val="120000"/>
              </a:lnSpc>
              <a:spcBef>
                <a:spcPts val="0"/>
              </a:spcBef>
              <a:spcAft>
                <a:spcPts val="0"/>
              </a:spcAft>
              <a:buNone/>
              <a:tabLst>
                <a:tab pos="270510" algn="l"/>
              </a:tabLst>
            </a:pPr>
            <a:r>
              <a:rPr lang="en-US" sz="1200" b="1" dirty="0">
                <a:solidFill>
                  <a:srgbClr val="2F5496"/>
                </a:solidFill>
                <a:latin typeface="Iosevka Extended" panose="02000509030000000004" pitchFamily="49" charset="0"/>
                <a:ea typeface="Iosevka Extended" panose="02000509030000000004" pitchFamily="49" charset="0"/>
                <a:cs typeface="Iosevka Extended" panose="02000509030000000004" pitchFamily="49" charset="0"/>
              </a:rPr>
              <a:t>}</a:t>
            </a:r>
          </a:p>
        </p:txBody>
      </p:sp>
      <p:sp>
        <p:nvSpPr>
          <p:cNvPr id="7" name="Line Callout 2 6"/>
          <p:cNvSpPr/>
          <p:nvPr/>
        </p:nvSpPr>
        <p:spPr>
          <a:xfrm>
            <a:off x="7553595" y="1418776"/>
            <a:ext cx="3406229" cy="849411"/>
          </a:xfrm>
          <a:prstGeom prst="borderCallout2">
            <a:avLst>
              <a:gd name="adj1" fmla="val 46142"/>
              <a:gd name="adj2" fmla="val -1537"/>
              <a:gd name="adj3" fmla="val 46142"/>
              <a:gd name="adj4" fmla="val -14628"/>
              <a:gd name="adj5" fmla="val -125052"/>
              <a:gd name="adj6" fmla="val -15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in1 may be rt or </a:t>
            </a:r>
            <a:r>
              <a:rPr lang="en-US" dirty="0" err="1"/>
              <a:t>immed</a:t>
            </a:r>
            <a:r>
              <a:rPr lang="en-US" dirty="0"/>
              <a:t>. But this is settled prior to invoking the ALU</a:t>
            </a:r>
          </a:p>
        </p:txBody>
      </p:sp>
      <p:sp>
        <p:nvSpPr>
          <p:cNvPr id="8" name="Line Callout 2 7"/>
          <p:cNvSpPr/>
          <p:nvPr/>
        </p:nvSpPr>
        <p:spPr>
          <a:xfrm>
            <a:off x="7656734" y="3111335"/>
            <a:ext cx="3303090" cy="731837"/>
          </a:xfrm>
          <a:prstGeom prst="borderCallout2">
            <a:avLst>
              <a:gd name="adj1" fmla="val 48098"/>
              <a:gd name="adj2" fmla="val -1675"/>
              <a:gd name="adj3" fmla="val 48098"/>
              <a:gd name="adj4" fmla="val -16317"/>
              <a:gd name="adj5" fmla="val 128152"/>
              <a:gd name="adj6" fmla="val -22488"/>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Our input parameters are signed. So we are doing signed comparison here</a:t>
            </a:r>
          </a:p>
        </p:txBody>
      </p:sp>
      <p:sp>
        <p:nvSpPr>
          <p:cNvPr id="10" name="Line Callout 2 9"/>
          <p:cNvSpPr/>
          <p:nvPr/>
        </p:nvSpPr>
        <p:spPr>
          <a:xfrm>
            <a:off x="7605165" y="5008556"/>
            <a:ext cx="3406228" cy="731836"/>
          </a:xfrm>
          <a:prstGeom prst="borderCallout2">
            <a:avLst>
              <a:gd name="adj1" fmla="val 52011"/>
              <a:gd name="adj2" fmla="val -3236"/>
              <a:gd name="adj3" fmla="val 26576"/>
              <a:gd name="adj4" fmla="val -16667"/>
              <a:gd name="adj5" fmla="val -14568"/>
              <a:gd name="adj6" fmla="val -43355"/>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use the bitwise complement (NOT) of C. Cannot use logical NOT “!”</a:t>
            </a:r>
          </a:p>
        </p:txBody>
      </p:sp>
      <p:sp>
        <p:nvSpPr>
          <p:cNvPr id="12" name="Line Callout 2 11"/>
          <p:cNvSpPr/>
          <p:nvPr/>
        </p:nvSpPr>
        <p:spPr>
          <a:xfrm>
            <a:off x="638310" y="4361792"/>
            <a:ext cx="2864526" cy="712071"/>
          </a:xfrm>
          <a:prstGeom prst="borderCallout2">
            <a:avLst>
              <a:gd name="adj1" fmla="val 49246"/>
              <a:gd name="adj2" fmla="val 100605"/>
              <a:gd name="adj3" fmla="val 89007"/>
              <a:gd name="adj4" fmla="val 106622"/>
              <a:gd name="adj5" fmla="val 184049"/>
              <a:gd name="adj6" fmla="val 123041"/>
            </a:avLst>
          </a:prstGeom>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ALUiszero</a:t>
            </a:r>
            <a:r>
              <a:rPr lang="en-US" sz="1600" dirty="0"/>
              <a:t> passed by pointer and is always set based on the result</a:t>
            </a:r>
          </a:p>
        </p:txBody>
      </p:sp>
      <p:graphicFrame>
        <p:nvGraphicFramePr>
          <p:cNvPr id="11" name="Group 85"/>
          <p:cNvGraphicFramePr>
            <a:graphicFrameLocks/>
          </p:cNvGraphicFramePr>
          <p:nvPr/>
        </p:nvGraphicFramePr>
        <p:xfrm>
          <a:off x="749205" y="1737359"/>
          <a:ext cx="2585009" cy="2346960"/>
        </p:xfrm>
        <a:graphic>
          <a:graphicData uri="http://schemas.openxmlformats.org/drawingml/2006/table">
            <a:tbl>
              <a:tblPr/>
              <a:tblGrid>
                <a:gridCol w="1417586">
                  <a:extLst>
                    <a:ext uri="{9D8B030D-6E8A-4147-A177-3AD203B41FA5}">
                      <a16:colId xmlns:a16="http://schemas.microsoft.com/office/drawing/2014/main" val="20000"/>
                    </a:ext>
                  </a:extLst>
                </a:gridCol>
                <a:gridCol w="1167423">
                  <a:extLst>
                    <a:ext uri="{9D8B030D-6E8A-4147-A177-3AD203B41FA5}">
                      <a16:colId xmlns:a16="http://schemas.microsoft.com/office/drawing/2014/main" val="20001"/>
                    </a:ext>
                  </a:extLst>
                </a:gridCol>
              </a:tblGrid>
              <a:tr h="28849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ALUcontrol</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subtract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err="1">
                          <a:ln>
                            <a:noFill/>
                          </a:ln>
                          <a:solidFill>
                            <a:schemeClr val="tx1"/>
                          </a:solidFill>
                          <a:effectLst/>
                          <a:latin typeface="Arial" charset="0"/>
                          <a:cs typeface="Arial" charset="0"/>
                        </a:rPr>
                        <a:t>slt</a:t>
                      </a:r>
                      <a:endParaRPr kumimoji="0" lang="en-US" sz="16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057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dirty="0">
                          <a:ln>
                            <a:noFill/>
                          </a:ln>
                          <a:solidFill>
                            <a:schemeClr val="tx1"/>
                          </a:solidFill>
                          <a:effectLst/>
                          <a:latin typeface="Arial" charset="0"/>
                          <a:cs typeface="Arial" charset="0"/>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A7A51EEA-8920-7E2C-AE38-C9AA85015A23}"/>
              </a:ext>
            </a:extLst>
          </p:cNvPr>
          <p:cNvSpPr txBox="1"/>
          <p:nvPr/>
        </p:nvSpPr>
        <p:spPr>
          <a:xfrm>
            <a:off x="214066" y="224594"/>
            <a:ext cx="900952" cy="523220"/>
          </a:xfrm>
          <a:prstGeom prst="rect">
            <a:avLst/>
          </a:prstGeom>
          <a:noFill/>
        </p:spPr>
        <p:txBody>
          <a:bodyPr wrap="square" rtlCol="0">
            <a:spAutoFit/>
          </a:bodyPr>
          <a:lstStyle/>
          <a:p>
            <a:pPr algn="ctr"/>
            <a:r>
              <a:rPr lang="en-SG" sz="2800" dirty="0">
                <a:solidFill>
                  <a:srgbClr val="C00000"/>
                </a:solidFill>
              </a:rPr>
              <a:t>Q7</a:t>
            </a:r>
          </a:p>
        </p:txBody>
      </p:sp>
    </p:spTree>
    <p:extLst>
      <p:ext uri="{BB962C8B-B14F-4D97-AF65-F5344CB8AC3E}">
        <p14:creationId xmlns:p14="http://schemas.microsoft.com/office/powerpoint/2010/main" val="39339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E162-1F71-4B5A-F685-F41006BA6AC2}"/>
              </a:ext>
            </a:extLst>
          </p:cNvPr>
          <p:cNvSpPr>
            <a:spLocks noGrp="1"/>
          </p:cNvSpPr>
          <p:nvPr>
            <p:ph type="title"/>
          </p:nvPr>
        </p:nvSpPr>
        <p:spPr/>
        <p:txBody>
          <a:bodyPr/>
          <a:lstStyle/>
          <a:p>
            <a:r>
              <a:rPr lang="en-US" dirty="0"/>
              <a:t>End of </a:t>
            </a:r>
            <a:r>
              <a:rPr lang="en-US"/>
              <a:t>Tutorial 5</a:t>
            </a:r>
            <a:endParaRPr lang="en-US" dirty="0"/>
          </a:p>
        </p:txBody>
      </p:sp>
      <p:sp>
        <p:nvSpPr>
          <p:cNvPr id="3" name="Content Placeholder 2">
            <a:extLst>
              <a:ext uri="{FF2B5EF4-FFF2-40B4-BE49-F238E27FC236}">
                <a16:creationId xmlns:a16="http://schemas.microsoft.com/office/drawing/2014/main" id="{23BBDEF9-7024-1337-E6A5-0A13F8EEDDE0}"/>
              </a:ext>
            </a:extLst>
          </p:cNvPr>
          <p:cNvSpPr>
            <a:spLocks noGrp="1"/>
          </p:cNvSpPr>
          <p:nvPr>
            <p:ph idx="1"/>
          </p:nvPr>
        </p:nvSpPr>
        <p:spPr>
          <a:xfrm>
            <a:off x="838200" y="1825625"/>
            <a:ext cx="10515600" cy="4908550"/>
          </a:xfrm>
        </p:spPr>
        <p:txBody>
          <a:bodyPr>
            <a:normAutofit/>
          </a:bodyPr>
          <a:lstStyle/>
          <a:p>
            <a:r>
              <a:rPr lang="en-US" sz="2800" dirty="0"/>
              <a:t>Slides uploaded on </a:t>
            </a:r>
            <a:r>
              <a:rPr lang="en-US" dirty="0">
                <a:hlinkClick r:id="rId3"/>
              </a:rPr>
              <a:t>github.com/</a:t>
            </a:r>
            <a:r>
              <a:rPr lang="en-US" dirty="0" err="1">
                <a:hlinkClick r:id="rId3"/>
              </a:rPr>
              <a:t>theodoreleebrant</a:t>
            </a:r>
            <a:r>
              <a:rPr lang="en-US" dirty="0">
                <a:hlinkClick r:id="rId3"/>
              </a:rPr>
              <a:t>/TA-2425S1</a:t>
            </a:r>
            <a:r>
              <a:rPr lang="en-US" dirty="0"/>
              <a:t> </a:t>
            </a:r>
          </a:p>
          <a:p>
            <a:endParaRPr lang="en-US" dirty="0"/>
          </a:p>
          <a:p>
            <a:r>
              <a:rPr lang="en-US" sz="2800" dirty="0"/>
              <a:t>Email: </a:t>
            </a:r>
            <a:r>
              <a:rPr lang="en-US" sz="2800" dirty="0">
                <a:hlinkClick r:id="rId4"/>
              </a:rPr>
              <a:t>theo@comp.nus.edu.sg</a:t>
            </a:r>
            <a:r>
              <a:rPr lang="en-US" sz="2800" dirty="0"/>
              <a:t> </a:t>
            </a:r>
            <a:endParaRPr lang="en-US" dirty="0"/>
          </a:p>
          <a:p>
            <a:endParaRPr lang="en-US" dirty="0"/>
          </a:p>
          <a:p>
            <a:r>
              <a:rPr lang="en-US" dirty="0"/>
              <a:t>Anonymous feedback:	</a:t>
            </a:r>
          </a:p>
          <a:p>
            <a:pPr marL="0" indent="0">
              <a:buNone/>
            </a:pPr>
            <a:r>
              <a:rPr lang="en-US" dirty="0"/>
              <a:t>   </a:t>
            </a:r>
            <a:r>
              <a:rPr lang="en-US" dirty="0">
                <a:hlinkClick r:id="rId5"/>
              </a:rPr>
              <a:t>bit.ly/feedback-</a:t>
            </a:r>
            <a:r>
              <a:rPr lang="en-US" dirty="0" err="1">
                <a:hlinkClick r:id="rId5"/>
              </a:rPr>
              <a:t>theodore</a:t>
            </a:r>
            <a:r>
              <a:rPr lang="en-US" dirty="0"/>
              <a:t> </a:t>
            </a:r>
          </a:p>
          <a:p>
            <a:pPr marL="0" indent="0">
              <a:buNone/>
            </a:pPr>
            <a:r>
              <a:rPr lang="en-US" dirty="0"/>
              <a:t>   (or scan on the right)</a:t>
            </a:r>
          </a:p>
          <a:p>
            <a:endParaRPr lang="en-US" dirty="0"/>
          </a:p>
          <a:p>
            <a:pPr marL="0" indent="0">
              <a:buNone/>
            </a:pPr>
            <a:endParaRPr lang="en-US"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2D377561-E0D1-C0C2-E43D-0F9A881685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9229" y="2565400"/>
            <a:ext cx="3429000" cy="3429000"/>
          </a:xfrm>
          <a:prstGeom prst="rect">
            <a:avLst/>
          </a:prstGeom>
        </p:spPr>
      </p:pic>
      <p:sp>
        <p:nvSpPr>
          <p:cNvPr id="4" name="TextBox 3">
            <a:extLst>
              <a:ext uri="{FF2B5EF4-FFF2-40B4-BE49-F238E27FC236}">
                <a16:creationId xmlns:a16="http://schemas.microsoft.com/office/drawing/2014/main" id="{4E9E19E4-0AC7-0440-7EAA-BF7B627376B0}"/>
              </a:ext>
            </a:extLst>
          </p:cNvPr>
          <p:cNvSpPr txBox="1"/>
          <p:nvPr/>
        </p:nvSpPr>
        <p:spPr>
          <a:xfrm>
            <a:off x="0" y="6488668"/>
            <a:ext cx="5369668" cy="369332"/>
          </a:xfrm>
          <a:prstGeom prst="rect">
            <a:avLst/>
          </a:prstGeom>
          <a:noFill/>
        </p:spPr>
        <p:txBody>
          <a:bodyPr wrap="square" rtlCol="0">
            <a:spAutoFit/>
          </a:bodyPr>
          <a:lstStyle/>
          <a:p>
            <a:r>
              <a:rPr lang="en-SG"/>
              <a:t>(Also reminder for me to take attendance)</a:t>
            </a:r>
          </a:p>
        </p:txBody>
      </p:sp>
    </p:spTree>
    <p:extLst>
      <p:ext uri="{BB962C8B-B14F-4D97-AF65-F5344CB8AC3E}">
        <p14:creationId xmlns:p14="http://schemas.microsoft.com/office/powerpoint/2010/main" val="142282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37411" y="277817"/>
            <a:ext cx="8228160" cy="5841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Design of ALU Control Unit (1/2)</a:t>
            </a:r>
          </a:p>
        </p:txBody>
      </p:sp>
      <p:sp>
        <p:nvSpPr>
          <p:cNvPr id="3" name="Rectangle 3"/>
          <p:cNvSpPr txBox="1">
            <a:spLocks noChangeArrowheads="1"/>
          </p:cNvSpPr>
          <p:nvPr/>
        </p:nvSpPr>
        <p:spPr>
          <a:xfrm>
            <a:off x="2137411" y="914400"/>
            <a:ext cx="8229600" cy="129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a:solidFill>
                  <a:srgbClr val="006600"/>
                </a:solidFill>
              </a:rPr>
              <a:t>Input: </a:t>
            </a:r>
            <a:r>
              <a:rPr lang="en-US" sz="2400" dirty="0"/>
              <a:t>6-bit </a:t>
            </a:r>
            <a:r>
              <a:rPr lang="en-US" sz="2400" b="1" dirty="0" err="1">
                <a:solidFill>
                  <a:srgbClr val="660066"/>
                </a:solidFill>
                <a:latin typeface="Courier New" pitchFamily="49" charset="0"/>
                <a:cs typeface="Courier New" pitchFamily="49" charset="0"/>
              </a:rPr>
              <a:t>Funct</a:t>
            </a:r>
            <a:r>
              <a:rPr lang="en-US" sz="2400" dirty="0"/>
              <a:t> field and 2-bit </a:t>
            </a:r>
            <a:r>
              <a:rPr lang="en-US" sz="2400" b="1" dirty="0" err="1">
                <a:solidFill>
                  <a:srgbClr val="660066"/>
                </a:solidFill>
                <a:latin typeface="Courier New" pitchFamily="49" charset="0"/>
                <a:cs typeface="Courier New" pitchFamily="49" charset="0"/>
              </a:rPr>
              <a:t>ALUop</a:t>
            </a:r>
            <a:endParaRPr lang="en-US" sz="2400" b="1" dirty="0">
              <a:solidFill>
                <a:srgbClr val="660066"/>
              </a:solidFill>
              <a:latin typeface="Courier New" pitchFamily="49" charset="0"/>
              <a:cs typeface="Courier New" pitchFamily="49" charset="0"/>
            </a:endParaRPr>
          </a:p>
          <a:p>
            <a:pPr>
              <a:spcBef>
                <a:spcPct val="10000"/>
              </a:spcBef>
            </a:pPr>
            <a:r>
              <a:rPr lang="en-US" sz="2400" dirty="0">
                <a:solidFill>
                  <a:srgbClr val="C00000"/>
                </a:solidFill>
              </a:rPr>
              <a:t>Output: </a:t>
            </a:r>
            <a:r>
              <a:rPr lang="en-US" sz="2400" dirty="0"/>
              <a:t>4-bit </a:t>
            </a:r>
            <a:r>
              <a:rPr lang="en-US" sz="2400" b="1" dirty="0" err="1">
                <a:solidFill>
                  <a:srgbClr val="660066"/>
                </a:solidFill>
                <a:latin typeface="Courier New" pitchFamily="49" charset="0"/>
                <a:cs typeface="Courier New" pitchFamily="49" charset="0"/>
              </a:rPr>
              <a:t>ALUcontrol</a:t>
            </a:r>
            <a:r>
              <a:rPr lang="en-US" sz="2400" dirty="0"/>
              <a:t> </a:t>
            </a:r>
          </a:p>
          <a:p>
            <a:pPr>
              <a:spcBef>
                <a:spcPct val="10000"/>
              </a:spcBef>
            </a:pPr>
            <a:r>
              <a:rPr lang="en-US" sz="2400" dirty="0"/>
              <a:t>Find the simplified expressions</a:t>
            </a:r>
          </a:p>
        </p:txBody>
      </p:sp>
      <p:graphicFrame>
        <p:nvGraphicFramePr>
          <p:cNvPr id="7" name="Group 299"/>
          <p:cNvGraphicFramePr>
            <a:graphicFrameLocks/>
          </p:cNvGraphicFramePr>
          <p:nvPr/>
        </p:nvGraphicFramePr>
        <p:xfrm>
          <a:off x="2137413" y="2196290"/>
          <a:ext cx="8153411" cy="3890721"/>
        </p:xfrm>
        <a:graphic>
          <a:graphicData uri="http://schemas.openxmlformats.org/drawingml/2006/table">
            <a:tbl>
              <a:tblPr/>
              <a:tblGrid>
                <a:gridCol w="721539">
                  <a:extLst>
                    <a:ext uri="{9D8B030D-6E8A-4147-A177-3AD203B41FA5}">
                      <a16:colId xmlns:a16="http://schemas.microsoft.com/office/drawing/2014/main" val="20000"/>
                    </a:ext>
                  </a:extLst>
                </a:gridCol>
                <a:gridCol w="829771">
                  <a:extLst>
                    <a:ext uri="{9D8B030D-6E8A-4147-A177-3AD203B41FA5}">
                      <a16:colId xmlns:a16="http://schemas.microsoft.com/office/drawing/2014/main" val="20001"/>
                    </a:ext>
                  </a:extLst>
                </a:gridCol>
                <a:gridCol w="829771">
                  <a:extLst>
                    <a:ext uri="{9D8B030D-6E8A-4147-A177-3AD203B41FA5}">
                      <a16:colId xmlns:a16="http://schemas.microsoft.com/office/drawing/2014/main" val="20002"/>
                    </a:ext>
                  </a:extLst>
                </a:gridCol>
                <a:gridCol w="796955">
                  <a:extLst>
                    <a:ext uri="{9D8B030D-6E8A-4147-A177-3AD203B41FA5}">
                      <a16:colId xmlns:a16="http://schemas.microsoft.com/office/drawing/2014/main" val="20003"/>
                    </a:ext>
                  </a:extLst>
                </a:gridCol>
                <a:gridCol w="796955">
                  <a:extLst>
                    <a:ext uri="{9D8B030D-6E8A-4147-A177-3AD203B41FA5}">
                      <a16:colId xmlns:a16="http://schemas.microsoft.com/office/drawing/2014/main" val="20004"/>
                    </a:ext>
                  </a:extLst>
                </a:gridCol>
                <a:gridCol w="796955">
                  <a:extLst>
                    <a:ext uri="{9D8B030D-6E8A-4147-A177-3AD203B41FA5}">
                      <a16:colId xmlns:a16="http://schemas.microsoft.com/office/drawing/2014/main" val="20005"/>
                    </a:ext>
                  </a:extLst>
                </a:gridCol>
                <a:gridCol w="796955">
                  <a:extLst>
                    <a:ext uri="{9D8B030D-6E8A-4147-A177-3AD203B41FA5}">
                      <a16:colId xmlns:a16="http://schemas.microsoft.com/office/drawing/2014/main" val="20006"/>
                    </a:ext>
                  </a:extLst>
                </a:gridCol>
                <a:gridCol w="796955">
                  <a:extLst>
                    <a:ext uri="{9D8B030D-6E8A-4147-A177-3AD203B41FA5}">
                      <a16:colId xmlns:a16="http://schemas.microsoft.com/office/drawing/2014/main" val="20007"/>
                    </a:ext>
                  </a:extLst>
                </a:gridCol>
                <a:gridCol w="796955">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717296">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ALUop</a:t>
                      </a:r>
                      <a:endParaRPr kumimoji="0" lang="en-US" sz="1900" b="1"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xBody>
                    <a:bodyPr/>
                    <a:lstStyle/>
                    <a:p>
                      <a:endParaRPr lang="en-US"/>
                    </a:p>
                  </a:txBody>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err="1">
                          <a:ln>
                            <a:noFill/>
                          </a:ln>
                          <a:solidFill>
                            <a:schemeClr val="tx1"/>
                          </a:solidFill>
                          <a:effectLst/>
                          <a:latin typeface="Arial" charset="0"/>
                          <a:cs typeface="Arial" charset="0"/>
                        </a:rPr>
                        <a:t>Funct</a:t>
                      </a:r>
                      <a:r>
                        <a:rPr kumimoji="0" lang="en-US" sz="1900" b="1" i="0" u="none" strike="noStrike" cap="none" normalizeH="0" baseline="0" dirty="0">
                          <a:ln>
                            <a:noFill/>
                          </a:ln>
                          <a:solidFill>
                            <a:schemeClr val="tx1"/>
                          </a:solidFill>
                          <a:effectLst/>
                          <a:latin typeface="Arial" charset="0"/>
                          <a:cs typeface="Arial" charset="0"/>
                        </a:rPr>
                        <a:t> Field</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900" b="1" i="0" u="none" strike="noStrike" cap="none" normalizeH="0" baseline="0" dirty="0">
                          <a:ln>
                            <a:noFill/>
                          </a:ln>
                          <a:solidFill>
                            <a:schemeClr val="tx1"/>
                          </a:solidFill>
                          <a:effectLst/>
                          <a:latin typeface="Arial" charset="0"/>
                          <a:cs typeface="Arial" charset="0"/>
                        </a:rPr>
                        <a:t>( </a:t>
                      </a:r>
                      <a:r>
                        <a:rPr kumimoji="0" lang="en-US" sz="1900" b="0" i="0" u="none" strike="noStrike" cap="none" normalizeH="0" baseline="0" dirty="0">
                          <a:ln>
                            <a:noFill/>
                          </a:ln>
                          <a:solidFill>
                            <a:schemeClr val="tx1"/>
                          </a:solidFill>
                          <a:effectLst/>
                          <a:latin typeface="Arial" charset="0"/>
                          <a:cs typeface="Arial" charset="0"/>
                        </a:rPr>
                        <a:t>F[5:0] == Inst[5:0] </a:t>
                      </a:r>
                      <a:r>
                        <a:rPr kumimoji="0" lang="en-US" sz="1900" b="1" i="0" u="none" strike="noStrike" cap="none" normalizeH="0" baseline="0" dirty="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ALU</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control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4065">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1"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MSB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LSB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F5</a:t>
                      </a:r>
                      <a:endParaRPr kumimoji="0" lang="en-US" sz="15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F0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01"/>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lw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beq</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a:ln>
                            <a:noFill/>
                          </a:ln>
                          <a:solidFill>
                            <a:schemeClr val="tx1"/>
                          </a:solidFill>
                          <a:effectLst/>
                          <a:latin typeface="Arial" charset="0"/>
                          <a:cs typeface="Arial" charset="0"/>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8"/>
                  </a:ext>
                </a:extLst>
              </a:tr>
              <a:tr h="33102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i="0" u="none" strike="noStrike" cap="none" normalizeH="0" baseline="0" dirty="0" err="1">
                          <a:ln>
                            <a:noFill/>
                          </a:ln>
                          <a:solidFill>
                            <a:schemeClr val="tx1"/>
                          </a:solidFill>
                          <a:effectLst/>
                          <a:latin typeface="Arial" charset="0"/>
                          <a:cs typeface="Arial" charset="0"/>
                        </a:rPr>
                        <a:t>slt</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bl>
          </a:graphicData>
        </a:graphic>
      </p:graphicFrame>
      <p:grpSp>
        <p:nvGrpSpPr>
          <p:cNvPr id="9" name="Group 8"/>
          <p:cNvGrpSpPr/>
          <p:nvPr/>
        </p:nvGrpSpPr>
        <p:grpSpPr>
          <a:xfrm>
            <a:off x="3063686" y="3388495"/>
            <a:ext cx="7191031" cy="375039"/>
            <a:chOff x="1383475" y="3388501"/>
            <a:chExt cx="7191030" cy="375040"/>
          </a:xfrm>
        </p:grpSpPr>
        <p:sp>
          <p:nvSpPr>
            <p:cNvPr id="10" name="TextBox 9"/>
            <p:cNvSpPr txBox="1"/>
            <p:nvPr/>
          </p:nvSpPr>
          <p:spPr>
            <a:xfrm>
              <a:off x="1383475" y="3388501"/>
              <a:ext cx="457200" cy="369333"/>
            </a:xfrm>
            <a:prstGeom prst="rect">
              <a:avLst/>
            </a:prstGeom>
            <a:noFill/>
          </p:spPr>
          <p:txBody>
            <a:bodyPr wrap="square" rtlCol="0">
              <a:spAutoFit/>
            </a:bodyPr>
            <a:lstStyle/>
            <a:p>
              <a:pPr algn="ctr"/>
              <a:r>
                <a:rPr lang="en-US" b="1" dirty="0"/>
                <a:t>0</a:t>
              </a:r>
            </a:p>
          </p:txBody>
        </p:sp>
        <p:sp>
          <p:nvSpPr>
            <p:cNvPr id="11" name="TextBox 10"/>
            <p:cNvSpPr txBox="1"/>
            <p:nvPr/>
          </p:nvSpPr>
          <p:spPr>
            <a:xfrm>
              <a:off x="2209800" y="3388501"/>
              <a:ext cx="457200" cy="369333"/>
            </a:xfrm>
            <a:prstGeom prst="rect">
              <a:avLst/>
            </a:prstGeom>
            <a:noFill/>
          </p:spPr>
          <p:txBody>
            <a:bodyPr wrap="square" rtlCol="0">
              <a:spAutoFit/>
            </a:bodyPr>
            <a:lstStyle/>
            <a:p>
              <a:pPr algn="ctr"/>
              <a:r>
                <a:rPr lang="en-US" b="1" dirty="0"/>
                <a:t>0</a:t>
              </a:r>
            </a:p>
          </p:txBody>
        </p:sp>
        <p:sp>
          <p:nvSpPr>
            <p:cNvPr id="12" name="TextBox 11"/>
            <p:cNvSpPr txBox="1"/>
            <p:nvPr/>
          </p:nvSpPr>
          <p:spPr>
            <a:xfrm>
              <a:off x="2971800" y="3394208"/>
              <a:ext cx="457200" cy="369333"/>
            </a:xfrm>
            <a:prstGeom prst="rect">
              <a:avLst/>
            </a:prstGeom>
            <a:noFill/>
          </p:spPr>
          <p:txBody>
            <a:bodyPr wrap="square" rtlCol="0">
              <a:spAutoFit/>
            </a:bodyPr>
            <a:lstStyle/>
            <a:p>
              <a:pPr algn="ctr"/>
              <a:r>
                <a:rPr lang="en-US" b="1" dirty="0"/>
                <a:t>X</a:t>
              </a:r>
            </a:p>
          </p:txBody>
        </p:sp>
        <p:sp>
          <p:nvSpPr>
            <p:cNvPr id="13" name="TextBox 12"/>
            <p:cNvSpPr txBox="1"/>
            <p:nvPr/>
          </p:nvSpPr>
          <p:spPr>
            <a:xfrm>
              <a:off x="3810000" y="3394208"/>
              <a:ext cx="457200" cy="369333"/>
            </a:xfrm>
            <a:prstGeom prst="rect">
              <a:avLst/>
            </a:prstGeom>
            <a:noFill/>
          </p:spPr>
          <p:txBody>
            <a:bodyPr wrap="square" rtlCol="0">
              <a:spAutoFit/>
            </a:bodyPr>
            <a:lstStyle/>
            <a:p>
              <a:pPr algn="ctr"/>
              <a:r>
                <a:rPr lang="en-US" b="1" dirty="0"/>
                <a:t>X</a:t>
              </a:r>
            </a:p>
          </p:txBody>
        </p:sp>
        <p:sp>
          <p:nvSpPr>
            <p:cNvPr id="14" name="TextBox 13"/>
            <p:cNvSpPr txBox="1"/>
            <p:nvPr/>
          </p:nvSpPr>
          <p:spPr>
            <a:xfrm>
              <a:off x="4648200" y="3394208"/>
              <a:ext cx="457200" cy="369333"/>
            </a:xfrm>
            <a:prstGeom prst="rect">
              <a:avLst/>
            </a:prstGeom>
            <a:noFill/>
          </p:spPr>
          <p:txBody>
            <a:bodyPr wrap="square" rtlCol="0">
              <a:spAutoFit/>
            </a:bodyPr>
            <a:lstStyle/>
            <a:p>
              <a:pPr algn="ctr"/>
              <a:r>
                <a:rPr lang="en-US" b="1" dirty="0"/>
                <a:t>X</a:t>
              </a:r>
            </a:p>
          </p:txBody>
        </p:sp>
        <p:sp>
          <p:nvSpPr>
            <p:cNvPr id="15" name="TextBox 14"/>
            <p:cNvSpPr txBox="1"/>
            <p:nvPr/>
          </p:nvSpPr>
          <p:spPr>
            <a:xfrm>
              <a:off x="5410200" y="3394208"/>
              <a:ext cx="457200" cy="369333"/>
            </a:xfrm>
            <a:prstGeom prst="rect">
              <a:avLst/>
            </a:prstGeom>
            <a:noFill/>
          </p:spPr>
          <p:txBody>
            <a:bodyPr wrap="square" rtlCol="0">
              <a:spAutoFit/>
            </a:bodyPr>
            <a:lstStyle/>
            <a:p>
              <a:pPr algn="ctr"/>
              <a:r>
                <a:rPr lang="en-US" b="1" dirty="0"/>
                <a:t>X</a:t>
              </a:r>
            </a:p>
          </p:txBody>
        </p:sp>
        <p:sp>
          <p:nvSpPr>
            <p:cNvPr id="16" name="TextBox 15"/>
            <p:cNvSpPr txBox="1"/>
            <p:nvPr/>
          </p:nvSpPr>
          <p:spPr>
            <a:xfrm>
              <a:off x="6172200" y="3394208"/>
              <a:ext cx="457200" cy="369333"/>
            </a:xfrm>
            <a:prstGeom prst="rect">
              <a:avLst/>
            </a:prstGeom>
            <a:noFill/>
          </p:spPr>
          <p:txBody>
            <a:bodyPr wrap="square" rtlCol="0">
              <a:spAutoFit/>
            </a:bodyPr>
            <a:lstStyle/>
            <a:p>
              <a:pPr algn="ctr"/>
              <a:r>
                <a:rPr lang="en-US" b="1" dirty="0"/>
                <a:t>X</a:t>
              </a:r>
            </a:p>
          </p:txBody>
        </p:sp>
        <p:sp>
          <p:nvSpPr>
            <p:cNvPr id="17" name="TextBox 16"/>
            <p:cNvSpPr txBox="1"/>
            <p:nvPr/>
          </p:nvSpPr>
          <p:spPr>
            <a:xfrm>
              <a:off x="6972300" y="3394208"/>
              <a:ext cx="457200" cy="369333"/>
            </a:xfrm>
            <a:prstGeom prst="rect">
              <a:avLst/>
            </a:prstGeom>
            <a:noFill/>
          </p:spPr>
          <p:txBody>
            <a:bodyPr wrap="square" rtlCol="0">
              <a:spAutoFit/>
            </a:bodyPr>
            <a:lstStyle/>
            <a:p>
              <a:pPr algn="ctr"/>
              <a:r>
                <a:rPr lang="en-US" b="1" dirty="0"/>
                <a:t>X</a:t>
              </a:r>
            </a:p>
          </p:txBody>
        </p:sp>
        <p:sp>
          <p:nvSpPr>
            <p:cNvPr id="18" name="TextBox 17"/>
            <p:cNvSpPr txBox="1"/>
            <p:nvPr/>
          </p:nvSpPr>
          <p:spPr>
            <a:xfrm>
              <a:off x="7658100" y="3394208"/>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19" name="Group 18"/>
          <p:cNvGrpSpPr/>
          <p:nvPr/>
        </p:nvGrpSpPr>
        <p:grpSpPr>
          <a:xfrm>
            <a:off x="3063686" y="3701743"/>
            <a:ext cx="7191031" cy="375039"/>
            <a:chOff x="1383475" y="3701751"/>
            <a:chExt cx="7191030" cy="375040"/>
          </a:xfrm>
        </p:grpSpPr>
        <p:sp>
          <p:nvSpPr>
            <p:cNvPr id="20" name="TextBox 19"/>
            <p:cNvSpPr txBox="1"/>
            <p:nvPr/>
          </p:nvSpPr>
          <p:spPr>
            <a:xfrm>
              <a:off x="1383475" y="3701751"/>
              <a:ext cx="457200" cy="369333"/>
            </a:xfrm>
            <a:prstGeom prst="rect">
              <a:avLst/>
            </a:prstGeom>
            <a:noFill/>
          </p:spPr>
          <p:txBody>
            <a:bodyPr wrap="square" rtlCol="0">
              <a:spAutoFit/>
            </a:bodyPr>
            <a:lstStyle/>
            <a:p>
              <a:pPr algn="ctr"/>
              <a:r>
                <a:rPr lang="en-US" b="1" dirty="0"/>
                <a:t>0</a:t>
              </a:r>
            </a:p>
          </p:txBody>
        </p:sp>
        <p:sp>
          <p:nvSpPr>
            <p:cNvPr id="21" name="TextBox 20"/>
            <p:cNvSpPr txBox="1"/>
            <p:nvPr/>
          </p:nvSpPr>
          <p:spPr>
            <a:xfrm>
              <a:off x="2209800" y="3701751"/>
              <a:ext cx="457200" cy="369333"/>
            </a:xfrm>
            <a:prstGeom prst="rect">
              <a:avLst/>
            </a:prstGeom>
            <a:noFill/>
          </p:spPr>
          <p:txBody>
            <a:bodyPr wrap="square" rtlCol="0">
              <a:spAutoFit/>
            </a:bodyPr>
            <a:lstStyle/>
            <a:p>
              <a:pPr algn="ctr"/>
              <a:r>
                <a:rPr lang="en-US" b="1" dirty="0"/>
                <a:t>0</a:t>
              </a:r>
            </a:p>
          </p:txBody>
        </p:sp>
        <p:sp>
          <p:nvSpPr>
            <p:cNvPr id="22" name="TextBox 21"/>
            <p:cNvSpPr txBox="1"/>
            <p:nvPr/>
          </p:nvSpPr>
          <p:spPr>
            <a:xfrm>
              <a:off x="2971800" y="3707458"/>
              <a:ext cx="457200" cy="369333"/>
            </a:xfrm>
            <a:prstGeom prst="rect">
              <a:avLst/>
            </a:prstGeom>
            <a:noFill/>
          </p:spPr>
          <p:txBody>
            <a:bodyPr wrap="square" rtlCol="0">
              <a:spAutoFit/>
            </a:bodyPr>
            <a:lstStyle/>
            <a:p>
              <a:pPr algn="ctr"/>
              <a:r>
                <a:rPr lang="en-US" b="1" dirty="0"/>
                <a:t>X</a:t>
              </a:r>
            </a:p>
          </p:txBody>
        </p:sp>
        <p:sp>
          <p:nvSpPr>
            <p:cNvPr id="23" name="TextBox 22"/>
            <p:cNvSpPr txBox="1"/>
            <p:nvPr/>
          </p:nvSpPr>
          <p:spPr>
            <a:xfrm>
              <a:off x="3810000" y="3707458"/>
              <a:ext cx="457200" cy="369333"/>
            </a:xfrm>
            <a:prstGeom prst="rect">
              <a:avLst/>
            </a:prstGeom>
            <a:noFill/>
          </p:spPr>
          <p:txBody>
            <a:bodyPr wrap="square" rtlCol="0">
              <a:spAutoFit/>
            </a:bodyPr>
            <a:lstStyle/>
            <a:p>
              <a:pPr algn="ctr"/>
              <a:r>
                <a:rPr lang="en-US" b="1" dirty="0"/>
                <a:t>X</a:t>
              </a:r>
            </a:p>
          </p:txBody>
        </p:sp>
        <p:sp>
          <p:nvSpPr>
            <p:cNvPr id="24" name="TextBox 23"/>
            <p:cNvSpPr txBox="1"/>
            <p:nvPr/>
          </p:nvSpPr>
          <p:spPr>
            <a:xfrm>
              <a:off x="4648200" y="3707458"/>
              <a:ext cx="457200" cy="369333"/>
            </a:xfrm>
            <a:prstGeom prst="rect">
              <a:avLst/>
            </a:prstGeom>
            <a:noFill/>
          </p:spPr>
          <p:txBody>
            <a:bodyPr wrap="square" rtlCol="0">
              <a:spAutoFit/>
            </a:bodyPr>
            <a:lstStyle/>
            <a:p>
              <a:pPr algn="ctr"/>
              <a:r>
                <a:rPr lang="en-US" b="1" dirty="0"/>
                <a:t>X</a:t>
              </a:r>
            </a:p>
          </p:txBody>
        </p:sp>
        <p:sp>
          <p:nvSpPr>
            <p:cNvPr id="25" name="TextBox 24"/>
            <p:cNvSpPr txBox="1"/>
            <p:nvPr/>
          </p:nvSpPr>
          <p:spPr>
            <a:xfrm>
              <a:off x="5410200" y="3707458"/>
              <a:ext cx="457200" cy="369333"/>
            </a:xfrm>
            <a:prstGeom prst="rect">
              <a:avLst/>
            </a:prstGeom>
            <a:noFill/>
          </p:spPr>
          <p:txBody>
            <a:bodyPr wrap="square" rtlCol="0">
              <a:spAutoFit/>
            </a:bodyPr>
            <a:lstStyle/>
            <a:p>
              <a:pPr algn="ctr"/>
              <a:r>
                <a:rPr lang="en-US" b="1" dirty="0"/>
                <a:t>X</a:t>
              </a:r>
            </a:p>
          </p:txBody>
        </p:sp>
        <p:sp>
          <p:nvSpPr>
            <p:cNvPr id="26" name="TextBox 25"/>
            <p:cNvSpPr txBox="1"/>
            <p:nvPr/>
          </p:nvSpPr>
          <p:spPr>
            <a:xfrm>
              <a:off x="6172200" y="3707458"/>
              <a:ext cx="457200" cy="369333"/>
            </a:xfrm>
            <a:prstGeom prst="rect">
              <a:avLst/>
            </a:prstGeom>
            <a:noFill/>
          </p:spPr>
          <p:txBody>
            <a:bodyPr wrap="square" rtlCol="0">
              <a:spAutoFit/>
            </a:bodyPr>
            <a:lstStyle/>
            <a:p>
              <a:pPr algn="ctr"/>
              <a:r>
                <a:rPr lang="en-US" b="1" dirty="0"/>
                <a:t>X</a:t>
              </a:r>
            </a:p>
          </p:txBody>
        </p:sp>
        <p:sp>
          <p:nvSpPr>
            <p:cNvPr id="27" name="TextBox 26"/>
            <p:cNvSpPr txBox="1"/>
            <p:nvPr/>
          </p:nvSpPr>
          <p:spPr>
            <a:xfrm>
              <a:off x="6972300" y="3707458"/>
              <a:ext cx="457200" cy="369333"/>
            </a:xfrm>
            <a:prstGeom prst="rect">
              <a:avLst/>
            </a:prstGeom>
            <a:noFill/>
          </p:spPr>
          <p:txBody>
            <a:bodyPr wrap="square" rtlCol="0">
              <a:spAutoFit/>
            </a:bodyPr>
            <a:lstStyle/>
            <a:p>
              <a:pPr algn="ctr"/>
              <a:r>
                <a:rPr lang="en-US" b="1" dirty="0"/>
                <a:t>X</a:t>
              </a:r>
            </a:p>
          </p:txBody>
        </p:sp>
        <p:sp>
          <p:nvSpPr>
            <p:cNvPr id="28" name="TextBox 27"/>
            <p:cNvSpPr txBox="1"/>
            <p:nvPr/>
          </p:nvSpPr>
          <p:spPr>
            <a:xfrm>
              <a:off x="7658100" y="3707458"/>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29" name="Group 28"/>
          <p:cNvGrpSpPr/>
          <p:nvPr/>
        </p:nvGrpSpPr>
        <p:grpSpPr>
          <a:xfrm>
            <a:off x="3063686" y="4041663"/>
            <a:ext cx="7191031" cy="375039"/>
            <a:chOff x="1383475" y="4041670"/>
            <a:chExt cx="7191030" cy="375040"/>
          </a:xfrm>
        </p:grpSpPr>
        <p:sp>
          <p:nvSpPr>
            <p:cNvPr id="30" name="TextBox 29"/>
            <p:cNvSpPr txBox="1"/>
            <p:nvPr/>
          </p:nvSpPr>
          <p:spPr>
            <a:xfrm>
              <a:off x="1383475" y="4041670"/>
              <a:ext cx="457200" cy="369333"/>
            </a:xfrm>
            <a:prstGeom prst="rect">
              <a:avLst/>
            </a:prstGeom>
            <a:noFill/>
          </p:spPr>
          <p:txBody>
            <a:bodyPr wrap="square" rtlCol="0">
              <a:spAutoFit/>
            </a:bodyPr>
            <a:lstStyle/>
            <a:p>
              <a:pPr algn="ctr"/>
              <a:r>
                <a:rPr lang="en-US" b="1" dirty="0"/>
                <a:t>0</a:t>
              </a:r>
            </a:p>
          </p:txBody>
        </p:sp>
        <p:sp>
          <p:nvSpPr>
            <p:cNvPr id="31" name="TextBox 30"/>
            <p:cNvSpPr txBox="1"/>
            <p:nvPr/>
          </p:nvSpPr>
          <p:spPr>
            <a:xfrm>
              <a:off x="2209800" y="4041670"/>
              <a:ext cx="457200" cy="369333"/>
            </a:xfrm>
            <a:prstGeom prst="rect">
              <a:avLst/>
            </a:prstGeom>
            <a:noFill/>
          </p:spPr>
          <p:txBody>
            <a:bodyPr wrap="square" rtlCol="0">
              <a:spAutoFit/>
            </a:bodyPr>
            <a:lstStyle/>
            <a:p>
              <a:pPr algn="ctr"/>
              <a:r>
                <a:rPr lang="en-US" b="1" dirty="0"/>
                <a:t>1</a:t>
              </a:r>
            </a:p>
          </p:txBody>
        </p:sp>
        <p:sp>
          <p:nvSpPr>
            <p:cNvPr id="32" name="TextBox 31"/>
            <p:cNvSpPr txBox="1"/>
            <p:nvPr/>
          </p:nvSpPr>
          <p:spPr>
            <a:xfrm>
              <a:off x="2971800" y="4047377"/>
              <a:ext cx="457200" cy="369333"/>
            </a:xfrm>
            <a:prstGeom prst="rect">
              <a:avLst/>
            </a:prstGeom>
            <a:noFill/>
          </p:spPr>
          <p:txBody>
            <a:bodyPr wrap="square" rtlCol="0">
              <a:spAutoFit/>
            </a:bodyPr>
            <a:lstStyle/>
            <a:p>
              <a:pPr algn="ctr"/>
              <a:r>
                <a:rPr lang="en-US" b="1" dirty="0"/>
                <a:t>X</a:t>
              </a:r>
            </a:p>
          </p:txBody>
        </p:sp>
        <p:sp>
          <p:nvSpPr>
            <p:cNvPr id="33" name="TextBox 32"/>
            <p:cNvSpPr txBox="1"/>
            <p:nvPr/>
          </p:nvSpPr>
          <p:spPr>
            <a:xfrm>
              <a:off x="3810000" y="4047377"/>
              <a:ext cx="457200" cy="369333"/>
            </a:xfrm>
            <a:prstGeom prst="rect">
              <a:avLst/>
            </a:prstGeom>
            <a:noFill/>
          </p:spPr>
          <p:txBody>
            <a:bodyPr wrap="square" rtlCol="0">
              <a:spAutoFit/>
            </a:bodyPr>
            <a:lstStyle/>
            <a:p>
              <a:pPr algn="ctr"/>
              <a:r>
                <a:rPr lang="en-US" b="1" dirty="0"/>
                <a:t>X</a:t>
              </a:r>
            </a:p>
          </p:txBody>
        </p:sp>
        <p:sp>
          <p:nvSpPr>
            <p:cNvPr id="34" name="TextBox 33"/>
            <p:cNvSpPr txBox="1"/>
            <p:nvPr/>
          </p:nvSpPr>
          <p:spPr>
            <a:xfrm>
              <a:off x="4648200" y="4047377"/>
              <a:ext cx="457200" cy="369333"/>
            </a:xfrm>
            <a:prstGeom prst="rect">
              <a:avLst/>
            </a:prstGeom>
            <a:noFill/>
          </p:spPr>
          <p:txBody>
            <a:bodyPr wrap="square" rtlCol="0">
              <a:spAutoFit/>
            </a:bodyPr>
            <a:lstStyle/>
            <a:p>
              <a:pPr algn="ctr"/>
              <a:r>
                <a:rPr lang="en-US" b="1" dirty="0"/>
                <a:t>X</a:t>
              </a:r>
            </a:p>
          </p:txBody>
        </p:sp>
        <p:sp>
          <p:nvSpPr>
            <p:cNvPr id="35" name="TextBox 34"/>
            <p:cNvSpPr txBox="1"/>
            <p:nvPr/>
          </p:nvSpPr>
          <p:spPr>
            <a:xfrm>
              <a:off x="5410200" y="4047377"/>
              <a:ext cx="457200" cy="369333"/>
            </a:xfrm>
            <a:prstGeom prst="rect">
              <a:avLst/>
            </a:prstGeom>
            <a:noFill/>
          </p:spPr>
          <p:txBody>
            <a:bodyPr wrap="square" rtlCol="0">
              <a:spAutoFit/>
            </a:bodyPr>
            <a:lstStyle/>
            <a:p>
              <a:pPr algn="ctr"/>
              <a:r>
                <a:rPr lang="en-US" b="1" dirty="0"/>
                <a:t>X</a:t>
              </a:r>
            </a:p>
          </p:txBody>
        </p:sp>
        <p:sp>
          <p:nvSpPr>
            <p:cNvPr id="36" name="TextBox 35"/>
            <p:cNvSpPr txBox="1"/>
            <p:nvPr/>
          </p:nvSpPr>
          <p:spPr>
            <a:xfrm>
              <a:off x="6172200" y="4047377"/>
              <a:ext cx="457200" cy="369333"/>
            </a:xfrm>
            <a:prstGeom prst="rect">
              <a:avLst/>
            </a:prstGeom>
            <a:noFill/>
          </p:spPr>
          <p:txBody>
            <a:bodyPr wrap="square" rtlCol="0">
              <a:spAutoFit/>
            </a:bodyPr>
            <a:lstStyle/>
            <a:p>
              <a:pPr algn="ctr"/>
              <a:r>
                <a:rPr lang="en-US" b="1" dirty="0"/>
                <a:t>X</a:t>
              </a:r>
            </a:p>
          </p:txBody>
        </p:sp>
        <p:sp>
          <p:nvSpPr>
            <p:cNvPr id="37" name="TextBox 36"/>
            <p:cNvSpPr txBox="1"/>
            <p:nvPr/>
          </p:nvSpPr>
          <p:spPr>
            <a:xfrm>
              <a:off x="6972300" y="4047377"/>
              <a:ext cx="457200" cy="369333"/>
            </a:xfrm>
            <a:prstGeom prst="rect">
              <a:avLst/>
            </a:prstGeom>
            <a:noFill/>
          </p:spPr>
          <p:txBody>
            <a:bodyPr wrap="square" rtlCol="0">
              <a:spAutoFit/>
            </a:bodyPr>
            <a:lstStyle/>
            <a:p>
              <a:pPr algn="ctr"/>
              <a:r>
                <a:rPr lang="en-US" b="1" dirty="0"/>
                <a:t>X</a:t>
              </a:r>
            </a:p>
          </p:txBody>
        </p:sp>
        <p:sp>
          <p:nvSpPr>
            <p:cNvPr id="38" name="TextBox 37"/>
            <p:cNvSpPr txBox="1"/>
            <p:nvPr/>
          </p:nvSpPr>
          <p:spPr>
            <a:xfrm>
              <a:off x="7658100" y="4047377"/>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0</a:t>
              </a:r>
            </a:p>
          </p:txBody>
        </p:sp>
      </p:grpSp>
      <p:grpSp>
        <p:nvGrpSpPr>
          <p:cNvPr id="39" name="Group 38"/>
          <p:cNvGrpSpPr/>
          <p:nvPr/>
        </p:nvGrpSpPr>
        <p:grpSpPr>
          <a:xfrm>
            <a:off x="3128013" y="4040159"/>
            <a:ext cx="589547" cy="369332"/>
            <a:chOff x="1447800" y="4040157"/>
            <a:chExt cx="589547" cy="369332"/>
          </a:xfrm>
        </p:grpSpPr>
        <p:cxnSp>
          <p:nvCxnSpPr>
            <p:cNvPr id="40" name="Straight Connector 3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42" name="Group 41"/>
          <p:cNvGrpSpPr/>
          <p:nvPr/>
        </p:nvGrpSpPr>
        <p:grpSpPr>
          <a:xfrm>
            <a:off x="3063686" y="4399118"/>
            <a:ext cx="7191031" cy="375039"/>
            <a:chOff x="1383475" y="4411002"/>
            <a:chExt cx="7191030" cy="375040"/>
          </a:xfrm>
        </p:grpSpPr>
        <p:sp>
          <p:nvSpPr>
            <p:cNvPr id="43" name="TextBox 4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44" name="TextBox 4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45" name="TextBox 4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46" name="TextBox 4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47" name="TextBox 4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48" name="TextBox 4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49" name="TextBox 4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50" name="TextBox 4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51" name="TextBox 5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1 </a:t>
              </a:r>
              <a:r>
                <a:rPr lang="en-US" b="1" dirty="0"/>
                <a:t>0</a:t>
              </a:r>
            </a:p>
          </p:txBody>
        </p:sp>
      </p:grpSp>
      <p:grpSp>
        <p:nvGrpSpPr>
          <p:cNvPr id="52" name="Group 51"/>
          <p:cNvGrpSpPr/>
          <p:nvPr/>
        </p:nvGrpSpPr>
        <p:grpSpPr>
          <a:xfrm>
            <a:off x="3063686" y="4702498"/>
            <a:ext cx="7191031" cy="375039"/>
            <a:chOff x="1383475" y="4411002"/>
            <a:chExt cx="7191030" cy="375040"/>
          </a:xfrm>
        </p:grpSpPr>
        <p:sp>
          <p:nvSpPr>
            <p:cNvPr id="53" name="TextBox 5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54" name="TextBox 5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55" name="TextBox 5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56" name="TextBox 5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57" name="TextBox 5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58" name="TextBox 5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59" name="TextBox 58"/>
            <p:cNvSpPr txBox="1"/>
            <p:nvPr/>
          </p:nvSpPr>
          <p:spPr>
            <a:xfrm>
              <a:off x="6172200" y="4416709"/>
              <a:ext cx="457200" cy="369333"/>
            </a:xfrm>
            <a:prstGeom prst="rect">
              <a:avLst/>
            </a:prstGeom>
            <a:noFill/>
          </p:spPr>
          <p:txBody>
            <a:bodyPr wrap="square" rtlCol="0">
              <a:spAutoFit/>
            </a:bodyPr>
            <a:lstStyle/>
            <a:p>
              <a:pPr algn="ctr"/>
              <a:r>
                <a:rPr lang="en-US" b="1" dirty="0"/>
                <a:t>1</a:t>
              </a:r>
            </a:p>
          </p:txBody>
        </p:sp>
        <p:sp>
          <p:nvSpPr>
            <p:cNvPr id="60" name="TextBox 5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61" name="TextBox 6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0</a:t>
              </a:r>
            </a:p>
          </p:txBody>
        </p:sp>
      </p:grpSp>
      <p:grpSp>
        <p:nvGrpSpPr>
          <p:cNvPr id="62" name="Group 61"/>
          <p:cNvGrpSpPr/>
          <p:nvPr/>
        </p:nvGrpSpPr>
        <p:grpSpPr>
          <a:xfrm>
            <a:off x="3063686" y="5045270"/>
            <a:ext cx="7191031" cy="375039"/>
            <a:chOff x="1383475" y="4411002"/>
            <a:chExt cx="7191030" cy="375040"/>
          </a:xfrm>
        </p:grpSpPr>
        <p:sp>
          <p:nvSpPr>
            <p:cNvPr id="63" name="TextBox 6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64" name="TextBox 6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65" name="TextBox 6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66" name="TextBox 6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67" name="TextBox 6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68" name="TextBox 67"/>
            <p:cNvSpPr txBox="1"/>
            <p:nvPr/>
          </p:nvSpPr>
          <p:spPr>
            <a:xfrm>
              <a:off x="5410200" y="4416709"/>
              <a:ext cx="457200" cy="369333"/>
            </a:xfrm>
            <a:prstGeom prst="rect">
              <a:avLst/>
            </a:prstGeom>
            <a:noFill/>
          </p:spPr>
          <p:txBody>
            <a:bodyPr wrap="square" rtlCol="0">
              <a:spAutoFit/>
            </a:bodyPr>
            <a:lstStyle/>
            <a:p>
              <a:pPr algn="ctr"/>
              <a:r>
                <a:rPr lang="en-US" b="1" dirty="0"/>
                <a:t>1</a:t>
              </a:r>
            </a:p>
          </p:txBody>
        </p:sp>
        <p:sp>
          <p:nvSpPr>
            <p:cNvPr id="69" name="TextBox 6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70" name="TextBox 6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71" name="TextBox 7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0 </a:t>
              </a:r>
              <a:r>
                <a:rPr lang="en-US" b="1" dirty="0"/>
                <a:t>0</a:t>
              </a:r>
            </a:p>
          </p:txBody>
        </p:sp>
      </p:grpSp>
      <p:grpSp>
        <p:nvGrpSpPr>
          <p:cNvPr id="72" name="Group 71"/>
          <p:cNvGrpSpPr/>
          <p:nvPr/>
        </p:nvGrpSpPr>
        <p:grpSpPr>
          <a:xfrm>
            <a:off x="3063686" y="5359931"/>
            <a:ext cx="7191031" cy="375039"/>
            <a:chOff x="1383475" y="4411002"/>
            <a:chExt cx="7191030" cy="375040"/>
          </a:xfrm>
        </p:grpSpPr>
        <p:sp>
          <p:nvSpPr>
            <p:cNvPr id="73" name="TextBox 7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74" name="TextBox 7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75" name="TextBox 7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76" name="TextBox 7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77" name="TextBox 76"/>
            <p:cNvSpPr txBox="1"/>
            <p:nvPr/>
          </p:nvSpPr>
          <p:spPr>
            <a:xfrm>
              <a:off x="4648200" y="4416709"/>
              <a:ext cx="457200" cy="369333"/>
            </a:xfrm>
            <a:prstGeom prst="rect">
              <a:avLst/>
            </a:prstGeom>
            <a:noFill/>
          </p:spPr>
          <p:txBody>
            <a:bodyPr wrap="square" rtlCol="0">
              <a:spAutoFit/>
            </a:bodyPr>
            <a:lstStyle/>
            <a:p>
              <a:pPr algn="ctr"/>
              <a:r>
                <a:rPr lang="en-US" b="1" dirty="0"/>
                <a:t>0</a:t>
              </a:r>
            </a:p>
          </p:txBody>
        </p:sp>
        <p:sp>
          <p:nvSpPr>
            <p:cNvPr id="78" name="TextBox 77"/>
            <p:cNvSpPr txBox="1"/>
            <p:nvPr/>
          </p:nvSpPr>
          <p:spPr>
            <a:xfrm>
              <a:off x="5410200" y="4416709"/>
              <a:ext cx="457200" cy="369333"/>
            </a:xfrm>
            <a:prstGeom prst="rect">
              <a:avLst/>
            </a:prstGeom>
            <a:noFill/>
          </p:spPr>
          <p:txBody>
            <a:bodyPr wrap="square" rtlCol="0">
              <a:spAutoFit/>
            </a:bodyPr>
            <a:lstStyle/>
            <a:p>
              <a:pPr algn="ctr"/>
              <a:r>
                <a:rPr lang="en-US" b="1" dirty="0"/>
                <a:t>1</a:t>
              </a:r>
            </a:p>
          </p:txBody>
        </p:sp>
        <p:sp>
          <p:nvSpPr>
            <p:cNvPr id="79" name="TextBox 78"/>
            <p:cNvSpPr txBox="1"/>
            <p:nvPr/>
          </p:nvSpPr>
          <p:spPr>
            <a:xfrm>
              <a:off x="6172200" y="4416709"/>
              <a:ext cx="457200" cy="369333"/>
            </a:xfrm>
            <a:prstGeom prst="rect">
              <a:avLst/>
            </a:prstGeom>
            <a:noFill/>
          </p:spPr>
          <p:txBody>
            <a:bodyPr wrap="square" rtlCol="0">
              <a:spAutoFit/>
            </a:bodyPr>
            <a:lstStyle/>
            <a:p>
              <a:pPr algn="ctr"/>
              <a:r>
                <a:rPr lang="en-US" b="1" dirty="0"/>
                <a:t>0</a:t>
              </a:r>
            </a:p>
          </p:txBody>
        </p:sp>
        <p:sp>
          <p:nvSpPr>
            <p:cNvPr id="80" name="TextBox 79"/>
            <p:cNvSpPr txBox="1"/>
            <p:nvPr/>
          </p:nvSpPr>
          <p:spPr>
            <a:xfrm>
              <a:off x="6972300" y="4416709"/>
              <a:ext cx="457200" cy="369333"/>
            </a:xfrm>
            <a:prstGeom prst="rect">
              <a:avLst/>
            </a:prstGeom>
            <a:noFill/>
          </p:spPr>
          <p:txBody>
            <a:bodyPr wrap="square" rtlCol="0">
              <a:spAutoFit/>
            </a:bodyPr>
            <a:lstStyle/>
            <a:p>
              <a:pPr algn="ctr"/>
              <a:r>
                <a:rPr lang="en-US" b="1" dirty="0"/>
                <a:t>1</a:t>
              </a:r>
            </a:p>
          </p:txBody>
        </p:sp>
        <p:sp>
          <p:nvSpPr>
            <p:cNvPr id="81" name="TextBox 8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0 </a:t>
              </a:r>
              <a:r>
                <a:rPr lang="en-US" b="1" dirty="0">
                  <a:solidFill>
                    <a:srgbClr val="006600"/>
                  </a:solidFill>
                </a:rPr>
                <a:t>0 </a:t>
              </a:r>
              <a:r>
                <a:rPr lang="en-US" b="1" dirty="0"/>
                <a:t>1</a:t>
              </a:r>
            </a:p>
          </p:txBody>
        </p:sp>
      </p:grpSp>
      <p:grpSp>
        <p:nvGrpSpPr>
          <p:cNvPr id="82" name="Group 81"/>
          <p:cNvGrpSpPr/>
          <p:nvPr/>
        </p:nvGrpSpPr>
        <p:grpSpPr>
          <a:xfrm>
            <a:off x="3063686" y="5713408"/>
            <a:ext cx="7191031" cy="375039"/>
            <a:chOff x="1383475" y="4411002"/>
            <a:chExt cx="7191030" cy="375040"/>
          </a:xfrm>
        </p:grpSpPr>
        <p:sp>
          <p:nvSpPr>
            <p:cNvPr id="83" name="TextBox 82"/>
            <p:cNvSpPr txBox="1"/>
            <p:nvPr/>
          </p:nvSpPr>
          <p:spPr>
            <a:xfrm>
              <a:off x="1383475" y="4411002"/>
              <a:ext cx="457200" cy="369333"/>
            </a:xfrm>
            <a:prstGeom prst="rect">
              <a:avLst/>
            </a:prstGeom>
            <a:noFill/>
          </p:spPr>
          <p:txBody>
            <a:bodyPr wrap="square" rtlCol="0">
              <a:spAutoFit/>
            </a:bodyPr>
            <a:lstStyle/>
            <a:p>
              <a:pPr algn="ctr"/>
              <a:r>
                <a:rPr lang="en-US" b="1" dirty="0"/>
                <a:t>1</a:t>
              </a:r>
            </a:p>
          </p:txBody>
        </p:sp>
        <p:sp>
          <p:nvSpPr>
            <p:cNvPr id="84" name="TextBox 83"/>
            <p:cNvSpPr txBox="1"/>
            <p:nvPr/>
          </p:nvSpPr>
          <p:spPr>
            <a:xfrm>
              <a:off x="2209800" y="4411002"/>
              <a:ext cx="457200" cy="369333"/>
            </a:xfrm>
            <a:prstGeom prst="rect">
              <a:avLst/>
            </a:prstGeom>
            <a:noFill/>
          </p:spPr>
          <p:txBody>
            <a:bodyPr wrap="square" rtlCol="0">
              <a:spAutoFit/>
            </a:bodyPr>
            <a:lstStyle/>
            <a:p>
              <a:pPr algn="ctr"/>
              <a:r>
                <a:rPr lang="en-US" b="1" dirty="0"/>
                <a:t>0</a:t>
              </a:r>
            </a:p>
          </p:txBody>
        </p:sp>
        <p:sp>
          <p:nvSpPr>
            <p:cNvPr id="85" name="TextBox 84"/>
            <p:cNvSpPr txBox="1"/>
            <p:nvPr/>
          </p:nvSpPr>
          <p:spPr>
            <a:xfrm>
              <a:off x="2971800" y="4416709"/>
              <a:ext cx="457200" cy="369333"/>
            </a:xfrm>
            <a:prstGeom prst="rect">
              <a:avLst/>
            </a:prstGeom>
            <a:noFill/>
          </p:spPr>
          <p:txBody>
            <a:bodyPr wrap="square" rtlCol="0">
              <a:spAutoFit/>
            </a:bodyPr>
            <a:lstStyle/>
            <a:p>
              <a:pPr algn="ctr"/>
              <a:r>
                <a:rPr lang="en-US" b="1" dirty="0"/>
                <a:t>1</a:t>
              </a:r>
            </a:p>
          </p:txBody>
        </p:sp>
        <p:sp>
          <p:nvSpPr>
            <p:cNvPr id="86" name="TextBox 85"/>
            <p:cNvSpPr txBox="1"/>
            <p:nvPr/>
          </p:nvSpPr>
          <p:spPr>
            <a:xfrm>
              <a:off x="3810000" y="4416709"/>
              <a:ext cx="457200" cy="369333"/>
            </a:xfrm>
            <a:prstGeom prst="rect">
              <a:avLst/>
            </a:prstGeom>
            <a:noFill/>
          </p:spPr>
          <p:txBody>
            <a:bodyPr wrap="square" rtlCol="0">
              <a:spAutoFit/>
            </a:bodyPr>
            <a:lstStyle/>
            <a:p>
              <a:pPr algn="ctr"/>
              <a:r>
                <a:rPr lang="en-US" b="1" dirty="0"/>
                <a:t>0</a:t>
              </a:r>
            </a:p>
          </p:txBody>
        </p:sp>
        <p:sp>
          <p:nvSpPr>
            <p:cNvPr id="87" name="TextBox 86"/>
            <p:cNvSpPr txBox="1"/>
            <p:nvPr/>
          </p:nvSpPr>
          <p:spPr>
            <a:xfrm>
              <a:off x="4648200" y="4416709"/>
              <a:ext cx="457200" cy="369333"/>
            </a:xfrm>
            <a:prstGeom prst="rect">
              <a:avLst/>
            </a:prstGeom>
            <a:noFill/>
          </p:spPr>
          <p:txBody>
            <a:bodyPr wrap="square" rtlCol="0">
              <a:spAutoFit/>
            </a:bodyPr>
            <a:lstStyle/>
            <a:p>
              <a:pPr algn="ctr"/>
              <a:r>
                <a:rPr lang="en-US" b="1" dirty="0"/>
                <a:t>1</a:t>
              </a:r>
            </a:p>
          </p:txBody>
        </p:sp>
        <p:sp>
          <p:nvSpPr>
            <p:cNvPr id="88" name="TextBox 87"/>
            <p:cNvSpPr txBox="1"/>
            <p:nvPr/>
          </p:nvSpPr>
          <p:spPr>
            <a:xfrm>
              <a:off x="5410200" y="4416709"/>
              <a:ext cx="457200" cy="369333"/>
            </a:xfrm>
            <a:prstGeom prst="rect">
              <a:avLst/>
            </a:prstGeom>
            <a:noFill/>
          </p:spPr>
          <p:txBody>
            <a:bodyPr wrap="square" rtlCol="0">
              <a:spAutoFit/>
            </a:bodyPr>
            <a:lstStyle/>
            <a:p>
              <a:pPr algn="ctr"/>
              <a:r>
                <a:rPr lang="en-US" b="1" dirty="0"/>
                <a:t>0</a:t>
              </a:r>
            </a:p>
          </p:txBody>
        </p:sp>
        <p:sp>
          <p:nvSpPr>
            <p:cNvPr id="89" name="TextBox 88"/>
            <p:cNvSpPr txBox="1"/>
            <p:nvPr/>
          </p:nvSpPr>
          <p:spPr>
            <a:xfrm>
              <a:off x="6172200" y="4416709"/>
              <a:ext cx="457200" cy="369333"/>
            </a:xfrm>
            <a:prstGeom prst="rect">
              <a:avLst/>
            </a:prstGeom>
            <a:noFill/>
          </p:spPr>
          <p:txBody>
            <a:bodyPr wrap="square" rtlCol="0">
              <a:spAutoFit/>
            </a:bodyPr>
            <a:lstStyle/>
            <a:p>
              <a:pPr algn="ctr"/>
              <a:r>
                <a:rPr lang="en-US" b="1" dirty="0"/>
                <a:t>1</a:t>
              </a:r>
            </a:p>
          </p:txBody>
        </p:sp>
        <p:sp>
          <p:nvSpPr>
            <p:cNvPr id="90" name="TextBox 89"/>
            <p:cNvSpPr txBox="1"/>
            <p:nvPr/>
          </p:nvSpPr>
          <p:spPr>
            <a:xfrm>
              <a:off x="6972300" y="4416709"/>
              <a:ext cx="457200" cy="369333"/>
            </a:xfrm>
            <a:prstGeom prst="rect">
              <a:avLst/>
            </a:prstGeom>
            <a:noFill/>
          </p:spPr>
          <p:txBody>
            <a:bodyPr wrap="square" rtlCol="0">
              <a:spAutoFit/>
            </a:bodyPr>
            <a:lstStyle/>
            <a:p>
              <a:pPr algn="ctr"/>
              <a:r>
                <a:rPr lang="en-US" b="1" dirty="0"/>
                <a:t>0</a:t>
              </a:r>
            </a:p>
          </p:txBody>
        </p:sp>
        <p:sp>
          <p:nvSpPr>
            <p:cNvPr id="91" name="TextBox 90"/>
            <p:cNvSpPr txBox="1"/>
            <p:nvPr/>
          </p:nvSpPr>
          <p:spPr>
            <a:xfrm>
              <a:off x="7658100" y="4416709"/>
              <a:ext cx="916405" cy="369333"/>
            </a:xfrm>
            <a:prstGeom prst="rect">
              <a:avLst/>
            </a:prstGeom>
            <a:noFill/>
          </p:spPr>
          <p:txBody>
            <a:bodyPr wrap="square" rtlCol="0">
              <a:spAutoFit/>
            </a:bodyPr>
            <a:lstStyle/>
            <a:p>
              <a:pPr algn="ctr"/>
              <a:r>
                <a:rPr lang="en-US" b="1" dirty="0">
                  <a:solidFill>
                    <a:srgbClr val="0000FF"/>
                  </a:solidFill>
                </a:rPr>
                <a:t>0 </a:t>
              </a:r>
              <a:r>
                <a:rPr lang="en-US" b="1" dirty="0">
                  <a:solidFill>
                    <a:srgbClr val="C00000"/>
                  </a:solidFill>
                </a:rPr>
                <a:t>1 </a:t>
              </a:r>
              <a:r>
                <a:rPr lang="en-US" b="1" dirty="0">
                  <a:solidFill>
                    <a:srgbClr val="006600"/>
                  </a:solidFill>
                </a:rPr>
                <a:t>1 </a:t>
              </a:r>
              <a:r>
                <a:rPr lang="en-US" b="1" dirty="0"/>
                <a:t>1</a:t>
              </a:r>
            </a:p>
          </p:txBody>
        </p:sp>
      </p:grpSp>
      <p:grpSp>
        <p:nvGrpSpPr>
          <p:cNvPr id="92" name="Group 91"/>
          <p:cNvGrpSpPr/>
          <p:nvPr/>
        </p:nvGrpSpPr>
        <p:grpSpPr>
          <a:xfrm>
            <a:off x="3974859" y="4404835"/>
            <a:ext cx="589547" cy="1675409"/>
            <a:chOff x="2294646" y="4404832"/>
            <a:chExt cx="589547" cy="1675409"/>
          </a:xfrm>
        </p:grpSpPr>
        <p:grpSp>
          <p:nvGrpSpPr>
            <p:cNvPr id="93" name="Group 92"/>
            <p:cNvGrpSpPr/>
            <p:nvPr/>
          </p:nvGrpSpPr>
          <p:grpSpPr>
            <a:xfrm>
              <a:off x="2294646" y="4404832"/>
              <a:ext cx="589547" cy="369332"/>
              <a:chOff x="1447800" y="4040157"/>
              <a:chExt cx="589547" cy="369332"/>
            </a:xfrm>
          </p:grpSpPr>
          <p:cxnSp>
            <p:nvCxnSpPr>
              <p:cNvPr id="106" name="Straight Connector 10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4" name="Group 93"/>
            <p:cNvGrpSpPr/>
            <p:nvPr/>
          </p:nvGrpSpPr>
          <p:grpSpPr>
            <a:xfrm>
              <a:off x="2294646" y="4710983"/>
              <a:ext cx="589547" cy="369332"/>
              <a:chOff x="1447800" y="4040157"/>
              <a:chExt cx="589547" cy="369332"/>
            </a:xfrm>
          </p:grpSpPr>
          <p:cxnSp>
            <p:nvCxnSpPr>
              <p:cNvPr id="104" name="Straight Connector 10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5" name="Group 94"/>
            <p:cNvGrpSpPr/>
            <p:nvPr/>
          </p:nvGrpSpPr>
          <p:grpSpPr>
            <a:xfrm>
              <a:off x="2294646" y="5050985"/>
              <a:ext cx="589547" cy="369332"/>
              <a:chOff x="1447800" y="4040157"/>
              <a:chExt cx="589547" cy="369332"/>
            </a:xfrm>
          </p:grpSpPr>
          <p:cxnSp>
            <p:nvCxnSpPr>
              <p:cNvPr id="102" name="Straight Connector 10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6" name="Group 95"/>
            <p:cNvGrpSpPr/>
            <p:nvPr/>
          </p:nvGrpSpPr>
          <p:grpSpPr>
            <a:xfrm>
              <a:off x="2294646" y="5373301"/>
              <a:ext cx="589547" cy="369332"/>
              <a:chOff x="1447800" y="4040157"/>
              <a:chExt cx="589547" cy="369332"/>
            </a:xfrm>
          </p:grpSpPr>
          <p:cxnSp>
            <p:nvCxnSpPr>
              <p:cNvPr id="100" name="Straight Connector 9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97" name="Group 96"/>
            <p:cNvGrpSpPr/>
            <p:nvPr/>
          </p:nvGrpSpPr>
          <p:grpSpPr>
            <a:xfrm>
              <a:off x="2294646" y="5710909"/>
              <a:ext cx="589547" cy="369332"/>
              <a:chOff x="1447800" y="4040157"/>
              <a:chExt cx="589547" cy="369332"/>
            </a:xfrm>
          </p:grpSpPr>
          <p:cxnSp>
            <p:nvCxnSpPr>
              <p:cNvPr id="98" name="Straight Connector 9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grpSp>
        <p:nvGrpSpPr>
          <p:cNvPr id="108" name="Group 107"/>
          <p:cNvGrpSpPr/>
          <p:nvPr/>
        </p:nvGrpSpPr>
        <p:grpSpPr>
          <a:xfrm>
            <a:off x="4716805" y="4404835"/>
            <a:ext cx="589547" cy="1675409"/>
            <a:chOff x="2294646" y="4404832"/>
            <a:chExt cx="589547" cy="1675409"/>
          </a:xfrm>
        </p:grpSpPr>
        <p:grpSp>
          <p:nvGrpSpPr>
            <p:cNvPr id="109" name="Group 108"/>
            <p:cNvGrpSpPr/>
            <p:nvPr/>
          </p:nvGrpSpPr>
          <p:grpSpPr>
            <a:xfrm>
              <a:off x="2294646" y="4404832"/>
              <a:ext cx="589547" cy="369332"/>
              <a:chOff x="1447800" y="4040157"/>
              <a:chExt cx="589547" cy="369332"/>
            </a:xfrm>
          </p:grpSpPr>
          <p:cxnSp>
            <p:nvCxnSpPr>
              <p:cNvPr id="122" name="Straight Connector 12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0" name="Group 109"/>
            <p:cNvGrpSpPr/>
            <p:nvPr/>
          </p:nvGrpSpPr>
          <p:grpSpPr>
            <a:xfrm>
              <a:off x="2294646" y="4710983"/>
              <a:ext cx="589547" cy="369332"/>
              <a:chOff x="1447800" y="4040157"/>
              <a:chExt cx="589547" cy="369332"/>
            </a:xfrm>
          </p:grpSpPr>
          <p:cxnSp>
            <p:nvCxnSpPr>
              <p:cNvPr id="120" name="Straight Connector 11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1" name="Group 110"/>
            <p:cNvGrpSpPr/>
            <p:nvPr/>
          </p:nvGrpSpPr>
          <p:grpSpPr>
            <a:xfrm>
              <a:off x="2294646" y="5050985"/>
              <a:ext cx="589547" cy="369332"/>
              <a:chOff x="1447800" y="4040157"/>
              <a:chExt cx="589547" cy="369332"/>
            </a:xfrm>
          </p:grpSpPr>
          <p:cxnSp>
            <p:nvCxnSpPr>
              <p:cNvPr id="118" name="Straight Connector 11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2" name="Group 111"/>
            <p:cNvGrpSpPr/>
            <p:nvPr/>
          </p:nvGrpSpPr>
          <p:grpSpPr>
            <a:xfrm>
              <a:off x="2294646" y="5373301"/>
              <a:ext cx="589547" cy="369332"/>
              <a:chOff x="1447800" y="4040157"/>
              <a:chExt cx="589547" cy="369332"/>
            </a:xfrm>
          </p:grpSpPr>
          <p:cxnSp>
            <p:nvCxnSpPr>
              <p:cNvPr id="116" name="Straight Connector 11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13" name="Group 112"/>
            <p:cNvGrpSpPr/>
            <p:nvPr/>
          </p:nvGrpSpPr>
          <p:grpSpPr>
            <a:xfrm>
              <a:off x="2294646" y="5710909"/>
              <a:ext cx="589547" cy="369332"/>
              <a:chOff x="1447800" y="4040157"/>
              <a:chExt cx="589547" cy="369332"/>
            </a:xfrm>
          </p:grpSpPr>
          <p:cxnSp>
            <p:nvCxnSpPr>
              <p:cNvPr id="114" name="Straight Connector 11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grpSp>
        <p:nvGrpSpPr>
          <p:cNvPr id="124" name="Group 123"/>
          <p:cNvGrpSpPr/>
          <p:nvPr/>
        </p:nvGrpSpPr>
        <p:grpSpPr>
          <a:xfrm>
            <a:off x="5551700" y="4404835"/>
            <a:ext cx="589547" cy="1675409"/>
            <a:chOff x="2294646" y="4404832"/>
            <a:chExt cx="589547" cy="1675409"/>
          </a:xfrm>
        </p:grpSpPr>
        <p:grpSp>
          <p:nvGrpSpPr>
            <p:cNvPr id="125" name="Group 124"/>
            <p:cNvGrpSpPr/>
            <p:nvPr/>
          </p:nvGrpSpPr>
          <p:grpSpPr>
            <a:xfrm>
              <a:off x="2294646" y="4404832"/>
              <a:ext cx="589547" cy="369332"/>
              <a:chOff x="1447800" y="4040157"/>
              <a:chExt cx="589547" cy="369332"/>
            </a:xfrm>
          </p:grpSpPr>
          <p:cxnSp>
            <p:nvCxnSpPr>
              <p:cNvPr id="138" name="Straight Connector 137"/>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6" name="Group 125"/>
            <p:cNvGrpSpPr/>
            <p:nvPr/>
          </p:nvGrpSpPr>
          <p:grpSpPr>
            <a:xfrm>
              <a:off x="2294646" y="4710983"/>
              <a:ext cx="589547" cy="369332"/>
              <a:chOff x="1447800" y="4040157"/>
              <a:chExt cx="589547" cy="369332"/>
            </a:xfrm>
          </p:grpSpPr>
          <p:cxnSp>
            <p:nvCxnSpPr>
              <p:cNvPr id="136" name="Straight Connector 135"/>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7" name="Group 126"/>
            <p:cNvGrpSpPr/>
            <p:nvPr/>
          </p:nvGrpSpPr>
          <p:grpSpPr>
            <a:xfrm>
              <a:off x="2294646" y="5050985"/>
              <a:ext cx="589547" cy="369332"/>
              <a:chOff x="1447800" y="4040157"/>
              <a:chExt cx="589547" cy="369332"/>
            </a:xfrm>
          </p:grpSpPr>
          <p:cxnSp>
            <p:nvCxnSpPr>
              <p:cNvPr id="134" name="Straight Connector 133"/>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8" name="Group 127"/>
            <p:cNvGrpSpPr/>
            <p:nvPr/>
          </p:nvGrpSpPr>
          <p:grpSpPr>
            <a:xfrm>
              <a:off x="2294646" y="5373301"/>
              <a:ext cx="589547" cy="369332"/>
              <a:chOff x="1447800" y="4040157"/>
              <a:chExt cx="589547" cy="369332"/>
            </a:xfrm>
          </p:grpSpPr>
          <p:cxnSp>
            <p:nvCxnSpPr>
              <p:cNvPr id="132" name="Straight Connector 131"/>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nvGrpSpPr>
            <p:cNvPr id="129" name="Group 128"/>
            <p:cNvGrpSpPr/>
            <p:nvPr/>
          </p:nvGrpSpPr>
          <p:grpSpPr>
            <a:xfrm>
              <a:off x="2294646" y="5710909"/>
              <a:ext cx="589547" cy="369332"/>
              <a:chOff x="1447800" y="4040157"/>
              <a:chExt cx="589547" cy="369332"/>
            </a:xfrm>
          </p:grpSpPr>
          <p:cxnSp>
            <p:nvCxnSpPr>
              <p:cNvPr id="130" name="Straight Connector 129"/>
              <p:cNvCxnSpPr/>
              <p:nvPr/>
            </p:nvCxnSpPr>
            <p:spPr>
              <a:xfrm flipH="1">
                <a:off x="1447800" y="4040157"/>
                <a:ext cx="304801" cy="339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1580147" y="4040157"/>
                <a:ext cx="457200" cy="369332"/>
              </a:xfrm>
              <a:prstGeom prst="rect">
                <a:avLst/>
              </a:prstGeom>
              <a:noFill/>
            </p:spPr>
            <p:txBody>
              <a:bodyPr wrap="square" rtlCol="0">
                <a:spAutoFit/>
              </a:bodyPr>
              <a:lstStyle/>
              <a:p>
                <a:pPr algn="ctr"/>
                <a:r>
                  <a:rPr lang="en-US" b="1" dirty="0">
                    <a:solidFill>
                      <a:srgbClr val="C00000"/>
                    </a:solidFill>
                  </a:rPr>
                  <a:t>X</a:t>
                </a:r>
              </a:p>
            </p:txBody>
          </p:sp>
        </p:grpSp>
      </p:grpSp>
      <p:sp>
        <p:nvSpPr>
          <p:cNvPr id="140" name="TextBox 139"/>
          <p:cNvSpPr txBox="1"/>
          <p:nvPr/>
        </p:nvSpPr>
        <p:spPr>
          <a:xfrm>
            <a:off x="8537209" y="987587"/>
            <a:ext cx="1829803" cy="338554"/>
          </a:xfrm>
          <a:prstGeom prst="rect">
            <a:avLst/>
          </a:prstGeom>
          <a:solidFill>
            <a:schemeClr val="accent2">
              <a:lumMod val="20000"/>
              <a:lumOff val="80000"/>
            </a:schemeClr>
          </a:solidFill>
        </p:spPr>
        <p:txBody>
          <a:bodyPr wrap="square" rtlCol="0">
            <a:spAutoFit/>
          </a:bodyPr>
          <a:lstStyle/>
          <a:p>
            <a:r>
              <a:rPr lang="en-US" sz="1600" b="1" dirty="0"/>
              <a:t>ALUcontrol3 = 0</a:t>
            </a:r>
          </a:p>
        </p:txBody>
      </p:sp>
      <p:sp>
        <p:nvSpPr>
          <p:cNvPr id="141" name="TextBox 140"/>
          <p:cNvSpPr txBox="1"/>
          <p:nvPr/>
        </p:nvSpPr>
        <p:spPr>
          <a:xfrm>
            <a:off x="8537207" y="1393606"/>
            <a:ext cx="1828364" cy="338554"/>
          </a:xfrm>
          <a:prstGeom prst="rect">
            <a:avLst/>
          </a:prstGeom>
          <a:solidFill>
            <a:schemeClr val="accent3">
              <a:lumMod val="40000"/>
              <a:lumOff val="60000"/>
            </a:schemeClr>
          </a:solidFill>
        </p:spPr>
        <p:txBody>
          <a:bodyPr wrap="square" rtlCol="0">
            <a:spAutoFit/>
          </a:bodyPr>
          <a:lstStyle/>
          <a:p>
            <a:pPr>
              <a:tabLst>
                <a:tab pos="1484276" algn="l"/>
              </a:tabLst>
            </a:pPr>
            <a:r>
              <a:rPr lang="en-US" sz="1600" b="1"/>
              <a:t>ALUcontrol2 =</a:t>
            </a:r>
            <a:endParaRPr lang="en-US" sz="1600" b="1" dirty="0"/>
          </a:p>
        </p:txBody>
      </p:sp>
      <p:grpSp>
        <p:nvGrpSpPr>
          <p:cNvPr id="142" name="Group 141"/>
          <p:cNvGrpSpPr/>
          <p:nvPr/>
        </p:nvGrpSpPr>
        <p:grpSpPr>
          <a:xfrm>
            <a:off x="9589201" y="4102341"/>
            <a:ext cx="228600" cy="1933735"/>
            <a:chOff x="7908991" y="4102340"/>
            <a:chExt cx="228600" cy="1933734"/>
          </a:xfrm>
        </p:grpSpPr>
        <p:sp>
          <p:nvSpPr>
            <p:cNvPr id="143" name="Oval 142"/>
            <p:cNvSpPr/>
            <p:nvPr/>
          </p:nvSpPr>
          <p:spPr>
            <a:xfrm>
              <a:off x="7908991" y="4102340"/>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908991" y="4744751"/>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908991" y="5765798"/>
              <a:ext cx="228600" cy="270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TextBox 145"/>
          <p:cNvSpPr txBox="1"/>
          <p:nvPr/>
        </p:nvSpPr>
        <p:spPr>
          <a:xfrm>
            <a:off x="8004813" y="1732159"/>
            <a:ext cx="2360761" cy="338554"/>
          </a:xfrm>
          <a:prstGeom prst="rect">
            <a:avLst/>
          </a:prstGeom>
          <a:solidFill>
            <a:schemeClr val="accent3">
              <a:lumMod val="40000"/>
              <a:lumOff val="60000"/>
            </a:schemeClr>
          </a:solidFill>
        </p:spPr>
        <p:txBody>
          <a:bodyPr wrap="square" rtlCol="0">
            <a:spAutoFit/>
          </a:bodyPr>
          <a:lstStyle/>
          <a:p>
            <a:pPr>
              <a:tabLst>
                <a:tab pos="1484276" algn="l"/>
              </a:tabLst>
            </a:pPr>
            <a:r>
              <a:rPr lang="en-US" sz="1600" b="1" dirty="0"/>
              <a:t>ALUop0 + ALUop1</a:t>
            </a:r>
            <a:r>
              <a:rPr lang="en-US" sz="1600" b="1" dirty="0">
                <a:sym typeface="Symbol"/>
              </a:rPr>
              <a:t> F1 </a:t>
            </a:r>
            <a:endParaRPr lang="en-US" sz="1600" b="1" dirty="0"/>
          </a:p>
        </p:txBody>
      </p:sp>
      <p:sp>
        <p:nvSpPr>
          <p:cNvPr id="147" name="TextBox 146">
            <a:extLst>
              <a:ext uri="{FF2B5EF4-FFF2-40B4-BE49-F238E27FC236}">
                <a16:creationId xmlns:a16="http://schemas.microsoft.com/office/drawing/2014/main" id="{7051D6DA-8420-4919-A800-AEB15305BBBB}"/>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
        <p:nvSpPr>
          <p:cNvPr id="148" name="Slide Number Placeholder 1">
            <a:extLst>
              <a:ext uri="{FF2B5EF4-FFF2-40B4-BE49-F238E27FC236}">
                <a16:creationId xmlns:a16="http://schemas.microsoft.com/office/drawing/2014/main" id="{8B67BC49-2203-4A01-A046-ECA3843885F6}"/>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3</a:t>
            </a:fld>
            <a:endParaRPr lang="en-SG" dirty="0"/>
          </a:p>
        </p:txBody>
      </p:sp>
    </p:spTree>
    <p:extLst>
      <p:ext uri="{BB962C8B-B14F-4D97-AF65-F5344CB8AC3E}">
        <p14:creationId xmlns:p14="http://schemas.microsoft.com/office/powerpoint/2010/main" val="30648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par>
                                <p:cTn id="14" presetID="9"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par>
                                <p:cTn id="23" presetID="9"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dissolve">
                                      <p:cBhvr>
                                        <p:cTn id="25" dur="500"/>
                                        <p:tgtEl>
                                          <p:spTgt spid="72"/>
                                        </p:tgtEl>
                                      </p:cBhvr>
                                    </p:animEffect>
                                  </p:childTnLst>
                                </p:cTn>
                              </p:par>
                              <p:par>
                                <p:cTn id="26" presetID="9" presetClass="entr" presetSubtype="0"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dissolve">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dissolv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dissolve">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dissolve">
                                      <p:cBhvr>
                                        <p:cTn id="43" dur="500"/>
                                        <p:tgtEl>
                                          <p:spTgt spid="108"/>
                                        </p:tgtEl>
                                      </p:cBhvr>
                                    </p:animEffect>
                                  </p:childTnLst>
                                </p:cTn>
                              </p:par>
                              <p:par>
                                <p:cTn id="44" presetID="9" presetClass="entr" presetSubtype="0" fill="hold"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dissolve">
                                      <p:cBhvr>
                                        <p:cTn id="46" dur="500"/>
                                        <p:tgtEl>
                                          <p:spTgt spid="1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dissolve">
                                      <p:cBhvr>
                                        <p:cTn id="51" dur="500"/>
                                        <p:tgtEl>
                                          <p:spTgt spid="14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1"/>
                                        </p:tgtEl>
                                        <p:attrNameLst>
                                          <p:attrName>style.visibility</p:attrName>
                                        </p:attrNameLst>
                                      </p:cBhvr>
                                      <p:to>
                                        <p:strVal val="visible"/>
                                      </p:to>
                                    </p:set>
                                    <p:animEffect transition="in" filter="dissolve">
                                      <p:cBhvr>
                                        <p:cTn id="56" dur="500"/>
                                        <p:tgtEl>
                                          <p:spTgt spid="14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42"/>
                                        </p:tgtEl>
                                        <p:attrNameLst>
                                          <p:attrName>style.visibility</p:attrName>
                                        </p:attrNameLst>
                                      </p:cBhvr>
                                      <p:to>
                                        <p:strVal val="visible"/>
                                      </p:to>
                                    </p:set>
                                    <p:animEffect transition="in" filter="dissolve">
                                      <p:cBhvr>
                                        <p:cTn id="61" dur="500"/>
                                        <p:tgtEl>
                                          <p:spTgt spid="142"/>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dissolve">
                                      <p:cBhvr>
                                        <p:cTn id="6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11">
            <a:extLst>
              <a:ext uri="{FF2B5EF4-FFF2-40B4-BE49-F238E27FC236}">
                <a16:creationId xmlns:a16="http://schemas.microsoft.com/office/drawing/2014/main" id="{E2CBC606-0047-43C8-A2F8-AC531861E30E}"/>
              </a:ext>
            </a:extLst>
          </p:cNvPr>
          <p:cNvSpPr>
            <a:spLocks noGrp="1"/>
          </p:cNvSpPr>
          <p:nvPr>
            <p:ph type="ftr" sz="quarter" idx="11"/>
          </p:nvPr>
        </p:nvSpPr>
        <p:spPr>
          <a:xfrm>
            <a:off x="4804411" y="6356345"/>
            <a:ext cx="2895600" cy="457200"/>
          </a:xfrm>
        </p:spPr>
        <p:txBody>
          <a:bodyPr/>
          <a:lstStyle/>
          <a:p>
            <a:pPr>
              <a:defRPr/>
            </a:pPr>
            <a:r>
              <a:rPr lang="en-US" altLang="en-US" sz="1600" dirty="0"/>
              <a:t>Control</a:t>
            </a:r>
          </a:p>
        </p:txBody>
      </p:sp>
      <p:sp>
        <p:nvSpPr>
          <p:cNvPr id="3" name="Rectangle 2"/>
          <p:cNvSpPr txBox="1">
            <a:spLocks noChangeArrowheads="1"/>
          </p:cNvSpPr>
          <p:nvPr/>
        </p:nvSpPr>
        <p:spPr>
          <a:xfrm>
            <a:off x="2137411" y="304805"/>
            <a:ext cx="8001000" cy="5712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Control Design: </a:t>
            </a:r>
            <a:r>
              <a:rPr lang="en-US" sz="3600" b="1" dirty="0"/>
              <a:t>Outputs</a:t>
            </a:r>
            <a:endParaRPr lang="en-US" b="1" dirty="0"/>
          </a:p>
        </p:txBody>
      </p:sp>
      <p:graphicFrame>
        <p:nvGraphicFramePr>
          <p:cNvPr id="4" name="Group 125"/>
          <p:cNvGraphicFramePr>
            <a:graphicFrameLocks/>
          </p:cNvGraphicFramePr>
          <p:nvPr/>
        </p:nvGraphicFramePr>
        <p:xfrm>
          <a:off x="2054942" y="867647"/>
          <a:ext cx="8503800" cy="1920240"/>
        </p:xfrm>
        <a:graphic>
          <a:graphicData uri="http://schemas.openxmlformats.org/drawingml/2006/table">
            <a:tbl>
              <a:tblPr firstRow="1" bandCol="1">
                <a:tableStyleId>{616DA210-FB5B-4158-B5E0-FEB733F419BA}</a:tableStyleId>
              </a:tblPr>
              <a:tblGrid>
                <a:gridCol w="835194">
                  <a:extLst>
                    <a:ext uri="{9D8B030D-6E8A-4147-A177-3AD203B41FA5}">
                      <a16:colId xmlns:a16="http://schemas.microsoft.com/office/drawing/2014/main" val="20000"/>
                    </a:ext>
                  </a:extLst>
                </a:gridCol>
                <a:gridCol w="911121">
                  <a:extLst>
                    <a:ext uri="{9D8B030D-6E8A-4147-A177-3AD203B41FA5}">
                      <a16:colId xmlns:a16="http://schemas.microsoft.com/office/drawing/2014/main" val="20001"/>
                    </a:ext>
                  </a:extLst>
                </a:gridCol>
                <a:gridCol w="911121">
                  <a:extLst>
                    <a:ext uri="{9D8B030D-6E8A-4147-A177-3AD203B41FA5}">
                      <a16:colId xmlns:a16="http://schemas.microsoft.com/office/drawing/2014/main" val="20002"/>
                    </a:ext>
                  </a:extLst>
                </a:gridCol>
                <a:gridCol w="759268">
                  <a:extLst>
                    <a:ext uri="{9D8B030D-6E8A-4147-A177-3AD203B41FA5}">
                      <a16:colId xmlns:a16="http://schemas.microsoft.com/office/drawing/2014/main" val="20003"/>
                    </a:ext>
                  </a:extLst>
                </a:gridCol>
                <a:gridCol w="834668">
                  <a:extLst>
                    <a:ext uri="{9D8B030D-6E8A-4147-A177-3AD203B41FA5}">
                      <a16:colId xmlns:a16="http://schemas.microsoft.com/office/drawing/2014/main" val="20004"/>
                    </a:ext>
                  </a:extLst>
                </a:gridCol>
                <a:gridCol w="850486">
                  <a:extLst>
                    <a:ext uri="{9D8B030D-6E8A-4147-A177-3AD203B41FA5}">
                      <a16:colId xmlns:a16="http://schemas.microsoft.com/office/drawing/2014/main" val="20005"/>
                    </a:ext>
                  </a:extLst>
                </a:gridCol>
                <a:gridCol w="850486">
                  <a:extLst>
                    <a:ext uri="{9D8B030D-6E8A-4147-A177-3AD203B41FA5}">
                      <a16:colId xmlns:a16="http://schemas.microsoft.com/office/drawing/2014/main" val="20006"/>
                    </a:ext>
                  </a:extLst>
                </a:gridCol>
                <a:gridCol w="881065">
                  <a:extLst>
                    <a:ext uri="{9D8B030D-6E8A-4147-A177-3AD203B41FA5}">
                      <a16:colId xmlns:a16="http://schemas.microsoft.com/office/drawing/2014/main" val="20007"/>
                    </a:ext>
                  </a:extLst>
                </a:gridCol>
                <a:gridCol w="819905">
                  <a:extLst>
                    <a:ext uri="{9D8B030D-6E8A-4147-A177-3AD203B41FA5}">
                      <a16:colId xmlns:a16="http://schemas.microsoft.com/office/drawing/2014/main" val="20008"/>
                    </a:ext>
                  </a:extLst>
                </a:gridCol>
                <a:gridCol w="850486">
                  <a:extLst>
                    <a:ext uri="{9D8B030D-6E8A-4147-A177-3AD203B41FA5}">
                      <a16:colId xmlns:a16="http://schemas.microsoft.com/office/drawing/2014/main" val="20009"/>
                    </a:ext>
                  </a:extLst>
                </a:gridCol>
              </a:tblGrid>
              <a:tr h="302986">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RegDst</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ALUSrc</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MemToReg</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Reg</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Write</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Read</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rowSpan="2">
                  <a:txBody>
                    <a:bodyPr/>
                    <a:lstStyle/>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Mem</a:t>
                      </a:r>
                      <a:endParaRPr kumimoji="0" lang="en-US" sz="1500" b="1" u="none" strike="noStrike" cap="none" normalizeH="0" baseline="0" dirty="0">
                        <a:ln>
                          <a:noFill/>
                        </a:ln>
                        <a:solidFill>
                          <a:srgbClr val="660066"/>
                        </a:solidFill>
                        <a:effectLst/>
                        <a:latin typeface="Courier New" pitchFamily="49" charset="0"/>
                        <a:cs typeface="Courier New" pitchFamily="49" charset="0"/>
                      </a:endParaRPr>
                    </a:p>
                    <a:p>
                      <a:pPr marL="0" marR="0" lvl="0" indent="0" algn="ctr" defTabSz="914400" rtl="0" eaLnBrk="1" fontAlgn="base" latinLnBrk="0" hangingPunct="1">
                        <a:lnSpc>
                          <a:spcPct val="100000"/>
                        </a:lnSpc>
                        <a:spcBef>
                          <a:spcPts val="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Write</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40000"/>
                        <a:lumOff val="6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Branch</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solidFill>
                      <a:schemeClr val="accent1">
                        <a:lumMod val="20000"/>
                        <a:lumOff val="8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err="1">
                          <a:ln>
                            <a:noFill/>
                          </a:ln>
                          <a:solidFill>
                            <a:srgbClr val="660066"/>
                          </a:solidFill>
                          <a:effectLst/>
                          <a:latin typeface="Courier New" pitchFamily="49" charset="0"/>
                          <a:cs typeface="Courier New" pitchFamily="49" charset="0"/>
                        </a:rPr>
                        <a:t>ALUop</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0">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op1</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40000"/>
                        <a:lumOff val="60000"/>
                        <a:alpha val="2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1" u="none" strike="noStrike" cap="none" normalizeH="0" baseline="0" dirty="0">
                          <a:ln>
                            <a:noFill/>
                          </a:ln>
                          <a:solidFill>
                            <a:srgbClr val="660066"/>
                          </a:solidFill>
                          <a:effectLst/>
                          <a:latin typeface="Courier New" pitchFamily="49" charset="0"/>
                          <a:cs typeface="Courier New" pitchFamily="49" charset="0"/>
                        </a:rPr>
                        <a:t>op0</a:t>
                      </a:r>
                      <a:endParaRPr kumimoji="0" lang="en-US" sz="1500" b="1" i="0" u="none" strike="noStrike" cap="none" normalizeH="0" baseline="0" dirty="0">
                        <a:ln>
                          <a:noFill/>
                        </a:ln>
                        <a:solidFill>
                          <a:srgbClr val="660066"/>
                        </a:solidFill>
                        <a:effectLst/>
                        <a:latin typeface="Courier New" pitchFamily="49" charset="0"/>
                        <a:cs typeface="Courier New" pitchFamily="49" charset="0"/>
                      </a:endParaRPr>
                    </a:p>
                  </a:txBody>
                  <a:tcPr anchor="ctr" horzOverflow="overflow">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a:ln>
                            <a:noFill/>
                          </a:ln>
                          <a:effectLst/>
                        </a:rPr>
                        <a:t>R-type</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T w="28575"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lw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3"/>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sw</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4"/>
                  </a:ext>
                </a:extLst>
              </a:tr>
              <a:tr h="2722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u="none" strike="noStrike" cap="none" normalizeH="0" baseline="0" dirty="0" err="1">
                          <a:ln>
                            <a:noFill/>
                          </a:ln>
                          <a:effectLst/>
                        </a:rPr>
                        <a:t>beq</a:t>
                      </a:r>
                      <a:endParaRPr kumimoji="0" lang="en-US" sz="1500" b="1"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500" b="0" i="0" u="none" strike="noStrike" cap="none" normalizeH="0" baseline="0" dirty="0">
                        <a:ln>
                          <a:noFill/>
                        </a:ln>
                        <a:solidFill>
                          <a:schemeClr val="tx1"/>
                        </a:solidFill>
                        <a:effectLst/>
                        <a:latin typeface="Arial" charset="0"/>
                        <a:cs typeface="Arial" charset="0"/>
                      </a:endParaRPr>
                    </a:p>
                  </a:txBody>
                  <a:tcPr horzOverflow="overflow"/>
                </a:tc>
                <a:extLst>
                  <a:ext uri="{0D108BD9-81ED-4DB2-BD59-A6C34878D82A}">
                    <a16:rowId xmlns:a16="http://schemas.microsoft.com/office/drawing/2014/main" val="10005"/>
                  </a:ext>
                </a:extLst>
              </a:tr>
            </a:tbl>
          </a:graphicData>
        </a:graphic>
      </p:graphicFrame>
      <p:grpSp>
        <p:nvGrpSpPr>
          <p:cNvPr id="9" name="Group 8"/>
          <p:cNvGrpSpPr/>
          <p:nvPr/>
        </p:nvGrpSpPr>
        <p:grpSpPr>
          <a:xfrm>
            <a:off x="3128011" y="1506849"/>
            <a:ext cx="7239000" cy="338554"/>
            <a:chOff x="1371600" y="1743747"/>
            <a:chExt cx="7239000" cy="338554"/>
          </a:xfrm>
        </p:grpSpPr>
        <p:sp>
          <p:nvSpPr>
            <p:cNvPr id="10" name="TextBox 9"/>
            <p:cNvSpPr txBox="1"/>
            <p:nvPr/>
          </p:nvSpPr>
          <p:spPr>
            <a:xfrm>
              <a:off x="2286000" y="1743747"/>
              <a:ext cx="457200" cy="338554"/>
            </a:xfrm>
            <a:prstGeom prst="rect">
              <a:avLst/>
            </a:prstGeom>
            <a:noFill/>
          </p:spPr>
          <p:txBody>
            <a:bodyPr wrap="square" rtlCol="0">
              <a:spAutoFit/>
            </a:bodyPr>
            <a:lstStyle/>
            <a:p>
              <a:pPr algn="ctr"/>
              <a:r>
                <a:rPr lang="en-US" sz="1600" b="1" dirty="0"/>
                <a:t>0</a:t>
              </a:r>
            </a:p>
          </p:txBody>
        </p:sp>
        <p:sp>
          <p:nvSpPr>
            <p:cNvPr id="11" name="TextBox 10"/>
            <p:cNvSpPr txBox="1"/>
            <p:nvPr/>
          </p:nvSpPr>
          <p:spPr>
            <a:xfrm>
              <a:off x="3124200" y="1743747"/>
              <a:ext cx="457200" cy="338554"/>
            </a:xfrm>
            <a:prstGeom prst="rect">
              <a:avLst/>
            </a:prstGeom>
            <a:noFill/>
          </p:spPr>
          <p:txBody>
            <a:bodyPr wrap="square" rtlCol="0">
              <a:spAutoFit/>
            </a:bodyPr>
            <a:lstStyle/>
            <a:p>
              <a:pPr algn="ctr"/>
              <a:r>
                <a:rPr lang="en-US" sz="1600" b="1" dirty="0"/>
                <a:t>0</a:t>
              </a:r>
            </a:p>
          </p:txBody>
        </p:sp>
        <p:sp>
          <p:nvSpPr>
            <p:cNvPr id="12" name="TextBox 11"/>
            <p:cNvSpPr txBox="1"/>
            <p:nvPr/>
          </p:nvSpPr>
          <p:spPr>
            <a:xfrm>
              <a:off x="1371600" y="1743747"/>
              <a:ext cx="457200" cy="338554"/>
            </a:xfrm>
            <a:prstGeom prst="rect">
              <a:avLst/>
            </a:prstGeom>
            <a:noFill/>
          </p:spPr>
          <p:txBody>
            <a:bodyPr wrap="square" rtlCol="0">
              <a:spAutoFit/>
            </a:bodyPr>
            <a:lstStyle/>
            <a:p>
              <a:pPr algn="ctr"/>
              <a:r>
                <a:rPr lang="en-US" sz="1600" b="1" dirty="0"/>
                <a:t>1</a:t>
              </a:r>
            </a:p>
          </p:txBody>
        </p:sp>
        <p:sp>
          <p:nvSpPr>
            <p:cNvPr id="13" name="TextBox 12"/>
            <p:cNvSpPr txBox="1"/>
            <p:nvPr/>
          </p:nvSpPr>
          <p:spPr>
            <a:xfrm>
              <a:off x="3962400" y="1743747"/>
              <a:ext cx="457200" cy="338554"/>
            </a:xfrm>
            <a:prstGeom prst="rect">
              <a:avLst/>
            </a:prstGeom>
            <a:noFill/>
          </p:spPr>
          <p:txBody>
            <a:bodyPr wrap="square" rtlCol="0">
              <a:spAutoFit/>
            </a:bodyPr>
            <a:lstStyle/>
            <a:p>
              <a:pPr algn="ctr"/>
              <a:r>
                <a:rPr lang="en-US" sz="1600" b="1" dirty="0"/>
                <a:t>1</a:t>
              </a:r>
            </a:p>
          </p:txBody>
        </p:sp>
        <p:sp>
          <p:nvSpPr>
            <p:cNvPr id="14" name="TextBox 1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15" name="TextBox 1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16" name="TextBox 1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17" name="TextBox 16"/>
            <p:cNvSpPr txBox="1"/>
            <p:nvPr/>
          </p:nvSpPr>
          <p:spPr>
            <a:xfrm>
              <a:off x="7380515" y="1743747"/>
              <a:ext cx="457200" cy="338554"/>
            </a:xfrm>
            <a:prstGeom prst="rect">
              <a:avLst/>
            </a:prstGeom>
            <a:noFill/>
          </p:spPr>
          <p:txBody>
            <a:bodyPr wrap="square" rtlCol="0">
              <a:spAutoFit/>
            </a:bodyPr>
            <a:lstStyle/>
            <a:p>
              <a:pPr algn="ctr"/>
              <a:r>
                <a:rPr lang="en-US" sz="1600" b="1" dirty="0"/>
                <a:t>1</a:t>
              </a:r>
            </a:p>
          </p:txBody>
        </p:sp>
        <p:sp>
          <p:nvSpPr>
            <p:cNvPr id="18" name="TextBox 1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19" name="Group 18"/>
          <p:cNvGrpSpPr/>
          <p:nvPr/>
        </p:nvGrpSpPr>
        <p:grpSpPr>
          <a:xfrm>
            <a:off x="3128011" y="1845403"/>
            <a:ext cx="7239000" cy="338554"/>
            <a:chOff x="1371600" y="1743747"/>
            <a:chExt cx="7239000" cy="338554"/>
          </a:xfrm>
        </p:grpSpPr>
        <p:sp>
          <p:nvSpPr>
            <p:cNvPr id="20" name="TextBox 19"/>
            <p:cNvSpPr txBox="1"/>
            <p:nvPr/>
          </p:nvSpPr>
          <p:spPr>
            <a:xfrm>
              <a:off x="2286000" y="1743747"/>
              <a:ext cx="457200" cy="338554"/>
            </a:xfrm>
            <a:prstGeom prst="rect">
              <a:avLst/>
            </a:prstGeom>
            <a:noFill/>
          </p:spPr>
          <p:txBody>
            <a:bodyPr wrap="square" rtlCol="0">
              <a:spAutoFit/>
            </a:bodyPr>
            <a:lstStyle/>
            <a:p>
              <a:pPr algn="ctr"/>
              <a:r>
                <a:rPr lang="en-US" sz="1600" b="1" dirty="0"/>
                <a:t>1</a:t>
              </a:r>
            </a:p>
          </p:txBody>
        </p:sp>
        <p:sp>
          <p:nvSpPr>
            <p:cNvPr id="21" name="TextBox 20"/>
            <p:cNvSpPr txBox="1"/>
            <p:nvPr/>
          </p:nvSpPr>
          <p:spPr>
            <a:xfrm>
              <a:off x="3124200" y="1743747"/>
              <a:ext cx="457200" cy="338554"/>
            </a:xfrm>
            <a:prstGeom prst="rect">
              <a:avLst/>
            </a:prstGeom>
            <a:noFill/>
          </p:spPr>
          <p:txBody>
            <a:bodyPr wrap="square" rtlCol="0">
              <a:spAutoFit/>
            </a:bodyPr>
            <a:lstStyle/>
            <a:p>
              <a:pPr algn="ctr"/>
              <a:r>
                <a:rPr lang="en-US" sz="1600" b="1" dirty="0"/>
                <a:t>1</a:t>
              </a:r>
            </a:p>
          </p:txBody>
        </p:sp>
        <p:sp>
          <p:nvSpPr>
            <p:cNvPr id="22" name="TextBox 21"/>
            <p:cNvSpPr txBox="1"/>
            <p:nvPr/>
          </p:nvSpPr>
          <p:spPr>
            <a:xfrm>
              <a:off x="1371600" y="1743747"/>
              <a:ext cx="457200" cy="338554"/>
            </a:xfrm>
            <a:prstGeom prst="rect">
              <a:avLst/>
            </a:prstGeom>
            <a:noFill/>
          </p:spPr>
          <p:txBody>
            <a:bodyPr wrap="square" rtlCol="0">
              <a:spAutoFit/>
            </a:bodyPr>
            <a:lstStyle/>
            <a:p>
              <a:pPr algn="ctr"/>
              <a:r>
                <a:rPr lang="en-US" sz="1600" b="1" dirty="0"/>
                <a:t>0</a:t>
              </a:r>
            </a:p>
          </p:txBody>
        </p:sp>
        <p:sp>
          <p:nvSpPr>
            <p:cNvPr id="23" name="TextBox 22"/>
            <p:cNvSpPr txBox="1"/>
            <p:nvPr/>
          </p:nvSpPr>
          <p:spPr>
            <a:xfrm>
              <a:off x="3962400" y="1743747"/>
              <a:ext cx="457200" cy="338554"/>
            </a:xfrm>
            <a:prstGeom prst="rect">
              <a:avLst/>
            </a:prstGeom>
            <a:noFill/>
          </p:spPr>
          <p:txBody>
            <a:bodyPr wrap="square" rtlCol="0">
              <a:spAutoFit/>
            </a:bodyPr>
            <a:lstStyle/>
            <a:p>
              <a:pPr algn="ctr"/>
              <a:r>
                <a:rPr lang="en-US" sz="1600" b="1" dirty="0"/>
                <a:t>1</a:t>
              </a:r>
            </a:p>
          </p:txBody>
        </p:sp>
        <p:sp>
          <p:nvSpPr>
            <p:cNvPr id="24" name="TextBox 2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25" name="TextBox 24"/>
            <p:cNvSpPr txBox="1"/>
            <p:nvPr/>
          </p:nvSpPr>
          <p:spPr>
            <a:xfrm>
              <a:off x="4752109" y="1743747"/>
              <a:ext cx="457200" cy="338554"/>
            </a:xfrm>
            <a:prstGeom prst="rect">
              <a:avLst/>
            </a:prstGeom>
            <a:noFill/>
          </p:spPr>
          <p:txBody>
            <a:bodyPr wrap="square" rtlCol="0">
              <a:spAutoFit/>
            </a:bodyPr>
            <a:lstStyle/>
            <a:p>
              <a:pPr algn="ctr"/>
              <a:r>
                <a:rPr lang="en-US" sz="1600" b="1" dirty="0"/>
                <a:t>1</a:t>
              </a:r>
            </a:p>
          </p:txBody>
        </p:sp>
        <p:sp>
          <p:nvSpPr>
            <p:cNvPr id="26" name="TextBox 2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27" name="TextBox 2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28" name="TextBox 2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29" name="Group 28"/>
          <p:cNvGrpSpPr/>
          <p:nvPr/>
        </p:nvGrpSpPr>
        <p:grpSpPr>
          <a:xfrm>
            <a:off x="3128011" y="2155473"/>
            <a:ext cx="7239000" cy="338554"/>
            <a:chOff x="1371600" y="1743747"/>
            <a:chExt cx="7239000" cy="338554"/>
          </a:xfrm>
        </p:grpSpPr>
        <p:sp>
          <p:nvSpPr>
            <p:cNvPr id="30" name="TextBox 29"/>
            <p:cNvSpPr txBox="1"/>
            <p:nvPr/>
          </p:nvSpPr>
          <p:spPr>
            <a:xfrm>
              <a:off x="2286000" y="1743747"/>
              <a:ext cx="457200" cy="338554"/>
            </a:xfrm>
            <a:prstGeom prst="rect">
              <a:avLst/>
            </a:prstGeom>
            <a:noFill/>
          </p:spPr>
          <p:txBody>
            <a:bodyPr wrap="square" rtlCol="0">
              <a:spAutoFit/>
            </a:bodyPr>
            <a:lstStyle/>
            <a:p>
              <a:pPr algn="ctr"/>
              <a:r>
                <a:rPr lang="en-US" sz="1600" b="1" dirty="0"/>
                <a:t>1</a:t>
              </a:r>
            </a:p>
          </p:txBody>
        </p:sp>
        <p:sp>
          <p:nvSpPr>
            <p:cNvPr id="31" name="TextBox 30"/>
            <p:cNvSpPr txBox="1"/>
            <p:nvPr/>
          </p:nvSpPr>
          <p:spPr>
            <a:xfrm>
              <a:off x="3124200" y="1743747"/>
              <a:ext cx="457200" cy="338554"/>
            </a:xfrm>
            <a:prstGeom prst="rect">
              <a:avLst/>
            </a:prstGeom>
            <a:noFill/>
          </p:spPr>
          <p:txBody>
            <a:bodyPr wrap="square" rtlCol="0">
              <a:spAutoFit/>
            </a:bodyPr>
            <a:lstStyle/>
            <a:p>
              <a:pPr algn="ctr"/>
              <a:r>
                <a:rPr lang="en-US" sz="1600" b="1" dirty="0"/>
                <a:t>X</a:t>
              </a:r>
            </a:p>
          </p:txBody>
        </p:sp>
        <p:sp>
          <p:nvSpPr>
            <p:cNvPr id="32" name="TextBox 31"/>
            <p:cNvSpPr txBox="1"/>
            <p:nvPr/>
          </p:nvSpPr>
          <p:spPr>
            <a:xfrm>
              <a:off x="1371600" y="1743747"/>
              <a:ext cx="457200" cy="338554"/>
            </a:xfrm>
            <a:prstGeom prst="rect">
              <a:avLst/>
            </a:prstGeom>
            <a:noFill/>
          </p:spPr>
          <p:txBody>
            <a:bodyPr wrap="square" rtlCol="0">
              <a:spAutoFit/>
            </a:bodyPr>
            <a:lstStyle/>
            <a:p>
              <a:pPr algn="ctr"/>
              <a:r>
                <a:rPr lang="en-US" sz="1600" b="1" dirty="0"/>
                <a:t>X</a:t>
              </a:r>
            </a:p>
          </p:txBody>
        </p:sp>
        <p:sp>
          <p:nvSpPr>
            <p:cNvPr id="33" name="TextBox 32"/>
            <p:cNvSpPr txBox="1"/>
            <p:nvPr/>
          </p:nvSpPr>
          <p:spPr>
            <a:xfrm>
              <a:off x="3962400" y="1743747"/>
              <a:ext cx="457200" cy="338554"/>
            </a:xfrm>
            <a:prstGeom prst="rect">
              <a:avLst/>
            </a:prstGeom>
            <a:noFill/>
          </p:spPr>
          <p:txBody>
            <a:bodyPr wrap="square" rtlCol="0">
              <a:spAutoFit/>
            </a:bodyPr>
            <a:lstStyle/>
            <a:p>
              <a:pPr algn="ctr"/>
              <a:r>
                <a:rPr lang="en-US" sz="1600" b="1" dirty="0"/>
                <a:t>0</a:t>
              </a:r>
            </a:p>
          </p:txBody>
        </p:sp>
        <p:sp>
          <p:nvSpPr>
            <p:cNvPr id="34" name="TextBox 33"/>
            <p:cNvSpPr txBox="1"/>
            <p:nvPr/>
          </p:nvSpPr>
          <p:spPr>
            <a:xfrm>
              <a:off x="5638800" y="1743747"/>
              <a:ext cx="457200" cy="338554"/>
            </a:xfrm>
            <a:prstGeom prst="rect">
              <a:avLst/>
            </a:prstGeom>
            <a:noFill/>
          </p:spPr>
          <p:txBody>
            <a:bodyPr wrap="square" rtlCol="0">
              <a:spAutoFit/>
            </a:bodyPr>
            <a:lstStyle/>
            <a:p>
              <a:pPr algn="ctr"/>
              <a:r>
                <a:rPr lang="en-US" sz="1600" b="1" dirty="0"/>
                <a:t>1</a:t>
              </a:r>
            </a:p>
          </p:txBody>
        </p:sp>
        <p:sp>
          <p:nvSpPr>
            <p:cNvPr id="35" name="TextBox 3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36" name="TextBox 35"/>
            <p:cNvSpPr txBox="1"/>
            <p:nvPr/>
          </p:nvSpPr>
          <p:spPr>
            <a:xfrm>
              <a:off x="6477000" y="1743747"/>
              <a:ext cx="457200" cy="338554"/>
            </a:xfrm>
            <a:prstGeom prst="rect">
              <a:avLst/>
            </a:prstGeom>
            <a:noFill/>
          </p:spPr>
          <p:txBody>
            <a:bodyPr wrap="square" rtlCol="0">
              <a:spAutoFit/>
            </a:bodyPr>
            <a:lstStyle/>
            <a:p>
              <a:pPr algn="ctr"/>
              <a:r>
                <a:rPr lang="en-US" sz="1600" b="1" dirty="0"/>
                <a:t>0</a:t>
              </a:r>
            </a:p>
          </p:txBody>
        </p:sp>
        <p:sp>
          <p:nvSpPr>
            <p:cNvPr id="37" name="TextBox 3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38" name="TextBox 37"/>
            <p:cNvSpPr txBox="1"/>
            <p:nvPr/>
          </p:nvSpPr>
          <p:spPr>
            <a:xfrm>
              <a:off x="8153400" y="1743747"/>
              <a:ext cx="457200" cy="338554"/>
            </a:xfrm>
            <a:prstGeom prst="rect">
              <a:avLst/>
            </a:prstGeom>
            <a:noFill/>
          </p:spPr>
          <p:txBody>
            <a:bodyPr wrap="square" rtlCol="0">
              <a:spAutoFit/>
            </a:bodyPr>
            <a:lstStyle/>
            <a:p>
              <a:pPr algn="ctr"/>
              <a:r>
                <a:rPr lang="en-US" sz="1600" b="1" dirty="0"/>
                <a:t>0</a:t>
              </a:r>
            </a:p>
          </p:txBody>
        </p:sp>
      </p:grpSp>
      <p:grpSp>
        <p:nvGrpSpPr>
          <p:cNvPr id="39" name="Group 38"/>
          <p:cNvGrpSpPr/>
          <p:nvPr/>
        </p:nvGrpSpPr>
        <p:grpSpPr>
          <a:xfrm>
            <a:off x="3128011" y="2449333"/>
            <a:ext cx="7239000" cy="338554"/>
            <a:chOff x="1371600" y="1743747"/>
            <a:chExt cx="7239000" cy="338554"/>
          </a:xfrm>
        </p:grpSpPr>
        <p:sp>
          <p:nvSpPr>
            <p:cNvPr id="40" name="TextBox 39"/>
            <p:cNvSpPr txBox="1"/>
            <p:nvPr/>
          </p:nvSpPr>
          <p:spPr>
            <a:xfrm>
              <a:off x="2286000" y="1743747"/>
              <a:ext cx="457200" cy="338554"/>
            </a:xfrm>
            <a:prstGeom prst="rect">
              <a:avLst/>
            </a:prstGeom>
            <a:noFill/>
          </p:spPr>
          <p:txBody>
            <a:bodyPr wrap="square" rtlCol="0">
              <a:spAutoFit/>
            </a:bodyPr>
            <a:lstStyle/>
            <a:p>
              <a:pPr algn="ctr"/>
              <a:r>
                <a:rPr lang="en-US" sz="1600" b="1" dirty="0"/>
                <a:t>0</a:t>
              </a:r>
            </a:p>
          </p:txBody>
        </p:sp>
        <p:sp>
          <p:nvSpPr>
            <p:cNvPr id="41" name="TextBox 40"/>
            <p:cNvSpPr txBox="1"/>
            <p:nvPr/>
          </p:nvSpPr>
          <p:spPr>
            <a:xfrm>
              <a:off x="3124200" y="1743747"/>
              <a:ext cx="457200" cy="338554"/>
            </a:xfrm>
            <a:prstGeom prst="rect">
              <a:avLst/>
            </a:prstGeom>
            <a:noFill/>
          </p:spPr>
          <p:txBody>
            <a:bodyPr wrap="square" rtlCol="0">
              <a:spAutoFit/>
            </a:bodyPr>
            <a:lstStyle/>
            <a:p>
              <a:pPr algn="ctr"/>
              <a:r>
                <a:rPr lang="en-US" sz="1600" b="1" dirty="0"/>
                <a:t>X</a:t>
              </a:r>
            </a:p>
          </p:txBody>
        </p:sp>
        <p:sp>
          <p:nvSpPr>
            <p:cNvPr id="42" name="TextBox 41"/>
            <p:cNvSpPr txBox="1"/>
            <p:nvPr/>
          </p:nvSpPr>
          <p:spPr>
            <a:xfrm>
              <a:off x="1371600" y="1743747"/>
              <a:ext cx="457200" cy="338554"/>
            </a:xfrm>
            <a:prstGeom prst="rect">
              <a:avLst/>
            </a:prstGeom>
            <a:noFill/>
          </p:spPr>
          <p:txBody>
            <a:bodyPr wrap="square" rtlCol="0">
              <a:spAutoFit/>
            </a:bodyPr>
            <a:lstStyle/>
            <a:p>
              <a:pPr algn="ctr"/>
              <a:r>
                <a:rPr lang="en-US" sz="1600" b="1" dirty="0"/>
                <a:t>X</a:t>
              </a:r>
            </a:p>
          </p:txBody>
        </p:sp>
        <p:sp>
          <p:nvSpPr>
            <p:cNvPr id="43" name="TextBox 42"/>
            <p:cNvSpPr txBox="1"/>
            <p:nvPr/>
          </p:nvSpPr>
          <p:spPr>
            <a:xfrm>
              <a:off x="3962400" y="1743747"/>
              <a:ext cx="457200" cy="338554"/>
            </a:xfrm>
            <a:prstGeom prst="rect">
              <a:avLst/>
            </a:prstGeom>
            <a:noFill/>
          </p:spPr>
          <p:txBody>
            <a:bodyPr wrap="square" rtlCol="0">
              <a:spAutoFit/>
            </a:bodyPr>
            <a:lstStyle/>
            <a:p>
              <a:pPr algn="ctr"/>
              <a:r>
                <a:rPr lang="en-US" sz="1600" b="1" dirty="0"/>
                <a:t>0</a:t>
              </a:r>
            </a:p>
          </p:txBody>
        </p:sp>
        <p:sp>
          <p:nvSpPr>
            <p:cNvPr id="44" name="TextBox 43"/>
            <p:cNvSpPr txBox="1"/>
            <p:nvPr/>
          </p:nvSpPr>
          <p:spPr>
            <a:xfrm>
              <a:off x="5638800" y="1743747"/>
              <a:ext cx="457200" cy="338554"/>
            </a:xfrm>
            <a:prstGeom prst="rect">
              <a:avLst/>
            </a:prstGeom>
            <a:noFill/>
          </p:spPr>
          <p:txBody>
            <a:bodyPr wrap="square" rtlCol="0">
              <a:spAutoFit/>
            </a:bodyPr>
            <a:lstStyle/>
            <a:p>
              <a:pPr algn="ctr"/>
              <a:r>
                <a:rPr lang="en-US" sz="1600" b="1" dirty="0"/>
                <a:t>0</a:t>
              </a:r>
            </a:p>
          </p:txBody>
        </p:sp>
        <p:sp>
          <p:nvSpPr>
            <p:cNvPr id="45" name="TextBox 44"/>
            <p:cNvSpPr txBox="1"/>
            <p:nvPr/>
          </p:nvSpPr>
          <p:spPr>
            <a:xfrm>
              <a:off x="4752109" y="1743747"/>
              <a:ext cx="457200" cy="338554"/>
            </a:xfrm>
            <a:prstGeom prst="rect">
              <a:avLst/>
            </a:prstGeom>
            <a:noFill/>
          </p:spPr>
          <p:txBody>
            <a:bodyPr wrap="square" rtlCol="0">
              <a:spAutoFit/>
            </a:bodyPr>
            <a:lstStyle/>
            <a:p>
              <a:pPr algn="ctr"/>
              <a:r>
                <a:rPr lang="en-US" sz="1600" b="1" dirty="0"/>
                <a:t>0</a:t>
              </a:r>
            </a:p>
          </p:txBody>
        </p:sp>
        <p:sp>
          <p:nvSpPr>
            <p:cNvPr id="46" name="TextBox 45"/>
            <p:cNvSpPr txBox="1"/>
            <p:nvPr/>
          </p:nvSpPr>
          <p:spPr>
            <a:xfrm>
              <a:off x="6477000" y="1743747"/>
              <a:ext cx="457200" cy="338554"/>
            </a:xfrm>
            <a:prstGeom prst="rect">
              <a:avLst/>
            </a:prstGeom>
            <a:noFill/>
          </p:spPr>
          <p:txBody>
            <a:bodyPr wrap="square" rtlCol="0">
              <a:spAutoFit/>
            </a:bodyPr>
            <a:lstStyle/>
            <a:p>
              <a:pPr algn="ctr"/>
              <a:r>
                <a:rPr lang="en-US" sz="1600" b="1" dirty="0"/>
                <a:t>1</a:t>
              </a:r>
            </a:p>
          </p:txBody>
        </p:sp>
        <p:sp>
          <p:nvSpPr>
            <p:cNvPr id="47" name="TextBox 46"/>
            <p:cNvSpPr txBox="1"/>
            <p:nvPr/>
          </p:nvSpPr>
          <p:spPr>
            <a:xfrm>
              <a:off x="7380515" y="1743747"/>
              <a:ext cx="457200" cy="338554"/>
            </a:xfrm>
            <a:prstGeom prst="rect">
              <a:avLst/>
            </a:prstGeom>
            <a:noFill/>
          </p:spPr>
          <p:txBody>
            <a:bodyPr wrap="square" rtlCol="0">
              <a:spAutoFit/>
            </a:bodyPr>
            <a:lstStyle/>
            <a:p>
              <a:pPr algn="ctr"/>
              <a:r>
                <a:rPr lang="en-US" sz="1600" b="1" dirty="0"/>
                <a:t>0</a:t>
              </a:r>
            </a:p>
          </p:txBody>
        </p:sp>
        <p:sp>
          <p:nvSpPr>
            <p:cNvPr id="48" name="TextBox 47"/>
            <p:cNvSpPr txBox="1"/>
            <p:nvPr/>
          </p:nvSpPr>
          <p:spPr>
            <a:xfrm>
              <a:off x="8153400" y="1743747"/>
              <a:ext cx="457200" cy="338554"/>
            </a:xfrm>
            <a:prstGeom prst="rect">
              <a:avLst/>
            </a:prstGeom>
            <a:noFill/>
          </p:spPr>
          <p:txBody>
            <a:bodyPr wrap="square" rtlCol="0">
              <a:spAutoFit/>
            </a:bodyPr>
            <a:lstStyle/>
            <a:p>
              <a:pPr algn="ctr"/>
              <a:r>
                <a:rPr lang="en-US" sz="1600" b="1" dirty="0"/>
                <a:t>1</a:t>
              </a:r>
            </a:p>
          </p:txBody>
        </p:sp>
      </p:grpSp>
      <p:grpSp>
        <p:nvGrpSpPr>
          <p:cNvPr id="54" name="Group 53"/>
          <p:cNvGrpSpPr/>
          <p:nvPr/>
        </p:nvGrpSpPr>
        <p:grpSpPr>
          <a:xfrm>
            <a:off x="3392129" y="2851260"/>
            <a:ext cx="6017588" cy="3846650"/>
            <a:chOff x="3280410" y="3079865"/>
            <a:chExt cx="5791200" cy="3701935"/>
          </a:xfrm>
        </p:grpSpPr>
        <p:pic>
          <p:nvPicPr>
            <p:cNvPr id="8" name="Picture 2"/>
            <p:cNvPicPr>
              <a:picLocks noChangeAspect="1" noChangeArrowheads="1"/>
            </p:cNvPicPr>
            <p:nvPr/>
          </p:nvPicPr>
          <p:blipFill>
            <a:blip r:embed="rId2" cstate="print"/>
            <a:srcRect/>
            <a:stretch>
              <a:fillRect/>
            </a:stretch>
          </p:blipFill>
          <p:spPr bwMode="auto">
            <a:xfrm>
              <a:off x="3280410" y="3079865"/>
              <a:ext cx="5791200" cy="3701935"/>
            </a:xfrm>
            <a:prstGeom prst="rect">
              <a:avLst/>
            </a:prstGeom>
            <a:noFill/>
            <a:ln w="9525">
              <a:noFill/>
              <a:miter lim="800000"/>
              <a:headEnd/>
              <a:tailEnd/>
            </a:ln>
          </p:spPr>
        </p:pic>
        <p:sp>
          <p:nvSpPr>
            <p:cNvPr id="49" name="TextBox 48"/>
            <p:cNvSpPr txBox="1"/>
            <p:nvPr/>
          </p:nvSpPr>
          <p:spPr>
            <a:xfrm>
              <a:off x="4453059" y="5035176"/>
              <a:ext cx="202219" cy="512961"/>
            </a:xfrm>
            <a:prstGeom prst="rect">
              <a:avLst/>
            </a:prstGeom>
            <a:noFill/>
          </p:spPr>
          <p:txBody>
            <a:bodyPr wrap="square" rtlCol="0">
              <a:spAutoFit/>
            </a:bodyPr>
            <a:lstStyle/>
            <a:p>
              <a:pPr algn="ctr">
                <a:spcAft>
                  <a:spcPts val="200"/>
                </a:spcAft>
              </a:pPr>
              <a:r>
                <a:rPr lang="en-SG" sz="800" dirty="0">
                  <a:solidFill>
                    <a:srgbClr val="0033CC"/>
                  </a:solidFill>
                </a:rPr>
                <a:t>0</a:t>
              </a:r>
            </a:p>
            <a:p>
              <a:pPr algn="ctr">
                <a:spcAft>
                  <a:spcPts val="200"/>
                </a:spcAft>
              </a:pPr>
              <a:endParaRPr lang="en-SG" sz="800" dirty="0"/>
            </a:p>
            <a:p>
              <a:pPr algn="ctr">
                <a:spcAft>
                  <a:spcPts val="200"/>
                </a:spcAft>
              </a:pPr>
              <a:r>
                <a:rPr lang="en-SG" sz="800" dirty="0">
                  <a:solidFill>
                    <a:srgbClr val="0033CC"/>
                  </a:solidFill>
                </a:rPr>
                <a:t>1</a:t>
              </a:r>
              <a:endParaRPr lang="en-US" sz="800" dirty="0">
                <a:solidFill>
                  <a:srgbClr val="0033CC"/>
                </a:solidFill>
              </a:endParaRPr>
            </a:p>
          </p:txBody>
        </p:sp>
        <p:sp>
          <p:nvSpPr>
            <p:cNvPr id="50" name="TextBox 49"/>
            <p:cNvSpPr txBox="1"/>
            <p:nvPr/>
          </p:nvSpPr>
          <p:spPr>
            <a:xfrm>
              <a:off x="6224893" y="5191307"/>
              <a:ext cx="202219" cy="564257"/>
            </a:xfrm>
            <a:prstGeom prst="rect">
              <a:avLst/>
            </a:prstGeom>
            <a:noFill/>
          </p:spPr>
          <p:txBody>
            <a:bodyPr wrap="square" rtlCol="0">
              <a:spAutoFit/>
            </a:bodyPr>
            <a:lstStyle/>
            <a:p>
              <a:pPr algn="ctr">
                <a:spcAft>
                  <a:spcPts val="400"/>
                </a:spcAft>
              </a:pPr>
              <a:r>
                <a:rPr lang="en-SG" sz="800" dirty="0">
                  <a:solidFill>
                    <a:srgbClr val="0033CC"/>
                  </a:solidFill>
                </a:rPr>
                <a:t>0</a:t>
              </a:r>
            </a:p>
            <a:p>
              <a:pPr algn="ctr">
                <a:spcAft>
                  <a:spcPts val="400"/>
                </a:spcAft>
              </a:pPr>
              <a:endParaRPr lang="en-SG" sz="800" dirty="0">
                <a:solidFill>
                  <a:srgbClr val="0033CC"/>
                </a:solidFill>
              </a:endParaRPr>
            </a:p>
            <a:p>
              <a:pPr algn="ctr">
                <a:spcAft>
                  <a:spcPts val="400"/>
                </a:spcAft>
              </a:pPr>
              <a:r>
                <a:rPr lang="en-SG" sz="800" dirty="0">
                  <a:solidFill>
                    <a:srgbClr val="0033CC"/>
                  </a:solidFill>
                </a:rPr>
                <a:t>1</a:t>
              </a:r>
              <a:endParaRPr lang="en-US" sz="800" dirty="0">
                <a:solidFill>
                  <a:srgbClr val="0033CC"/>
                </a:solidFill>
              </a:endParaRPr>
            </a:p>
          </p:txBody>
        </p:sp>
        <p:sp>
          <p:nvSpPr>
            <p:cNvPr id="51" name="TextBox 50"/>
            <p:cNvSpPr txBox="1"/>
            <p:nvPr/>
          </p:nvSpPr>
          <p:spPr>
            <a:xfrm>
              <a:off x="7593617" y="3273368"/>
              <a:ext cx="202219" cy="564257"/>
            </a:xfrm>
            <a:prstGeom prst="rect">
              <a:avLst/>
            </a:prstGeom>
            <a:noFill/>
          </p:spPr>
          <p:txBody>
            <a:bodyPr wrap="square" rtlCol="0">
              <a:spAutoFit/>
            </a:bodyPr>
            <a:lstStyle/>
            <a:p>
              <a:pPr algn="ctr">
                <a:spcAft>
                  <a:spcPts val="400"/>
                </a:spcAft>
              </a:pPr>
              <a:r>
                <a:rPr lang="en-SG" sz="800" dirty="0">
                  <a:solidFill>
                    <a:srgbClr val="0033CC"/>
                  </a:solidFill>
                </a:rPr>
                <a:t>0</a:t>
              </a:r>
            </a:p>
            <a:p>
              <a:pPr algn="ctr">
                <a:spcAft>
                  <a:spcPts val="400"/>
                </a:spcAft>
              </a:pPr>
              <a:endParaRPr lang="en-SG" sz="800" dirty="0">
                <a:solidFill>
                  <a:srgbClr val="0033CC"/>
                </a:solidFill>
              </a:endParaRPr>
            </a:p>
            <a:p>
              <a:pPr algn="ctr">
                <a:spcAft>
                  <a:spcPts val="400"/>
                </a:spcAft>
              </a:pPr>
              <a:r>
                <a:rPr lang="en-SG" sz="800" dirty="0">
                  <a:solidFill>
                    <a:srgbClr val="0033CC"/>
                  </a:solidFill>
                </a:rPr>
                <a:t>1</a:t>
              </a:r>
              <a:endParaRPr lang="en-US" sz="800" dirty="0">
                <a:solidFill>
                  <a:srgbClr val="0033CC"/>
                </a:solidFill>
              </a:endParaRPr>
            </a:p>
          </p:txBody>
        </p:sp>
        <p:sp>
          <p:nvSpPr>
            <p:cNvPr id="52" name="TextBox 51"/>
            <p:cNvSpPr txBox="1"/>
            <p:nvPr/>
          </p:nvSpPr>
          <p:spPr>
            <a:xfrm>
              <a:off x="8456259" y="5593875"/>
              <a:ext cx="202219" cy="538609"/>
            </a:xfrm>
            <a:prstGeom prst="rect">
              <a:avLst/>
            </a:prstGeom>
            <a:noFill/>
          </p:spPr>
          <p:txBody>
            <a:bodyPr wrap="square" rtlCol="0">
              <a:spAutoFit/>
            </a:bodyPr>
            <a:lstStyle/>
            <a:p>
              <a:pPr algn="ctr">
                <a:spcAft>
                  <a:spcPts val="300"/>
                </a:spcAft>
              </a:pPr>
              <a:r>
                <a:rPr lang="en-SG" sz="800" dirty="0">
                  <a:solidFill>
                    <a:srgbClr val="0033CC"/>
                  </a:solidFill>
                </a:rPr>
                <a:t>1</a:t>
              </a:r>
            </a:p>
            <a:p>
              <a:pPr algn="ctr">
                <a:spcAft>
                  <a:spcPts val="300"/>
                </a:spcAft>
              </a:pPr>
              <a:endParaRPr lang="en-SG" sz="800" dirty="0">
                <a:solidFill>
                  <a:srgbClr val="0033CC"/>
                </a:solidFill>
              </a:endParaRPr>
            </a:p>
            <a:p>
              <a:pPr algn="ctr">
                <a:spcAft>
                  <a:spcPts val="300"/>
                </a:spcAft>
              </a:pPr>
              <a:r>
                <a:rPr lang="en-SG" sz="800" dirty="0">
                  <a:solidFill>
                    <a:srgbClr val="0033CC"/>
                  </a:solidFill>
                </a:rPr>
                <a:t>0</a:t>
              </a:r>
              <a:endParaRPr lang="en-US" sz="800" dirty="0">
                <a:solidFill>
                  <a:srgbClr val="0033CC"/>
                </a:solidFill>
              </a:endParaRPr>
            </a:p>
          </p:txBody>
        </p:sp>
      </p:grpSp>
      <p:sp>
        <p:nvSpPr>
          <p:cNvPr id="55" name="TextBox 54">
            <a:extLst>
              <a:ext uri="{FF2B5EF4-FFF2-40B4-BE49-F238E27FC236}">
                <a16:creationId xmlns:a16="http://schemas.microsoft.com/office/drawing/2014/main" id="{AB57F586-07E8-4E1D-86A6-4E559AC2A96E}"/>
              </a:ext>
            </a:extLst>
          </p:cNvPr>
          <p:cNvSpPr txBox="1"/>
          <p:nvPr/>
        </p:nvSpPr>
        <p:spPr>
          <a:xfrm>
            <a:off x="599090" y="504497"/>
            <a:ext cx="1245476" cy="1200329"/>
          </a:xfrm>
          <a:prstGeom prst="rect">
            <a:avLst/>
          </a:prstGeom>
          <a:solidFill>
            <a:schemeClr val="accent2">
              <a:lumMod val="20000"/>
              <a:lumOff val="80000"/>
            </a:schemeClr>
          </a:solidFill>
        </p:spPr>
        <p:txBody>
          <a:bodyPr wrap="square" rtlCol="0">
            <a:spAutoFit/>
          </a:bodyPr>
          <a:lstStyle/>
          <a:p>
            <a:r>
              <a:rPr lang="en-SG" sz="2400" dirty="0"/>
              <a:t>From lecture slide:</a:t>
            </a:r>
          </a:p>
        </p:txBody>
      </p:sp>
      <p:sp>
        <p:nvSpPr>
          <p:cNvPr id="56" name="Slide Number Placeholder 1">
            <a:extLst>
              <a:ext uri="{FF2B5EF4-FFF2-40B4-BE49-F238E27FC236}">
                <a16:creationId xmlns:a16="http://schemas.microsoft.com/office/drawing/2014/main" id="{69325ACF-32FF-4354-8B41-8B21E798881C}"/>
              </a:ext>
            </a:extLst>
          </p:cNvPr>
          <p:cNvSpPr>
            <a:spLocks noGrp="1"/>
          </p:cNvSpPr>
          <p:nvPr>
            <p:ph type="sldNum" sz="quarter" idx="12"/>
          </p:nvPr>
        </p:nvSpPr>
        <p:spPr>
          <a:xfrm>
            <a:off x="9900458" y="6397621"/>
            <a:ext cx="1312025" cy="365125"/>
          </a:xfrm>
        </p:spPr>
        <p:txBody>
          <a:bodyPr/>
          <a:lstStyle/>
          <a:p>
            <a:fld id="{AEBE2BCA-7FFD-4666-9163-5C061F649162}" type="slidenum">
              <a:rPr lang="en-SG" sz="1600" smtClean="0"/>
              <a:t>4</a:t>
            </a:fld>
            <a:endParaRPr lang="en-SG" dirty="0"/>
          </a:p>
        </p:txBody>
      </p:sp>
    </p:spTree>
    <p:extLst>
      <p:ext uri="{BB962C8B-B14F-4D97-AF65-F5344CB8AC3E}">
        <p14:creationId xmlns:p14="http://schemas.microsoft.com/office/powerpoint/2010/main" val="162886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2">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2" name="TextBox 41"/>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3" name="TextBox 42"/>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4" name="TextBox 43"/>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2" y="115042"/>
            <a:ext cx="219187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beq</a:t>
            </a: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 $3, 12</a:t>
            </a:r>
          </a:p>
        </p:txBody>
      </p:sp>
      <p:sp>
        <p:nvSpPr>
          <p:cNvPr id="6" name="TextBox 5"/>
          <p:cNvSpPr txBox="1"/>
          <p:nvPr/>
        </p:nvSpPr>
        <p:spPr>
          <a:xfrm>
            <a:off x="268942" y="737637"/>
            <a:ext cx="112955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a</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000100 00001 00011 0000000000001100</a:t>
            </a:r>
          </a:p>
        </p:txBody>
      </p:sp>
      <p:sp>
        <p:nvSpPr>
          <p:cNvPr id="8" name="TextBox 7"/>
          <p:cNvSpPr txBox="1"/>
          <p:nvPr/>
        </p:nvSpPr>
        <p:spPr>
          <a:xfrm>
            <a:off x="2697957" y="115042"/>
            <a:ext cx="333136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If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PC=PC+4+BrAddr</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586235" y="1267897"/>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sp>
        <p:nvSpPr>
          <p:cNvPr id="14" name="TextBox 13"/>
          <p:cNvSpPr txBox="1"/>
          <p:nvPr/>
        </p:nvSpPr>
        <p:spPr>
          <a:xfrm>
            <a:off x="4984726" y="1267898"/>
            <a:ext cx="1010351"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0033CC"/>
                </a:solidFill>
                <a:effectLst/>
                <a:uLnTx/>
                <a:uFillTx/>
                <a:latin typeface="Calibri" panose="020F0502020204030204"/>
                <a:ea typeface="+mn-ea"/>
                <a:cs typeface="+mn-cs"/>
              </a:rPr>
              <a:t>$3 </a:t>
            </a:r>
            <a:r>
              <a:rPr kumimoji="0" lang="en-SG" sz="1600" b="0" i="0" u="none" strike="noStrike" kern="1200" cap="none" spc="0" normalizeH="0" baseline="0" noProof="0" dirty="0">
                <a:ln>
                  <a:noFill/>
                </a:ln>
                <a:solidFill>
                  <a:srgbClr val="000000"/>
                </a:solidFill>
                <a:effectLst/>
                <a:uLnTx/>
                <a:uFillTx/>
                <a:latin typeface="Calibri" panose="020F0502020204030204"/>
                <a:ea typeface="+mn-ea"/>
                <a:cs typeface="+mn-cs"/>
              </a:rPr>
              <a:t>or</a:t>
            </a:r>
            <a:r>
              <a:rPr kumimoji="0" lang="en-SG" sz="1600" b="0" i="0" u="none" strike="noStrike" kern="1200" cap="none" spc="0" normalizeH="0" baseline="0" noProof="0" dirty="0">
                <a:ln>
                  <a:noFill/>
                </a:ln>
                <a:solidFill>
                  <a:srgbClr val="0033CC"/>
                </a:solidFill>
                <a:effectLst/>
                <a:uLnTx/>
                <a:uFillTx/>
                <a:latin typeface="Calibri" panose="020F0502020204030204"/>
                <a:ea typeface="+mn-ea"/>
                <a:cs typeface="+mn-cs"/>
              </a:rPr>
              <a:t> $0</a:t>
            </a:r>
          </a:p>
        </p:txBody>
      </p:sp>
      <p:sp>
        <p:nvSpPr>
          <p:cNvPr id="16" name="TextBox 15"/>
          <p:cNvSpPr txBox="1"/>
          <p:nvPr/>
        </p:nvSpPr>
        <p:spPr>
          <a:xfrm>
            <a:off x="5783920" y="1282186"/>
            <a:ext cx="1936377"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srgbClr val="0033CC"/>
                </a:solidFill>
                <a:effectLst/>
                <a:uLnTx/>
                <a:uFillTx/>
                <a:latin typeface="Calibri" panose="020F0502020204030204"/>
                <a:ea typeface="+mn-ea"/>
                <a:cs typeface="+mn-cs"/>
              </a:rPr>
              <a:t>[$1]-[$3] </a:t>
            </a:r>
            <a:r>
              <a:rPr kumimoji="0" lang="en-SG" sz="1200" b="0" i="0" u="none" strike="noStrike" kern="1200" cap="none" spc="0" normalizeH="0" baseline="0" noProof="0" dirty="0">
                <a:ln>
                  <a:noFill/>
                </a:ln>
                <a:solidFill>
                  <a:srgbClr val="000000"/>
                </a:solidFill>
                <a:effectLst/>
                <a:uLnTx/>
                <a:uFillTx/>
                <a:latin typeface="Calibri" panose="020F0502020204030204"/>
                <a:ea typeface="+mn-ea"/>
                <a:cs typeface="+mn-cs"/>
              </a:rPr>
              <a:t>or </a:t>
            </a:r>
            <a:r>
              <a:rPr kumimoji="0" lang="en-SG" sz="1200" b="0" i="0" u="none" strike="noStrike" kern="1200" cap="none" spc="0" normalizeH="0" baseline="0" noProof="0" dirty="0">
                <a:ln>
                  <a:noFill/>
                </a:ln>
                <a:solidFill>
                  <a:srgbClr val="0033CC"/>
                </a:solidFill>
                <a:effectLst/>
                <a:uLnTx/>
                <a:uFillTx/>
                <a:latin typeface="Calibri" panose="020F0502020204030204"/>
                <a:ea typeface="+mn-ea"/>
                <a:cs typeface="+mn-cs"/>
              </a:rPr>
              <a:t>MEM([$1]-[$3])</a:t>
            </a:r>
          </a:p>
        </p:txBody>
      </p:sp>
      <p:sp>
        <p:nvSpPr>
          <p:cNvPr id="17" name="TextBox 16"/>
          <p:cNvSpPr txBox="1"/>
          <p:nvPr/>
        </p:nvSpPr>
        <p:spPr>
          <a:xfrm>
            <a:off x="762630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sp>
        <p:nvSpPr>
          <p:cNvPr id="19" name="TextBox 18"/>
          <p:cNvSpPr txBox="1"/>
          <p:nvPr/>
        </p:nvSpPr>
        <p:spPr>
          <a:xfrm>
            <a:off x="9412944" y="1267898"/>
            <a:ext cx="117080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[$1] – [$3]</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[$3]</a:t>
            </a:r>
          </a:p>
        </p:txBody>
      </p:sp>
      <p:sp>
        <p:nvSpPr>
          <p:cNvPr id="29" name="TextBox 28"/>
          <p:cNvSpPr txBox="1"/>
          <p:nvPr/>
        </p:nvSpPr>
        <p:spPr>
          <a:xfrm>
            <a:off x="7187184" y="1835221"/>
            <a:ext cx="246888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1" u="none" strike="noStrike" kern="1200" cap="none" spc="0" normalizeH="0" baseline="0" noProof="0" dirty="0">
                <a:ln>
                  <a:noFill/>
                </a:ln>
                <a:solidFill>
                  <a:srgbClr val="000000"/>
                </a:solidFill>
                <a:effectLst/>
                <a:uLnTx/>
                <a:uFillTx/>
                <a:latin typeface="Calibri" panose="020F0502020204030204"/>
                <a:ea typeface="+mn-ea"/>
                <a:cs typeface="+mn-cs"/>
              </a:rPr>
              <a:t>or </a:t>
            </a: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(PC+4) + (12×4)</a:t>
            </a:r>
          </a:p>
        </p:txBody>
      </p:sp>
      <p:sp>
        <p:nvSpPr>
          <p:cNvPr id="30" name="TextBox 29"/>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000100</a:t>
            </a:r>
          </a:p>
        </p:txBody>
      </p:sp>
      <p:sp>
        <p:nvSpPr>
          <p:cNvPr id="31" name="TextBox 30"/>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00001</a:t>
            </a:r>
          </a:p>
        </p:txBody>
      </p:sp>
      <p:sp>
        <p:nvSpPr>
          <p:cNvPr id="32" name="TextBox 31"/>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00011</a:t>
            </a:r>
          </a:p>
        </p:txBody>
      </p:sp>
      <p:sp>
        <p:nvSpPr>
          <p:cNvPr id="33" name="TextBox 32"/>
          <p:cNvSpPr txBox="1"/>
          <p:nvPr/>
        </p:nvSpPr>
        <p:spPr>
          <a:xfrm>
            <a:off x="1163043" y="4606184"/>
            <a:ext cx="369332" cy="164079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00000   00000   001100</a:t>
            </a:r>
          </a:p>
        </p:txBody>
      </p:sp>
      <p:sp>
        <p:nvSpPr>
          <p:cNvPr id="34" name="TextBox 33"/>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TextBox 34"/>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53" name="Table 52">
            <a:extLst>
              <a:ext uri="{FF2B5EF4-FFF2-40B4-BE49-F238E27FC236}">
                <a16:creationId xmlns:a16="http://schemas.microsoft.com/office/drawing/2014/main" id="{BB8C0BA1-904F-4B5D-AD62-38040E078C18}"/>
              </a:ext>
            </a:extLst>
          </p:cNvPr>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40" name="TextBox 39">
            <a:extLst>
              <a:ext uri="{FF2B5EF4-FFF2-40B4-BE49-F238E27FC236}">
                <a16:creationId xmlns:a16="http://schemas.microsoft.com/office/drawing/2014/main" id="{EC76D8F2-5805-47FA-A867-46BF07E330E4}"/>
              </a:ext>
            </a:extLst>
          </p:cNvPr>
          <p:cNvSpPr txBox="1"/>
          <p:nvPr/>
        </p:nvSpPr>
        <p:spPr>
          <a:xfrm>
            <a:off x="11020736" y="197406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45" name="TextBox 44">
            <a:extLst>
              <a:ext uri="{FF2B5EF4-FFF2-40B4-BE49-F238E27FC236}">
                <a16:creationId xmlns:a16="http://schemas.microsoft.com/office/drawing/2014/main" id="{CB4EB6F2-7FDC-4CB1-BD43-4CBC1F3E9CFF}"/>
              </a:ext>
            </a:extLst>
          </p:cNvPr>
          <p:cNvSpPr txBox="1"/>
          <p:nvPr/>
        </p:nvSpPr>
        <p:spPr>
          <a:xfrm>
            <a:off x="11020736" y="232954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6" name="TextBox 45">
            <a:extLst>
              <a:ext uri="{FF2B5EF4-FFF2-40B4-BE49-F238E27FC236}">
                <a16:creationId xmlns:a16="http://schemas.microsoft.com/office/drawing/2014/main" id="{CCE4B034-2483-4C33-B844-1105F14FD673}"/>
              </a:ext>
            </a:extLst>
          </p:cNvPr>
          <p:cNvSpPr txBox="1"/>
          <p:nvPr/>
        </p:nvSpPr>
        <p:spPr>
          <a:xfrm>
            <a:off x="11020736" y="270532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7" name="TextBox 46">
            <a:extLst>
              <a:ext uri="{FF2B5EF4-FFF2-40B4-BE49-F238E27FC236}">
                <a16:creationId xmlns:a16="http://schemas.microsoft.com/office/drawing/2014/main" id="{12C18D12-4BE1-4B9F-BC1E-039B1991E011}"/>
              </a:ext>
            </a:extLst>
          </p:cNvPr>
          <p:cNvSpPr txBox="1"/>
          <p:nvPr/>
        </p:nvSpPr>
        <p:spPr>
          <a:xfrm>
            <a:off x="11020736" y="307465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8" name="TextBox 47">
            <a:extLst>
              <a:ext uri="{FF2B5EF4-FFF2-40B4-BE49-F238E27FC236}">
                <a16:creationId xmlns:a16="http://schemas.microsoft.com/office/drawing/2014/main" id="{8233C7C5-A21D-451B-BAE2-8712BA793D3C}"/>
              </a:ext>
            </a:extLst>
          </p:cNvPr>
          <p:cNvSpPr txBox="1"/>
          <p:nvPr/>
        </p:nvSpPr>
        <p:spPr>
          <a:xfrm>
            <a:off x="11020736" y="344398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49" name="TextBox 48">
            <a:extLst>
              <a:ext uri="{FF2B5EF4-FFF2-40B4-BE49-F238E27FC236}">
                <a16:creationId xmlns:a16="http://schemas.microsoft.com/office/drawing/2014/main" id="{A7C93F1D-D76C-4B87-9484-0E9D98BF1588}"/>
              </a:ext>
            </a:extLst>
          </p:cNvPr>
          <p:cNvSpPr txBox="1"/>
          <p:nvPr/>
        </p:nvSpPr>
        <p:spPr>
          <a:xfrm>
            <a:off x="11020736" y="383287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50" name="TextBox 49">
            <a:extLst>
              <a:ext uri="{FF2B5EF4-FFF2-40B4-BE49-F238E27FC236}">
                <a16:creationId xmlns:a16="http://schemas.microsoft.com/office/drawing/2014/main" id="{E9057638-58E3-4C1D-99FC-1586EB08C340}"/>
              </a:ext>
            </a:extLst>
          </p:cNvPr>
          <p:cNvSpPr txBox="1"/>
          <p:nvPr/>
        </p:nvSpPr>
        <p:spPr>
          <a:xfrm>
            <a:off x="11020736" y="422260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51" name="TextBox 50">
            <a:extLst>
              <a:ext uri="{FF2B5EF4-FFF2-40B4-BE49-F238E27FC236}">
                <a16:creationId xmlns:a16="http://schemas.microsoft.com/office/drawing/2014/main" id="{D90CB98A-D3A0-44E8-9073-335CD812A170}"/>
              </a:ext>
            </a:extLst>
          </p:cNvPr>
          <p:cNvSpPr txBox="1"/>
          <p:nvPr/>
        </p:nvSpPr>
        <p:spPr>
          <a:xfrm>
            <a:off x="11020736" y="459049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a:t>
            </a:r>
          </a:p>
        </p:txBody>
      </p:sp>
      <p:sp>
        <p:nvSpPr>
          <p:cNvPr id="52" name="TextBox 51">
            <a:extLst>
              <a:ext uri="{FF2B5EF4-FFF2-40B4-BE49-F238E27FC236}">
                <a16:creationId xmlns:a16="http://schemas.microsoft.com/office/drawing/2014/main" id="{C9EFD721-6FF7-4CC9-BADD-384DB279F608}"/>
              </a:ext>
            </a:extLst>
          </p:cNvPr>
          <p:cNvSpPr txBox="1"/>
          <p:nvPr/>
        </p:nvSpPr>
        <p:spPr>
          <a:xfrm>
            <a:off x="10900098" y="4972715"/>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0110</a:t>
            </a:r>
          </a:p>
        </p:txBody>
      </p:sp>
      <p:sp>
        <p:nvSpPr>
          <p:cNvPr id="54" name="Slide Number Placeholder 1">
            <a:extLst>
              <a:ext uri="{FF2B5EF4-FFF2-40B4-BE49-F238E27FC236}">
                <a16:creationId xmlns:a16="http://schemas.microsoft.com/office/drawing/2014/main" id="{9092B960-8289-45E6-A3E9-75BDC684E26E}"/>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0" name="Group 9"/>
          <p:cNvGrpSpPr/>
          <p:nvPr/>
        </p:nvGrpSpPr>
        <p:grpSpPr>
          <a:xfrm>
            <a:off x="2255922" y="2624526"/>
            <a:ext cx="5800687" cy="3274069"/>
            <a:chOff x="2255922" y="2624526"/>
            <a:chExt cx="5800687" cy="3274069"/>
          </a:xfrm>
        </p:grpSpPr>
        <p:grpSp>
          <p:nvGrpSpPr>
            <p:cNvPr id="56" name="Group 55"/>
            <p:cNvGrpSpPr/>
            <p:nvPr/>
          </p:nvGrpSpPr>
          <p:grpSpPr>
            <a:xfrm>
              <a:off x="3513583" y="2624526"/>
              <a:ext cx="3550430" cy="3274069"/>
              <a:chOff x="3513583" y="2624526"/>
              <a:chExt cx="3550430" cy="3274069"/>
            </a:xfrm>
          </p:grpSpPr>
          <p:sp>
            <p:nvSpPr>
              <p:cNvPr id="58" name="Oval 57"/>
              <p:cNvSpPr/>
              <p:nvPr/>
            </p:nvSpPr>
            <p:spPr>
              <a:xfrm>
                <a:off x="4528660" y="4590491"/>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0" name="TextBox 59"/>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1" name="TextBox 60"/>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63" name="TextBox 62"/>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grpSp>
        <p:sp>
          <p:nvSpPr>
            <p:cNvPr id="64" name="TextBox 63"/>
            <p:cNvSpPr txBox="1"/>
            <p:nvPr/>
          </p:nvSpPr>
          <p:spPr>
            <a:xfrm>
              <a:off x="2255922" y="534204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sp>
          <p:nvSpPr>
            <p:cNvPr id="65" name="TextBox 64"/>
            <p:cNvSpPr txBox="1"/>
            <p:nvPr/>
          </p:nvSpPr>
          <p:spPr>
            <a:xfrm>
              <a:off x="7808607" y="4895052"/>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X</a:t>
              </a:r>
            </a:p>
          </p:txBody>
        </p:sp>
      </p:grpSp>
    </p:spTree>
    <p:extLst>
      <p:ext uri="{BB962C8B-B14F-4D97-AF65-F5344CB8AC3E}">
        <p14:creationId xmlns:p14="http://schemas.microsoft.com/office/powerpoint/2010/main" val="39520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dissolve">
                                      <p:cBhvr>
                                        <p:cTn id="30" dur="500"/>
                                        <p:tgtEl>
                                          <p:spTgt spid="4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dissolve">
                                      <p:cBhvr>
                                        <p:cTn id="33" dur="500"/>
                                        <p:tgtEl>
                                          <p:spTgt spid="4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dissolve">
                                      <p:cBhvr>
                                        <p:cTn id="39" dur="500"/>
                                        <p:tgtEl>
                                          <p:spTgt spid="4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dissolve">
                                      <p:cBhvr>
                                        <p:cTn id="42" dur="500"/>
                                        <p:tgtEl>
                                          <p:spTgt spid="5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dissolv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dissolv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dissolv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dissolv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dissolv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dissolve">
                                      <p:cBhvr>
                                        <p:cTn id="83" dur="5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dissolve">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dissolve">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29">
                                            <p:txEl>
                                              <p:pRg st="0" end="0"/>
                                            </p:txEl>
                                          </p:spTgt>
                                        </p:tgtEl>
                                        <p:attrNameLst>
                                          <p:attrName>style.visibility</p:attrName>
                                        </p:attrNameLst>
                                      </p:cBhvr>
                                      <p:to>
                                        <p:strVal val="visible"/>
                                      </p:to>
                                    </p:set>
                                    <p:animEffect transition="in" filter="dissolve">
                                      <p:cBhvr>
                                        <p:cTn id="98" dur="500"/>
                                        <p:tgtEl>
                                          <p:spTgt spid="29">
                                            <p:txEl>
                                              <p:pRg st="0" end="0"/>
                                            </p:txEl>
                                          </p:spTgt>
                                        </p:tgtEl>
                                      </p:cBhvr>
                                    </p:animEffect>
                                  </p:childTnLst>
                                </p:cTn>
                              </p:par>
                            </p:childTnLst>
                          </p:cTn>
                        </p:par>
                        <p:par>
                          <p:cTn id="99" fill="hold">
                            <p:stCondLst>
                              <p:cond delay="500"/>
                            </p:stCondLst>
                            <p:childTnLst>
                              <p:par>
                                <p:cTn id="100" presetID="9" presetClass="entr" presetSubtype="0" fill="hold" nodeType="afterEffect">
                                  <p:stCondLst>
                                    <p:cond delay="0"/>
                                  </p:stCondLst>
                                  <p:childTnLst>
                                    <p:set>
                                      <p:cBhvr>
                                        <p:cTn id="101" dur="1" fill="hold">
                                          <p:stCondLst>
                                            <p:cond delay="0"/>
                                          </p:stCondLst>
                                        </p:cTn>
                                        <p:tgtEl>
                                          <p:spTgt spid="29">
                                            <p:txEl>
                                              <p:pRg st="1" end="1"/>
                                            </p:txEl>
                                          </p:spTgt>
                                        </p:tgtEl>
                                        <p:attrNameLst>
                                          <p:attrName>style.visibility</p:attrName>
                                        </p:attrNameLst>
                                      </p:cBhvr>
                                      <p:to>
                                        <p:strVal val="visible"/>
                                      </p:to>
                                    </p:set>
                                    <p:animEffect transition="in" filter="dissolve">
                                      <p:cBhvr>
                                        <p:cTn id="102"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30" grpId="0"/>
      <p:bldP spid="31" grpId="0"/>
      <p:bldP spid="32" grpId="0"/>
      <p:bldP spid="33" grpId="0"/>
      <p:bldP spid="40" grpId="0"/>
      <p:bldP spid="45" grpId="0"/>
      <p:bldP spid="46" grpId="0"/>
      <p:bldP spid="47" grpId="0"/>
      <p:bldP spid="48" grpId="0"/>
      <p:bldP spid="49" grpId="0"/>
      <p:bldP spid="50" grpId="0"/>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3">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7" name="TextBox 36"/>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38" name="TextBox 37"/>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39" name="TextBox 38"/>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0" name="TextBox 39"/>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2" y="115042"/>
            <a:ext cx="219187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lw</a:t>
            </a: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$24, 0($15)</a:t>
            </a:r>
          </a:p>
        </p:txBody>
      </p:sp>
      <p:sp>
        <p:nvSpPr>
          <p:cNvPr id="6" name="TextBox 5"/>
          <p:cNvSpPr txBox="1"/>
          <p:nvPr/>
        </p:nvSpPr>
        <p:spPr>
          <a:xfrm>
            <a:off x="268942" y="737637"/>
            <a:ext cx="102654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b</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100011 01111 11000 0000000000000000</a:t>
            </a:r>
          </a:p>
        </p:txBody>
      </p:sp>
      <p:sp>
        <p:nvSpPr>
          <p:cNvPr id="8" name="TextBox 7"/>
          <p:cNvSpPr txBox="1"/>
          <p:nvPr/>
        </p:nvSpPr>
        <p:spPr>
          <a:xfrm>
            <a:off x="2697957" y="115042"/>
            <a:ext cx="3057384"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M[R[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SignExtImm</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12" name="TextBox 11"/>
          <p:cNvSpPr txBox="1"/>
          <p:nvPr/>
        </p:nvSpPr>
        <p:spPr>
          <a:xfrm>
            <a:off x="3586235" y="1267898"/>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$24</a:t>
            </a:r>
          </a:p>
        </p:txBody>
      </p:sp>
      <p:sp>
        <p:nvSpPr>
          <p:cNvPr id="14" name="TextBox 13"/>
          <p:cNvSpPr txBox="1"/>
          <p:nvPr/>
        </p:nvSpPr>
        <p:spPr>
          <a:xfrm>
            <a:off x="5056095"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$24</a:t>
            </a:r>
          </a:p>
        </p:txBody>
      </p:sp>
      <p:sp>
        <p:nvSpPr>
          <p:cNvPr id="15" name="TextBox 14"/>
          <p:cNvSpPr txBox="1"/>
          <p:nvPr/>
        </p:nvSpPr>
        <p:spPr>
          <a:xfrm>
            <a:off x="10945521" y="196098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16" name="TextBox 15"/>
          <p:cNvSpPr txBox="1"/>
          <p:nvPr/>
        </p:nvSpPr>
        <p:spPr>
          <a:xfrm>
            <a:off x="5916708" y="1267898"/>
            <a:ext cx="170959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MEM([$15]+0)</a:t>
            </a:r>
          </a:p>
        </p:txBody>
      </p:sp>
      <p:sp>
        <p:nvSpPr>
          <p:cNvPr id="17" name="TextBox 16"/>
          <p:cNvSpPr txBox="1"/>
          <p:nvPr/>
        </p:nvSpPr>
        <p:spPr>
          <a:xfrm>
            <a:off x="7626303" y="1267898"/>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19" name="TextBox 18"/>
          <p:cNvSpPr txBox="1"/>
          <p:nvPr/>
        </p:nvSpPr>
        <p:spPr>
          <a:xfrm>
            <a:off x="9412944" y="1267898"/>
            <a:ext cx="117080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[$15]+0</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[$24]</a:t>
            </a:r>
          </a:p>
        </p:txBody>
      </p:sp>
      <p:sp>
        <p:nvSpPr>
          <p:cNvPr id="21" name="TextBox 20"/>
          <p:cNvSpPr txBox="1"/>
          <p:nvPr/>
        </p:nvSpPr>
        <p:spPr>
          <a:xfrm>
            <a:off x="10945521" y="234538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2" name="TextBox 21"/>
          <p:cNvSpPr txBox="1"/>
          <p:nvPr/>
        </p:nvSpPr>
        <p:spPr>
          <a:xfrm>
            <a:off x="10945521" y="269224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3" name="TextBox 22"/>
          <p:cNvSpPr txBox="1"/>
          <p:nvPr/>
        </p:nvSpPr>
        <p:spPr>
          <a:xfrm>
            <a:off x="10945521" y="306157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4" name="TextBox 23"/>
          <p:cNvSpPr txBox="1"/>
          <p:nvPr/>
        </p:nvSpPr>
        <p:spPr>
          <a:xfrm>
            <a:off x="10945521" y="3459604"/>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5" name="TextBox 24"/>
          <p:cNvSpPr txBox="1"/>
          <p:nvPr/>
        </p:nvSpPr>
        <p:spPr>
          <a:xfrm>
            <a:off x="10953613" y="382893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6" name="TextBox 25"/>
          <p:cNvSpPr txBox="1"/>
          <p:nvPr/>
        </p:nvSpPr>
        <p:spPr>
          <a:xfrm>
            <a:off x="10948918" y="4226112"/>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7" name="TextBox 26"/>
          <p:cNvSpPr txBox="1"/>
          <p:nvPr/>
        </p:nvSpPr>
        <p:spPr>
          <a:xfrm>
            <a:off x="10943036" y="461051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00</a:t>
            </a:r>
          </a:p>
        </p:txBody>
      </p:sp>
      <p:sp>
        <p:nvSpPr>
          <p:cNvPr id="28" name="TextBox 27"/>
          <p:cNvSpPr txBox="1"/>
          <p:nvPr/>
        </p:nvSpPr>
        <p:spPr>
          <a:xfrm>
            <a:off x="10832975" y="4979848"/>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0010</a:t>
            </a:r>
          </a:p>
        </p:txBody>
      </p:sp>
      <p:sp>
        <p:nvSpPr>
          <p:cNvPr id="29" name="TextBox 28"/>
          <p:cNvSpPr txBox="1"/>
          <p:nvPr/>
        </p:nvSpPr>
        <p:spPr>
          <a:xfrm>
            <a:off x="7123054" y="1707070"/>
            <a:ext cx="229708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a:t>
            </a:r>
          </a:p>
        </p:txBody>
      </p:sp>
      <p:sp>
        <p:nvSpPr>
          <p:cNvPr id="11" name="Line Callout 2 10"/>
          <p:cNvSpPr/>
          <p:nvPr/>
        </p:nvSpPr>
        <p:spPr>
          <a:xfrm flipH="1">
            <a:off x="1495513" y="692439"/>
            <a:ext cx="1452787" cy="418744"/>
          </a:xfrm>
          <a:prstGeom prst="borderCallout2">
            <a:avLst>
              <a:gd name="adj1" fmla="val 18751"/>
              <a:gd name="adj2" fmla="val -641"/>
              <a:gd name="adj3" fmla="val 18750"/>
              <a:gd name="adj4" fmla="val -16667"/>
              <a:gd name="adj5" fmla="val 155357"/>
              <a:gd name="adj6" fmla="val -532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Red</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means the data is actually used.</a:t>
            </a:r>
          </a:p>
        </p:txBody>
      </p:sp>
      <p:sp>
        <p:nvSpPr>
          <p:cNvPr id="30" name="Line Callout 2 29"/>
          <p:cNvSpPr/>
          <p:nvPr/>
        </p:nvSpPr>
        <p:spPr>
          <a:xfrm flipH="1">
            <a:off x="1924761" y="1254911"/>
            <a:ext cx="1452787" cy="418744"/>
          </a:xfrm>
          <a:prstGeom prst="borderCallout2">
            <a:avLst>
              <a:gd name="adj1" fmla="val 86098"/>
              <a:gd name="adj2" fmla="val -53"/>
              <a:gd name="adj3" fmla="val 86097"/>
              <a:gd name="adj4" fmla="val -17844"/>
              <a:gd name="adj5" fmla="val 49235"/>
              <a:gd name="adj6" fmla="val -762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3CC"/>
                </a:solidFill>
                <a:effectLst/>
                <a:uLnTx/>
                <a:uFillTx/>
                <a:latin typeface="Calibri" panose="020F0502020204030204"/>
                <a:ea typeface="+mn-ea"/>
                <a:cs typeface="+mn-cs"/>
              </a:rPr>
              <a:t>Blue</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means the data is not used.</a:t>
            </a:r>
          </a:p>
        </p:txBody>
      </p:sp>
      <p:sp>
        <p:nvSpPr>
          <p:cNvPr id="31" name="TextBox 30"/>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100011</a:t>
            </a:r>
          </a:p>
        </p:txBody>
      </p:sp>
      <p:sp>
        <p:nvSpPr>
          <p:cNvPr id="32" name="TextBox 31"/>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01111</a:t>
            </a:r>
          </a:p>
        </p:txBody>
      </p:sp>
      <p:sp>
        <p:nvSpPr>
          <p:cNvPr id="33" name="TextBox 32"/>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11000</a:t>
            </a:r>
          </a:p>
        </p:txBody>
      </p:sp>
      <p:sp>
        <p:nvSpPr>
          <p:cNvPr id="34" name="TextBox 33"/>
          <p:cNvSpPr txBox="1"/>
          <p:nvPr/>
        </p:nvSpPr>
        <p:spPr>
          <a:xfrm>
            <a:off x="1163043" y="4606184"/>
            <a:ext cx="369332" cy="164079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00000   00000   000000</a:t>
            </a:r>
          </a:p>
        </p:txBody>
      </p:sp>
      <p:sp>
        <p:nvSpPr>
          <p:cNvPr id="35" name="TextBox 34"/>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 name="TextBox 35"/>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2" name="Slide Number Placeholder 1">
            <a:extLst>
              <a:ext uri="{FF2B5EF4-FFF2-40B4-BE49-F238E27FC236}">
                <a16:creationId xmlns:a16="http://schemas.microsoft.com/office/drawing/2014/main" id="{3DE31EF2-558A-4B6B-B921-74751C3F0348}"/>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75" name="Group 74"/>
          <p:cNvGrpSpPr/>
          <p:nvPr/>
        </p:nvGrpSpPr>
        <p:grpSpPr>
          <a:xfrm>
            <a:off x="7611926" y="2103120"/>
            <a:ext cx="3464992" cy="2967047"/>
            <a:chOff x="7611926" y="2103120"/>
            <a:chExt cx="3464992" cy="2967047"/>
          </a:xfrm>
        </p:grpSpPr>
        <p:sp>
          <p:nvSpPr>
            <p:cNvPr id="43" name="TextBox 42"/>
            <p:cNvSpPr txBox="1"/>
            <p:nvPr/>
          </p:nvSpPr>
          <p:spPr>
            <a:xfrm>
              <a:off x="7611926" y="2103120"/>
              <a:ext cx="1801018" cy="923330"/>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Easy, just copy from tables in previous slides.</a:t>
              </a:r>
            </a:p>
          </p:txBody>
        </p:sp>
        <p:cxnSp>
          <p:nvCxnSpPr>
            <p:cNvPr id="45" name="Straight Arrow Connector 44"/>
            <p:cNvCxnSpPr>
              <a:endCxn id="15" idx="1"/>
            </p:cNvCxnSpPr>
            <p:nvPr/>
          </p:nvCxnSpPr>
          <p:spPr>
            <a:xfrm flipV="1">
              <a:off x="9412944" y="2145647"/>
              <a:ext cx="1532577"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412944" y="2410862"/>
              <a:ext cx="1651296" cy="11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p:cNvCxnSpPr>
            <p:nvPr/>
          </p:nvCxnSpPr>
          <p:spPr>
            <a:xfrm>
              <a:off x="9412944" y="2564785"/>
              <a:ext cx="1658357" cy="29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411915" y="2677171"/>
              <a:ext cx="1602897" cy="58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412944" y="2766844"/>
              <a:ext cx="1658357" cy="87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21036" y="2904753"/>
              <a:ext cx="1612083" cy="110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355426" y="3033824"/>
              <a:ext cx="1721492" cy="131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81593" y="3033824"/>
              <a:ext cx="1701598" cy="168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195394" y="3033824"/>
              <a:ext cx="1734720" cy="203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2144115" y="2624526"/>
            <a:ext cx="5703618" cy="3274069"/>
            <a:chOff x="2144115" y="2624526"/>
            <a:chExt cx="5703618" cy="3274069"/>
          </a:xfrm>
        </p:grpSpPr>
        <p:sp>
          <p:nvSpPr>
            <p:cNvPr id="81" name="Oval 80"/>
            <p:cNvSpPr/>
            <p:nvPr/>
          </p:nvSpPr>
          <p:spPr>
            <a:xfrm>
              <a:off x="2144115" y="4388631"/>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p:cNvSpPr/>
            <p:nvPr/>
          </p:nvSpPr>
          <p:spPr>
            <a:xfrm>
              <a:off x="4554735" y="5088823"/>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TextBox 82"/>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84" name="TextBox 83"/>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85" name="TextBox 84"/>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86" name="Oval 85"/>
            <p:cNvSpPr/>
            <p:nvPr/>
          </p:nvSpPr>
          <p:spPr>
            <a:xfrm>
              <a:off x="7578337" y="5206219"/>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grpSp>
    </p:spTree>
    <p:extLst>
      <p:ext uri="{BB962C8B-B14F-4D97-AF65-F5344CB8AC3E}">
        <p14:creationId xmlns:p14="http://schemas.microsoft.com/office/powerpoint/2010/main" val="1193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dissolve">
                                      <p:cBhvr>
                                        <p:cTn id="45" dur="500"/>
                                        <p:tgtEl>
                                          <p:spTgt spid="2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dissolv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dissolve">
                                      <p:cBhvr>
                                        <p:cTn id="53" dur="500"/>
                                        <p:tgtEl>
                                          <p:spTgt spid="7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dissolve">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dissolv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dissolv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dissolve">
                                      <p:cBhvr>
                                        <p:cTn id="97" dur="5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dissolv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dissolve">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29">
                                            <p:txEl>
                                              <p:pRg st="0" end="0"/>
                                            </p:txEl>
                                          </p:spTgt>
                                        </p:tgtEl>
                                        <p:attrNameLst>
                                          <p:attrName>style.visibility</p:attrName>
                                        </p:attrNameLst>
                                      </p:cBhvr>
                                      <p:to>
                                        <p:strVal val="visible"/>
                                      </p:to>
                                    </p:set>
                                    <p:animEffect transition="in" filter="dissolve">
                                      <p:cBhvr>
                                        <p:cTn id="11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11" grpId="0" animBg="1"/>
      <p:bldP spid="30" grpId="0" animBg="1"/>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517713" y="1484829"/>
            <a:ext cx="8034616" cy="5217179"/>
            <a:chOff x="517713" y="1484829"/>
            <a:chExt cx="8034616" cy="5217179"/>
          </a:xfrm>
        </p:grpSpPr>
        <p:grpSp>
          <p:nvGrpSpPr>
            <p:cNvPr id="4" name="Group 3"/>
            <p:cNvGrpSpPr/>
            <p:nvPr/>
          </p:nvGrpSpPr>
          <p:grpSpPr>
            <a:xfrm>
              <a:off x="517713" y="1484829"/>
              <a:ext cx="8034616" cy="5217179"/>
              <a:chOff x="1690687" y="538162"/>
              <a:chExt cx="8810625" cy="5721071"/>
            </a:xfrm>
          </p:grpSpPr>
          <p:pic>
            <p:nvPicPr>
              <p:cNvPr id="2" name="Picture 1"/>
              <p:cNvPicPr/>
              <p:nvPr/>
            </p:nvPicPr>
            <p:blipFill rotWithShape="1">
              <a:blip r:embed="rId2">
                <a:extLst>
                  <a:ext uri="{28A0092B-C50C-407E-A947-70E740481C1C}">
                    <a14:useLocalDpi xmlns:a14="http://schemas.microsoft.com/office/drawing/2010/main" val="0"/>
                  </a:ext>
                </a:extLst>
              </a:blip>
              <a:srcRect b="1048"/>
              <a:stretch/>
            </p:blipFill>
            <p:spPr>
              <a:xfrm>
                <a:off x="1690687" y="538163"/>
                <a:ext cx="8810625" cy="5721070"/>
              </a:xfrm>
              <a:prstGeom prst="rect">
                <a:avLst/>
              </a:prstGeom>
            </p:spPr>
          </p:pic>
          <p:sp>
            <p:nvSpPr>
              <p:cNvPr id="3" name="Rectangle 2"/>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2177704" y="4349467"/>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2" name="TextBox 41"/>
            <p:cNvSpPr txBox="1"/>
            <p:nvPr/>
          </p:nvSpPr>
          <p:spPr>
            <a:xfrm>
              <a:off x="4569677" y="4559719"/>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3" name="TextBox 42"/>
            <p:cNvSpPr txBox="1"/>
            <p:nvPr/>
          </p:nvSpPr>
          <p:spPr>
            <a:xfrm>
              <a:off x="6447360" y="1960292"/>
              <a:ext cx="202219" cy="7001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3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44" name="TextBox 43"/>
            <p:cNvSpPr txBox="1"/>
            <p:nvPr/>
          </p:nvSpPr>
          <p:spPr>
            <a:xfrm>
              <a:off x="7611926" y="5150148"/>
              <a:ext cx="202219" cy="62324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1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5" name="TextBox 4"/>
          <p:cNvSpPr txBox="1"/>
          <p:nvPr/>
        </p:nvSpPr>
        <p:spPr>
          <a:xfrm>
            <a:off x="268941" y="115042"/>
            <a:ext cx="2429016"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sub $25, $20, $5</a:t>
            </a:r>
          </a:p>
        </p:txBody>
      </p:sp>
      <p:sp>
        <p:nvSpPr>
          <p:cNvPr id="6" name="TextBox 5"/>
          <p:cNvSpPr txBox="1"/>
          <p:nvPr/>
        </p:nvSpPr>
        <p:spPr>
          <a:xfrm>
            <a:off x="268942" y="737637"/>
            <a:ext cx="1261223"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Q1(</a:t>
            </a:r>
            <a:r>
              <a:rPr lang="en-SG" sz="2800">
                <a:solidFill>
                  <a:srgbClr val="C00000"/>
                </a:solidFill>
                <a:latin typeface="Calibri" panose="020F0502020204030204"/>
              </a:rPr>
              <a:t>c</a:t>
            </a:r>
            <a:r>
              <a:rPr kumimoji="0" lang="en-SG" sz="2800" b="0" i="0" u="none" strike="noStrike" kern="1200" cap="none" spc="0" normalizeH="0" baseline="0" noProof="0">
                <a:ln>
                  <a:noFill/>
                </a:ln>
                <a:solidFill>
                  <a:srgbClr val="C00000"/>
                </a:solidFill>
                <a:effectLst/>
                <a:uLnTx/>
                <a:uFillTx/>
                <a:latin typeface="Calibri" panose="020F0502020204030204"/>
                <a:ea typeface="+mn-ea"/>
                <a:cs typeface="+mn-cs"/>
              </a:rPr>
              <a:t>)</a:t>
            </a:r>
            <a:endPar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TextBox 6"/>
          <p:cNvSpPr txBox="1"/>
          <p:nvPr/>
        </p:nvSpPr>
        <p:spPr>
          <a:xfrm>
            <a:off x="6157495" y="115042"/>
            <a:ext cx="5351088"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000000 10100 00101 11001 00000 100010</a:t>
            </a:r>
          </a:p>
        </p:txBody>
      </p:sp>
      <p:sp>
        <p:nvSpPr>
          <p:cNvPr id="8" name="TextBox 7"/>
          <p:cNvSpPr txBox="1"/>
          <p:nvPr/>
        </p:nvSpPr>
        <p:spPr>
          <a:xfrm>
            <a:off x="2920624" y="115042"/>
            <a:ext cx="2006221" cy="369332"/>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rd</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rs</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 – R[</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Courier New" panose="02070309020205020404" pitchFamily="49" charset="0"/>
              </a:rPr>
              <a:t>rt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a:t>
            </a:r>
          </a:p>
        </p:txBody>
      </p:sp>
      <p:graphicFrame>
        <p:nvGraphicFramePr>
          <p:cNvPr id="9" name="Table 8"/>
          <p:cNvGraphicFramePr>
            <a:graphicFrameLocks noGrp="1"/>
          </p:cNvGraphicFramePr>
          <p:nvPr/>
        </p:nvGraphicFramePr>
        <p:xfrm>
          <a:off x="3563471" y="551081"/>
          <a:ext cx="8417861" cy="1143000"/>
        </p:xfrm>
        <a:graphic>
          <a:graphicData uri="http://schemas.openxmlformats.org/drawingml/2006/table">
            <a:tbl>
              <a:tblPr firstRow="1" bandRow="1">
                <a:tableStyleId>{5C22544A-7EE6-4342-B048-85BDC9FD1C3A}</a:tableStyleId>
              </a:tblPr>
              <a:tblGrid>
                <a:gridCol w="771380">
                  <a:extLst>
                    <a:ext uri="{9D8B030D-6E8A-4147-A177-3AD203B41FA5}">
                      <a16:colId xmlns:a16="http://schemas.microsoft.com/office/drawing/2014/main" val="20000"/>
                    </a:ext>
                  </a:extLst>
                </a:gridCol>
                <a:gridCol w="771380">
                  <a:extLst>
                    <a:ext uri="{9D8B030D-6E8A-4147-A177-3AD203B41FA5}">
                      <a16:colId xmlns:a16="http://schemas.microsoft.com/office/drawing/2014/main" val="20001"/>
                    </a:ext>
                  </a:extLst>
                </a:gridCol>
                <a:gridCol w="771380">
                  <a:extLst>
                    <a:ext uri="{9D8B030D-6E8A-4147-A177-3AD203B41FA5}">
                      <a16:colId xmlns:a16="http://schemas.microsoft.com/office/drawing/2014/main" val="20002"/>
                    </a:ext>
                  </a:extLst>
                </a:gridCol>
                <a:gridCol w="1760319">
                  <a:extLst>
                    <a:ext uri="{9D8B030D-6E8A-4147-A177-3AD203B41FA5}">
                      <a16:colId xmlns:a16="http://schemas.microsoft.com/office/drawing/2014/main" val="20003"/>
                    </a:ext>
                  </a:extLst>
                </a:gridCol>
                <a:gridCol w="822415">
                  <a:extLst>
                    <a:ext uri="{9D8B030D-6E8A-4147-A177-3AD203B41FA5}">
                      <a16:colId xmlns:a16="http://schemas.microsoft.com/office/drawing/2014/main" val="20004"/>
                    </a:ext>
                  </a:extLst>
                </a:gridCol>
                <a:gridCol w="822415">
                  <a:extLst>
                    <a:ext uri="{9D8B030D-6E8A-4147-A177-3AD203B41FA5}">
                      <a16:colId xmlns:a16="http://schemas.microsoft.com/office/drawing/2014/main" val="20005"/>
                    </a:ext>
                  </a:extLst>
                </a:gridCol>
                <a:gridCol w="1420513">
                  <a:extLst>
                    <a:ext uri="{9D8B030D-6E8A-4147-A177-3AD203B41FA5}">
                      <a16:colId xmlns:a16="http://schemas.microsoft.com/office/drawing/2014/main" val="20006"/>
                    </a:ext>
                  </a:extLst>
                </a:gridCol>
                <a:gridCol w="1278059">
                  <a:extLst>
                    <a:ext uri="{9D8B030D-6E8A-4147-A177-3AD203B41FA5}">
                      <a16:colId xmlns:a16="http://schemas.microsoft.com/office/drawing/2014/main" val="20007"/>
                    </a:ext>
                  </a:extLst>
                </a:gridCol>
              </a:tblGrid>
              <a:tr h="375920">
                <a:tc gridSpan="4">
                  <a:txBody>
                    <a:bodyPr/>
                    <a:lstStyle/>
                    <a:p>
                      <a:pPr algn="ctr"/>
                      <a:r>
                        <a:rPr lang="en-SG" sz="1900" dirty="0"/>
                        <a:t>Registers</a:t>
                      </a:r>
                      <a:r>
                        <a:rPr lang="en-SG" sz="1900" baseline="0" dirty="0"/>
                        <a:t> File</a:t>
                      </a:r>
                      <a:endParaRPr lang="en-SG" sz="1900"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gridSpan="2">
                  <a:txBody>
                    <a:bodyPr/>
                    <a:lstStyle/>
                    <a:p>
                      <a:pPr algn="ctr"/>
                      <a:r>
                        <a:rPr lang="en-SG" sz="1900" dirty="0"/>
                        <a:t>ALU</a:t>
                      </a:r>
                    </a:p>
                  </a:txBody>
                  <a:tcPr/>
                </a:tc>
                <a:tc hMerge="1">
                  <a:txBody>
                    <a:bodyPr/>
                    <a:lstStyle/>
                    <a:p>
                      <a:endParaRPr lang="en-SG" dirty="0"/>
                    </a:p>
                  </a:txBody>
                  <a:tcPr/>
                </a:tc>
                <a:tc gridSpan="2">
                  <a:txBody>
                    <a:bodyPr/>
                    <a:lstStyle/>
                    <a:p>
                      <a:pPr algn="ctr"/>
                      <a:r>
                        <a:rPr lang="en-SG" sz="1900" dirty="0"/>
                        <a:t>Data Memory</a:t>
                      </a:r>
                    </a:p>
                  </a:txBody>
                  <a:tcPr/>
                </a:tc>
                <a:tc hMerge="1">
                  <a:txBody>
                    <a:bodyPr/>
                    <a:lstStyle/>
                    <a:p>
                      <a:endParaRPr lang="en-SG" dirty="0"/>
                    </a:p>
                  </a:txBody>
                  <a:tcPr/>
                </a:tc>
                <a:extLst>
                  <a:ext uri="{0D108BD9-81ED-4DB2-BD59-A6C34878D82A}">
                    <a16:rowId xmlns:a16="http://schemas.microsoft.com/office/drawing/2014/main" val="10000"/>
                  </a:ext>
                </a:extLst>
              </a:tr>
              <a:tr h="375920">
                <a:tc>
                  <a:txBody>
                    <a:bodyPr/>
                    <a:lstStyle/>
                    <a:p>
                      <a:pPr algn="ctr"/>
                      <a:r>
                        <a:rPr lang="en-SG" sz="1900" dirty="0"/>
                        <a:t>RR1</a:t>
                      </a:r>
                    </a:p>
                  </a:txBody>
                  <a:tcPr/>
                </a:tc>
                <a:tc>
                  <a:txBody>
                    <a:bodyPr/>
                    <a:lstStyle/>
                    <a:p>
                      <a:pPr algn="ctr"/>
                      <a:r>
                        <a:rPr lang="en-SG" sz="1900" dirty="0"/>
                        <a:t>RR2</a:t>
                      </a:r>
                    </a:p>
                  </a:txBody>
                  <a:tcPr/>
                </a:tc>
                <a:tc>
                  <a:txBody>
                    <a:bodyPr/>
                    <a:lstStyle/>
                    <a:p>
                      <a:pPr algn="ctr"/>
                      <a:r>
                        <a:rPr lang="en-SG" sz="1900" dirty="0"/>
                        <a:t>WR</a:t>
                      </a:r>
                    </a:p>
                  </a:txBody>
                  <a:tcPr/>
                </a:tc>
                <a:tc>
                  <a:txBody>
                    <a:bodyPr/>
                    <a:lstStyle/>
                    <a:p>
                      <a:pPr algn="ctr"/>
                      <a:r>
                        <a:rPr lang="en-SG" sz="1900" dirty="0"/>
                        <a:t>WD</a:t>
                      </a:r>
                    </a:p>
                  </a:txBody>
                  <a:tcPr/>
                </a:tc>
                <a:tc>
                  <a:txBody>
                    <a:bodyPr/>
                    <a:lstStyle/>
                    <a:p>
                      <a:pPr algn="ctr"/>
                      <a:r>
                        <a:rPr lang="en-SG" sz="1900" dirty="0"/>
                        <a:t>Opr1</a:t>
                      </a:r>
                    </a:p>
                  </a:txBody>
                  <a:tcPr/>
                </a:tc>
                <a:tc>
                  <a:txBody>
                    <a:bodyPr/>
                    <a:lstStyle/>
                    <a:p>
                      <a:pPr algn="ctr"/>
                      <a:r>
                        <a:rPr lang="en-SG" sz="1900" dirty="0"/>
                        <a:t>Opr2</a:t>
                      </a:r>
                    </a:p>
                  </a:txBody>
                  <a:tcPr/>
                </a:tc>
                <a:tc>
                  <a:txBody>
                    <a:bodyPr/>
                    <a:lstStyle/>
                    <a:p>
                      <a:pPr algn="ctr"/>
                      <a:r>
                        <a:rPr lang="en-SG" sz="1900" dirty="0"/>
                        <a:t>Address</a:t>
                      </a:r>
                    </a:p>
                  </a:txBody>
                  <a:tcPr/>
                </a:tc>
                <a:tc>
                  <a:txBody>
                    <a:bodyPr/>
                    <a:lstStyle/>
                    <a:p>
                      <a:pPr algn="ctr"/>
                      <a:r>
                        <a:rPr lang="en-SG" sz="1900" dirty="0"/>
                        <a:t>Write Data</a:t>
                      </a:r>
                    </a:p>
                  </a:txBody>
                  <a:tcPr/>
                </a:tc>
                <a:extLst>
                  <a:ext uri="{0D108BD9-81ED-4DB2-BD59-A6C34878D82A}">
                    <a16:rowId xmlns:a16="http://schemas.microsoft.com/office/drawing/2014/main" val="10001"/>
                  </a:ext>
                </a:extLst>
              </a:tr>
              <a:tr h="375920">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tc>
                  <a:txBody>
                    <a:bodyPr/>
                    <a:lstStyle/>
                    <a:p>
                      <a:endParaRPr lang="en-SG" sz="1900"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586235" y="1267898"/>
            <a:ext cx="6992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a:t>
            </a:r>
          </a:p>
        </p:txBody>
      </p:sp>
      <p:sp>
        <p:nvSpPr>
          <p:cNvPr id="13" name="TextBox 12"/>
          <p:cNvSpPr txBox="1"/>
          <p:nvPr/>
        </p:nvSpPr>
        <p:spPr>
          <a:xfrm>
            <a:off x="4285482" y="1267897"/>
            <a:ext cx="77061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$5</a:t>
            </a:r>
          </a:p>
        </p:txBody>
      </p:sp>
      <p:sp>
        <p:nvSpPr>
          <p:cNvPr id="14" name="TextBox 13"/>
          <p:cNvSpPr txBox="1"/>
          <p:nvPr/>
        </p:nvSpPr>
        <p:spPr>
          <a:xfrm>
            <a:off x="5056095"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$25</a:t>
            </a:r>
          </a:p>
        </p:txBody>
      </p:sp>
      <p:sp>
        <p:nvSpPr>
          <p:cNvPr id="16" name="TextBox 15"/>
          <p:cNvSpPr txBox="1"/>
          <p:nvPr/>
        </p:nvSpPr>
        <p:spPr>
          <a:xfrm>
            <a:off x="5916708" y="1267897"/>
            <a:ext cx="170959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 – [$5]</a:t>
            </a:r>
          </a:p>
        </p:txBody>
      </p:sp>
      <p:sp>
        <p:nvSpPr>
          <p:cNvPr id="17" name="TextBox 16"/>
          <p:cNvSpPr txBox="1"/>
          <p:nvPr/>
        </p:nvSpPr>
        <p:spPr>
          <a:xfrm>
            <a:off x="7626303" y="1267898"/>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[$20]</a:t>
            </a:r>
          </a:p>
        </p:txBody>
      </p:sp>
      <p:sp>
        <p:nvSpPr>
          <p:cNvPr id="18" name="TextBox 17"/>
          <p:cNvSpPr txBox="1"/>
          <p:nvPr/>
        </p:nvSpPr>
        <p:spPr>
          <a:xfrm>
            <a:off x="8443843" y="1267897"/>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[$5]</a:t>
            </a:r>
          </a:p>
        </p:txBody>
      </p:sp>
      <p:sp>
        <p:nvSpPr>
          <p:cNvPr id="19" name="TextBox 18"/>
          <p:cNvSpPr txBox="1"/>
          <p:nvPr/>
        </p:nvSpPr>
        <p:spPr>
          <a:xfrm>
            <a:off x="9289468" y="1267898"/>
            <a:ext cx="153541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[$20] – [$5]</a:t>
            </a:r>
          </a:p>
        </p:txBody>
      </p:sp>
      <p:sp>
        <p:nvSpPr>
          <p:cNvPr id="20" name="TextBox 19"/>
          <p:cNvSpPr txBox="1"/>
          <p:nvPr/>
        </p:nvSpPr>
        <p:spPr>
          <a:xfrm>
            <a:off x="10920691" y="1262571"/>
            <a:ext cx="86061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33CC"/>
                </a:solidFill>
                <a:effectLst/>
                <a:uLnTx/>
                <a:uFillTx/>
                <a:latin typeface="Calibri" panose="020F0502020204030204"/>
                <a:ea typeface="+mn-ea"/>
                <a:cs typeface="+mn-cs"/>
              </a:rPr>
              <a:t>[$5]</a:t>
            </a:r>
          </a:p>
        </p:txBody>
      </p:sp>
      <p:sp>
        <p:nvSpPr>
          <p:cNvPr id="29" name="TextBox 28"/>
          <p:cNvSpPr txBox="1"/>
          <p:nvPr/>
        </p:nvSpPr>
        <p:spPr>
          <a:xfrm>
            <a:off x="7149024" y="1948304"/>
            <a:ext cx="229708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Next PC value = PC + 4</a:t>
            </a:r>
          </a:p>
        </p:txBody>
      </p:sp>
      <p:sp>
        <p:nvSpPr>
          <p:cNvPr id="30" name="TextBox 29"/>
          <p:cNvSpPr txBox="1"/>
          <p:nvPr/>
        </p:nvSpPr>
        <p:spPr>
          <a:xfrm>
            <a:off x="1163043" y="295141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000000</a:t>
            </a:r>
          </a:p>
        </p:txBody>
      </p:sp>
      <p:sp>
        <p:nvSpPr>
          <p:cNvPr id="31" name="TextBox 30"/>
          <p:cNvSpPr txBox="1"/>
          <p:nvPr/>
        </p:nvSpPr>
        <p:spPr>
          <a:xfrm>
            <a:off x="1163043" y="3541073"/>
            <a:ext cx="369332" cy="608207"/>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10100</a:t>
            </a:r>
          </a:p>
        </p:txBody>
      </p:sp>
      <p:sp>
        <p:nvSpPr>
          <p:cNvPr id="32" name="TextBox 31"/>
          <p:cNvSpPr txBox="1"/>
          <p:nvPr/>
        </p:nvSpPr>
        <p:spPr>
          <a:xfrm>
            <a:off x="1163043" y="4078171"/>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00101</a:t>
            </a:r>
          </a:p>
        </p:txBody>
      </p:sp>
      <p:sp>
        <p:nvSpPr>
          <p:cNvPr id="36" name="TextBox 35"/>
          <p:cNvSpPr txBox="1"/>
          <p:nvPr/>
        </p:nvSpPr>
        <p:spPr>
          <a:xfrm>
            <a:off x="1163043" y="4606184"/>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11001</a:t>
            </a:r>
          </a:p>
        </p:txBody>
      </p:sp>
      <p:sp>
        <p:nvSpPr>
          <p:cNvPr id="37" name="TextBox 36"/>
          <p:cNvSpPr txBox="1"/>
          <p:nvPr/>
        </p:nvSpPr>
        <p:spPr>
          <a:xfrm>
            <a:off x="1163963" y="5105180"/>
            <a:ext cx="369332" cy="528013"/>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00000</a:t>
            </a:r>
          </a:p>
        </p:txBody>
      </p:sp>
      <p:sp>
        <p:nvSpPr>
          <p:cNvPr id="38" name="TextBox 37"/>
          <p:cNvSpPr txBox="1"/>
          <p:nvPr/>
        </p:nvSpPr>
        <p:spPr>
          <a:xfrm>
            <a:off x="1160833" y="5623891"/>
            <a:ext cx="369332" cy="589660"/>
          </a:xfrm>
          <a:prstGeom prst="rect">
            <a:avLst/>
          </a:prstGeom>
          <a:noFill/>
        </p:spPr>
        <p:txBody>
          <a:bodyPr vert="vert"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30A0"/>
                </a:solidFill>
                <a:effectLst/>
                <a:uLnTx/>
                <a:uFillTx/>
                <a:latin typeface="Calibri" panose="020F0502020204030204"/>
                <a:ea typeface="+mn-ea"/>
                <a:cs typeface="+mn-cs"/>
              </a:rPr>
              <a:t>100010</a:t>
            </a:r>
          </a:p>
        </p:txBody>
      </p:sp>
      <p:sp>
        <p:nvSpPr>
          <p:cNvPr id="11" name="TextBox 10"/>
          <p:cNvSpPr txBox="1"/>
          <p:nvPr/>
        </p:nvSpPr>
        <p:spPr>
          <a:xfrm>
            <a:off x="5181600" y="3828936"/>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Opr1</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9" name="TextBox 38"/>
          <p:cNvSpPr txBox="1"/>
          <p:nvPr/>
        </p:nvSpPr>
        <p:spPr>
          <a:xfrm>
            <a:off x="5181600" y="4798308"/>
            <a:ext cx="445771"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900" b="1" i="0" u="none" strike="noStrike" kern="1200" cap="none" spc="0" normalizeH="0" baseline="0" noProof="0" dirty="0">
                <a:ln>
                  <a:noFill/>
                </a:ln>
                <a:solidFill>
                  <a:srgbClr val="000000"/>
                </a:solidFill>
                <a:effectLst/>
                <a:uLnTx/>
                <a:uFillTx/>
                <a:latin typeface="Calibri" panose="020F0502020204030204"/>
                <a:ea typeface="+mn-ea"/>
                <a:cs typeface="+mn-cs"/>
              </a:rPr>
              <a:t>Opr2</a:t>
            </a:r>
            <a:endParaRPr kumimoji="0" lang="en-US" sz="9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aphicFrame>
        <p:nvGraphicFramePr>
          <p:cNvPr id="45" name="Table 44">
            <a:extLst>
              <a:ext uri="{FF2B5EF4-FFF2-40B4-BE49-F238E27FC236}">
                <a16:creationId xmlns:a16="http://schemas.microsoft.com/office/drawing/2014/main" id="{0C4F5E34-A4A1-4D33-91FF-89B93A75913A}"/>
              </a:ext>
            </a:extLst>
          </p:cNvPr>
          <p:cNvGraphicFramePr>
            <a:graphicFrameLocks noGrp="1"/>
          </p:cNvGraphicFramePr>
          <p:nvPr/>
        </p:nvGraphicFramePr>
        <p:xfrm>
          <a:off x="9480177" y="1943348"/>
          <a:ext cx="2178426" cy="3429000"/>
        </p:xfrm>
        <a:graphic>
          <a:graphicData uri="http://schemas.openxmlformats.org/drawingml/2006/table">
            <a:tbl>
              <a:tblPr firstCol="1" bandRow="1">
                <a:tableStyleId>{21E4AEA4-8DFA-4A89-87EB-49C32662AFE0}</a:tableStyleId>
              </a:tblPr>
              <a:tblGrid>
                <a:gridCol w="1371603">
                  <a:extLst>
                    <a:ext uri="{9D8B030D-6E8A-4147-A177-3AD203B41FA5}">
                      <a16:colId xmlns:a16="http://schemas.microsoft.com/office/drawing/2014/main" val="20000"/>
                    </a:ext>
                  </a:extLst>
                </a:gridCol>
                <a:gridCol w="806823">
                  <a:extLst>
                    <a:ext uri="{9D8B030D-6E8A-4147-A177-3AD203B41FA5}">
                      <a16:colId xmlns:a16="http://schemas.microsoft.com/office/drawing/2014/main" val="20001"/>
                    </a:ext>
                  </a:extLst>
                </a:gridCol>
              </a:tblGrid>
              <a:tr h="375920">
                <a:tc>
                  <a:txBody>
                    <a:bodyPr/>
                    <a:lstStyle/>
                    <a:p>
                      <a:r>
                        <a:rPr lang="en-SG" sz="1900" b="0" dirty="0" err="1">
                          <a:solidFill>
                            <a:schemeClr val="tx1"/>
                          </a:solidFill>
                        </a:rPr>
                        <a:t>RegDest</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0"/>
                  </a:ext>
                </a:extLst>
              </a:tr>
              <a:tr h="375920">
                <a:tc>
                  <a:txBody>
                    <a:bodyPr/>
                    <a:lstStyle/>
                    <a:p>
                      <a:r>
                        <a:rPr lang="en-SG" sz="1900" b="0" dirty="0" err="1">
                          <a:solidFill>
                            <a:schemeClr val="tx1"/>
                          </a:solidFill>
                        </a:rPr>
                        <a:t>RegWrite</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1"/>
                  </a:ext>
                </a:extLst>
              </a:tr>
              <a:tr h="375920">
                <a:tc>
                  <a:txBody>
                    <a:bodyPr/>
                    <a:lstStyle/>
                    <a:p>
                      <a:r>
                        <a:rPr lang="en-SG" sz="1900" b="0" dirty="0" err="1">
                          <a:solidFill>
                            <a:schemeClr val="tx1"/>
                          </a:solidFill>
                        </a:rPr>
                        <a:t>ALUSrc</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2"/>
                  </a:ext>
                </a:extLst>
              </a:tr>
              <a:tr h="375920">
                <a:tc>
                  <a:txBody>
                    <a:bodyPr/>
                    <a:lstStyle/>
                    <a:p>
                      <a:r>
                        <a:rPr lang="en-SG" sz="1900" b="0" dirty="0" err="1">
                          <a:solidFill>
                            <a:schemeClr val="tx1"/>
                          </a:solidFill>
                        </a:rPr>
                        <a:t>MemRead</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3"/>
                  </a:ext>
                </a:extLst>
              </a:tr>
              <a:tr h="375920">
                <a:tc>
                  <a:txBody>
                    <a:bodyPr/>
                    <a:lstStyle/>
                    <a:p>
                      <a:r>
                        <a:rPr lang="en-SG" sz="1900" b="0" dirty="0" err="1">
                          <a:solidFill>
                            <a:schemeClr val="tx1"/>
                          </a:solidFill>
                        </a:rPr>
                        <a:t>MemWrite</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4"/>
                  </a:ext>
                </a:extLst>
              </a:tr>
              <a:tr h="375920">
                <a:tc>
                  <a:txBody>
                    <a:bodyPr/>
                    <a:lstStyle/>
                    <a:p>
                      <a:r>
                        <a:rPr lang="en-SG" sz="1900" b="0" dirty="0" err="1">
                          <a:solidFill>
                            <a:schemeClr val="tx1"/>
                          </a:solidFill>
                        </a:rPr>
                        <a:t>MemToReg</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5"/>
                  </a:ext>
                </a:extLst>
              </a:tr>
              <a:tr h="375920">
                <a:tc>
                  <a:txBody>
                    <a:bodyPr/>
                    <a:lstStyle/>
                    <a:p>
                      <a:r>
                        <a:rPr lang="en-SG" sz="1900" b="0" dirty="0">
                          <a:solidFill>
                            <a:schemeClr val="tx1"/>
                          </a:solidFill>
                        </a:rPr>
                        <a:t>Branch</a:t>
                      </a: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6"/>
                  </a:ext>
                </a:extLst>
              </a:tr>
              <a:tr h="375920">
                <a:tc>
                  <a:txBody>
                    <a:bodyPr/>
                    <a:lstStyle/>
                    <a:p>
                      <a:r>
                        <a:rPr lang="en-SG" sz="1900" b="0" dirty="0" err="1">
                          <a:solidFill>
                            <a:schemeClr val="tx1"/>
                          </a:solidFill>
                        </a:rPr>
                        <a:t>ALUop</a:t>
                      </a:r>
                      <a:endParaRPr lang="en-SG" sz="1900" b="0" dirty="0">
                        <a:solidFill>
                          <a:schemeClr val="tx1"/>
                        </a:solidFill>
                      </a:endParaRPr>
                    </a:p>
                  </a:txBody>
                  <a:tcPr>
                    <a:solidFill>
                      <a:schemeClr val="bg2"/>
                    </a:solidFill>
                  </a:tcPr>
                </a:tc>
                <a:tc>
                  <a:txBody>
                    <a:bodyPr/>
                    <a:lstStyle/>
                    <a:p>
                      <a:endParaRPr lang="en-SG" sz="1900" dirty="0"/>
                    </a:p>
                  </a:txBody>
                  <a:tcPr>
                    <a:solidFill>
                      <a:schemeClr val="bg2"/>
                    </a:solidFill>
                  </a:tcPr>
                </a:tc>
                <a:extLst>
                  <a:ext uri="{0D108BD9-81ED-4DB2-BD59-A6C34878D82A}">
                    <a16:rowId xmlns:a16="http://schemas.microsoft.com/office/drawing/2014/main" val="10007"/>
                  </a:ext>
                </a:extLst>
              </a:tr>
              <a:tr h="375920">
                <a:tc>
                  <a:txBody>
                    <a:bodyPr/>
                    <a:lstStyle/>
                    <a:p>
                      <a:r>
                        <a:rPr lang="en-SG" sz="1900" b="0" dirty="0" err="1">
                          <a:solidFill>
                            <a:schemeClr val="tx1"/>
                          </a:solidFill>
                        </a:rPr>
                        <a:t>ALUcontrol</a:t>
                      </a:r>
                      <a:endParaRPr lang="en-SG" sz="1900" b="0" dirty="0">
                        <a:solidFill>
                          <a:schemeClr val="tx1"/>
                        </a:solidFill>
                      </a:endParaRPr>
                    </a:p>
                  </a:txBody>
                  <a:tcPr>
                    <a:solidFill>
                      <a:schemeClr val="bg2">
                        <a:lumMod val="90000"/>
                      </a:schemeClr>
                    </a:solidFill>
                  </a:tcPr>
                </a:tc>
                <a:tc>
                  <a:txBody>
                    <a:bodyPr/>
                    <a:lstStyle/>
                    <a:p>
                      <a:endParaRPr lang="en-SG" sz="1900" dirty="0"/>
                    </a:p>
                  </a:txBody>
                  <a:tcPr>
                    <a:solidFill>
                      <a:schemeClr val="bg2">
                        <a:lumMod val="90000"/>
                      </a:schemeClr>
                    </a:solidFill>
                  </a:tcPr>
                </a:tc>
                <a:extLst>
                  <a:ext uri="{0D108BD9-81ED-4DB2-BD59-A6C34878D82A}">
                    <a16:rowId xmlns:a16="http://schemas.microsoft.com/office/drawing/2014/main" val="10008"/>
                  </a:ext>
                </a:extLst>
              </a:tr>
            </a:tbl>
          </a:graphicData>
        </a:graphic>
      </p:graphicFrame>
      <p:sp>
        <p:nvSpPr>
          <p:cNvPr id="15" name="TextBox 14"/>
          <p:cNvSpPr txBox="1"/>
          <p:nvPr/>
        </p:nvSpPr>
        <p:spPr>
          <a:xfrm>
            <a:off x="11023164" y="1960981"/>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1" name="TextBox 20"/>
          <p:cNvSpPr txBox="1"/>
          <p:nvPr/>
        </p:nvSpPr>
        <p:spPr>
          <a:xfrm>
            <a:off x="11023164" y="2316186"/>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22" name="TextBox 21"/>
          <p:cNvSpPr txBox="1"/>
          <p:nvPr/>
        </p:nvSpPr>
        <p:spPr>
          <a:xfrm>
            <a:off x="11023164" y="2692243"/>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3" name="TextBox 22"/>
          <p:cNvSpPr txBox="1"/>
          <p:nvPr/>
        </p:nvSpPr>
        <p:spPr>
          <a:xfrm>
            <a:off x="11023164" y="3061575"/>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4" name="TextBox 23"/>
          <p:cNvSpPr txBox="1"/>
          <p:nvPr/>
        </p:nvSpPr>
        <p:spPr>
          <a:xfrm>
            <a:off x="11023164" y="343090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5" name="TextBox 24"/>
          <p:cNvSpPr txBox="1"/>
          <p:nvPr/>
        </p:nvSpPr>
        <p:spPr>
          <a:xfrm>
            <a:off x="11023164" y="3828712"/>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6" name="TextBox 25"/>
          <p:cNvSpPr txBox="1"/>
          <p:nvPr/>
        </p:nvSpPr>
        <p:spPr>
          <a:xfrm>
            <a:off x="11023164" y="4233777"/>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27" name="TextBox 26"/>
          <p:cNvSpPr txBox="1"/>
          <p:nvPr/>
        </p:nvSpPr>
        <p:spPr>
          <a:xfrm>
            <a:off x="11023164" y="4603109"/>
            <a:ext cx="56554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10</a:t>
            </a:r>
          </a:p>
        </p:txBody>
      </p:sp>
      <p:sp>
        <p:nvSpPr>
          <p:cNvPr id="28" name="TextBox 27"/>
          <p:cNvSpPr txBox="1"/>
          <p:nvPr/>
        </p:nvSpPr>
        <p:spPr>
          <a:xfrm>
            <a:off x="10902526" y="4985333"/>
            <a:ext cx="80682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srgbClr val="C00000"/>
                </a:solidFill>
                <a:effectLst/>
                <a:uLnTx/>
                <a:uFillTx/>
                <a:latin typeface="Calibri" panose="020F0502020204030204"/>
                <a:ea typeface="+mn-ea"/>
                <a:cs typeface="+mn-cs"/>
              </a:rPr>
              <a:t>0110</a:t>
            </a:r>
          </a:p>
        </p:txBody>
      </p:sp>
      <p:sp>
        <p:nvSpPr>
          <p:cNvPr id="46" name="Slide Number Placeholder 1">
            <a:extLst>
              <a:ext uri="{FF2B5EF4-FFF2-40B4-BE49-F238E27FC236}">
                <a16:creationId xmlns:a16="http://schemas.microsoft.com/office/drawing/2014/main" id="{3621D8AB-0476-47E8-BBF1-9B3371F99653}"/>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47" name="Group 46"/>
          <p:cNvGrpSpPr/>
          <p:nvPr/>
        </p:nvGrpSpPr>
        <p:grpSpPr>
          <a:xfrm>
            <a:off x="2165454" y="2624526"/>
            <a:ext cx="5689694" cy="3274069"/>
            <a:chOff x="2165454" y="2624526"/>
            <a:chExt cx="5689694" cy="3274069"/>
          </a:xfrm>
        </p:grpSpPr>
        <p:sp>
          <p:nvSpPr>
            <p:cNvPr id="48" name="Oval 47"/>
            <p:cNvSpPr/>
            <p:nvPr/>
          </p:nvSpPr>
          <p:spPr>
            <a:xfrm>
              <a:off x="2165454" y="4801353"/>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p:cNvSpPr/>
            <p:nvPr/>
          </p:nvSpPr>
          <p:spPr>
            <a:xfrm>
              <a:off x="4536088" y="4603109"/>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p:cNvSpPr txBox="1"/>
            <p:nvPr/>
          </p:nvSpPr>
          <p:spPr>
            <a:xfrm>
              <a:off x="3513583" y="4952134"/>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1</a:t>
              </a:r>
            </a:p>
          </p:txBody>
        </p:sp>
        <p:sp>
          <p:nvSpPr>
            <p:cNvPr id="51" name="TextBox 50"/>
            <p:cNvSpPr txBox="1"/>
            <p:nvPr/>
          </p:nvSpPr>
          <p:spPr>
            <a:xfrm>
              <a:off x="6816011" y="5590818"/>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52" name="TextBox 51"/>
            <p:cNvSpPr txBox="1"/>
            <p:nvPr/>
          </p:nvSpPr>
          <p:spPr>
            <a:xfrm>
              <a:off x="6775444" y="4187987"/>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sp>
          <p:nvSpPr>
            <p:cNvPr id="53" name="Oval 52"/>
            <p:cNvSpPr/>
            <p:nvPr/>
          </p:nvSpPr>
          <p:spPr>
            <a:xfrm>
              <a:off x="7585752" y="5607714"/>
              <a:ext cx="269396" cy="171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556716" y="2624526"/>
              <a:ext cx="24800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mn-cs"/>
                </a:rPr>
                <a:t>0</a:t>
              </a:r>
            </a:p>
          </p:txBody>
        </p:sp>
      </p:grpSp>
    </p:spTree>
    <p:extLst>
      <p:ext uri="{BB962C8B-B14F-4D97-AF65-F5344CB8AC3E}">
        <p14:creationId xmlns:p14="http://schemas.microsoft.com/office/powerpoint/2010/main" val="11555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ssolve">
                                      <p:cBhvr>
                                        <p:cTn id="38" dur="500"/>
                                        <p:tgtEl>
                                          <p:spTgt spid="2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ssolve">
                                      <p:cBhvr>
                                        <p:cTn id="44" dur="500"/>
                                        <p:tgtEl>
                                          <p:spTgt spid="2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500"/>
                                        <p:tgtEl>
                                          <p:spTgt spid="2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dissolve">
                                      <p:cBhvr>
                                        <p:cTn id="53" dur="500"/>
                                        <p:tgtEl>
                                          <p:spTgt spid="2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dissolv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dissolve">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dissolv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dissolv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dissolve">
                                      <p:cBhvr>
                                        <p:cTn id="86" dur="5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dissolve">
                                      <p:cBhvr>
                                        <p:cTn id="91" dur="5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dissolve">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dissolve">
                                      <p:cBhvr>
                                        <p:cTn id="101" dur="500"/>
                                        <p:tgtEl>
                                          <p:spTgt spid="1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9">
                                            <p:txEl>
                                              <p:pRg st="0" end="0"/>
                                            </p:txEl>
                                          </p:spTgt>
                                        </p:tgtEl>
                                        <p:attrNameLst>
                                          <p:attrName>style.visibility</p:attrName>
                                        </p:attrNameLst>
                                      </p:cBhvr>
                                      <p:to>
                                        <p:strVal val="visible"/>
                                      </p:to>
                                    </p:set>
                                    <p:animEffect transition="in" filter="dissolve">
                                      <p:cBhvr>
                                        <p:cTn id="106"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30" grpId="0"/>
      <p:bldP spid="31" grpId="0"/>
      <p:bldP spid="32" grpId="0"/>
      <p:bldP spid="36" grpId="0"/>
      <p:bldP spid="37" grpId="0"/>
      <p:bldP spid="38" grpId="0"/>
      <p:bldP spid="15" grpId="0"/>
      <p:bldP spid="21" grpId="0"/>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90690" y="818601"/>
            <a:ext cx="8810625" cy="5781675"/>
            <a:chOff x="1690687" y="818598"/>
            <a:chExt cx="8810625" cy="5781675"/>
          </a:xfrm>
        </p:grpSpPr>
        <p:grpSp>
          <p:nvGrpSpPr>
            <p:cNvPr id="3" name="Group 2"/>
            <p:cNvGrpSpPr/>
            <p:nvPr/>
          </p:nvGrpSpPr>
          <p:grpSpPr>
            <a:xfrm>
              <a:off x="1690687" y="818598"/>
              <a:ext cx="8810625" cy="5781675"/>
              <a:chOff x="1690687" y="538162"/>
              <a:chExt cx="8810625" cy="5781675"/>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90687" y="538162"/>
                <a:ext cx="8810625" cy="5781675"/>
              </a:xfrm>
              <a:prstGeom prst="rect">
                <a:avLst/>
              </a:prstGeom>
            </p:spPr>
          </p:pic>
          <p:sp>
            <p:nvSpPr>
              <p:cNvPr id="5" name="Rectangle 4"/>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3" name="TextBox 52"/>
            <p:cNvSpPr txBox="1"/>
            <p:nvPr/>
          </p:nvSpPr>
          <p:spPr>
            <a:xfrm>
              <a:off x="3502702" y="3978189"/>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54" name="TextBox 53"/>
            <p:cNvSpPr txBox="1"/>
            <p:nvPr/>
          </p:nvSpPr>
          <p:spPr>
            <a:xfrm>
              <a:off x="8215640" y="1359889"/>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56" name="TextBox 55"/>
            <p:cNvSpPr txBox="1"/>
            <p:nvPr/>
          </p:nvSpPr>
          <p:spPr>
            <a:xfrm>
              <a:off x="6155404" y="4198141"/>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67" name="TextBox 66"/>
            <p:cNvSpPr txBox="1"/>
            <p:nvPr/>
          </p:nvSpPr>
          <p:spPr>
            <a:xfrm>
              <a:off x="9470349" y="4839028"/>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6" name="TextBox 5"/>
          <p:cNvSpPr txBox="1"/>
          <p:nvPr/>
        </p:nvSpPr>
        <p:spPr>
          <a:xfrm>
            <a:off x="268942" y="737637"/>
            <a:ext cx="1116101"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rPr>
              <a:t>Q2(a)</a:t>
            </a:r>
          </a:p>
        </p:txBody>
      </p:sp>
      <p:sp>
        <p:nvSpPr>
          <p:cNvPr id="8" name="TextBox 7"/>
          <p:cNvSpPr txBox="1"/>
          <p:nvPr/>
        </p:nvSpPr>
        <p:spPr>
          <a:xfrm>
            <a:off x="403412" y="115043"/>
            <a:ext cx="2057400" cy="400110"/>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SUB instruction</a:t>
            </a:r>
          </a:p>
        </p:txBody>
      </p:sp>
      <p:grpSp>
        <p:nvGrpSpPr>
          <p:cNvPr id="17" name="Group 16"/>
          <p:cNvGrpSpPr/>
          <p:nvPr/>
        </p:nvGrpSpPr>
        <p:grpSpPr>
          <a:xfrm>
            <a:off x="1673108" y="1786510"/>
            <a:ext cx="303611" cy="2205317"/>
            <a:chOff x="1673108" y="1506071"/>
            <a:chExt cx="303610" cy="2205317"/>
          </a:xfrm>
        </p:grpSpPr>
        <p:cxnSp>
          <p:nvCxnSpPr>
            <p:cNvPr id="10" name="Straight Connector 9"/>
            <p:cNvCxnSpPr/>
            <p:nvPr/>
          </p:nvCxnSpPr>
          <p:spPr>
            <a:xfrm flipH="1">
              <a:off x="1690687" y="1506071"/>
              <a:ext cx="286031"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3108" y="1506071"/>
              <a:ext cx="17579" cy="220531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90688" y="3711388"/>
              <a:ext cx="286030" cy="0"/>
            </a:xfrm>
            <a:prstGeom prst="line">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622179" y="91306"/>
            <a:ext cx="166295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Inst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-Mem (400)</a:t>
            </a:r>
          </a:p>
        </p:txBody>
      </p:sp>
      <p:grpSp>
        <p:nvGrpSpPr>
          <p:cNvPr id="99" name="Group 98"/>
          <p:cNvGrpSpPr/>
          <p:nvPr/>
        </p:nvGrpSpPr>
        <p:grpSpPr>
          <a:xfrm>
            <a:off x="4249273" y="91306"/>
            <a:ext cx="1846729" cy="369332"/>
            <a:chOff x="4249270" y="91305"/>
            <a:chExt cx="1846729" cy="369331"/>
          </a:xfrm>
        </p:grpSpPr>
        <p:cxnSp>
          <p:nvCxnSpPr>
            <p:cNvPr id="20" name="Straight Arrow Connector 19"/>
            <p:cNvCxnSpPr/>
            <p:nvPr/>
          </p:nvCxnSpPr>
          <p:spPr>
            <a:xfrm>
              <a:off x="4249270"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5798" y="91305"/>
              <a:ext cx="1600201" cy="369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 (200)</a:t>
              </a:r>
            </a:p>
          </p:txBody>
        </p:sp>
      </p:grpSp>
      <p:grpSp>
        <p:nvGrpSpPr>
          <p:cNvPr id="57" name="Group 56"/>
          <p:cNvGrpSpPr/>
          <p:nvPr/>
        </p:nvGrpSpPr>
        <p:grpSpPr>
          <a:xfrm>
            <a:off x="2716310" y="3362923"/>
            <a:ext cx="1828799" cy="1213444"/>
            <a:chOff x="2716306" y="3362923"/>
            <a:chExt cx="1828799" cy="1213444"/>
          </a:xfrm>
        </p:grpSpPr>
        <p:cxnSp>
          <p:nvCxnSpPr>
            <p:cNvPr id="29" name="Straight Arrow Connector 28"/>
            <p:cNvCxnSpPr/>
            <p:nvPr/>
          </p:nvCxnSpPr>
          <p:spPr>
            <a:xfrm>
              <a:off x="2716306" y="3362923"/>
              <a:ext cx="1828799" cy="119865"/>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3435" y="3799760"/>
              <a:ext cx="591670" cy="1725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16306" y="3799760"/>
              <a:ext cx="1237129" cy="173081"/>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6306" y="4576367"/>
              <a:ext cx="945775"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62082" y="4198141"/>
              <a:ext cx="795617" cy="378226"/>
            </a:xfrm>
            <a:prstGeom prst="line">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285119" y="414469"/>
            <a:ext cx="1833291" cy="504577"/>
            <a:chOff x="4285119" y="414470"/>
            <a:chExt cx="1833290" cy="504576"/>
          </a:xfrm>
        </p:grpSpPr>
        <p:sp>
          <p:nvSpPr>
            <p:cNvPr id="50" name="TextBox 49"/>
            <p:cNvSpPr txBox="1"/>
            <p:nvPr/>
          </p:nvSpPr>
          <p:spPr>
            <a:xfrm>
              <a:off x="4518208" y="549714"/>
              <a:ext cx="16002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Control (100)</a:t>
              </a:r>
            </a:p>
          </p:txBody>
        </p:sp>
        <p:cxnSp>
          <p:nvCxnSpPr>
            <p:cNvPr id="51" name="Straight Arrow Connector 50"/>
            <p:cNvCxnSpPr/>
            <p:nvPr/>
          </p:nvCxnSpPr>
          <p:spPr>
            <a:xfrm>
              <a:off x="4285119" y="414470"/>
              <a:ext cx="280153" cy="323166"/>
            </a:xfrm>
            <a:prstGeom prst="straightConnector1">
              <a:avLst/>
            </a:prstGeom>
            <a:ln w="2857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716307" y="2581835"/>
            <a:ext cx="153296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70495" y="91308"/>
            <a:ext cx="1837765" cy="646331"/>
            <a:chOff x="5970492" y="91305"/>
            <a:chExt cx="1837765" cy="646331"/>
          </a:xfrm>
        </p:grpSpPr>
        <p:cxnSp>
          <p:nvCxnSpPr>
            <p:cNvPr id="27" name="Straight Arrow Connector 26"/>
            <p:cNvCxnSpPr/>
            <p:nvPr/>
          </p:nvCxnSpPr>
          <p:spPr>
            <a:xfrm>
              <a:off x="5970492"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08056" y="91305"/>
              <a:ext cx="1600201"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ALUSrc</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4" name="Group 103"/>
          <p:cNvGrpSpPr/>
          <p:nvPr/>
        </p:nvGrpSpPr>
        <p:grpSpPr>
          <a:xfrm>
            <a:off x="7776877" y="91308"/>
            <a:ext cx="1039912" cy="646331"/>
            <a:chOff x="7776877" y="91305"/>
            <a:chExt cx="1039912" cy="646331"/>
          </a:xfrm>
        </p:grpSpPr>
        <p:cxnSp>
          <p:nvCxnSpPr>
            <p:cNvPr id="61" name="Straight Arrow Connector 60"/>
            <p:cNvCxnSpPr/>
            <p:nvPr/>
          </p:nvCxnSpPr>
          <p:spPr>
            <a:xfrm>
              <a:off x="777687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045821" y="91305"/>
              <a:ext cx="77096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(120)</a:t>
              </a:r>
            </a:p>
          </p:txBody>
        </p:sp>
      </p:grpSp>
      <p:grpSp>
        <p:nvGrpSpPr>
          <p:cNvPr id="105" name="Group 104"/>
          <p:cNvGrpSpPr/>
          <p:nvPr/>
        </p:nvGrpSpPr>
        <p:grpSpPr>
          <a:xfrm>
            <a:off x="8727140" y="91308"/>
            <a:ext cx="1792947" cy="646331"/>
            <a:chOff x="8727137" y="91305"/>
            <a:chExt cx="1792947" cy="646331"/>
          </a:xfrm>
        </p:grpSpPr>
        <p:cxnSp>
          <p:nvCxnSpPr>
            <p:cNvPr id="63" name="Straight Arrow Connector 62"/>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MToR</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6" name="Group 105"/>
          <p:cNvGrpSpPr/>
          <p:nvPr/>
        </p:nvGrpSpPr>
        <p:grpSpPr>
          <a:xfrm>
            <a:off x="10416987" y="91308"/>
            <a:ext cx="1447797" cy="646331"/>
            <a:chOff x="10416984" y="91305"/>
            <a:chExt cx="1447797" cy="646331"/>
          </a:xfrm>
        </p:grpSpPr>
        <p:cxnSp>
          <p:nvCxnSpPr>
            <p:cNvPr id="65" name="Straight Arrow Connector 64"/>
            <p:cNvCxnSpPr/>
            <p:nvPr/>
          </p:nvCxnSpPr>
          <p:spPr>
            <a:xfrm>
              <a:off x="10416984"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670237" y="91305"/>
              <a:ext cx="1194544"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(200)</a:t>
              </a:r>
            </a:p>
          </p:txBody>
        </p:sp>
      </p:grpSp>
      <p:grpSp>
        <p:nvGrpSpPr>
          <p:cNvPr id="107" name="Group 106"/>
          <p:cNvGrpSpPr/>
          <p:nvPr/>
        </p:nvGrpSpPr>
        <p:grpSpPr>
          <a:xfrm>
            <a:off x="5607422" y="3499049"/>
            <a:ext cx="1317812" cy="871249"/>
            <a:chOff x="5607421" y="3499045"/>
            <a:chExt cx="1317812" cy="871249"/>
          </a:xfrm>
        </p:grpSpPr>
        <p:cxnSp>
          <p:nvCxnSpPr>
            <p:cNvPr id="68" name="Straight Arrow Connector 67"/>
            <p:cNvCxnSpPr/>
            <p:nvPr/>
          </p:nvCxnSpPr>
          <p:spPr>
            <a:xfrm>
              <a:off x="5607421" y="3499045"/>
              <a:ext cx="1317812"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607421" y="4370294"/>
              <a:ext cx="658906"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6266327" y="4370297"/>
            <a:ext cx="658907" cy="206073"/>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7637932" y="4249274"/>
            <a:ext cx="2017059" cy="1237129"/>
            <a:chOff x="7637929" y="4249271"/>
            <a:chExt cx="2017059" cy="1237129"/>
          </a:xfrm>
        </p:grpSpPr>
        <p:cxnSp>
          <p:nvCxnSpPr>
            <p:cNvPr id="76" name="Straight Connector 75"/>
            <p:cNvCxnSpPr/>
            <p:nvPr/>
          </p:nvCxnSpPr>
          <p:spPr>
            <a:xfrm>
              <a:off x="7637929" y="4249271"/>
              <a:ext cx="170328"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76877" y="4249271"/>
              <a:ext cx="0" cy="123712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776877" y="5486400"/>
              <a:ext cx="1878111"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262717" y="4576370"/>
            <a:ext cx="5844983" cy="1246209"/>
            <a:chOff x="4262716" y="4576367"/>
            <a:chExt cx="5844982" cy="1246209"/>
          </a:xfrm>
        </p:grpSpPr>
        <p:cxnSp>
          <p:nvCxnSpPr>
            <p:cNvPr id="86" name="Straight Connector 85"/>
            <p:cNvCxnSpPr/>
            <p:nvPr/>
          </p:nvCxnSpPr>
          <p:spPr>
            <a:xfrm>
              <a:off x="9914964" y="5221942"/>
              <a:ext cx="192734"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107698" y="5221942"/>
              <a:ext cx="0" cy="600634"/>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285127" y="5822576"/>
              <a:ext cx="5818089"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285119" y="4576367"/>
              <a:ext cx="8" cy="124620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4262716" y="4576367"/>
              <a:ext cx="233082" cy="448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5970495" y="692771"/>
            <a:ext cx="17996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1" u="none" strike="noStrike" kern="1200" cap="none" spc="0" normalizeH="0" baseline="0" noProof="0" dirty="0">
                <a:ln>
                  <a:noFill/>
                </a:ln>
                <a:solidFill>
                  <a:srgbClr val="C00000"/>
                </a:solidFill>
                <a:effectLst/>
                <a:uLnTx/>
                <a:uFillTx/>
                <a:latin typeface="Calibri" panose="020F0502020204030204"/>
                <a:ea typeface="+mn-ea"/>
                <a:cs typeface="+mn-cs"/>
              </a:rPr>
              <a:t>Not critical path</a:t>
            </a:r>
          </a:p>
        </p:txBody>
      </p:sp>
      <p:sp>
        <p:nvSpPr>
          <p:cNvPr id="108" name="TextBox 107"/>
          <p:cNvSpPr txBox="1"/>
          <p:nvPr/>
        </p:nvSpPr>
        <p:spPr>
          <a:xfrm>
            <a:off x="9198593" y="1199303"/>
            <a:ext cx="2666191" cy="646331"/>
          </a:xfrm>
          <a:prstGeom prst="rect">
            <a:avLst/>
          </a:prstGeom>
          <a:solidFill>
            <a:schemeClr val="accent2">
              <a:lumMod val="40000"/>
              <a:lumOff val="60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400+200+30+120+30+200 = 980ps</a:t>
            </a:r>
          </a:p>
        </p:txBody>
      </p:sp>
      <p:sp>
        <p:nvSpPr>
          <p:cNvPr id="58" name="TextBox 57"/>
          <p:cNvSpPr txBox="1"/>
          <p:nvPr/>
        </p:nvSpPr>
        <p:spPr>
          <a:xfrm>
            <a:off x="8368040" y="1512290"/>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69" name="Slide Number Placeholder 1">
            <a:extLst>
              <a:ext uri="{FF2B5EF4-FFF2-40B4-BE49-F238E27FC236}">
                <a16:creationId xmlns:a16="http://schemas.microsoft.com/office/drawing/2014/main" id="{570AAAD4-029E-4A7E-8633-6F0B95C8A230}"/>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A857874-CE59-4AC2-BDD6-D49ED71407D2}"/>
              </a:ext>
            </a:extLst>
          </p:cNvPr>
          <p:cNvSpPr txBox="1"/>
          <p:nvPr/>
        </p:nvSpPr>
        <p:spPr>
          <a:xfrm>
            <a:off x="315715" y="1293392"/>
            <a:ext cx="1127310" cy="5478423"/>
          </a:xfrm>
          <a:prstGeom prst="rect">
            <a:avLst/>
          </a:prstGeom>
          <a:solidFill>
            <a:srgbClr val="95F3E8"/>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Inst-Mem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400ps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Adder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MUX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120ps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Reg-File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Data-Mem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350ps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Control/</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ALUControl</a:t>
            </a:r>
            <a:endPar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Lshft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signext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20ps</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45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02">
                                            <p:txEl>
                                              <p:pRg st="0" end="0"/>
                                            </p:txEl>
                                          </p:spTgt>
                                        </p:tgtEl>
                                        <p:attrNameLst>
                                          <p:attrName>style.visibility</p:attrName>
                                        </p:attrNameLst>
                                      </p:cBhvr>
                                      <p:to>
                                        <p:strVal val="visible"/>
                                      </p:to>
                                    </p:set>
                                    <p:animEffect transition="in" filter="dissolve">
                                      <p:cBhvr>
                                        <p:cTn id="33" dur="500"/>
                                        <p:tgtEl>
                                          <p:spTgt spid="10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dissolve">
                                      <p:cBhvr>
                                        <p:cTn id="38" dur="500"/>
                                        <p:tgtEl>
                                          <p:spTgt spid="103"/>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wipe(left)">
                                      <p:cBhvr>
                                        <p:cTn id="42" dur="5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dissolve">
                                      <p:cBhvr>
                                        <p:cTn id="47" dur="500"/>
                                        <p:tgtEl>
                                          <p:spTgt spid="10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wipe(left)">
                                      <p:cBhvr>
                                        <p:cTn id="60" dur="500"/>
                                        <p:tgtEl>
                                          <p:spTgt spid="9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dissolve">
                                      <p:cBhvr>
                                        <p:cTn id="65" dur="500"/>
                                        <p:tgtEl>
                                          <p:spTgt spid="106"/>
                                        </p:tgtEl>
                                      </p:cBhvr>
                                    </p:animEffec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wipe(right)">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dissolve">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90690" y="818601"/>
            <a:ext cx="8810625" cy="5781675"/>
            <a:chOff x="1690687" y="818598"/>
            <a:chExt cx="8810625" cy="5781675"/>
          </a:xfrm>
        </p:grpSpPr>
        <p:grpSp>
          <p:nvGrpSpPr>
            <p:cNvPr id="3" name="Group 2"/>
            <p:cNvGrpSpPr/>
            <p:nvPr/>
          </p:nvGrpSpPr>
          <p:grpSpPr>
            <a:xfrm>
              <a:off x="1690687" y="818598"/>
              <a:ext cx="8810625" cy="5781675"/>
              <a:chOff x="1690687" y="538162"/>
              <a:chExt cx="8810625" cy="5781675"/>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90687" y="538162"/>
                <a:ext cx="8810625" cy="5781675"/>
              </a:xfrm>
              <a:prstGeom prst="rect">
                <a:avLst/>
              </a:prstGeom>
            </p:spPr>
          </p:pic>
          <p:sp>
            <p:nvSpPr>
              <p:cNvPr id="5" name="Rectangle 4"/>
              <p:cNvSpPr/>
              <p:nvPr/>
            </p:nvSpPr>
            <p:spPr>
              <a:xfrm>
                <a:off x="9910482" y="538162"/>
                <a:ext cx="590830" cy="283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0" name="TextBox 59"/>
            <p:cNvSpPr txBox="1"/>
            <p:nvPr/>
          </p:nvSpPr>
          <p:spPr>
            <a:xfrm>
              <a:off x="3502702" y="3978189"/>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3" name="TextBox 72"/>
            <p:cNvSpPr txBox="1"/>
            <p:nvPr/>
          </p:nvSpPr>
          <p:spPr>
            <a:xfrm>
              <a:off x="8215640" y="1359889"/>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4" name="TextBox 73"/>
            <p:cNvSpPr txBox="1"/>
            <p:nvPr/>
          </p:nvSpPr>
          <p:spPr>
            <a:xfrm>
              <a:off x="6155404" y="4198141"/>
              <a:ext cx="202219"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sp>
          <p:nvSpPr>
            <p:cNvPr id="75" name="TextBox 74"/>
            <p:cNvSpPr txBox="1"/>
            <p:nvPr/>
          </p:nvSpPr>
          <p:spPr>
            <a:xfrm>
              <a:off x="9470349" y="4839028"/>
              <a:ext cx="202219" cy="6617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1</a:t>
              </a: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endPar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200"/>
                </a:spcAft>
                <a:buClrTx/>
                <a:buSzTx/>
                <a:buFontTx/>
                <a:buNone/>
                <a:tabLst/>
                <a:defRPr/>
              </a:pPr>
              <a:r>
                <a:rPr kumimoji="0" lang="en-SG" sz="800" b="0" i="0" u="none" strike="noStrike" kern="1200" cap="none" spc="0" normalizeH="0" baseline="0" noProof="0" dirty="0">
                  <a:ln>
                    <a:noFill/>
                  </a:ln>
                  <a:solidFill>
                    <a:srgbClr val="0033CC"/>
                  </a:solidFill>
                  <a:effectLst/>
                  <a:uLnTx/>
                  <a:uFillTx/>
                  <a:latin typeface="Calibri" panose="020F0502020204030204"/>
                  <a:ea typeface="+mn-ea"/>
                  <a:cs typeface="+mn-cs"/>
                </a:rPr>
                <a:t>0</a:t>
              </a:r>
              <a:endParaRPr kumimoji="0" lang="en-US" sz="800" b="0" i="0" u="none" strike="noStrike" kern="1200" cap="none" spc="0" normalizeH="0" baseline="0" noProof="0" dirty="0">
                <a:ln>
                  <a:noFill/>
                </a:ln>
                <a:solidFill>
                  <a:srgbClr val="0033CC"/>
                </a:solidFill>
                <a:effectLst/>
                <a:uLnTx/>
                <a:uFillTx/>
                <a:latin typeface="Calibri" panose="020F0502020204030204"/>
                <a:ea typeface="+mn-ea"/>
                <a:cs typeface="+mn-cs"/>
              </a:endParaRPr>
            </a:p>
          </p:txBody>
        </p:sp>
      </p:grpSp>
      <p:sp>
        <p:nvSpPr>
          <p:cNvPr id="6" name="TextBox 5"/>
          <p:cNvSpPr txBox="1"/>
          <p:nvPr/>
        </p:nvSpPr>
        <p:spPr>
          <a:xfrm>
            <a:off x="268942" y="737637"/>
            <a:ext cx="1148729"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2800" b="0" i="0" u="none" strike="noStrike" kern="1200" cap="none" spc="0" normalizeH="0" baseline="0" noProof="0" dirty="0">
                <a:ln>
                  <a:noFill/>
                </a:ln>
                <a:solidFill>
                  <a:srgbClr val="C00000"/>
                </a:solidFill>
                <a:effectLst/>
                <a:uLnTx/>
                <a:uFillTx/>
                <a:latin typeface="Calibri" panose="020F0502020204030204"/>
                <a:ea typeface="+mn-ea"/>
                <a:cs typeface="+mn-cs"/>
              </a:rPr>
              <a:t>Q2(b)</a:t>
            </a:r>
          </a:p>
        </p:txBody>
      </p:sp>
      <p:sp>
        <p:nvSpPr>
          <p:cNvPr id="8" name="TextBox 7"/>
          <p:cNvSpPr txBox="1"/>
          <p:nvPr/>
        </p:nvSpPr>
        <p:spPr>
          <a:xfrm>
            <a:off x="403412" y="115043"/>
            <a:ext cx="2057400" cy="400110"/>
          </a:xfrm>
          <a:prstGeom prst="rect">
            <a:avLst/>
          </a:prstGeom>
          <a:solidFill>
            <a:schemeClr val="accent4">
              <a:lumMod val="20000"/>
              <a:lumOff val="80000"/>
            </a:schemeClr>
          </a:solidFill>
          <a:ln>
            <a:solidFill>
              <a:srgbClr val="66006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000000"/>
                </a:solidFill>
                <a:effectLst/>
                <a:uLnTx/>
                <a:uFillTx/>
                <a:latin typeface="Calibri" panose="020F0502020204030204"/>
                <a:ea typeface="+mn-ea"/>
                <a:cs typeface="Courier New" panose="02070309020205020404" pitchFamily="49" charset="0"/>
              </a:rPr>
              <a:t>LW instruction</a:t>
            </a:r>
          </a:p>
        </p:txBody>
      </p:sp>
      <p:grpSp>
        <p:nvGrpSpPr>
          <p:cNvPr id="17" name="Group 16"/>
          <p:cNvGrpSpPr/>
          <p:nvPr/>
        </p:nvGrpSpPr>
        <p:grpSpPr>
          <a:xfrm>
            <a:off x="1673108" y="1786510"/>
            <a:ext cx="303611" cy="2205317"/>
            <a:chOff x="1673108" y="1506071"/>
            <a:chExt cx="303610" cy="2205317"/>
          </a:xfrm>
        </p:grpSpPr>
        <p:cxnSp>
          <p:nvCxnSpPr>
            <p:cNvPr id="10" name="Straight Connector 9"/>
            <p:cNvCxnSpPr/>
            <p:nvPr/>
          </p:nvCxnSpPr>
          <p:spPr>
            <a:xfrm flipH="1">
              <a:off x="1690687" y="1506071"/>
              <a:ext cx="286031"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3108" y="1506071"/>
              <a:ext cx="17579" cy="220531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90688" y="3711388"/>
              <a:ext cx="286030" cy="0"/>
            </a:xfrm>
            <a:prstGeom prst="line">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622179" y="91306"/>
            <a:ext cx="166295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Inst</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-Mem (400)</a:t>
            </a:r>
          </a:p>
        </p:txBody>
      </p:sp>
      <p:grpSp>
        <p:nvGrpSpPr>
          <p:cNvPr id="99" name="Group 98"/>
          <p:cNvGrpSpPr/>
          <p:nvPr/>
        </p:nvGrpSpPr>
        <p:grpSpPr>
          <a:xfrm>
            <a:off x="4249273" y="91306"/>
            <a:ext cx="1846729" cy="369332"/>
            <a:chOff x="4249270" y="91305"/>
            <a:chExt cx="1846729" cy="369331"/>
          </a:xfrm>
        </p:grpSpPr>
        <p:cxnSp>
          <p:nvCxnSpPr>
            <p:cNvPr id="20" name="Straight Arrow Connector 19"/>
            <p:cNvCxnSpPr/>
            <p:nvPr/>
          </p:nvCxnSpPr>
          <p:spPr>
            <a:xfrm>
              <a:off x="4249270"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5798" y="91305"/>
              <a:ext cx="1600201" cy="369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 (200)</a:t>
              </a:r>
            </a:p>
          </p:txBody>
        </p:sp>
      </p:grpSp>
      <p:grpSp>
        <p:nvGrpSpPr>
          <p:cNvPr id="16" name="Group 15"/>
          <p:cNvGrpSpPr/>
          <p:nvPr/>
        </p:nvGrpSpPr>
        <p:grpSpPr>
          <a:xfrm>
            <a:off x="2716310" y="3362923"/>
            <a:ext cx="1828799" cy="835219"/>
            <a:chOff x="2716306" y="3362923"/>
            <a:chExt cx="1828799" cy="835218"/>
          </a:xfrm>
        </p:grpSpPr>
        <p:cxnSp>
          <p:nvCxnSpPr>
            <p:cNvPr id="29" name="Straight Arrow Connector 28"/>
            <p:cNvCxnSpPr/>
            <p:nvPr/>
          </p:nvCxnSpPr>
          <p:spPr>
            <a:xfrm>
              <a:off x="2716306" y="3362923"/>
              <a:ext cx="1828799" cy="119865"/>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3435" y="3799760"/>
              <a:ext cx="591670" cy="1725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16306" y="3799760"/>
              <a:ext cx="1237129" cy="173081"/>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09365" y="3910726"/>
              <a:ext cx="0" cy="287415"/>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09365" y="4198141"/>
              <a:ext cx="1248334" cy="0"/>
            </a:xfrm>
            <a:prstGeom prst="line">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285119" y="414469"/>
            <a:ext cx="1833291" cy="504577"/>
            <a:chOff x="4285119" y="414470"/>
            <a:chExt cx="1833290" cy="504576"/>
          </a:xfrm>
        </p:grpSpPr>
        <p:sp>
          <p:nvSpPr>
            <p:cNvPr id="50" name="TextBox 49"/>
            <p:cNvSpPr txBox="1"/>
            <p:nvPr/>
          </p:nvSpPr>
          <p:spPr>
            <a:xfrm>
              <a:off x="4518208" y="549714"/>
              <a:ext cx="16002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Control (100)</a:t>
              </a:r>
            </a:p>
          </p:txBody>
        </p:sp>
        <p:cxnSp>
          <p:nvCxnSpPr>
            <p:cNvPr id="51" name="Straight Arrow Connector 50"/>
            <p:cNvCxnSpPr/>
            <p:nvPr/>
          </p:nvCxnSpPr>
          <p:spPr>
            <a:xfrm>
              <a:off x="4285119" y="414470"/>
              <a:ext cx="280153" cy="323166"/>
            </a:xfrm>
            <a:prstGeom prst="straightConnector1">
              <a:avLst/>
            </a:prstGeom>
            <a:ln w="2857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716307" y="2581835"/>
            <a:ext cx="153296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6122485" y="91308"/>
            <a:ext cx="1039912" cy="646331"/>
            <a:chOff x="7776877" y="91305"/>
            <a:chExt cx="1039912" cy="646331"/>
          </a:xfrm>
        </p:grpSpPr>
        <p:cxnSp>
          <p:nvCxnSpPr>
            <p:cNvPr id="61" name="Straight Arrow Connector 60"/>
            <p:cNvCxnSpPr/>
            <p:nvPr/>
          </p:nvCxnSpPr>
          <p:spPr>
            <a:xfrm>
              <a:off x="777687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045821" y="91305"/>
              <a:ext cx="77096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(120)</a:t>
              </a:r>
            </a:p>
          </p:txBody>
        </p:sp>
      </p:grpSp>
      <p:grpSp>
        <p:nvGrpSpPr>
          <p:cNvPr id="105" name="Group 104"/>
          <p:cNvGrpSpPr/>
          <p:nvPr/>
        </p:nvGrpSpPr>
        <p:grpSpPr>
          <a:xfrm>
            <a:off x="8762595" y="91308"/>
            <a:ext cx="1792947" cy="646331"/>
            <a:chOff x="8727137" y="91305"/>
            <a:chExt cx="1792947" cy="646331"/>
          </a:xfrm>
        </p:grpSpPr>
        <p:cxnSp>
          <p:nvCxnSpPr>
            <p:cNvPr id="63" name="Straight Arrow Connector 62"/>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MUX (</a:t>
              </a: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MToR</a:t>
              </a: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(30)</a:t>
              </a:r>
            </a:p>
          </p:txBody>
        </p:sp>
      </p:grpSp>
      <p:grpSp>
        <p:nvGrpSpPr>
          <p:cNvPr id="106" name="Group 105"/>
          <p:cNvGrpSpPr/>
          <p:nvPr/>
        </p:nvGrpSpPr>
        <p:grpSpPr>
          <a:xfrm>
            <a:off x="10452442" y="91308"/>
            <a:ext cx="1447797" cy="646331"/>
            <a:chOff x="10416984" y="91305"/>
            <a:chExt cx="1447797" cy="646331"/>
          </a:xfrm>
        </p:grpSpPr>
        <p:cxnSp>
          <p:nvCxnSpPr>
            <p:cNvPr id="65" name="Straight Arrow Connector 64"/>
            <p:cNvCxnSpPr/>
            <p:nvPr/>
          </p:nvCxnSpPr>
          <p:spPr>
            <a:xfrm>
              <a:off x="10416984"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670237" y="91305"/>
              <a:ext cx="1194544"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Reg.File</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(200)</a:t>
              </a:r>
            </a:p>
          </p:txBody>
        </p:sp>
      </p:grpSp>
      <p:cxnSp>
        <p:nvCxnSpPr>
          <p:cNvPr id="83" name="Straight Arrow Connector 82"/>
          <p:cNvCxnSpPr/>
          <p:nvPr/>
        </p:nvCxnSpPr>
        <p:spPr>
          <a:xfrm flipV="1">
            <a:off x="7634885" y="4272985"/>
            <a:ext cx="444593" cy="2409"/>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4262717" y="4576370"/>
            <a:ext cx="5844983" cy="1246209"/>
            <a:chOff x="4262716" y="4576367"/>
            <a:chExt cx="5844982" cy="1246209"/>
          </a:xfrm>
        </p:grpSpPr>
        <p:cxnSp>
          <p:nvCxnSpPr>
            <p:cNvPr id="86" name="Straight Connector 85"/>
            <p:cNvCxnSpPr/>
            <p:nvPr/>
          </p:nvCxnSpPr>
          <p:spPr>
            <a:xfrm>
              <a:off x="9914964" y="5221942"/>
              <a:ext cx="192734"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0107698" y="5221942"/>
              <a:ext cx="0" cy="600634"/>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285127" y="5822576"/>
              <a:ext cx="5818089"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285119" y="4576367"/>
              <a:ext cx="8" cy="1246209"/>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4262716" y="4576367"/>
              <a:ext cx="233082" cy="4482"/>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5970495" y="692771"/>
            <a:ext cx="179966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1" u="none" strike="noStrike" kern="1200" cap="none" spc="0" normalizeH="0" baseline="0" noProof="0" dirty="0">
                <a:ln>
                  <a:noFill/>
                </a:ln>
                <a:solidFill>
                  <a:srgbClr val="C00000"/>
                </a:solidFill>
                <a:effectLst/>
                <a:uLnTx/>
                <a:uFillTx/>
                <a:latin typeface="Calibri" panose="020F0502020204030204"/>
                <a:ea typeface="+mn-ea"/>
                <a:cs typeface="+mn-cs"/>
              </a:rPr>
              <a:t>Not critical path</a:t>
            </a:r>
          </a:p>
        </p:txBody>
      </p:sp>
      <p:sp>
        <p:nvSpPr>
          <p:cNvPr id="108" name="TextBox 107"/>
          <p:cNvSpPr txBox="1"/>
          <p:nvPr/>
        </p:nvSpPr>
        <p:spPr>
          <a:xfrm>
            <a:off x="9198593" y="1199303"/>
            <a:ext cx="2825087" cy="646331"/>
          </a:xfrm>
          <a:prstGeom prst="rect">
            <a:avLst/>
          </a:prstGeom>
          <a:solidFill>
            <a:schemeClr val="accent2">
              <a:lumMod val="40000"/>
              <a:lumOff val="60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400+200+120+350+30+200 = 1300ps</a:t>
            </a:r>
          </a:p>
        </p:txBody>
      </p:sp>
      <p:grpSp>
        <p:nvGrpSpPr>
          <p:cNvPr id="12" name="Group 11"/>
          <p:cNvGrpSpPr/>
          <p:nvPr/>
        </p:nvGrpSpPr>
        <p:grpSpPr>
          <a:xfrm>
            <a:off x="6413410" y="5070401"/>
            <a:ext cx="5228133" cy="1553651"/>
            <a:chOff x="6413407" y="5070399"/>
            <a:chExt cx="5228133" cy="1553651"/>
          </a:xfrm>
        </p:grpSpPr>
        <p:sp>
          <p:nvSpPr>
            <p:cNvPr id="7" name="Freeform 6"/>
            <p:cNvSpPr/>
            <p:nvPr/>
          </p:nvSpPr>
          <p:spPr>
            <a:xfrm>
              <a:off x="6413407" y="5070399"/>
              <a:ext cx="2306472" cy="1009934"/>
            </a:xfrm>
            <a:custGeom>
              <a:avLst/>
              <a:gdLst>
                <a:gd name="connsiteX0" fmla="*/ 2306472 w 2306472"/>
                <a:gd name="connsiteY0" fmla="*/ 1009934 h 1009934"/>
                <a:gd name="connsiteX1" fmla="*/ 409433 w 2306472"/>
                <a:gd name="connsiteY1" fmla="*/ 436729 h 1009934"/>
                <a:gd name="connsiteX2" fmla="*/ 0 w 2306472"/>
                <a:gd name="connsiteY2" fmla="*/ 0 h 1009934"/>
              </a:gdLst>
              <a:ahLst/>
              <a:cxnLst>
                <a:cxn ang="0">
                  <a:pos x="connsiteX0" y="connsiteY0"/>
                </a:cxn>
                <a:cxn ang="0">
                  <a:pos x="connsiteX1" y="connsiteY1"/>
                </a:cxn>
                <a:cxn ang="0">
                  <a:pos x="connsiteX2" y="connsiteY2"/>
                </a:cxn>
              </a:cxnLst>
              <a:rect l="l" t="t" r="r" b="b"/>
              <a:pathLst>
                <a:path w="2306472" h="1009934">
                  <a:moveTo>
                    <a:pt x="2306472" y="1009934"/>
                  </a:moveTo>
                  <a:cubicBezTo>
                    <a:pt x="1550158" y="807492"/>
                    <a:pt x="793845" y="605051"/>
                    <a:pt x="409433" y="436729"/>
                  </a:cubicBezTo>
                  <a:cubicBezTo>
                    <a:pt x="25021" y="268407"/>
                    <a:pt x="12510" y="134203"/>
                    <a:pt x="0" y="0"/>
                  </a:cubicBezTo>
                </a:path>
              </a:pathLst>
            </a:custGeom>
            <a:noFill/>
            <a:ln w="28575">
              <a:solidFill>
                <a:schemeClr val="tx1"/>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8762592" y="5977719"/>
              <a:ext cx="287894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C00000"/>
                  </a:solidFill>
                  <a:effectLst/>
                  <a:uLnTx/>
                  <a:uFillTx/>
                  <a:latin typeface="Calibri" panose="020F0502020204030204"/>
                  <a:ea typeface="+mn-ea"/>
                  <a:cs typeface="+mn-cs"/>
                </a:rPr>
                <a:t>Why is MUX (</a:t>
              </a:r>
              <a:r>
                <a:rPr kumimoji="0" lang="en-SG" sz="1800" b="0" i="0" u="none" strike="noStrike" kern="1200" cap="none" spc="0" normalizeH="0" baseline="0" noProof="0" dirty="0" err="1">
                  <a:ln>
                    <a:noFill/>
                  </a:ln>
                  <a:solidFill>
                    <a:srgbClr val="C00000"/>
                  </a:solidFill>
                  <a:effectLst/>
                  <a:uLnTx/>
                  <a:uFillTx/>
                  <a:latin typeface="Calibri" panose="020F0502020204030204"/>
                  <a:ea typeface="+mn-ea"/>
                  <a:cs typeface="+mn-cs"/>
                </a:rPr>
                <a:t>ALUSrc</a:t>
              </a:r>
              <a:r>
                <a:rPr kumimoji="0" lang="en-SG" sz="1800" b="0" i="0" u="none" strike="noStrike" kern="1200" cap="none" spc="0" normalizeH="0" baseline="0" noProof="0" dirty="0">
                  <a:ln>
                    <a:noFill/>
                  </a:ln>
                  <a:solidFill>
                    <a:srgbClr val="C00000"/>
                  </a:solidFill>
                  <a:effectLst/>
                  <a:uLnTx/>
                  <a:uFillTx/>
                  <a:latin typeface="Calibri" panose="020F0502020204030204"/>
                  <a:ea typeface="+mn-ea"/>
                  <a:cs typeface="+mn-cs"/>
                </a:rPr>
                <a:t>) not included this time?</a:t>
              </a:r>
            </a:p>
          </p:txBody>
        </p:sp>
      </p:grpSp>
      <p:grpSp>
        <p:nvGrpSpPr>
          <p:cNvPr id="58" name="Group 57"/>
          <p:cNvGrpSpPr/>
          <p:nvPr/>
        </p:nvGrpSpPr>
        <p:grpSpPr>
          <a:xfrm>
            <a:off x="7165241" y="91413"/>
            <a:ext cx="1792947" cy="646331"/>
            <a:chOff x="8727137" y="91305"/>
            <a:chExt cx="1792947" cy="646331"/>
          </a:xfrm>
        </p:grpSpPr>
        <p:cxnSp>
          <p:nvCxnSpPr>
            <p:cNvPr id="67" name="Straight Arrow Connector 66"/>
            <p:cNvCxnSpPr/>
            <p:nvPr/>
          </p:nvCxnSpPr>
          <p:spPr>
            <a:xfrm>
              <a:off x="8727137" y="275971"/>
              <a:ext cx="295835" cy="0"/>
            </a:xfrm>
            <a:prstGeom prst="straightConnector1">
              <a:avLst/>
            </a:prstGeom>
            <a:ln w="28575">
              <a:solidFill>
                <a:srgbClr val="0033CC"/>
              </a:solidFill>
              <a:tailEnd type="triangle" w="lg"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964701" y="91305"/>
              <a:ext cx="1555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err="1">
                  <a:ln>
                    <a:noFill/>
                  </a:ln>
                  <a:solidFill>
                    <a:srgbClr val="000000"/>
                  </a:solidFill>
                  <a:effectLst/>
                  <a:uLnTx/>
                  <a:uFillTx/>
                  <a:latin typeface="Calibri" panose="020F0502020204030204"/>
                  <a:ea typeface="+mn-ea"/>
                  <a:cs typeface="+mn-cs"/>
                </a:rPr>
                <a:t>DataMem</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rPr>
                <a:t>(350)</a:t>
              </a:r>
            </a:p>
          </p:txBody>
        </p:sp>
      </p:grpSp>
      <p:cxnSp>
        <p:nvCxnSpPr>
          <p:cNvPr id="72" name="Straight Arrow Connector 71"/>
          <p:cNvCxnSpPr/>
          <p:nvPr/>
        </p:nvCxnSpPr>
        <p:spPr>
          <a:xfrm flipV="1">
            <a:off x="9198596" y="5044884"/>
            <a:ext cx="444593" cy="2409"/>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716310" y="3512695"/>
            <a:ext cx="4208927" cy="2009567"/>
            <a:chOff x="2716306" y="3512692"/>
            <a:chExt cx="4208927" cy="2009567"/>
          </a:xfrm>
        </p:grpSpPr>
        <p:cxnSp>
          <p:nvCxnSpPr>
            <p:cNvPr id="68" name="Straight Arrow Connector 67"/>
            <p:cNvCxnSpPr/>
            <p:nvPr/>
          </p:nvCxnSpPr>
          <p:spPr>
            <a:xfrm>
              <a:off x="5607421" y="3512692"/>
              <a:ext cx="1317812" cy="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716306" y="4576367"/>
              <a:ext cx="4208927" cy="945892"/>
              <a:chOff x="2716306" y="4576367"/>
              <a:chExt cx="4208927" cy="945892"/>
            </a:xfrm>
          </p:grpSpPr>
          <p:cxnSp>
            <p:nvCxnSpPr>
              <p:cNvPr id="70" name="Straight Connector 69"/>
              <p:cNvCxnSpPr/>
              <p:nvPr/>
            </p:nvCxnSpPr>
            <p:spPr>
              <a:xfrm>
                <a:off x="2716306" y="5522259"/>
                <a:ext cx="3220568"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936874" y="4576367"/>
                <a:ext cx="988359" cy="330913"/>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936874" y="4907280"/>
                <a:ext cx="0" cy="60426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grpSp>
      </p:grpSp>
      <p:sp>
        <p:nvSpPr>
          <p:cNvPr id="76" name="Slide Number Placeholder 1">
            <a:extLst>
              <a:ext uri="{FF2B5EF4-FFF2-40B4-BE49-F238E27FC236}">
                <a16:creationId xmlns:a16="http://schemas.microsoft.com/office/drawing/2014/main" id="{420338AD-7390-46C1-9177-65AE3BCBC2B7}"/>
              </a:ext>
            </a:extLst>
          </p:cNvPr>
          <p:cNvSpPr>
            <a:spLocks noGrp="1"/>
          </p:cNvSpPr>
          <p:nvPr>
            <p:ph type="sldNum" sz="quarter" idx="12"/>
          </p:nvPr>
        </p:nvSpPr>
        <p:spPr>
          <a:xfrm>
            <a:off x="9900458" y="6397621"/>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BE2BCA-7FFD-4666-9163-5C061F649162}" type="slidenum">
              <a:rPr kumimoji="0" lang="en-SG" sz="16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SG"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02281D5B-2FA8-46AE-A1E8-8128CB293786}"/>
              </a:ext>
            </a:extLst>
          </p:cNvPr>
          <p:cNvSpPr txBox="1"/>
          <p:nvPr/>
        </p:nvSpPr>
        <p:spPr>
          <a:xfrm>
            <a:off x="315715" y="1293392"/>
            <a:ext cx="1127310" cy="5478423"/>
          </a:xfrm>
          <a:prstGeom prst="rect">
            <a:avLst/>
          </a:prstGeom>
          <a:solidFill>
            <a:srgbClr val="95F3E8"/>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Inst-Mem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400ps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Adder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MUX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ALU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120ps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Reg-File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Data-Mem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350ps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Control/</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ALUControl</a:t>
            </a:r>
            <a:endPar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100ps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Lshft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SG" sz="1400" b="0" i="0" u="none" strike="noStrike" kern="1200" cap="none" spc="0" normalizeH="0" baseline="0" noProof="0" dirty="0" err="1">
                <a:ln>
                  <a:noFill/>
                </a:ln>
                <a:solidFill>
                  <a:srgbClr val="000000"/>
                </a:solidFill>
                <a:effectLst/>
                <a:uLnTx/>
                <a:uFillTx/>
                <a:latin typeface="Calibri" panose="020F0502020204030204"/>
                <a:ea typeface="+mn-ea"/>
                <a:cs typeface="+mn-cs"/>
              </a:rPr>
              <a:t>signext</a:t>
            </a: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000000"/>
                </a:solidFill>
                <a:effectLst/>
                <a:uLnTx/>
                <a:uFillTx/>
                <a:latin typeface="Calibri" panose="020F0502020204030204"/>
                <a:ea typeface="+mn-ea"/>
                <a:cs typeface="+mn-cs"/>
              </a:rPr>
              <a:t>20ps</a:t>
            </a:r>
            <a:endParaRPr kumimoji="0" lang="en-SG"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4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dissolve">
                                      <p:cBhvr>
                                        <p:cTn id="7" dur="500"/>
                                        <p:tgtEl>
                                          <p:spTgt spid="10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dissolve">
                                      <p:cBhvr>
                                        <p:cTn id="21" dur="500"/>
                                        <p:tgtEl>
                                          <p:spTgt spid="5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left)">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dissolve">
                                      <p:cBhvr>
                                        <p:cTn id="30" dur="500"/>
                                        <p:tgtEl>
                                          <p:spTgt spid="10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left)">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dissolve">
                                      <p:cBhvr>
                                        <p:cTn id="39" dur="500"/>
                                        <p:tgtEl>
                                          <p:spTgt spid="106"/>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wipe(right)">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dissolve">
                                      <p:cBhvr>
                                        <p:cTn id="4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5959</TotalTime>
  <Words>2665</Words>
  <Application>Microsoft Office PowerPoint</Application>
  <PresentationFormat>Widescreen</PresentationFormat>
  <Paragraphs>851</Paragraphs>
  <Slides>23</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AndesNeue Alt 2 Book</vt:lpstr>
      <vt:lpstr>AndesNeue Alt 2 Medium</vt:lpstr>
      <vt:lpstr>Aptos</vt:lpstr>
      <vt:lpstr>Arial</vt:lpstr>
      <vt:lpstr>Calibri</vt:lpstr>
      <vt:lpstr>Calibri Light</vt:lpstr>
      <vt:lpstr>Courier New</vt:lpstr>
      <vt:lpstr>Iosevka Extended</vt:lpstr>
      <vt:lpstr>Symbol</vt:lpstr>
      <vt:lpstr>Wingdings</vt:lpstr>
      <vt:lpstr>Office Theme</vt:lpstr>
      <vt:lpstr>Retrospect</vt:lpstr>
      <vt:lpstr>CS2100 Tutorial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Prelude: "returning" multiple things in C</vt:lpstr>
      <vt:lpstr>Questions 3, 4, 5, 6, 7</vt:lpstr>
      <vt:lpstr>Q3a) Register file</vt:lpstr>
      <vt:lpstr>Q3a) Register file</vt:lpstr>
      <vt:lpstr>Q3a) Register file</vt:lpstr>
      <vt:lpstr>Q3a) Register file</vt:lpstr>
      <vt:lpstr>PowerPoint Presentation</vt:lpstr>
      <vt:lpstr>Q3b) Data Memory</vt:lpstr>
      <vt:lpstr>PowerPoint Presentation</vt:lpstr>
      <vt:lpstr>PowerPoint Presentation</vt:lpstr>
      <vt:lpstr>PowerPoint Presentation</vt:lpstr>
      <vt:lpstr>PowerPoint Presentation</vt:lpstr>
      <vt:lpstr>PowerPoint Presentation</vt:lpstr>
      <vt:lpstr>End of Tutorial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Theodore Leebrant</dc:creator>
  <cp:lastModifiedBy>Theodore Leebrant</cp:lastModifiedBy>
  <cp:revision>25</cp:revision>
  <dcterms:created xsi:type="dcterms:W3CDTF">2024-08-24T12:49:29Z</dcterms:created>
  <dcterms:modified xsi:type="dcterms:W3CDTF">2024-09-24T15:15:21Z</dcterms:modified>
</cp:coreProperties>
</file>