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6" r:id="rId3"/>
    <p:sldId id="349" r:id="rId4"/>
    <p:sldId id="359" r:id="rId5"/>
    <p:sldId id="360" r:id="rId6"/>
    <p:sldId id="361" r:id="rId7"/>
    <p:sldId id="259" r:id="rId8"/>
    <p:sldId id="260" r:id="rId9"/>
    <p:sldId id="364" r:id="rId10"/>
    <p:sldId id="263" r:id="rId11"/>
    <p:sldId id="264" r:id="rId12"/>
    <p:sldId id="367" r:id="rId13"/>
    <p:sldId id="265" r:id="rId14"/>
    <p:sldId id="365" r:id="rId15"/>
    <p:sldId id="266" r:id="rId16"/>
    <p:sldId id="267" r:id="rId17"/>
    <p:sldId id="268" r:id="rId18"/>
    <p:sldId id="269" r:id="rId19"/>
    <p:sldId id="270" r:id="rId20"/>
    <p:sldId id="366" r:id="rId21"/>
    <p:sldId id="272" r:id="rId22"/>
    <p:sldId id="273" r:id="rId23"/>
    <p:sldId id="368" r:id="rId24"/>
    <p:sldId id="275" r:id="rId25"/>
    <p:sldId id="276" r:id="rId26"/>
    <p:sldId id="277" r:id="rId27"/>
    <p:sldId id="278" r:id="rId28"/>
    <p:sldId id="279" r:id="rId29"/>
    <p:sldId id="36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363" r:id="rId38"/>
    <p:sldId id="289" r:id="rId39"/>
    <p:sldId id="290" r:id="rId40"/>
    <p:sldId id="342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7409" autoAdjust="0"/>
  </p:normalViewPr>
  <p:slideViewPr>
    <p:cSldViewPr snapToGrid="0">
      <p:cViewPr varScale="1">
        <p:scale>
          <a:sx n="97" d="100"/>
          <a:sy n="97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358211/adding-a-print-statement-speeds-up-code-by-an-order-of-magnitud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How fast should I speak? (As a multiplier on my current speed)
https://www.polleverywhere.com/multiple_choice_polls/6EYnBmlge9Q1wu3RbcjMX?state=opened&amp;flow=Default&amp;onscreen=persist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79BD-26BC-D437-A869-6A8AF5FADE39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7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d7db3d6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d7db3d6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3b168c69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3b168c69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d7db3d6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d7db3d6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if OMP_NESTED environment flag is enabled, but we will not enable the flag when we test code. Use `collapse(2)` instead.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3b168c6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3b168c6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3b168c69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3b168c69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d7db3d6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d7db3d6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d7db3d6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d7db3d6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d7db3d6e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d7db3d6e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d7db3d6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d7db3d6e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EASTER EGG HERE: If you are reading this and wondering why we pipe the output of pthread_addsub to /dev/null instead of removing the printf statements from code, it is because removing printf statements causes a slowdown. I'm still not too sure why, Peigeng suggested it may be due to this: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https://stackoverflow.com/questions/42358211/adding-a-print-statement-speeds-up-code-by-an-order-of-magnitude</a:t>
            </a:r>
            <a:r>
              <a:rPr lang="en"/>
              <a:t> but I still couldn't get rid of the slowdown despite following the suggestions in the answer.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1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d7db3d6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d7db3d6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d7db3d6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d7db3d6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00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3b168c6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3b168c6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3b168c69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3b168c69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3b168c69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3b168c69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ex9 at the end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d7db3d6e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d7db3d6e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INCLUDES HINTS FOR EX10</a:t>
            </a:r>
            <a:endParaRPr sz="2000" b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d7db3d6e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d7db3d6e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d7db3d6e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d7db3d6e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d7db3d6e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d7db3d6e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dd1d236e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dd1d236e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d59ff68c2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d59ff68c2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3b168c69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3b168c69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3b168c69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3b168c69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006735cb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006735cb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d59ff68c2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d59ff68c2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59ff68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59ff68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3b168c6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3b168c6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3b168c6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3b168c6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b168c69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b168c69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3b168c69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3b168c69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31400" y="1208617"/>
            <a:ext cx="10316400" cy="3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933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9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desNeue Alt 2 Book" panose="00000500000000000000" pitchFamily="2" charset="0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2069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desNeue Alt 2 Book" panose="00000500000000000000" pitchFamily="2" charset="0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27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pc.cs.aalto.fi/ch3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3679408/perf-what-do-n-percent-records-mean-in-perf-stat-outpu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mailto:theo@comp.nus.edu.s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CS3210 Lab 2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en-US">
                <a:latin typeface="AndesNeue Alt 2 Book" panose="00000500000000000000" pitchFamily="2" charset="0"/>
              </a:rPr>
              <a:t>Parallel Programming with OpenMP </a:t>
            </a:r>
            <a:br>
              <a:rPr lang="en-US">
                <a:latin typeface="AndesNeue Alt 2 Book" panose="00000500000000000000" pitchFamily="2" charset="0"/>
              </a:rPr>
            </a:br>
            <a:r>
              <a:rPr lang="en-US">
                <a:latin typeface="AndesNeue Alt 2 Book" panose="00000500000000000000" pitchFamily="2" charset="0"/>
              </a:rPr>
              <a:t>&amp; Performance Instrumentation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Theodore’s slides; heavily inspired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by Sriram’s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Zhi Heng’s slides. 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 sz="3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lstopo</a:t>
            </a:r>
            <a:r>
              <a:rPr lang="en"/>
              <a:t> on heterogeneous processor (i7-13700)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u="sng"/>
              <a:t>Recall: i7-13700 has </a:t>
            </a:r>
            <a:r>
              <a:rPr lang="en" b="1" u="sng"/>
              <a:t>8x P-cores</a:t>
            </a:r>
            <a:r>
              <a:rPr lang="en" u="sng"/>
              <a:t> and </a:t>
            </a:r>
            <a:r>
              <a:rPr lang="en" b="1" u="sng"/>
              <a:t>8x E-cores</a:t>
            </a:r>
            <a:endParaRPr b="1" u="sng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00" y="2733076"/>
            <a:ext cx="11660200" cy="37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Recap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idx="1"/>
          </p:nvPr>
        </p:nvSpPr>
        <p:spPr>
          <a:xfrm>
            <a:off x="838200" y="1559100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ndesNeue Alt 2 Medium" panose="00000600000000000000" pitchFamily="2" charset="0"/>
              </a:rPr>
              <a:t>Parallel Programming Models I (Lec 4 &amp; Lab 2)</a:t>
            </a:r>
            <a:endParaRPr>
              <a:latin typeface="AndesNeue Alt 2 Medium" panose="00000600000000000000" pitchFamily="2" charset="0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7798238" y="3936415"/>
            <a:ext cx="2798000" cy="27364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Parallel Patterns</a:t>
            </a:r>
            <a:endParaRPr sz="24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spcBef>
                <a:spcPts val="1600"/>
              </a:spcBef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Fork-join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Parbegin-Parend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SIMD/SPMD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Master-Worker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Task Pools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Producer-Consumer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Pipelining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5380567" y="3936415"/>
            <a:ext cx="2312800" cy="2736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Foster's Design Methodology</a:t>
            </a:r>
            <a:endParaRPr sz="24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  <a:p>
            <a:pPr algn="ctr">
              <a:spcBef>
                <a:spcPts val="1333"/>
              </a:spcBef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Partitioning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 b="1">
                <a:solidFill>
                  <a:srgbClr val="434343"/>
                </a:solidFill>
                <a:latin typeface="AndesNeue Alt 2 Book" panose="00000500000000000000" pitchFamily="2" charset="0"/>
              </a:rPr>
              <a:t>⬇️</a:t>
            </a:r>
            <a:br>
              <a:rPr lang="en" sz="1600" b="1">
                <a:solidFill>
                  <a:srgbClr val="434343"/>
                </a:solidFill>
                <a:latin typeface="AndesNeue Alt 2 Book" panose="00000500000000000000" pitchFamily="2" charset="0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Communication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⬇️ 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Agglomeration 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⬇️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Mapping</a:t>
            </a:r>
            <a:endParaRPr sz="24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890535" y="2371526"/>
            <a:ext cx="3940800" cy="145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Coordination models</a:t>
            </a:r>
            <a:endParaRPr sz="24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  <a:p>
            <a:pPr marL="609585" indent="-423323">
              <a:spcBef>
                <a:spcPts val="1333"/>
              </a:spcBef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Shared address space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609585" indent="-406390"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Data parallel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609585" indent="-406390"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Message passing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2245267" y="3618659"/>
            <a:ext cx="2937600" cy="3052400"/>
            <a:chOff x="332250" y="2665950"/>
            <a:chExt cx="2203200" cy="2289300"/>
          </a:xfrm>
        </p:grpSpPr>
        <p:sp>
          <p:nvSpPr>
            <p:cNvPr id="127" name="Google Shape;127;p21"/>
            <p:cNvSpPr/>
            <p:nvPr/>
          </p:nvSpPr>
          <p:spPr>
            <a:xfrm>
              <a:off x="332250" y="2665950"/>
              <a:ext cx="2203200" cy="2289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1333"/>
                </a:spcBef>
              </a:pPr>
              <a:br>
                <a:rPr lang="en" sz="2400">
                  <a:solidFill>
                    <a:srgbClr val="434343"/>
                  </a:solidFill>
                  <a:latin typeface="AndesNeue Alt 2 Book" panose="00000500000000000000" pitchFamily="2" charset="0"/>
                  <a:ea typeface="Open Sans"/>
                  <a:cs typeface="Open Sans"/>
                  <a:sym typeface="Open Sans"/>
                </a:rPr>
              </a:br>
              <a:r>
                <a:rPr lang="en" sz="2400">
                  <a:solidFill>
                    <a:srgbClr val="434343"/>
                  </a:solidFill>
                  <a:latin typeface="AndesNeue Alt 2 Medium" panose="00000600000000000000" pitchFamily="2" charset="0"/>
                  <a:ea typeface="Open Sans"/>
                  <a:cs typeface="Open Sans"/>
                  <a:sym typeface="Open Sans"/>
                </a:rPr>
                <a:t>Task Dependence Graphs</a:t>
              </a:r>
              <a:endParaRPr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28" name="Google Shape;12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25" y="3321425"/>
              <a:ext cx="1936550" cy="151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1"/>
          <p:cNvSpPr/>
          <p:nvPr/>
        </p:nvSpPr>
        <p:spPr>
          <a:xfrm>
            <a:off x="2629067" y="2683926"/>
            <a:ext cx="2170000" cy="8320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Data vs Task Parallelism</a:t>
            </a:r>
            <a:endParaRPr sz="16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AA4D9-54E6-60C6-85C5-9ECDFCDC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306BC-7812-D60C-3BFC-74BAF22C9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I. OpenMP</a:t>
            </a:r>
          </a:p>
        </p:txBody>
      </p:sp>
    </p:spTree>
    <p:extLst>
      <p:ext uri="{BB962C8B-B14F-4D97-AF65-F5344CB8AC3E}">
        <p14:creationId xmlns:p14="http://schemas.microsoft.com/office/powerpoint/2010/main" val="293264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OpenMP's parallel pattern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What kind of parallel pattern does OpenMP use? [p]</a:t>
            </a:r>
            <a:endParaRPr/>
          </a:p>
          <a:p>
            <a:pPr>
              <a:spcBef>
                <a:spcPts val="1600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Fork-Join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Client-Server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Task pool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Producer-consumer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Parbegin-Parend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4051-6C8F-4248-9D1E-45FC59BC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pollev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78C5-4E86-495F-5E22-1484CBF5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4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OpenMP's parallel pattern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What kind of parallel pattern does OpenMP use?</a:t>
            </a:r>
            <a:endParaRPr/>
          </a:p>
          <a:p>
            <a:pPr>
              <a:spcBef>
                <a:spcPts val="160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Fork-Join (Mainly how OpenMP works in the backend)</a:t>
            </a:r>
            <a:endParaRPr>
              <a:solidFill>
                <a:srgbClr val="FF9900"/>
              </a:solidFill>
            </a:endParaRPr>
          </a:p>
          <a:p>
            <a:pPr>
              <a:spcBef>
                <a:spcPts val="1333"/>
              </a:spcBef>
              <a:buClr>
                <a:srgbClr val="990000"/>
              </a:buClr>
            </a:pPr>
            <a:r>
              <a:rPr lang="en" strike="sngStrike">
                <a:solidFill>
                  <a:srgbClr val="990000"/>
                </a:solidFill>
              </a:rPr>
              <a:t>Client-Server</a:t>
            </a:r>
            <a:endParaRPr strike="sngStrike">
              <a:solidFill>
                <a:srgbClr val="990000"/>
              </a:solidFill>
            </a:endParaRPr>
          </a:p>
          <a:p>
            <a:pPr>
              <a:spcBef>
                <a:spcPts val="1333"/>
              </a:spcBef>
              <a:buClr>
                <a:srgbClr val="990000"/>
              </a:buClr>
            </a:pPr>
            <a:r>
              <a:rPr lang="en" strike="sngStrike">
                <a:solidFill>
                  <a:srgbClr val="990000"/>
                </a:solidFill>
              </a:rPr>
              <a:t>Task pool</a:t>
            </a:r>
            <a:endParaRPr strike="sngStrike">
              <a:solidFill>
                <a:srgbClr val="990000"/>
              </a:solidFill>
            </a:endParaRPr>
          </a:p>
          <a:p>
            <a:pPr>
              <a:spcBef>
                <a:spcPts val="1333"/>
              </a:spcBef>
              <a:buClr>
                <a:srgbClr val="990000"/>
              </a:buClr>
            </a:pPr>
            <a:r>
              <a:rPr lang="en" strike="sngStrike">
                <a:solidFill>
                  <a:srgbClr val="990000"/>
                </a:solidFill>
              </a:rPr>
              <a:t>Producer-consumer</a:t>
            </a:r>
            <a:endParaRPr strike="sngStrike">
              <a:solidFill>
                <a:srgbClr val="990000"/>
              </a:solidFill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Parbegin-Parend (Mainly what you, as a programmer, will do in your code)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OpenMP's parallel pattern</a:t>
            </a:r>
            <a:endParaRPr/>
          </a:p>
        </p:txBody>
      </p:sp>
      <p:pic>
        <p:nvPicPr>
          <p:cNvPr id="3" name="Google Shape;147;p24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2" y="1905794"/>
            <a:ext cx="8067675" cy="419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What is OpenMP?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u="sng"/>
              <a:t>Compiler directives </a:t>
            </a:r>
            <a:r>
              <a:rPr lang="en"/>
              <a:t>that help you parallelize parts of your code easily!</a:t>
            </a:r>
            <a:endParaRPr/>
          </a:p>
          <a:p>
            <a:r>
              <a:rPr lang="en"/>
              <a:t>TL;DR: Add "</a:t>
            </a:r>
            <a:r>
              <a:rPr lang="en" sz="2400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#pragma omp …</a:t>
            </a:r>
            <a:r>
              <a:rPr lang="en"/>
              <a:t>"  above your parallelizable code.</a:t>
            </a:r>
            <a:endParaRPr/>
          </a:p>
        </p:txBody>
      </p:sp>
      <p:pic>
        <p:nvPicPr>
          <p:cNvPr id="154" name="Google Shape;154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09" y="3706761"/>
            <a:ext cx="4010295" cy="278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What is OpenMP?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idx="1"/>
          </p:nvPr>
        </p:nvSpPr>
        <p:spPr>
          <a:xfrm>
            <a:off x="701300" y="1465846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latin typeface="AndesNeue Alt 2 Medium" panose="00000600000000000000" pitchFamily="2" charset="0"/>
              </a:rPr>
              <a:t>Main usage: Parallelize </a:t>
            </a:r>
            <a:r>
              <a:rPr lang="en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for</a:t>
            </a:r>
            <a:r>
              <a:rPr lang="en" b="1"/>
              <a:t> </a:t>
            </a:r>
            <a:r>
              <a:rPr lang="en">
                <a:latin typeface="AndesNeue Alt 2 Medium" panose="00000600000000000000" pitchFamily="2" charset="0"/>
              </a:rPr>
              <a:t>loops!</a:t>
            </a:r>
            <a:endParaRPr>
              <a:latin typeface="AndesNeue Alt 2 Medium" panose="00000600000000000000" pitchFamily="2" charset="0"/>
            </a:endParaRPr>
          </a:p>
          <a:p>
            <a:pPr>
              <a:spcBef>
                <a:spcPts val="1600"/>
              </a:spcBef>
            </a:pPr>
            <a:r>
              <a:rPr lang="en"/>
              <a:t>Use </a:t>
            </a:r>
            <a:r>
              <a:rPr lang="en" sz="2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#pragma omp</a:t>
            </a:r>
            <a:r>
              <a:rPr lang="en" sz="2200"/>
              <a:t> </a:t>
            </a:r>
            <a:r>
              <a:rPr lang="en"/>
              <a:t>to tell the compiler to generate parallel code for the code block below.</a:t>
            </a:r>
            <a:endParaRPr/>
          </a:p>
          <a:p>
            <a:r>
              <a:rPr lang="en">
                <a:latin typeface="AndesNeue Alt 2 Medium" panose="00000600000000000000" pitchFamily="2" charset="0"/>
              </a:rPr>
              <a:t>All threads will wait </a:t>
            </a:r>
            <a:r>
              <a:rPr lang="en"/>
              <a:t>for each other before continuing (implicit barrier).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300" y="3779034"/>
            <a:ext cx="5145933" cy="245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34" y="4371051"/>
            <a:ext cx="5574567" cy="16678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3" name="Google Shape;163;p26"/>
          <p:cNvSpPr txBox="1"/>
          <p:nvPr/>
        </p:nvSpPr>
        <p:spPr>
          <a:xfrm>
            <a:off x="809867" y="6180200"/>
            <a:ext cx="50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rgbClr val="0B5394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Sequential (mm-seq.cpp)</a:t>
            </a:r>
            <a:endParaRPr sz="2400">
              <a:solidFill>
                <a:srgbClr val="0B5394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676067" y="6180200"/>
            <a:ext cx="50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rgbClr val="0B5394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OpenMP (mm-omp.cpp)</a:t>
            </a:r>
            <a:endParaRPr sz="2400">
              <a:solidFill>
                <a:srgbClr val="0B5394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6564500" y="5269767"/>
            <a:ext cx="4652400" cy="18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Warning: OpenMP Nesting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AA0A3-9DC8-6872-8282-494D60FA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Nesting might lead to unexpected results!</a:t>
            </a:r>
          </a:p>
          <a:p>
            <a:r>
              <a:rPr lang="en-SG"/>
              <a:t>New feature: OMP_NESTED environment variable as flag</a:t>
            </a:r>
          </a:p>
          <a:p>
            <a:pPr lvl="1"/>
            <a:r>
              <a:rPr lang="en-SG"/>
              <a:t>Unfortunately, will not be enabled</a:t>
            </a:r>
          </a:p>
          <a:p>
            <a:r>
              <a:rPr lang="en-SG"/>
              <a:t>Workaround: use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collapse(2)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/>
          </a:p>
        </p:txBody>
      </p:sp>
      <p:pic>
        <p:nvPicPr>
          <p:cNvPr id="4" name="Google Shape;171;p27">
            <a:extLst>
              <a:ext uri="{FF2B5EF4-FFF2-40B4-BE49-F238E27FC236}">
                <a16:creationId xmlns:a16="http://schemas.microsoft.com/office/drawing/2014/main" id="{096E1D26-7363-A46D-1467-5E5FC944F31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310" y="3821055"/>
            <a:ext cx="5435522" cy="26291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Calibration / Improvements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first tutorial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4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5E0A-B30F-A146-11B7-8BE32F72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OpenMP: Controlling work per thread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D805-5C31-F3BB-8F6D-BDB0BA81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We can control how loop iterations are given to threads.</a:t>
            </a:r>
          </a:p>
          <a:p>
            <a:r>
              <a:rPr lang="en-US" sz="2400"/>
              <a:t>Static: Array is split into equal chunks, each thread is </a:t>
            </a:r>
            <a:r>
              <a:rPr lang="en-US" sz="2400" u="sng"/>
              <a:t>pre-allocated</a:t>
            </a:r>
            <a:r>
              <a:rPr lang="en-US" sz="2400"/>
              <a:t> a fixed chunk of the array in round-robin fashion</a:t>
            </a:r>
          </a:p>
          <a:p>
            <a:pPr lvl="1"/>
            <a:r>
              <a:rPr lang="en-US" sz="2000"/>
              <a:t>Less overhead, great if work size is approximately equal</a:t>
            </a:r>
          </a:p>
          <a:p>
            <a:r>
              <a:rPr lang="en-US" sz="2400"/>
              <a:t>Dynamic: Fixed size chunks are </a:t>
            </a:r>
            <a:r>
              <a:rPr lang="en-US" sz="2400" u="sng"/>
              <a:t>dynamically allocated</a:t>
            </a:r>
            <a:r>
              <a:rPr lang="en-US" sz="2400"/>
              <a:t> to idle threads during runtime </a:t>
            </a:r>
          </a:p>
          <a:p>
            <a:pPr lvl="1"/>
            <a:r>
              <a:rPr lang="en-US" sz="2000"/>
              <a:t>Good for unpredictable work times, but more overhead </a:t>
            </a:r>
          </a:p>
          <a:p>
            <a:endParaRPr lang="en-SG"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t="1602" b="50552"/>
          <a:stretch/>
        </p:blipFill>
        <p:spPr>
          <a:xfrm>
            <a:off x="1982576" y="4669426"/>
            <a:ext cx="8049868" cy="141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02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 constructs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idx="1"/>
          </p:nvPr>
        </p:nvSpPr>
        <p:spPr>
          <a:xfrm>
            <a:off x="838200" y="1523765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000"/>
              <a:t>Useful constructs for your exploration here</a:t>
            </a:r>
            <a:br>
              <a:rPr lang="en" sz="2000"/>
            </a:br>
            <a:r>
              <a:rPr lang="en" sz="2000"/>
              <a:t>&amp; in Assignment 1:</a:t>
            </a:r>
            <a:endParaRPr sz="20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01" y="3429000"/>
            <a:ext cx="5375735" cy="32100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167" y="986834"/>
            <a:ext cx="5055432" cy="21717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67" y="2605433"/>
            <a:ext cx="5548267" cy="394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OpenMP: visual guides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https://ppc.cs.aalto.fi/ch3/</a:t>
            </a:r>
            <a:r>
              <a:rPr lang="en"/>
              <a:t> (link should be in your lab sheet)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971" y="3017893"/>
            <a:ext cx="5573032" cy="3608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473" y="2928993"/>
            <a:ext cx="4247900" cy="378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AA4D9-54E6-60C6-85C5-9ECDFCDC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306BC-7812-D60C-3BFC-74BAF22C9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II. 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perf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0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What is perf?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Unified interface to collect performance statistics from Linux from 2 sources:</a:t>
            </a:r>
            <a:endParaRPr/>
          </a:p>
          <a:p>
            <a:pPr>
              <a:spcBef>
                <a:spcPts val="3200"/>
              </a:spcBef>
            </a:pPr>
            <a:r>
              <a:rPr lang="en">
                <a:latin typeface="AndesNeue Alt 2 Medium" panose="00000600000000000000" pitchFamily="2" charset="0"/>
              </a:rPr>
              <a:t>Hardware counters </a:t>
            </a:r>
            <a:r>
              <a:rPr lang="en"/>
              <a:t>(from performance measurement unit </a:t>
            </a:r>
            <a:r>
              <a:rPr lang="en">
                <a:latin typeface="AndesNeue Alt 2 Medium" panose="00000600000000000000" pitchFamily="2" charset="0"/>
              </a:rPr>
              <a:t>[PMU]</a:t>
            </a:r>
            <a:r>
              <a:rPr lang="en"/>
              <a:t>)</a:t>
            </a:r>
            <a:endParaRPr/>
          </a:p>
          <a:p>
            <a:pPr lvl="1"/>
            <a:r>
              <a:rPr lang="en"/>
              <a:t>e.g. cache misses, branch misses, instructions, …</a:t>
            </a:r>
            <a:endParaRPr/>
          </a:p>
          <a:p>
            <a:pPr>
              <a:spcBef>
                <a:spcPts val="3200"/>
              </a:spcBef>
            </a:pPr>
            <a:r>
              <a:rPr lang="en">
                <a:latin typeface="AndesNeue Alt 2 Medium" panose="00000600000000000000" pitchFamily="2" charset="0"/>
              </a:rPr>
              <a:t>Software counters </a:t>
            </a:r>
            <a:r>
              <a:rPr lang="en"/>
              <a:t>(provided by Linux kernel)</a:t>
            </a:r>
            <a:endParaRPr/>
          </a:p>
          <a:p>
            <a:pPr lvl="1">
              <a:spcAft>
                <a:spcPts val="3200"/>
              </a:spcAft>
            </a:pPr>
            <a:r>
              <a:rPr lang="en"/>
              <a:t>e.g. page faults, cpu-migrations, 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perf events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Get list of events that perf can measure</a:t>
            </a:r>
            <a:br>
              <a:rPr lang="en"/>
            </a:br>
            <a:r>
              <a:rPr lang="en"/>
              <a:t>via </a:t>
            </a:r>
            <a:r>
              <a:rPr lang="en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list</a:t>
            </a:r>
            <a:endParaRPr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>
              <a:spcBef>
                <a:spcPts val="1600"/>
              </a:spcBef>
            </a:pPr>
            <a:r>
              <a:rPr lang="en"/>
              <a:t>Differs for Linux kernels + Hardware types</a:t>
            </a:r>
            <a:endParaRPr/>
          </a:p>
          <a:p>
            <a:r>
              <a:rPr lang="en"/>
              <a:t>Example usage: </a:t>
            </a:r>
            <a:r>
              <a:rPr lang="en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-- ls</a:t>
            </a:r>
            <a:endParaRPr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33" i="1">
                <a:solidFill>
                  <a:srgbClr val="CC0000"/>
                </a:solidFill>
              </a:rPr>
              <a:t>Do not be too alarmed by the huge list of events - the lab sheet will guide you to measure events that are more important for this course.</a:t>
            </a:r>
            <a:endParaRPr sz="2133" i="1">
              <a:solidFill>
                <a:srgbClr val="CC0000"/>
              </a:solidFill>
              <a:highlight>
                <a:srgbClr val="FFF2CC"/>
              </a:highlight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  <p:pic>
        <p:nvPicPr>
          <p:cNvPr id="213" name="Google Shape;213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829" y="526232"/>
            <a:ext cx="3298881" cy="580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pthread_addsub results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">
                <a:latin typeface="AndesNeue Alt 2 Medium" panose="00000600000000000000" pitchFamily="2" charset="0"/>
              </a:rPr>
              <a:t>4C/8T </a:t>
            </a:r>
            <a:r>
              <a:rPr lang="en"/>
              <a:t>i7-7700 CPU @ 3.60GHz*: </a:t>
            </a:r>
            <a:r>
              <a:rPr lang="en">
                <a:latin typeface="AndesNeue Alt 2 Medium" panose="00000600000000000000" pitchFamily="2" charset="0"/>
              </a:rPr>
              <a:t>4.266s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8C/8T  </a:t>
            </a:r>
            <a:r>
              <a:rPr lang="en"/>
              <a:t>i7-9700 CPU @ 3.00GHz*: </a:t>
            </a:r>
            <a:r>
              <a:rPr lang="en">
                <a:latin typeface="AndesNeue Alt 2 Medium" panose="00000600000000000000" pitchFamily="2" charset="0"/>
              </a:rPr>
              <a:t>4.7163s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10C/20T </a:t>
            </a:r>
            <a:r>
              <a:rPr lang="en"/>
              <a:t>Xeon Silver 4114 @ 2.20GHz*: </a:t>
            </a:r>
            <a:r>
              <a:rPr lang="en">
                <a:latin typeface="AndesNeue Alt 2 Medium" panose="00000600000000000000" pitchFamily="2" charset="0"/>
              </a:rPr>
              <a:t>6.0608s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8C/16T </a:t>
            </a:r>
            <a:r>
              <a:rPr lang="en"/>
              <a:t>Xeon W-2245 @ 3.90GHz*: </a:t>
            </a:r>
            <a:r>
              <a:rPr lang="en">
                <a:latin typeface="AndesNeue Alt 2 Medium" panose="00000600000000000000" pitchFamily="2" charset="0"/>
              </a:rPr>
              <a:t>4.8317s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16C/24T </a:t>
            </a:r>
            <a:r>
              <a:rPr lang="en"/>
              <a:t>i7-13700 @ 2.10GHz* (P-core), 1.50GHz* (E-core): </a:t>
            </a:r>
            <a:r>
              <a:rPr lang="en">
                <a:latin typeface="AndesNeue Alt 2 Medium" panose="00000600000000000000" pitchFamily="2" charset="0"/>
              </a:rPr>
              <a:t>1.4197s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721" i="1"/>
              <a:t>For me:</a:t>
            </a:r>
            <a:br>
              <a:rPr lang="en" sz="1721" b="1" u="sng"/>
            </a:br>
            <a:r>
              <a:rPr lang="en" sz="1721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cd ~/tut1</a:t>
            </a:r>
            <a:br>
              <a:rPr lang="en" sz="1721" b="1"/>
            </a:br>
            <a:r>
              <a:rPr lang="en" sz="1721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tail -n +1 i7-7700.out i7-9700.out xs4114.out xw2245.out i7-13700.out</a:t>
            </a:r>
            <a:endParaRPr sz="1721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  <a:t>Why does is i7-7700 faster than i7-9700 &amp; Xeon 4114?</a:t>
            </a:r>
            <a:b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</a:br>
            <a: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  <a:t>Why is i7-13700 the fastest here?</a:t>
            </a:r>
            <a:endParaRPr>
              <a:solidFill>
                <a:srgbClr val="C00000"/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8026300" y="1583368"/>
            <a:ext cx="3412400" cy="17850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>
                <a:solidFill>
                  <a:srgbClr val="C00000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*Base clock speed, different from tutorial 1 slides</a:t>
            </a:r>
            <a:endParaRPr sz="2000">
              <a:solidFill>
                <a:srgbClr val="C00000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endParaRPr sz="2000">
              <a:solidFill>
                <a:srgbClr val="C00000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r>
              <a:rPr lang="en" sz="2000">
                <a:solidFill>
                  <a:srgbClr val="C00000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Rebenched w/ perf instead of hyperfine.</a:t>
            </a:r>
            <a:endParaRPr sz="2000">
              <a:solidFill>
                <a:srgbClr val="C00000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pthread_addsub results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133"/>
              <a:t>Commands to replicate my results:</a:t>
            </a:r>
            <a:endParaRPr sz="2133"/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g++ -o pthread_addsub pthread_addsub.cpp 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i7-7700 perf stat -r 3 ./pthread_addsub &gt; /dev/null 2&gt; i7-7700.out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i7-9700 perf stat -r 3 ./pthread_addsub &gt; /dev/null 2&gt; i7-9700.out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xs-4114 perf stat -r 3 ./pthread_addsub &gt; /dev/null 2&gt; xs4114.out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xw-2245 perf stat -r 3 ./pthread_addsub &gt; /dev/null 2&gt; xw-2245.out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i7-13700 perf stat -r 3 ./pthread_addsub &gt; /dev/null 2&gt; i7-13700.out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793" y="2122650"/>
            <a:ext cx="5136735" cy="186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4">
            <a:alphaModFix/>
          </a:blip>
          <a:srcRect r="20804"/>
          <a:stretch/>
        </p:blipFill>
        <p:spPr>
          <a:xfrm>
            <a:off x="741294" y="2079999"/>
            <a:ext cx="5470201" cy="194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pthread_addsub results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685077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i7-7700 @ 3.60Ghz</a:t>
            </a:r>
            <a:endParaRPr sz="2400"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7373143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xs-4114 @ 2.20GHz</a:t>
            </a:r>
            <a:endParaRPr sz="2400"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1216459" y="2617299"/>
            <a:ext cx="4699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7097159" y="2620665"/>
            <a:ext cx="43728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992493" y="3170232"/>
            <a:ext cx="4699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6712993" y="3149799"/>
            <a:ext cx="4133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401426" y="5138699"/>
            <a:ext cx="6136400" cy="1354176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i7-7700 wins due to higher clock speed</a:t>
            </a:r>
            <a:br>
              <a:rPr lang="en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(&amp; thus having higher single-threaded performance)</a:t>
            </a:r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r="20804"/>
          <a:stretch/>
        </p:blipFill>
        <p:spPr>
          <a:xfrm>
            <a:off x="741294" y="2079999"/>
            <a:ext cx="5470201" cy="194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pthread_addsub results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685077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i7-7700</a:t>
            </a:r>
            <a:endParaRPr sz="2400"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7373143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SG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i7-13700</a:t>
            </a:r>
          </a:p>
        </p:txBody>
      </p:sp>
      <p:sp>
        <p:nvSpPr>
          <p:cNvPr id="236" name="Google Shape;236;p36"/>
          <p:cNvSpPr/>
          <p:nvPr/>
        </p:nvSpPr>
        <p:spPr>
          <a:xfrm>
            <a:off x="1396800" y="3582264"/>
            <a:ext cx="4699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1051825" y="3271757"/>
            <a:ext cx="4945851" cy="18523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401426" y="5138699"/>
            <a:ext cx="6136400" cy="1354176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i7-13700 wins due to its superior IPC &amp; branch prediction!</a:t>
            </a:r>
            <a:br>
              <a:rPr lang="en-US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-US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(despite having slower average clock speed)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F49FF-E8B9-78DA-50A9-E30CE3B20015}"/>
              </a:ext>
            </a:extLst>
          </p:cNvPr>
          <p:cNvGrpSpPr/>
          <p:nvPr/>
        </p:nvGrpSpPr>
        <p:grpSpPr>
          <a:xfrm>
            <a:off x="6366576" y="2079999"/>
            <a:ext cx="5327133" cy="1945933"/>
            <a:chOff x="6236434" y="2544302"/>
            <a:chExt cx="5327133" cy="1945933"/>
          </a:xfrm>
        </p:grpSpPr>
        <p:pic>
          <p:nvPicPr>
            <p:cNvPr id="3" name="Google Shape;248;p37">
              <a:extLst>
                <a:ext uri="{FF2B5EF4-FFF2-40B4-BE49-F238E27FC236}">
                  <a16:creationId xmlns:a16="http://schemas.microsoft.com/office/drawing/2014/main" id="{72570F45-7DC9-BDA1-CB61-9E684911CD0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36434" y="2544302"/>
              <a:ext cx="5327049" cy="1945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51;p37">
              <a:extLst>
                <a:ext uri="{FF2B5EF4-FFF2-40B4-BE49-F238E27FC236}">
                  <a16:creationId xmlns:a16="http://schemas.microsoft.com/office/drawing/2014/main" id="{8C0755A0-C152-E61E-74D3-AC3241C7E5DD}"/>
                </a:ext>
              </a:extLst>
            </p:cNvPr>
            <p:cNvSpPr/>
            <p:nvPr/>
          </p:nvSpPr>
          <p:spPr>
            <a:xfrm>
              <a:off x="6497484" y="3762100"/>
              <a:ext cx="5066000" cy="159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Google Shape;255;p37">
              <a:extLst>
                <a:ext uri="{FF2B5EF4-FFF2-40B4-BE49-F238E27FC236}">
                  <a16:creationId xmlns:a16="http://schemas.microsoft.com/office/drawing/2014/main" id="{B5970DA2-DCA1-A8F0-A0FB-1AE8F597BE32}"/>
                </a:ext>
              </a:extLst>
            </p:cNvPr>
            <p:cNvSpPr/>
            <p:nvPr/>
          </p:nvSpPr>
          <p:spPr>
            <a:xfrm>
              <a:off x="6996367" y="4028467"/>
              <a:ext cx="4567200" cy="159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07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272DA-3E34-D932-08F9-72EDAA6DE37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1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Today's Problem: Matrix Multiplication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Can you see how it can be parallelized?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l="15923"/>
          <a:stretch/>
        </p:blipFill>
        <p:spPr>
          <a:xfrm>
            <a:off x="5616234" y="1536567"/>
            <a:ext cx="6406665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Getting started</a:t>
            </a: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>
                <a:highlight>
                  <a:srgbClr val="FFF2CC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wget</a:t>
            </a:r>
            <a:r>
              <a:rPr lang="en"/>
              <a:t> the lab from pdc (link in PDF)</a:t>
            </a:r>
            <a:endParaRPr/>
          </a:p>
          <a:p>
            <a:pPr>
              <a:spcBef>
                <a:spcPts val="3200"/>
              </a:spcBef>
              <a:spcAft>
                <a:spcPts val="3200"/>
              </a:spcAft>
            </a:pPr>
            <a:r>
              <a:rPr lang="en"/>
              <a:t>Please use </a:t>
            </a:r>
            <a:r>
              <a:rPr lang="en" b="1">
                <a:highlight>
                  <a:srgbClr val="FFF2CC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</a:t>
            </a:r>
            <a:r>
              <a:rPr lang="en"/>
              <a:t> or </a:t>
            </a:r>
            <a:r>
              <a:rPr lang="en" b="1">
                <a:highlight>
                  <a:srgbClr val="FFF2CC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sbatch</a:t>
            </a:r>
            <a:r>
              <a:rPr lang="en"/>
              <a:t> to run your programs from Ex3 and onwards.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Lab time!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r>
              <a:rPr lang="en" b="1"/>
              <a:t>Ex1 + Ex2:</a:t>
            </a:r>
            <a:r>
              <a:rPr lang="en"/>
              <a:t> Matrix Mult w/ OpenMP</a:t>
            </a:r>
            <a:endParaRPr/>
          </a:p>
          <a:p>
            <a:r>
              <a:rPr lang="en" b="1"/>
              <a:t>Ex3:</a:t>
            </a:r>
            <a:r>
              <a:rPr lang="en"/>
              <a:t> System differences w/ OpenMP</a:t>
            </a:r>
            <a:endParaRPr/>
          </a:p>
          <a:p>
            <a:r>
              <a:rPr lang="en" b="1"/>
              <a:t>Ex4:</a:t>
            </a:r>
            <a:r>
              <a:rPr lang="en"/>
              <a:t> Static vs Dynamic schedules</a:t>
            </a:r>
            <a:endParaRPr/>
          </a:p>
          <a:p>
            <a:r>
              <a:rPr lang="en" b="1"/>
              <a:t>Ex5:</a:t>
            </a:r>
            <a:r>
              <a:rPr lang="en"/>
              <a:t> OpenMP sections</a:t>
            </a:r>
            <a:endParaRPr/>
          </a:p>
          <a:p>
            <a:r>
              <a:rPr lang="en" b="1"/>
              <a:t>Ex6:</a:t>
            </a:r>
            <a:r>
              <a:rPr lang="en"/>
              <a:t> Synchronization in OpenMP</a:t>
            </a:r>
            <a:endParaRPr/>
          </a:p>
          <a:p>
            <a:r>
              <a:rPr lang="en" b="1"/>
              <a:t>Ex7:</a:t>
            </a:r>
            <a:r>
              <a:rPr lang="en"/>
              <a:t> Profiling w/ perf</a:t>
            </a:r>
            <a:endParaRPr/>
          </a:p>
          <a:p>
            <a:r>
              <a:rPr lang="en" b="1"/>
              <a:t>Ex8 + Ex9:</a:t>
            </a:r>
            <a:r>
              <a:rPr lang="en"/>
              <a:t> perf w/ Slurm</a:t>
            </a:r>
            <a:endParaRPr/>
          </a:p>
          <a:p>
            <a:r>
              <a:rPr lang="en" b="1"/>
              <a:t>Ex10:</a:t>
            </a:r>
            <a:r>
              <a:rPr lang="en"/>
              <a:t> IPC &amp; MFLOPS vs no. of threads</a:t>
            </a:r>
            <a:endParaRPr>
              <a:solidFill>
                <a:srgbClr val="CC0000"/>
              </a:solidFill>
            </a:endParaRPr>
          </a:p>
          <a:p>
            <a:r>
              <a:rPr lang="en" b="1"/>
              <a:t>Ex11:</a:t>
            </a:r>
            <a:r>
              <a:rPr lang="en"/>
              <a:t> Matrix Mult optimization</a:t>
            </a:r>
            <a:endParaRPr>
              <a:solidFill>
                <a:srgbClr val="CC0000"/>
              </a:solidFill>
            </a:endParaRPr>
          </a:p>
          <a:p>
            <a:r>
              <a:rPr lang="en" b="1"/>
              <a:t>Ex12:</a:t>
            </a:r>
            <a:r>
              <a:rPr lang="en"/>
              <a:t> Benchmarking Ex11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7491333" y="1875431"/>
            <a:ext cx="2922800" cy="381625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Quick taste of OpenMP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7491333" y="2950409"/>
            <a:ext cx="2922800" cy="381625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OpenMP exercises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7011324" y="4066165"/>
            <a:ext cx="3402809" cy="689401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perf exercises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(Some tidbits provided later)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7989911" y="5352089"/>
            <a:ext cx="2429600" cy="6894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solidFill>
                  <a:srgbClr val="C00000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For submission</a:t>
            </a:r>
            <a:br>
              <a:rPr lang="en" sz="2000">
                <a:solidFill>
                  <a:srgbClr val="C00000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</a:br>
            <a:r>
              <a:rPr lang="en" sz="2000">
                <a:solidFill>
                  <a:srgbClr val="C00000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(by next Wed 2pm)</a:t>
            </a:r>
            <a:endParaRPr sz="2000">
              <a:solidFill>
                <a:srgbClr val="C00000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280" name="Google Shape;280;p40"/>
          <p:cNvCxnSpPr/>
          <p:nvPr/>
        </p:nvCxnSpPr>
        <p:spPr>
          <a:xfrm>
            <a:off x="585333" y="2349852"/>
            <a:ext cx="982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0"/>
          <p:cNvCxnSpPr/>
          <p:nvPr/>
        </p:nvCxnSpPr>
        <p:spPr>
          <a:xfrm>
            <a:off x="585333" y="4023321"/>
            <a:ext cx="982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0"/>
          <p:cNvCxnSpPr/>
          <p:nvPr/>
        </p:nvCxnSpPr>
        <p:spPr>
          <a:xfrm>
            <a:off x="585333" y="4814691"/>
            <a:ext cx="982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-SG"/>
              <a:t>Extra Content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05D5C-668D-7CDC-F6FD-6FE683B52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I. perf subsampling</a:t>
            </a:r>
            <a:endParaRPr lang="en-S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perf -M vs perf -e</a:t>
            </a:r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r>
              <a:rPr lang="en"/>
              <a:t>perf -M</a:t>
            </a:r>
            <a:endParaRPr/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-M GFLOPs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-- hostname; perf stat -M GFLOPs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/>
            <a:r>
              <a:rPr lang="en"/>
              <a:t>Run multiple times</a:t>
            </a:r>
            <a:br>
              <a:rPr lang="en"/>
            </a:br>
            <a:endParaRPr/>
          </a:p>
          <a:p>
            <a:r>
              <a:rPr lang="en"/>
              <a:t>perf -e</a:t>
            </a:r>
            <a:endParaRPr/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-e fp_arith_inst_retired.scalar_double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-- hostname; perf stat -e fp_arith_inst_retired.scalar_double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/>
            <a:r>
              <a:rPr lang="en"/>
              <a:t>Run multiple times</a:t>
            </a:r>
            <a:br>
              <a:rPr lang="en"/>
            </a:br>
            <a:endParaRPr/>
          </a:p>
          <a:p>
            <a:pPr>
              <a:buClr>
                <a:srgbClr val="0B5394"/>
              </a:buClr>
            </a:pPr>
            <a:r>
              <a:rPr lang="en">
                <a:solidFill>
                  <a:srgbClr val="0B5394"/>
                </a:solidFill>
              </a:rPr>
              <a:t>What is causing this inconsistency?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perf -M vs perf -e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What if we try replicating perf -M with perf -e?</a:t>
            </a:r>
            <a:endParaRPr/>
          </a:p>
          <a:p>
            <a:pPr>
              <a:spcBef>
                <a:spcPts val="1600"/>
              </a:spcBef>
              <a:buFont typeface="Consolas"/>
              <a:buChar char="●"/>
            </a:pP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-e fp_arith_inst_retired.scalar_single,fp_arith_inst_retired.scalar_double,fp_arith_inst_retired.128b_packed_double,fp_arith_inst_retired.128b_packed_single,fp_arith_inst_retired.256b_packed_double python3 -c 'print(2.0 / 5.0)'</a:t>
            </a:r>
            <a:endParaRPr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buNone/>
            </a:pPr>
            <a:endParaRPr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happens?</a:t>
            </a:r>
            <a:endParaRPr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perf -M vs perf -e</a:t>
            </a:r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400">
                <a:solidFill>
                  <a:srgbClr val="C00000"/>
                </a:solidFill>
              </a:rPr>
              <a:t>If there are not enough hardware counters: perf </a:t>
            </a:r>
            <a:r>
              <a:rPr lang="en" sz="2400" i="1">
                <a:solidFill>
                  <a:srgbClr val="C00000"/>
                </a:solidFill>
              </a:rPr>
              <a:t>multiplexes the events</a:t>
            </a:r>
            <a:br>
              <a:rPr lang="en" sz="2400">
                <a:solidFill>
                  <a:srgbClr val="C00000"/>
                </a:solidFill>
              </a:rPr>
            </a:br>
            <a:r>
              <a:rPr lang="en" sz="2400">
                <a:solidFill>
                  <a:srgbClr val="C00000"/>
                </a:solidFill>
              </a:rPr>
              <a:t>(i.e. </a:t>
            </a:r>
            <a:r>
              <a:rPr lang="en" sz="2400" b="1">
                <a:solidFill>
                  <a:srgbClr val="C00000"/>
                </a:solidFill>
              </a:rPr>
              <a:t>subsampling</a:t>
            </a:r>
            <a:r>
              <a:rPr lang="en" sz="2400">
                <a:solidFill>
                  <a:srgbClr val="C00000"/>
                </a:solidFill>
              </a:rPr>
              <a:t>) and estimates the counts </a:t>
            </a:r>
            <a:r>
              <a:rPr lang="en" sz="2400" b="1">
                <a:solidFill>
                  <a:srgbClr val="C00000"/>
                </a:solidFill>
              </a:rPr>
              <a:t>based on execution time!</a:t>
            </a:r>
            <a:endParaRPr sz="2400" b="1">
              <a:solidFill>
                <a:srgbClr val="C00000"/>
              </a:solidFill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65" y="3303294"/>
            <a:ext cx="11203467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577" y="4286897"/>
            <a:ext cx="5594841" cy="198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% sign in perf readings</a:t>
            </a: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1333"/>
              </a:spcBef>
            </a:pPr>
            <a:r>
              <a:rPr lang="en"/>
              <a:t>Usually means that the reading is </a:t>
            </a:r>
            <a:r>
              <a:rPr lang="en" b="1"/>
              <a:t>subsampled</a:t>
            </a:r>
            <a:r>
              <a:rPr lang="en"/>
              <a:t>.</a:t>
            </a:r>
            <a:endParaRPr/>
          </a:p>
          <a:p>
            <a:pPr>
              <a:spcBef>
                <a:spcPts val="1600"/>
              </a:spcBef>
            </a:pPr>
            <a:r>
              <a:rPr lang="en"/>
              <a:t>Signifies % of time spent measuring the specific event.</a:t>
            </a:r>
            <a:endParaRPr/>
          </a:p>
          <a:p>
            <a:pPr lvl="1"/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https://stackoverflow.com/questions/33679408/perf-what-do-n-percent-records-mean-in-perf-stat-output</a:t>
            </a:r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4">
            <a:alphaModFix/>
          </a:blip>
          <a:srcRect r="1156"/>
          <a:stretch/>
        </p:blipFill>
        <p:spPr>
          <a:xfrm>
            <a:off x="1991434" y="4161467"/>
            <a:ext cx="8051167" cy="23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/>
          <p:nvPr/>
        </p:nvSpPr>
        <p:spPr>
          <a:xfrm>
            <a:off x="8876567" y="4681367"/>
            <a:ext cx="1324000" cy="116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perf subsampling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Basically a warning to prevent what happened previously</a:t>
            </a: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268" y="3021364"/>
            <a:ext cx="9177465" cy="22834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Disclaimers for Ex 11: Optimizing matrix multiplication</a:t>
            </a: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We are not concerned about total correctness.</a:t>
            </a:r>
            <a:endParaRPr/>
          </a:p>
          <a:p>
            <a:pPr lvl="1"/>
            <a:r>
              <a:rPr lang="en"/>
              <a:t>The values for the matrices are generated </a:t>
            </a:r>
            <a:r>
              <a:rPr lang="en" b="1"/>
              <a:t>randomly</a:t>
            </a:r>
            <a:r>
              <a:rPr lang="en"/>
              <a:t>.</a:t>
            </a:r>
            <a:endParaRPr/>
          </a:p>
          <a:p>
            <a:pPr lvl="1"/>
            <a:r>
              <a:rPr lang="en"/>
              <a:t>There is </a:t>
            </a:r>
            <a:r>
              <a:rPr lang="en" b="1"/>
              <a:t>NO NEED to transpose</a:t>
            </a:r>
            <a:r>
              <a:rPr lang="en"/>
              <a:t> </a:t>
            </a:r>
            <a:r>
              <a:rPr lang="en" b="1"/>
              <a:t>the matrices! (you can assume a matrix is already transposed)</a:t>
            </a:r>
            <a:endParaRPr b="1"/>
          </a:p>
          <a:p>
            <a:pPr>
              <a:spcBef>
                <a:spcPts val="3200"/>
              </a:spcBef>
            </a:pPr>
            <a:r>
              <a:rPr lang="en"/>
              <a:t>There are multiple solutions possible.</a:t>
            </a:r>
            <a:endParaRPr/>
          </a:p>
          <a:p>
            <a:pPr lvl="1"/>
            <a:r>
              <a:rPr lang="en"/>
              <a:t>As long as the order of access fulfills the criteria of row-wise access.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 Feedback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 all the submissions are marked by this lab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8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8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Summary</a:t>
            </a:r>
            <a:endParaRPr/>
          </a:p>
        </p:txBody>
      </p:sp>
      <p:sp>
        <p:nvSpPr>
          <p:cNvPr id="605" name="Google Shape;605;p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OpenMP</a:t>
            </a:r>
          </a:p>
          <a:p>
            <a:endParaRPr lang="en-US"/>
          </a:p>
          <a:p>
            <a:pPr>
              <a:spcBef>
                <a:spcPts val="1333"/>
              </a:spcBef>
            </a:pPr>
            <a:r>
              <a:rPr lang="en-US"/>
              <a:t>perf usage</a:t>
            </a:r>
          </a:p>
          <a:p>
            <a:pPr>
              <a:spcBef>
                <a:spcPts val="1333"/>
              </a:spcBef>
            </a:pPr>
            <a:endParaRPr lang="en-US"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-US"/>
              <a:t>Using Slurm with OpenMP and perf</a:t>
            </a:r>
          </a:p>
        </p:txBody>
      </p:sp>
      <p:sp>
        <p:nvSpPr>
          <p:cNvPr id="607" name="Google Shape;607;p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</a:t>
            </a:r>
            <a:r>
              <a:rPr lang="en-US"/>
              <a:t>of lab </a:t>
            </a:r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/>
              <a:t>If you haven’t joined the telegram group:</a:t>
            </a:r>
            <a:r>
              <a:rPr lang="en-US"/>
              <a:t> you’re missing out</a:t>
            </a:r>
          </a:p>
          <a:p>
            <a:endParaRPr lang="en-US" sz="2800" dirty="0"/>
          </a:p>
          <a:p>
            <a:r>
              <a:rPr lang="en-US" sz="2800"/>
              <a:t>Slides uploaded!</a:t>
            </a:r>
            <a:endParaRPr lang="en-US" sz="2800" dirty="0"/>
          </a:p>
          <a:p>
            <a:r>
              <a:rPr lang="en-US" dirty="0"/>
              <a:t>Feedback:	</a:t>
            </a:r>
            <a:r>
              <a:rPr lang="en-US" dirty="0">
                <a:hlinkClick r:id="rId3"/>
              </a:rPr>
              <a:t>bit.ly/</a:t>
            </a:r>
            <a:r>
              <a:rPr lang="en-US">
                <a:hlinkClick r:id="rId3"/>
              </a:rPr>
              <a:t>feedback-</a:t>
            </a:r>
            <a:r>
              <a:rPr lang="en-US" err="1">
                <a:hlinkClick r:id="rId3"/>
              </a:rPr>
              <a:t>theodore</a:t>
            </a:r>
            <a:r>
              <a:rPr lang="en-US"/>
              <a:t> or scan below </a:t>
            </a:r>
            <a:endParaRPr lang="en-US" dirty="0"/>
          </a:p>
          <a:p>
            <a:r>
              <a:rPr lang="en-US" sz="2800" dirty="0"/>
              <a:t>Email: 	</a:t>
            </a:r>
            <a:r>
              <a:rPr lang="en-US" sz="2800" dirty="0">
                <a:hlinkClick r:id="rId4"/>
              </a:rPr>
              <a:t>theo@comp.nus.edu.</a:t>
            </a:r>
            <a:r>
              <a:rPr lang="en-US" sz="2800">
                <a:hlinkClick r:id="rId4"/>
              </a:rPr>
              <a:t>sg</a:t>
            </a:r>
            <a:r>
              <a:rPr lang="en-US" sz="2800"/>
              <a:t> </a:t>
            </a:r>
            <a:endParaRPr lang="en-US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FB4DE3-8DA2-8D3F-A5FE-4B6488A5E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15" y="3938620"/>
            <a:ext cx="2688077" cy="26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66DE0-3644-36FE-9F12-709FE561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Lab 1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00A01-71B7-8714-4659-C8D5C89E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Most will get full marks or close to it :)</a:t>
            </a:r>
          </a:p>
          <a:p>
            <a:pPr lvl="1"/>
            <a:r>
              <a:rPr lang="en-SG"/>
              <a:t>How we grade in this course might or might not be similar to others</a:t>
            </a:r>
          </a:p>
          <a:p>
            <a:pPr lvl="1"/>
            <a:r>
              <a:rPr lang="en-SG"/>
              <a:t>Still read the comments in the pdf</a:t>
            </a:r>
          </a:p>
          <a:p>
            <a:r>
              <a:rPr lang="en-SG"/>
              <a:t>Some comments:</a:t>
            </a:r>
          </a:p>
          <a:p>
            <a:pPr lvl="1"/>
            <a:r>
              <a:rPr lang="en-SG"/>
              <a:t>Keep critical section small</a:t>
            </a:r>
          </a:p>
          <a:p>
            <a:pPr lvl="2"/>
            <a:r>
              <a:rPr lang="en-SG"/>
              <a:t>Main culprit: print statements</a:t>
            </a:r>
          </a:p>
          <a:p>
            <a:pPr lvl="1"/>
            <a:r>
              <a:rPr lang="en-SG"/>
              <a:t>shmget copy-pasting</a:t>
            </a:r>
          </a:p>
          <a:p>
            <a:pPr lvl="2"/>
            <a:r>
              <a:rPr lang="en-SG"/>
              <a:t>Try to minimize; put into structs if possible for better locality</a:t>
            </a:r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02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31F3-FF9E-ACAD-F2C7-2C351326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Feedback 1: Keeping critical sections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A1F7-48FC-7D1B-EBD5-7BE8E782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Do: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LOCK(m)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Minimal work…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UNLOCK(m)</a:t>
            </a:r>
          </a:p>
          <a:p>
            <a:pPr marL="0" indent="0">
              <a:buNone/>
            </a:pPr>
            <a:endParaRPr lang="en-US" sz="2000">
              <a:solidFill>
                <a:schemeClr val="accent6">
                  <a:lumMod val="50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Do not: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LOCK(m)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rand()/printf()...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other things that costs cycles unnecessarily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UNLOCK(m)</a:t>
            </a:r>
            <a:endParaRPr lang="en-SG" sz="200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D4991-B85C-F517-0604-ABA6DF0A6110}"/>
              </a:ext>
            </a:extLst>
          </p:cNvPr>
          <p:cNvSpPr txBox="1"/>
          <p:nvPr/>
        </p:nvSpPr>
        <p:spPr>
          <a:xfrm>
            <a:off x="7057103" y="1825625"/>
            <a:ext cx="4296697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>
                <a:effectLst/>
                <a:latin typeface="AndesNeue Alt 2 Book" panose="00000500000000000000" pitchFamily="2" charset="0"/>
              </a:rPr>
              <a:t>Printing stuff (especially in the critical section) can waste cycles.</a:t>
            </a:r>
            <a:endParaRPr lang="en-US">
              <a:effectLst/>
              <a:latin typeface="AndesNeue Alt 2 Book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>
                <a:effectLst/>
                <a:latin typeface="AndesNeue Alt 2 Book" panose="00000500000000000000" pitchFamily="2" charset="0"/>
              </a:rPr>
              <a:t>Minimize the amount of IO in your program before benchmarking!</a:t>
            </a:r>
            <a:endParaRPr lang="en-US">
              <a:effectLst/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9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Tip: </a:t>
            </a:r>
            <a:r>
              <a:rPr lang="en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-DDEBUG</a:t>
            </a:r>
            <a:r>
              <a:rPr lang="en"/>
              <a:t> flag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In your code: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#ifdef DEBUG</a:t>
            </a:r>
            <a:b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printf("This program is compiled with -DDEBUG!");</a:t>
            </a:r>
            <a:b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#endif</a:t>
            </a:r>
            <a:b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printf("Hello world!");</a:t>
            </a:r>
            <a:endParaRPr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Specify in your compilation command/Makefile to compile with DEBUG flag: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g++ -DDEBUG my_code.cpp -o my_program</a:t>
            </a:r>
            <a:endParaRPr sz="20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8615333" y="5133800"/>
            <a:ext cx="1926400" cy="86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Will print both statements!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6"/>
          <p:cNvCxnSpPr>
            <a:stCxn id="88" idx="1"/>
          </p:cNvCxnSpPr>
          <p:nvPr/>
        </p:nvCxnSpPr>
        <p:spPr>
          <a:xfrm rot="10800000">
            <a:off x="7103733" y="5243000"/>
            <a:ext cx="1511600" cy="3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Common Issue 2: Shmget copy paste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>
                <a:solidFill>
                  <a:schemeClr val="accent5"/>
                </a:solidFill>
              </a:rPr>
              <a:t>Do:</a:t>
            </a:r>
            <a:br>
              <a:rPr lang="en">
                <a:solidFill>
                  <a:schemeClr val="accent5"/>
                </a:solidFill>
              </a:rPr>
            </a:br>
            <a:r>
              <a:rPr lang="en" sz="22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</a:t>
            </a:r>
            <a:r>
              <a:rPr lang="en" sz="2000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// I want to store a and b in shared memory</a:t>
            </a:r>
            <a: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    </a:t>
            </a:r>
            <a:b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struct shm_data { int a; int b; }</a:t>
            </a:r>
            <a:b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data = shmget… (sizeof(struct shm_data))</a:t>
            </a:r>
            <a:endParaRPr sz="2200">
              <a:solidFill>
                <a:schemeClr val="accent5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</a:rPr>
              <a:t>Do not:</a:t>
            </a:r>
            <a:br>
              <a:rPr lang="en">
                <a:solidFill>
                  <a:srgbClr val="CC0000"/>
                </a:solidFill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</a:t>
            </a:r>
            <a:r>
              <a:rPr lang="en" sz="2000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// I want to store a and b    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int* a = shmget…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int* b = shmget…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</a:t>
            </a:r>
            <a:r>
              <a:rPr lang="en" sz="2000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// or, manually index into shm: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 shm = shmget…; shm[0] = 5…</a:t>
            </a:r>
            <a:endParaRPr>
              <a:solidFill>
                <a:srgbClr val="CC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678F9-B4A2-B630-7F3C-B549075FE54F}"/>
              </a:ext>
            </a:extLst>
          </p:cNvPr>
          <p:cNvSpPr txBox="1"/>
          <p:nvPr/>
        </p:nvSpPr>
        <p:spPr>
          <a:xfrm>
            <a:off x="9094838" y="2441037"/>
            <a:ext cx="2143432" cy="987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1600"/>
              </a:spcBef>
              <a:buNone/>
            </a:pPr>
            <a:r>
              <a:rPr lang="en-US">
                <a:latin typeface="AndesNeue Alt 2 Book" panose="00000500000000000000" pitchFamily="2" charset="0"/>
              </a:rPr>
              <a:t>Fewer shm regions, better locality / caching,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 + Revisiting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Previous tutorial,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8df8520-d3e8-4a20-b5a6-e9bf83b0a03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1947</Words>
  <Application>Microsoft Office PowerPoint</Application>
  <PresentationFormat>Widescreen</PresentationFormat>
  <Paragraphs>220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AndesNeue Alt 2 Book</vt:lpstr>
      <vt:lpstr>AndesNeue Alt 2 Medium</vt:lpstr>
      <vt:lpstr>Arial</vt:lpstr>
      <vt:lpstr>Consolas</vt:lpstr>
      <vt:lpstr>Iosevka Extended</vt:lpstr>
      <vt:lpstr>Open Sans</vt:lpstr>
      <vt:lpstr>PT Serif</vt:lpstr>
      <vt:lpstr>Quattrocento Sans</vt:lpstr>
      <vt:lpstr>Office Theme</vt:lpstr>
      <vt:lpstr>CS3210 Lab 2</vt:lpstr>
      <vt:lpstr>Calibration / Improvements</vt:lpstr>
      <vt:lpstr>PowerPoint Presentation</vt:lpstr>
      <vt:lpstr>Lab 1 Feedback</vt:lpstr>
      <vt:lpstr>Lab 1 Feedback</vt:lpstr>
      <vt:lpstr>Feedback 1: Keeping critical sections small</vt:lpstr>
      <vt:lpstr>Tip: -DDEBUG flag</vt:lpstr>
      <vt:lpstr>Common Issue 2: Shmget copy paste</vt:lpstr>
      <vt:lpstr>Quick Recap + Revisiting</vt:lpstr>
      <vt:lpstr>lstopo on heterogeneous processor (i7-13700)</vt:lpstr>
      <vt:lpstr>Recap</vt:lpstr>
      <vt:lpstr>Prelude to Tutorial</vt:lpstr>
      <vt:lpstr>OpenMP's parallel pattern</vt:lpstr>
      <vt:lpstr>pollev</vt:lpstr>
      <vt:lpstr>OpenMP's parallel pattern</vt:lpstr>
      <vt:lpstr>OpenMP's parallel pattern</vt:lpstr>
      <vt:lpstr>What is OpenMP?</vt:lpstr>
      <vt:lpstr>What is OpenMP?</vt:lpstr>
      <vt:lpstr>Warning: OpenMP Nesting</vt:lpstr>
      <vt:lpstr>OpenMP: Controlling work per thread</vt:lpstr>
      <vt:lpstr>OpenMP constructs</vt:lpstr>
      <vt:lpstr>OpenMP: visual guides</vt:lpstr>
      <vt:lpstr>Prelude to Tutorial</vt:lpstr>
      <vt:lpstr>What is perf?</vt:lpstr>
      <vt:lpstr>perf events</vt:lpstr>
      <vt:lpstr>Live Demo: Tut 1's pthread_addsub results</vt:lpstr>
      <vt:lpstr>Live Demo: Tut 1's pthread_addsub results</vt:lpstr>
      <vt:lpstr>Live Demo: Tut 1's pthread_addsub results</vt:lpstr>
      <vt:lpstr>Live Demo: Tut 1's pthread_addsub results</vt:lpstr>
      <vt:lpstr>Today's Problem: Matrix Multiplication</vt:lpstr>
      <vt:lpstr>Getting started</vt:lpstr>
      <vt:lpstr>Lab time!</vt:lpstr>
      <vt:lpstr>Extra Content</vt:lpstr>
      <vt:lpstr>Live Demo: perf -M vs perf -e</vt:lpstr>
      <vt:lpstr>Live Demo: perf -M vs perf -e</vt:lpstr>
      <vt:lpstr>Live Demo: perf -M vs perf -e</vt:lpstr>
      <vt:lpstr>% sign in perf readings</vt:lpstr>
      <vt:lpstr>perf subsampling</vt:lpstr>
      <vt:lpstr>Disclaimers for Ex 11: Optimizing matrix multiplication</vt:lpstr>
      <vt:lpstr>Summary</vt:lpstr>
      <vt:lpstr>End of 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10</cp:revision>
  <dcterms:created xsi:type="dcterms:W3CDTF">2024-08-24T12:49:29Z</dcterms:created>
  <dcterms:modified xsi:type="dcterms:W3CDTF">2024-09-08T10:30:48Z</dcterms:modified>
</cp:coreProperties>
</file>