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8" r:id="rId33"/>
    <p:sldId id="34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9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2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1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4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1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09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1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61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1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6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en-gb/geforce/graphics-cards/30-seri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4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AndesNeue Alt 2 Book" panose="00000500000000000000" pitchFamily="2" charset="0"/>
              </a:rPr>
              <a:t>Datapath</a:t>
            </a:r>
            <a:br>
              <a:rPr lang="en-US">
                <a:latin typeface="AndesNeue Alt 2 Book" panose="00000500000000000000" pitchFamily="2" charset="0"/>
              </a:rPr>
            </a:br>
            <a:endParaRPr lang="en-US">
              <a:latin typeface="AndesNeue Alt 2 Book" panose="00000500000000000000" pitchFamily="2" charset="0"/>
            </a:endParaRPr>
          </a:p>
          <a:p>
            <a:r>
              <a:rPr lang="en-US"/>
              <a:t>(Note: I'm very sick so another TA will teach this class with (most likely) not this set of slides)</a:t>
            </a: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SG"/>
              <a:t>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bgt $r1, $r2, L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blt $r2, $r1,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F21AA-AC86-CD8E-41E3-4BDA84B2212E}"/>
              </a:ext>
            </a:extLst>
          </p:cNvPr>
          <p:cNvSpPr txBox="1"/>
          <p:nvPr/>
        </p:nvSpPr>
        <p:spPr>
          <a:xfrm>
            <a:off x="6582942" y="1825625"/>
            <a:ext cx="47131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While </a:t>
            </a:r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$at </a:t>
            </a:r>
            <a:r>
              <a:rPr lang="en-SG">
                <a:latin typeface="AndesNeue Alt 2 Book" panose="00000500000000000000" pitchFamily="2" charset="0"/>
              </a:rPr>
              <a:t>is used in QtSpim, we will consider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your answer correct with any other register.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25FD0-C36E-A1C4-41AB-521DA8B2C573}"/>
              </a:ext>
            </a:extLst>
          </p:cNvPr>
          <p:cNvSpPr txBox="1"/>
          <p:nvPr/>
        </p:nvSpPr>
        <p:spPr>
          <a:xfrm>
            <a:off x="1325798" y="2999135"/>
            <a:ext cx="9540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User Text Segment [00400000]..[00440000]</a:t>
            </a:r>
            <a:endParaRPr lang="de-DE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de-DE" sz="1800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[00400000] 0128082a  </a:t>
            </a:r>
            <a:r>
              <a:rPr lang="de-DE" sz="1800" b="1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$1, $9, $8</a:t>
            </a:r>
            <a:r>
              <a:rPr lang="de-DE" sz="1800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           </a:t>
            </a:r>
            <a:r>
              <a:rPr lang="de-DE" sz="1800" i="1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; 1: bgt $t0, $t1, e </a:t>
            </a:r>
            <a:br>
              <a:rPr lang="de-DE" sz="1800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de-DE" sz="1800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[00400004] 14200001  </a:t>
            </a:r>
            <a:r>
              <a:rPr lang="de-DE" sz="1800" b="1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$1, $0, 4 [e-0x00400004] 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F76A4-1391-D8A7-DFAE-32D187A9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3936"/>
            <a:ext cx="3097664" cy="1945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E09F99-A256-4BE2-F1D1-D10DF7B83649}"/>
              </a:ext>
            </a:extLst>
          </p:cNvPr>
          <p:cNvSpPr txBox="1"/>
          <p:nvPr/>
        </p:nvSpPr>
        <p:spPr>
          <a:xfrm>
            <a:off x="4242511" y="4575335"/>
            <a:ext cx="370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$1 </a:t>
            </a:r>
            <a:r>
              <a:rPr lang="en-SG"/>
              <a:t>is 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$at </a:t>
            </a:r>
            <a:r>
              <a:rPr lang="en-SG"/>
              <a:t>(Assembler Temporary)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9C359-B00A-B369-0A95-AB50B9BABF2B}"/>
              </a:ext>
            </a:extLst>
          </p:cNvPr>
          <p:cNvSpPr txBox="1"/>
          <p:nvPr/>
        </p:nvSpPr>
        <p:spPr>
          <a:xfrm>
            <a:off x="4242511" y="544613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rgbClr val="C00000"/>
                </a:solidFill>
              </a:rPr>
              <a:t>Answer: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$r2, $r1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$at, $zero, L</a:t>
            </a:r>
          </a:p>
        </p:txBody>
      </p:sp>
    </p:spTree>
    <p:extLst>
      <p:ext uri="{BB962C8B-B14F-4D97-AF65-F5344CB8AC3E}">
        <p14:creationId xmlns:p14="http://schemas.microsoft.com/office/powerpoint/2010/main" val="292400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bge $r1, $r2, L</a:t>
            </a:r>
          </a:p>
        </p:txBody>
      </p:sp>
    </p:spTree>
    <p:extLst>
      <p:ext uri="{BB962C8B-B14F-4D97-AF65-F5344CB8AC3E}">
        <p14:creationId xmlns:p14="http://schemas.microsoft.com/office/powerpoint/2010/main" val="33291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 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if($r1 &gt;= r2) ==&gt; if(!($r1 &lt; $r2))</a:t>
            </a:r>
          </a:p>
        </p:txBody>
      </p:sp>
    </p:spTree>
    <p:extLst>
      <p:ext uri="{BB962C8B-B14F-4D97-AF65-F5344CB8AC3E}">
        <p14:creationId xmlns:p14="http://schemas.microsoft.com/office/powerpoint/2010/main" val="197491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 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if($r1 &gt;= r2) ==&gt; if(!($r1 &lt; $r2))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AC48-E485-9E91-2167-C8599A1F36BE}"/>
              </a:ext>
            </a:extLst>
          </p:cNvPr>
          <p:cNvSpPr/>
          <p:nvPr/>
        </p:nvSpPr>
        <p:spPr>
          <a:xfrm>
            <a:off x="4873557" y="2198451"/>
            <a:ext cx="3151762" cy="622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BD72-468F-8B19-56D2-76CD37A3AAA3}"/>
              </a:ext>
            </a:extLst>
          </p:cNvPr>
          <p:cNvSpPr txBox="1"/>
          <p:nvPr/>
        </p:nvSpPr>
        <p:spPr>
          <a:xfrm>
            <a:off x="4873557" y="2955958"/>
            <a:ext cx="2528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From (a): </a:t>
            </a:r>
          </a:p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 $r1, $r2, L</a:t>
            </a:r>
            <a:r>
              <a:rPr lang="en-SG"/>
              <a:t> </a:t>
            </a:r>
          </a:p>
          <a:p>
            <a:r>
              <a:rPr lang="en-SG"/>
              <a:t>is equivalent to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$r1, $r2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$at, $zero, L</a:t>
            </a:r>
          </a:p>
        </p:txBody>
      </p:sp>
    </p:spTree>
    <p:extLst>
      <p:ext uri="{BB962C8B-B14F-4D97-AF65-F5344CB8AC3E}">
        <p14:creationId xmlns:p14="http://schemas.microsoft.com/office/powerpoint/2010/main" val="169303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 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if($r1 &gt;= r2) ==&gt; if(!($r1 &lt; $r2))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AC48-E485-9E91-2167-C8599A1F36BE}"/>
              </a:ext>
            </a:extLst>
          </p:cNvPr>
          <p:cNvSpPr/>
          <p:nvPr/>
        </p:nvSpPr>
        <p:spPr>
          <a:xfrm>
            <a:off x="4873557" y="2198451"/>
            <a:ext cx="3151762" cy="622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BD72-468F-8B19-56D2-76CD37A3AAA3}"/>
              </a:ext>
            </a:extLst>
          </p:cNvPr>
          <p:cNvSpPr txBox="1"/>
          <p:nvPr/>
        </p:nvSpPr>
        <p:spPr>
          <a:xfrm>
            <a:off x="4873557" y="2955958"/>
            <a:ext cx="2528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From (a): </a:t>
            </a:r>
          </a:p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 $r1, $r2, L</a:t>
            </a:r>
            <a:r>
              <a:rPr lang="en-SG"/>
              <a:t> </a:t>
            </a:r>
          </a:p>
          <a:p>
            <a:r>
              <a:rPr lang="en-SG"/>
              <a:t>is equivalent to</a:t>
            </a:r>
          </a:p>
          <a:p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$r1, $r2</a:t>
            </a:r>
          </a:p>
          <a:p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$at, $zero, 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86E9A-8C55-7324-C535-38A6A5FB659F}"/>
              </a:ext>
            </a:extLst>
          </p:cNvPr>
          <p:cNvSpPr txBox="1"/>
          <p:nvPr/>
        </p:nvSpPr>
        <p:spPr>
          <a:xfrm>
            <a:off x="4873557" y="4568223"/>
            <a:ext cx="37508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Idea 2: "negating" bne becomes beq</a:t>
            </a:r>
          </a:p>
          <a:p>
            <a:r>
              <a:rPr lang="en-SG">
                <a:solidFill>
                  <a:srgbClr val="C00000"/>
                </a:solidFill>
              </a:rPr>
              <a:t>Answer: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$r2, $r1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 $at, $zero, L</a:t>
            </a:r>
          </a:p>
        </p:txBody>
      </p:sp>
    </p:spTree>
    <p:extLst>
      <p:ext uri="{BB962C8B-B14F-4D97-AF65-F5344CB8AC3E}">
        <p14:creationId xmlns:p14="http://schemas.microsoft.com/office/powerpoint/2010/main" val="149914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ble $r1, $r2, L</a:t>
            </a:r>
          </a:p>
        </p:txBody>
      </p:sp>
    </p:spTree>
    <p:extLst>
      <p:ext uri="{BB962C8B-B14F-4D97-AF65-F5344CB8AC3E}">
        <p14:creationId xmlns:p14="http://schemas.microsoft.com/office/powerpoint/2010/main" val="389540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($r1 &lt; $r2)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=&gt; if ($r2 &gt;= $r1)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=&gt; if (!($r2 &lt; $r1))</a:t>
            </a:r>
          </a:p>
        </p:txBody>
      </p:sp>
    </p:spTree>
    <p:extLst>
      <p:ext uri="{BB962C8B-B14F-4D97-AF65-F5344CB8AC3E}">
        <p14:creationId xmlns:p14="http://schemas.microsoft.com/office/powerpoint/2010/main" val="70508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($r1 &lt; $r2)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=&gt; if ($r2 &gt;= $r1)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=&gt; if (!($r2 &lt; $r1))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7D182-500F-D43C-30A7-4D256B96068E}"/>
              </a:ext>
            </a:extLst>
          </p:cNvPr>
          <p:cNvSpPr txBox="1"/>
          <p:nvPr/>
        </p:nvSpPr>
        <p:spPr>
          <a:xfrm>
            <a:off x="838200" y="4278919"/>
            <a:ext cx="2528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From (a): </a:t>
            </a:r>
          </a:p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 $r2, $r1, L</a:t>
            </a:r>
            <a:r>
              <a:rPr lang="en-SG"/>
              <a:t> </a:t>
            </a:r>
          </a:p>
          <a:p>
            <a:r>
              <a:rPr lang="en-SG"/>
              <a:t>is equivalent to</a:t>
            </a:r>
          </a:p>
          <a:p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$r2, $r1</a:t>
            </a:r>
          </a:p>
          <a:p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$at, $zero,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F3E37-1E7E-0859-6027-3EE9A8FAC230}"/>
              </a:ext>
            </a:extLst>
          </p:cNvPr>
          <p:cNvSpPr txBox="1"/>
          <p:nvPr/>
        </p:nvSpPr>
        <p:spPr>
          <a:xfrm>
            <a:off x="3492230" y="4555918"/>
            <a:ext cx="30342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"negating" bne becomes beq</a:t>
            </a:r>
          </a:p>
          <a:p>
            <a:r>
              <a:rPr lang="en-SG">
                <a:solidFill>
                  <a:srgbClr val="C00000"/>
                </a:solidFill>
              </a:rPr>
              <a:t>Answer: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$r1, $r2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 $at, $zero, L</a:t>
            </a:r>
          </a:p>
        </p:txBody>
      </p:sp>
    </p:spTree>
    <p:extLst>
      <p:ext uri="{BB962C8B-B14F-4D97-AF65-F5344CB8AC3E}">
        <p14:creationId xmlns:p14="http://schemas.microsoft.com/office/powerpoint/2010/main" val="335903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 $r, imm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Thing to note: imm here can be any 32-bit number</a:t>
            </a:r>
          </a:p>
        </p:txBody>
      </p:sp>
    </p:spTree>
    <p:extLst>
      <p:ext uri="{BB962C8B-B14F-4D97-AF65-F5344CB8AC3E}">
        <p14:creationId xmlns:p14="http://schemas.microsoft.com/office/powerpoint/2010/main" val="392702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 $r, imm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Thing to note: imm here can be any 32-bit number</a:t>
            </a:r>
          </a:p>
          <a:p>
            <a:pPr marL="0" indent="0">
              <a:buNone/>
            </a:pP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AndesNeue Alt 2 Medium" panose="00000600000000000000" pitchFamily="2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Scenario 1</a:t>
            </a: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: the number is 0-65535 (fits within 16 bits)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</a:p>
          <a:p>
            <a:pPr marL="0" indent="0">
              <a:buNone/>
            </a:pP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$r, $zero, imm</a:t>
            </a:r>
          </a:p>
        </p:txBody>
      </p:sp>
    </p:spTree>
    <p:extLst>
      <p:ext uri="{BB962C8B-B14F-4D97-AF65-F5344CB8AC3E}">
        <p14:creationId xmlns:p14="http://schemas.microsoft.com/office/powerpoint/2010/main" val="16262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</a:t>
            </a:r>
            <a:r>
              <a:rPr lang="en-SG"/>
              <a:t>) Counting number of instructions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</a:t>
            </a:r>
            <a:r>
              <a:rPr lang="en-SG"/>
              <a:t>) Pseudo-instructions implementation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/>
              <a:t>Q3) Encoding MIPS instructions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Q4</a:t>
            </a:r>
            <a:r>
              <a:rPr lang="en-SG"/>
              <a:t>) MIPS Datapath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Q5) (Extra) GPU vs CPU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 $r, imm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Thing to note: imm here can be any 32-bit number</a:t>
            </a:r>
          </a:p>
          <a:p>
            <a:pPr marL="0" indent="0">
              <a:buNone/>
            </a:pP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AndesNeue Alt 2 Medium" panose="00000600000000000000" pitchFamily="2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Scenario 2</a:t>
            </a: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: the number can't fit within 16 bits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+ ori</a:t>
            </a:r>
            <a:r>
              <a:rPr lang="en-SG" sz="2400">
                <a:solidFill>
                  <a:srgbClr val="C00000"/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(see: previous tutorial)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4A60E-5F65-A991-F4CA-189451229355}"/>
              </a:ext>
            </a:extLst>
          </p:cNvPr>
          <p:cNvSpPr txBox="1"/>
          <p:nvPr/>
        </p:nvSpPr>
        <p:spPr>
          <a:xfrm>
            <a:off x="6869349" y="4422637"/>
            <a:ext cx="44844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</a:t>
            </a:r>
          </a:p>
          <a:p>
            <a:r>
              <a:rPr lang="en-SG">
                <a:latin typeface="AndesNeue Alt 2 Book" panose="00000500000000000000" pitchFamily="2" charset="0"/>
              </a:rPr>
              <a:t>The assembler will parse the imm value. </a:t>
            </a:r>
          </a:p>
          <a:p>
            <a:r>
              <a:rPr lang="en-SG">
                <a:latin typeface="AndesNeue Alt 2 Book" panose="00000500000000000000" pitchFamily="2" charset="0"/>
              </a:rPr>
              <a:t>Try the following:</a:t>
            </a:r>
          </a:p>
          <a:p>
            <a:r>
              <a:rPr lang="it-IT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li $t0, 2100</a:t>
            </a:r>
          </a:p>
          <a:p>
            <a:r>
              <a:rPr lang="it-IT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li $t1, 4294967295</a:t>
            </a:r>
          </a:p>
          <a:p>
            <a:r>
              <a:rPr lang="it-IT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li $t2, -1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05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5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0000 0000 0000 0000 0000 0000 0000 0000</a:t>
            </a:r>
          </a:p>
        </p:txBody>
      </p:sp>
    </p:spTree>
    <p:extLst>
      <p:ext uri="{BB962C8B-B14F-4D97-AF65-F5344CB8AC3E}">
        <p14:creationId xmlns:p14="http://schemas.microsoft.com/office/powerpoint/2010/main" val="292921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0000 0000 0000 0000 0000 0000 0000 0000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See MIPS reference sheet: this is an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 instruction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B4D73-A91A-7FC2-932F-95F2F955139A}"/>
              </a:ext>
            </a:extLst>
          </p:cNvPr>
          <p:cNvGrpSpPr/>
          <p:nvPr/>
        </p:nvGrpSpPr>
        <p:grpSpPr>
          <a:xfrm>
            <a:off x="2315183" y="2743200"/>
            <a:ext cx="1352145" cy="855715"/>
            <a:chOff x="2315183" y="2743200"/>
            <a:chExt cx="1352145" cy="855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9717B7-740B-E81F-BFAC-5AB95433D672}"/>
                </a:ext>
              </a:extLst>
            </p:cNvPr>
            <p:cNvSpPr/>
            <p:nvPr/>
          </p:nvSpPr>
          <p:spPr>
            <a:xfrm>
              <a:off x="2315183" y="2743200"/>
              <a:ext cx="1352145" cy="4377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BE6408-BD11-F48B-FA43-0263D79672B2}"/>
                </a:ext>
              </a:extLst>
            </p:cNvPr>
            <p:cNvSpPr txBox="1"/>
            <p:nvPr/>
          </p:nvSpPr>
          <p:spPr>
            <a:xfrm>
              <a:off x="2503781" y="322958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7030A0"/>
                  </a:solidFill>
                </a:rPr>
                <a:t>opcode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4EF7F-F43A-E394-C139-01811F80B4F6}"/>
              </a:ext>
            </a:extLst>
          </p:cNvPr>
          <p:cNvGrpSpPr/>
          <p:nvPr/>
        </p:nvGrpSpPr>
        <p:grpSpPr>
          <a:xfrm>
            <a:off x="8407940" y="2743200"/>
            <a:ext cx="1164077" cy="870466"/>
            <a:chOff x="8407940" y="2743200"/>
            <a:chExt cx="1164077" cy="8704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3FDF7F-C91B-44C5-27E0-5938245F7251}"/>
                </a:ext>
              </a:extLst>
            </p:cNvPr>
            <p:cNvSpPr/>
            <p:nvPr/>
          </p:nvSpPr>
          <p:spPr>
            <a:xfrm>
              <a:off x="8407940" y="2743200"/>
              <a:ext cx="1164077" cy="4377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0C9B5-6F7F-508E-20A1-818B56FFC42F}"/>
                </a:ext>
              </a:extLst>
            </p:cNvPr>
            <p:cNvSpPr txBox="1"/>
            <p:nvPr/>
          </p:nvSpPr>
          <p:spPr>
            <a:xfrm>
              <a:off x="862112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7030A0"/>
                  </a:solidFill>
                </a:rPr>
                <a:t>funct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13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0000 0000 0000 0000 0000 0000 0000 0000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See MIPS reference sheet again: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$zero, $zero, 0</a:t>
            </a: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B4D73-A91A-7FC2-932F-95F2F955139A}"/>
              </a:ext>
            </a:extLst>
          </p:cNvPr>
          <p:cNvGrpSpPr/>
          <p:nvPr/>
        </p:nvGrpSpPr>
        <p:grpSpPr>
          <a:xfrm>
            <a:off x="3667327" y="2753087"/>
            <a:ext cx="1079771" cy="860579"/>
            <a:chOff x="2315183" y="2743200"/>
            <a:chExt cx="1079771" cy="8605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9717B7-740B-E81F-BFAC-5AB95433D672}"/>
                </a:ext>
              </a:extLst>
            </p:cNvPr>
            <p:cNvSpPr/>
            <p:nvPr/>
          </p:nvSpPr>
          <p:spPr>
            <a:xfrm>
              <a:off x="2315183" y="2743200"/>
              <a:ext cx="1079771" cy="43774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BE6408-BD11-F48B-FA43-0263D79672B2}"/>
                </a:ext>
              </a:extLst>
            </p:cNvPr>
            <p:cNvSpPr txBox="1"/>
            <p:nvPr/>
          </p:nvSpPr>
          <p:spPr>
            <a:xfrm>
              <a:off x="2662065" y="3234447"/>
              <a:ext cx="38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C00000"/>
                  </a:solidFill>
                </a:rPr>
                <a:t>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4EF7F-F43A-E394-C139-01811F80B4F6}"/>
              </a:ext>
            </a:extLst>
          </p:cNvPr>
          <p:cNvGrpSpPr/>
          <p:nvPr/>
        </p:nvGrpSpPr>
        <p:grpSpPr>
          <a:xfrm>
            <a:off x="7170838" y="2750655"/>
            <a:ext cx="1079771" cy="860579"/>
            <a:chOff x="8484142" y="2757791"/>
            <a:chExt cx="1079771" cy="860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3FDF7F-C91B-44C5-27E0-5938245F7251}"/>
                </a:ext>
              </a:extLst>
            </p:cNvPr>
            <p:cNvSpPr/>
            <p:nvPr/>
          </p:nvSpPr>
          <p:spPr>
            <a:xfrm>
              <a:off x="8484142" y="2757791"/>
              <a:ext cx="1079771" cy="4377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0C9B5-6F7F-508E-20A1-818B56FFC42F}"/>
                </a:ext>
              </a:extLst>
            </p:cNvPr>
            <p:cNvSpPr txBox="1"/>
            <p:nvPr/>
          </p:nvSpPr>
          <p:spPr>
            <a:xfrm>
              <a:off x="8560969" y="324903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7030A0"/>
                  </a:solidFill>
                </a:rPr>
                <a:t>shamt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02D340-5A33-BCD8-4865-C8F6BFBFF78C}"/>
              </a:ext>
            </a:extLst>
          </p:cNvPr>
          <p:cNvGrpSpPr/>
          <p:nvPr/>
        </p:nvGrpSpPr>
        <p:grpSpPr>
          <a:xfrm>
            <a:off x="4769864" y="2750655"/>
            <a:ext cx="1079771" cy="860579"/>
            <a:chOff x="2315183" y="2743200"/>
            <a:chExt cx="1079771" cy="86057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1BDF7C-5D75-500E-DF7B-76A2A5FFA3D1}"/>
                </a:ext>
              </a:extLst>
            </p:cNvPr>
            <p:cNvSpPr/>
            <p:nvPr/>
          </p:nvSpPr>
          <p:spPr>
            <a:xfrm>
              <a:off x="2315183" y="2743200"/>
              <a:ext cx="1079771" cy="43774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3652CA-B887-20F2-C834-6A447883BA5B}"/>
                </a:ext>
              </a:extLst>
            </p:cNvPr>
            <p:cNvSpPr txBox="1"/>
            <p:nvPr/>
          </p:nvSpPr>
          <p:spPr>
            <a:xfrm>
              <a:off x="2679377" y="3234447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chemeClr val="accent2"/>
                  </a:solidFill>
                </a:rPr>
                <a:t>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D991F1-F3F7-9E91-DDCC-EEE4039ADA67}"/>
              </a:ext>
            </a:extLst>
          </p:cNvPr>
          <p:cNvGrpSpPr/>
          <p:nvPr/>
        </p:nvGrpSpPr>
        <p:grpSpPr>
          <a:xfrm>
            <a:off x="6068301" y="2750655"/>
            <a:ext cx="1079771" cy="860579"/>
            <a:chOff x="2315183" y="2743200"/>
            <a:chExt cx="1079771" cy="8605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6F912A-90B9-34A9-648E-3FE88B3500A1}"/>
                </a:ext>
              </a:extLst>
            </p:cNvPr>
            <p:cNvSpPr/>
            <p:nvPr/>
          </p:nvSpPr>
          <p:spPr>
            <a:xfrm>
              <a:off x="2315183" y="2743200"/>
              <a:ext cx="1079771" cy="43774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10C50-D231-E066-83D1-0E7B837A6DE1}"/>
                </a:ext>
              </a:extLst>
            </p:cNvPr>
            <p:cNvSpPr txBox="1"/>
            <p:nvPr/>
          </p:nvSpPr>
          <p:spPr>
            <a:xfrm>
              <a:off x="2654210" y="3234447"/>
              <a:ext cx="401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FFC000"/>
                  </a:solidFill>
                </a:rPr>
                <a:t>rd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9BA5EF-0F1F-8DDF-329C-1F9D3834988E}"/>
              </a:ext>
            </a:extLst>
          </p:cNvPr>
          <p:cNvSpPr txBox="1"/>
          <p:nvPr/>
        </p:nvSpPr>
        <p:spPr>
          <a:xfrm>
            <a:off x="879367" y="4895850"/>
            <a:ext cx="42546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</a:t>
            </a:r>
          </a:p>
          <a:p>
            <a:r>
              <a:rPr lang="en-SG">
                <a:latin typeface="AndesNeue Alt 2 Book" panose="00000500000000000000" pitchFamily="2" charset="0"/>
              </a:rPr>
              <a:t>Why do we need a </a:t>
            </a:r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  <a:r>
              <a:rPr lang="en-SG">
                <a:latin typeface="AndesNeue Alt 2 Book" panose="00000500000000000000" pitchFamily="2" charset="0"/>
              </a:rPr>
              <a:t> operation?</a:t>
            </a:r>
          </a:p>
          <a:p>
            <a:r>
              <a:rPr lang="en-SG">
                <a:latin typeface="AndesNeue Alt 2 Book" panose="00000500000000000000" pitchFamily="2" charset="0"/>
              </a:rPr>
              <a:t>Answer in pipelining section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95176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(a)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 $1, $3, 0x12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71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(a)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 $1, $3, 0x12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0x1023000C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82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 $24, 0($15)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2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 $24, 0($15)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0x8DF80000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55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$25, $20, 0x5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1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Bonus:</a:t>
            </a:r>
          </a:p>
          <a:p>
            <a:pPr>
              <a:buFontTx/>
              <a:buChar char="-"/>
            </a:pPr>
            <a:r>
              <a:rPr lang="en-SG"/>
              <a:t>What happens if we don't stipulate both classes existing?</a:t>
            </a:r>
          </a:p>
          <a:p>
            <a:pPr>
              <a:buFontTx/>
              <a:buChar char="-"/>
            </a:pPr>
            <a:r>
              <a:rPr lang="en-SG"/>
              <a:t>What happens if we don't need the encoding space to be fully utilized?</a:t>
            </a:r>
          </a:p>
        </p:txBody>
      </p:sp>
    </p:spTree>
    <p:extLst>
      <p:ext uri="{BB962C8B-B14F-4D97-AF65-F5344CB8AC3E}">
        <p14:creationId xmlns:p14="http://schemas.microsoft.com/office/powerpoint/2010/main" val="1750072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$25, $20, 0x5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0x0285C822</a:t>
            </a:r>
          </a:p>
        </p:txBody>
      </p:sp>
    </p:spTree>
    <p:extLst>
      <p:ext uri="{BB962C8B-B14F-4D97-AF65-F5344CB8AC3E}">
        <p14:creationId xmlns:p14="http://schemas.microsoft.com/office/powerpoint/2010/main" val="3046901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MIPS Datapath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160956-90B8-CBA2-4E87-566890B5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Q: Draw the MIPS datapath for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$15, $14, -50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E5FBB-D1A9-9603-E9CB-CA44E37F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45" y="2400299"/>
            <a:ext cx="6612296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03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Q5. CPUs vs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Architecture-wise, not much difference!</a:t>
            </a:r>
          </a:p>
          <a:p>
            <a:pPr lvl="1"/>
            <a:r>
              <a:rPr lang="en-SG" sz="2000">
                <a:ea typeface="Iosevka Extended" panose="02000509030000000004" pitchFamily="49" charset="0"/>
                <a:cs typeface="Iosevka Extended" panose="02000509030000000004" pitchFamily="49" charset="0"/>
              </a:rPr>
              <a:t>Still Fetch-Decode-Execute cycle</a:t>
            </a:r>
          </a:p>
          <a:p>
            <a:pPr lvl="1"/>
            <a:r>
              <a:rPr lang="en-SG" sz="2000">
                <a:ea typeface="Iosevka Extended" panose="02000509030000000004" pitchFamily="49" charset="0"/>
                <a:cs typeface="Iosevka Extended" panose="02000509030000000004" pitchFamily="49" charset="0"/>
              </a:rPr>
              <a:t>Difference: multiple cores  can have the same datapath for fetch+decode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60719-05E1-3F94-7151-10B100D6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99" y="2933183"/>
            <a:ext cx="7706801" cy="3705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624B3-472F-459D-DC88-A29B8B0EA28B}"/>
              </a:ext>
            </a:extLst>
          </p:cNvPr>
          <p:cNvSpPr txBox="1"/>
          <p:nvPr/>
        </p:nvSpPr>
        <p:spPr>
          <a:xfrm>
            <a:off x="0" y="6431176"/>
            <a:ext cx="5089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/>
              <a:t>image credits:</a:t>
            </a:r>
            <a:br>
              <a:rPr lang="en-SG" sz="1050"/>
            </a:br>
            <a:r>
              <a:rPr lang="en-SG" sz="1050"/>
              <a:t>https://docs.nvidia.com/cuda/archive/11.2.0/pdf/CUDA_C_Programming_Guide.pdf</a:t>
            </a:r>
          </a:p>
        </p:txBody>
      </p:sp>
    </p:spTree>
    <p:extLst>
      <p:ext uri="{BB962C8B-B14F-4D97-AF65-F5344CB8AC3E}">
        <p14:creationId xmlns:p14="http://schemas.microsoft.com/office/powerpoint/2010/main" val="240949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Q5. CPUs vs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Architecture-wise, not much difference!</a:t>
            </a:r>
          </a:p>
          <a:p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Usage difference: </a:t>
            </a:r>
          </a:p>
          <a:p>
            <a:pPr lvl="1"/>
            <a:r>
              <a:rPr lang="en-SG" sz="2000">
                <a:ea typeface="Iosevka Extended" panose="02000509030000000004" pitchFamily="49" charset="0"/>
                <a:cs typeface="Iosevka Extended" panose="02000509030000000004" pitchFamily="49" charset="0"/>
              </a:rPr>
              <a:t>CPU can handle complex tasks, but has less parallel capabilities</a:t>
            </a:r>
          </a:p>
          <a:p>
            <a:pPr lvl="2"/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Your machine probably has somewhere between 8 to 64 cores</a:t>
            </a:r>
          </a:p>
          <a:p>
            <a:pPr lvl="2"/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Try the 'lstopo --of ascii' command to see nice graphics </a:t>
            </a:r>
          </a:p>
          <a:p>
            <a:pPr lvl="1"/>
            <a:r>
              <a:rPr lang="en-SG" sz="2000">
                <a:ea typeface="Iosevka Extended" panose="02000509030000000004" pitchFamily="49" charset="0"/>
                <a:cs typeface="Iosevka Extended" panose="02000509030000000004" pitchFamily="49" charset="0"/>
              </a:rPr>
              <a:t>GPU handles simpler workloads but massively more parallel</a:t>
            </a:r>
          </a:p>
          <a:p>
            <a:pPr lvl="2"/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10+k cores is not unheard of. (Image source: </a:t>
            </a:r>
            <a:r>
              <a:rPr lang="en-SG" sz="1200">
                <a:ea typeface="Iosevka Extended" panose="02000509030000000004" pitchFamily="49" charset="0"/>
                <a:cs typeface="Iosevka Extended" panose="02000509030000000004" pitchFamily="49" charset="0"/>
                <a:hlinkClick r:id="rId3"/>
              </a:rPr>
              <a:t>https://www.nvidia.com/en-gb/geforce/graphics-cards/30-series/</a:t>
            </a:r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)</a:t>
            </a:r>
          </a:p>
          <a:p>
            <a:pPr lvl="2"/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Each group of 32/64 cores does the same thing on different data – each core have their own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35C53-E72D-63DD-5528-0E4049C2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74" y="5019674"/>
            <a:ext cx="9312252" cy="14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77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minimum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75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minimum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56C555-0BD2-11E5-649A-41CA1B8738F5}"/>
              </a:ext>
            </a:extLst>
          </p:cNvPr>
          <p:cNvSpPr txBox="1"/>
          <p:nvPr/>
        </p:nvSpPr>
        <p:spPr>
          <a:xfrm>
            <a:off x="9146144" y="5750144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>
                <a:solidFill>
                  <a:srgbClr val="C00000"/>
                </a:solidFill>
                <a:latin typeface="AndesNeue Alt 2 Medium" panose="00000600000000000000" pitchFamily="2" charset="0"/>
              </a:rPr>
              <a:t>Answer: 95</a:t>
            </a:r>
          </a:p>
        </p:txBody>
      </p:sp>
    </p:spTree>
    <p:extLst>
      <p:ext uri="{BB962C8B-B14F-4D97-AF65-F5344CB8AC3E}">
        <p14:creationId xmlns:p14="http://schemas.microsoft.com/office/powerpoint/2010/main" val="37910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maximum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maximum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56C555-0BD2-11E5-649A-41CA1B8738F5}"/>
              </a:ext>
            </a:extLst>
          </p:cNvPr>
          <p:cNvSpPr txBox="1"/>
          <p:nvPr/>
        </p:nvSpPr>
        <p:spPr>
          <a:xfrm>
            <a:off x="8932790" y="5600322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>
                <a:solidFill>
                  <a:srgbClr val="C00000"/>
                </a:solidFill>
                <a:latin typeface="AndesNeue Alt 2 Medium" panose="00000600000000000000" pitchFamily="2" charset="0"/>
              </a:rPr>
              <a:t>Answer: 2017</a:t>
            </a:r>
          </a:p>
        </p:txBody>
      </p:sp>
    </p:spTree>
    <p:extLst>
      <p:ext uri="{BB962C8B-B14F-4D97-AF65-F5344CB8AC3E}">
        <p14:creationId xmlns:p14="http://schemas.microsoft.com/office/powerpoint/2010/main" val="17685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Several pseudo-instructions available</a:t>
            </a:r>
          </a:p>
          <a:p>
            <a:pPr lvl="1"/>
            <a:r>
              <a:rPr lang="en-SG"/>
              <a:t>Check the MIPS sheet!</a:t>
            </a:r>
          </a:p>
          <a:p>
            <a:pPr lvl="1"/>
            <a:r>
              <a:rPr lang="en-SG"/>
              <a:t>Can't use in exam, except when explicitly allowed</a:t>
            </a:r>
          </a:p>
          <a:p>
            <a:pPr lvl="1"/>
            <a:endParaRPr lang="en-SG"/>
          </a:p>
          <a:p>
            <a:r>
              <a:rPr lang="en-SG"/>
              <a:t>Question: how is it actually implemented?</a:t>
            </a:r>
          </a:p>
        </p:txBody>
      </p:sp>
    </p:spTree>
    <p:extLst>
      <p:ext uri="{BB962C8B-B14F-4D97-AF65-F5344CB8AC3E}">
        <p14:creationId xmlns:p14="http://schemas.microsoft.com/office/powerpoint/2010/main" val="278169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SG"/>
              <a:t>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bgt $r1, $r2, L</a:t>
            </a:r>
          </a:p>
          <a:p>
            <a:pPr marL="0" indent="0">
              <a:buNone/>
            </a:pPr>
            <a:r>
              <a:rPr lang="en-SG"/>
              <a:t>[Live demo: QtSpim]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F21AA-AC86-CD8E-41E3-4BDA84B2212E}"/>
              </a:ext>
            </a:extLst>
          </p:cNvPr>
          <p:cNvSpPr txBox="1"/>
          <p:nvPr/>
        </p:nvSpPr>
        <p:spPr>
          <a:xfrm>
            <a:off x="838200" y="4330303"/>
            <a:ext cx="47708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 2: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Keep $r1, $r2, and L as-is in your final answer. </a:t>
            </a:r>
          </a:p>
          <a:p>
            <a:r>
              <a:rPr lang="en-SG">
                <a:latin typeface="AndesNeue Alt 2 Book" panose="00000500000000000000" pitchFamily="2" charset="0"/>
              </a:rPr>
              <a:t>Don't change it to other register / label names.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7E6A0-ACCD-A116-D399-02D931D45FFD}"/>
              </a:ext>
            </a:extLst>
          </p:cNvPr>
          <p:cNvSpPr txBox="1"/>
          <p:nvPr/>
        </p:nvSpPr>
        <p:spPr>
          <a:xfrm>
            <a:off x="838200" y="3077964"/>
            <a:ext cx="44791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We can't use $r1 and $r2 in QtSpim!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Substitute with other registers, e.g. $t0, $t1</a:t>
            </a:r>
          </a:p>
        </p:txBody>
      </p:sp>
    </p:spTree>
    <p:extLst>
      <p:ext uri="{BB962C8B-B14F-4D97-AF65-F5344CB8AC3E}">
        <p14:creationId xmlns:p14="http://schemas.microsoft.com/office/powerpoint/2010/main" val="3719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1609</Words>
  <Application>Microsoft Office PowerPoint</Application>
  <PresentationFormat>Widescreen</PresentationFormat>
  <Paragraphs>274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AndesNeue Alt 2 Book</vt:lpstr>
      <vt:lpstr>AndesNeue Alt 2 Medium</vt:lpstr>
      <vt:lpstr>Aptos</vt:lpstr>
      <vt:lpstr>Arial</vt:lpstr>
      <vt:lpstr>Iosevka Extended</vt:lpstr>
      <vt:lpstr>Office Theme</vt:lpstr>
      <vt:lpstr>CS2100 Tutorial 4</vt:lpstr>
      <vt:lpstr>Overview</vt:lpstr>
      <vt:lpstr>Q1. Number of Instructions</vt:lpstr>
      <vt:lpstr>Q1. Number of Instructions</vt:lpstr>
      <vt:lpstr>Q1. Number of Instructions</vt:lpstr>
      <vt:lpstr>Q1. Number of Instructions</vt:lpstr>
      <vt:lpstr>Q1. Number of Instructions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Q3. MIPS Encoding</vt:lpstr>
      <vt:lpstr>Q3. MIPS Encoding</vt:lpstr>
      <vt:lpstr>Q3. MIPS Encoding</vt:lpstr>
      <vt:lpstr>Q3. MIPS Encoding</vt:lpstr>
      <vt:lpstr>Q3. MIPS Encoding</vt:lpstr>
      <vt:lpstr>Q3. MIPS Encoding</vt:lpstr>
      <vt:lpstr>Q4. MIPS Datapath</vt:lpstr>
      <vt:lpstr>Q5. CPUs vs GPUs</vt:lpstr>
      <vt:lpstr>Q5. CPUs vs GPUs</vt:lpstr>
      <vt:lpstr>End of Tutorial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21</cp:revision>
  <dcterms:created xsi:type="dcterms:W3CDTF">2024-08-24T12:49:29Z</dcterms:created>
  <dcterms:modified xsi:type="dcterms:W3CDTF">2024-09-19T14:13:40Z</dcterms:modified>
</cp:coreProperties>
</file>