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671" r:id="rId3"/>
    <p:sldId id="289" r:id="rId4"/>
    <p:sldId id="650" r:id="rId5"/>
    <p:sldId id="668" r:id="rId6"/>
    <p:sldId id="669" r:id="rId7"/>
    <p:sldId id="677" r:id="rId8"/>
    <p:sldId id="672" r:id="rId9"/>
    <p:sldId id="678" r:id="rId10"/>
    <p:sldId id="673" r:id="rId11"/>
    <p:sldId id="674" r:id="rId12"/>
    <p:sldId id="675" r:id="rId13"/>
    <p:sldId id="277" r:id="rId14"/>
    <p:sldId id="676" r:id="rId15"/>
    <p:sldId id="28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FFFFFF"/>
    <a:srgbClr val="0AA6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98" autoAdjust="0"/>
    <p:restoredTop sz="88861" autoAdjust="0"/>
  </p:normalViewPr>
  <p:slideViewPr>
    <p:cSldViewPr snapToGrid="0">
      <p:cViewPr varScale="1">
        <p:scale>
          <a:sx n="111" d="100"/>
          <a:sy n="111" d="100"/>
        </p:scale>
        <p:origin x="8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ndesNeue Alt 2 Book" panose="000005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ndesNeue Alt 2 Book" panose="00000500000000000000" pitchFamily="2" charset="0"/>
              </a:defRPr>
            </a:lvl1pPr>
          </a:lstStyle>
          <a:p>
            <a:fld id="{88602102-26BC-4ECA-9243-6BB9B8BC366F}" type="datetimeFigureOut">
              <a:rPr lang="en-US" smtClean="0"/>
              <a:pPr/>
              <a:t>9/24/2024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ndesNeue Alt 2 Book" panose="000005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ndesNeue Alt 2 Book" panose="00000500000000000000" pitchFamily="2" charset="0"/>
              </a:defRPr>
            </a:lvl1pPr>
          </a:lstStyle>
          <a:p>
            <a:fld id="{D17C5EEA-D671-4453-97C7-AF6A67BC87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154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ndesNeue Alt 2 Book" panose="00000500000000000000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ndesNeue Alt 2 Book" panose="00000500000000000000" pitchFamily="2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ndesNeue Alt 2 Book" panose="00000500000000000000" pitchFamily="2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ndesNeue Alt 2 Book" panose="00000500000000000000" pitchFamily="2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ndesNeue Alt 2 Book" panose="00000500000000000000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C5EEA-D671-4453-97C7-AF6A67BC87D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87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3C2FC-A0A9-BCE1-B37D-75C7CC6ED9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380B22-799B-709F-25AE-928FF76947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AndesNeue Alt 2 Book" panose="000005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299C1-C5A6-E1E8-1F6B-6DFEBA7F4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FA9D1-9AF6-72DC-4920-57D1A61F7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7A778-3967-8C60-21BE-A6D6C032D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092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3A7F7-F3D5-E6CD-EA64-CBEF19EB1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7699F9-4ED6-2A0A-D064-A6FE93C5D2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AndesNeue Alt 2 Book" panose="00000500000000000000" pitchFamily="2" charset="0"/>
              </a:defRPr>
            </a:lvl1pPr>
            <a:lvl2pPr>
              <a:defRPr>
                <a:latin typeface="AndesNeue Alt 2 Book" panose="00000500000000000000" pitchFamily="2" charset="0"/>
              </a:defRPr>
            </a:lvl2pPr>
            <a:lvl3pPr>
              <a:defRPr>
                <a:latin typeface="AndesNeue Alt 2 Book" panose="00000500000000000000" pitchFamily="2" charset="0"/>
              </a:defRPr>
            </a:lvl3pPr>
            <a:lvl4pPr>
              <a:defRPr>
                <a:latin typeface="AndesNeue Alt 2 Book" panose="00000500000000000000" pitchFamily="2" charset="0"/>
              </a:defRPr>
            </a:lvl4pPr>
            <a:lvl5pPr>
              <a:defRPr>
                <a:latin typeface="AndesNeue Alt 2 Book" panose="000005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0C196-24B7-DC4E-0C61-495578509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AC4C84-FD7F-E0C9-617A-1921C988F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841864-F79F-946B-1975-251DC9020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795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8D814B-C361-84E2-8C22-B94F0A0A41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F1A0D6-FF82-05E5-BCAD-0C81D6C13C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AndesNeue Alt 2 Book" panose="00000500000000000000" pitchFamily="2" charset="0"/>
              </a:defRPr>
            </a:lvl1pPr>
            <a:lvl2pPr>
              <a:defRPr>
                <a:latin typeface="AndesNeue Alt 2 Book" panose="00000500000000000000" pitchFamily="2" charset="0"/>
              </a:defRPr>
            </a:lvl2pPr>
            <a:lvl3pPr>
              <a:defRPr>
                <a:latin typeface="AndesNeue Alt 2 Book" panose="00000500000000000000" pitchFamily="2" charset="0"/>
              </a:defRPr>
            </a:lvl3pPr>
            <a:lvl4pPr>
              <a:defRPr>
                <a:latin typeface="AndesNeue Alt 2 Book" panose="00000500000000000000" pitchFamily="2" charset="0"/>
              </a:defRPr>
            </a:lvl4pPr>
            <a:lvl5pPr>
              <a:defRPr>
                <a:latin typeface="AndesNeue Alt 2 Book" panose="000005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A3942-C6DB-CC41-567D-2229CF5B6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38D6FC-F100-49F2-6E04-4F8A47BC5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220939-793C-FB7F-4177-DA903E6C7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437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BFCCF-266D-D50C-C39B-9FCA83A17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B4C8D-F647-05CE-6E82-F6C642046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ndesNeue Alt 2 Book" panose="00000500000000000000" pitchFamily="2" charset="0"/>
              </a:defRPr>
            </a:lvl1pPr>
            <a:lvl2pPr>
              <a:defRPr>
                <a:latin typeface="AndesNeue Alt 2 Book" panose="00000500000000000000" pitchFamily="2" charset="0"/>
              </a:defRPr>
            </a:lvl2pPr>
            <a:lvl3pPr>
              <a:defRPr>
                <a:latin typeface="AndesNeue Alt 2 Book" panose="00000500000000000000" pitchFamily="2" charset="0"/>
              </a:defRPr>
            </a:lvl3pPr>
            <a:lvl4pPr>
              <a:defRPr>
                <a:latin typeface="AndesNeue Alt 2 Book" panose="00000500000000000000" pitchFamily="2" charset="0"/>
              </a:defRPr>
            </a:lvl4pPr>
            <a:lvl5pPr>
              <a:defRPr>
                <a:latin typeface="AndesNeue Alt 2 Book" panose="000005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464EE-A216-AF82-0143-D29013CD2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45B091-0A22-7244-7018-4F10920B2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92DDFD-BE6E-3D20-0461-439EE2696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229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D243A-F2F7-DFC2-7D41-45B6F8591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F004C8-E737-CEAC-7260-B1EA36B4FA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  <a:latin typeface="AndesNeue Alt 2 Book" panose="00000500000000000000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EC6426-6743-0E02-3921-B250D035B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07F396-3EB6-98A5-60E3-045DC547A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1790E8-946A-D86B-3FB5-2A164CA7F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110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CC044-BDC2-F9A2-0265-4238363F4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8014F-B03E-DA85-4EED-81B5CAE2FA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ndesNeue Alt 2 Book" panose="00000500000000000000" pitchFamily="2" charset="0"/>
              </a:defRPr>
            </a:lvl1pPr>
            <a:lvl2pPr>
              <a:defRPr>
                <a:latin typeface="AndesNeue Alt 2 Book" panose="00000500000000000000" pitchFamily="2" charset="0"/>
              </a:defRPr>
            </a:lvl2pPr>
            <a:lvl3pPr>
              <a:defRPr>
                <a:latin typeface="AndesNeue Alt 2 Book" panose="00000500000000000000" pitchFamily="2" charset="0"/>
              </a:defRPr>
            </a:lvl3pPr>
            <a:lvl4pPr>
              <a:defRPr>
                <a:latin typeface="AndesNeue Alt 2 Book" panose="00000500000000000000" pitchFamily="2" charset="0"/>
              </a:defRPr>
            </a:lvl4pPr>
            <a:lvl5pPr>
              <a:defRPr>
                <a:latin typeface="AndesNeue Alt 2 Book" panose="000005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0A08E2-1A3F-5067-AACE-7CD944E372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ndesNeue Alt 2 Book" panose="00000500000000000000" pitchFamily="2" charset="0"/>
              </a:defRPr>
            </a:lvl1pPr>
            <a:lvl2pPr>
              <a:defRPr>
                <a:latin typeface="AndesNeue Alt 2 Book" panose="00000500000000000000" pitchFamily="2" charset="0"/>
              </a:defRPr>
            </a:lvl2pPr>
            <a:lvl3pPr>
              <a:defRPr>
                <a:latin typeface="AndesNeue Alt 2 Book" panose="00000500000000000000" pitchFamily="2" charset="0"/>
              </a:defRPr>
            </a:lvl3pPr>
            <a:lvl4pPr>
              <a:defRPr>
                <a:latin typeface="AndesNeue Alt 2 Book" panose="00000500000000000000" pitchFamily="2" charset="0"/>
              </a:defRPr>
            </a:lvl4pPr>
            <a:lvl5pPr>
              <a:defRPr>
                <a:latin typeface="AndesNeue Alt 2 Book" panose="000005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02A626-023E-C140-06F8-C9F66F973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626E27-1321-7442-4EFE-0321C036B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503540-A923-91CA-D218-0A094DFCE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291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E1FDD-FEE4-BA09-DA89-245AF6D4E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81DEE1-15EC-B687-2294-B856D1F313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AndesNeue Alt 2 Medium" panose="000006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47D2E4-6E1D-F846-889A-0ACB7AC91E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AndesNeue Alt 2 Book" panose="00000500000000000000" pitchFamily="2" charset="0"/>
              </a:defRPr>
            </a:lvl1pPr>
            <a:lvl2pPr>
              <a:defRPr>
                <a:latin typeface="AndesNeue Alt 2 Book" panose="00000500000000000000" pitchFamily="2" charset="0"/>
              </a:defRPr>
            </a:lvl2pPr>
            <a:lvl3pPr>
              <a:defRPr>
                <a:latin typeface="AndesNeue Alt 2 Book" panose="00000500000000000000" pitchFamily="2" charset="0"/>
              </a:defRPr>
            </a:lvl3pPr>
            <a:lvl4pPr>
              <a:defRPr>
                <a:latin typeface="AndesNeue Alt 2 Book" panose="00000500000000000000" pitchFamily="2" charset="0"/>
              </a:defRPr>
            </a:lvl4pPr>
            <a:lvl5pPr>
              <a:defRPr>
                <a:latin typeface="AndesNeue Alt 2 Book" panose="000005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F8B5BB-294B-7A56-90BB-9419546AC8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AndesNeue Alt 2 Medium" panose="000006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99B5AE-9A82-EE94-EB07-F17D8E8D17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AndesNeue Alt 2 Book" panose="00000500000000000000" pitchFamily="2" charset="0"/>
              </a:defRPr>
            </a:lvl1pPr>
            <a:lvl2pPr>
              <a:defRPr>
                <a:latin typeface="AndesNeue Alt 2 Book" panose="00000500000000000000" pitchFamily="2" charset="0"/>
              </a:defRPr>
            </a:lvl2pPr>
            <a:lvl3pPr>
              <a:defRPr>
                <a:latin typeface="AndesNeue Alt 2 Book" panose="00000500000000000000" pitchFamily="2" charset="0"/>
              </a:defRPr>
            </a:lvl3pPr>
            <a:lvl4pPr>
              <a:defRPr>
                <a:latin typeface="AndesNeue Alt 2 Book" panose="00000500000000000000" pitchFamily="2" charset="0"/>
              </a:defRPr>
            </a:lvl4pPr>
            <a:lvl5pPr>
              <a:defRPr>
                <a:latin typeface="AndesNeue Alt 2 Book" panose="000005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029BD0-3ADD-48D6-C35B-9E3E7CA85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142A89-97E9-D578-A513-09EB58A5D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4A7FD1-1178-992F-F939-2F40E4700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589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F80E8-8499-915D-2469-C897EE212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9835C6-E2CC-7481-3FA2-40EAE2B93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3F1430-C7D0-948B-7937-0DE953F40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4599C7-F9FF-743B-9AB5-8302A11D5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766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4ED491-3958-14FD-0662-E5219C9E0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9D1813-9603-82C9-9606-05F8FA632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D3CCDC-03E8-10BC-268A-0DC9DAFC3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082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74317-7DDD-899D-BA50-5912A80EE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76934-CB9F-68F5-D806-8AF748CFCD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AndesNeue Alt 2 Book" panose="00000500000000000000" pitchFamily="2" charset="0"/>
              </a:defRPr>
            </a:lvl1pPr>
            <a:lvl2pPr>
              <a:defRPr sz="2800">
                <a:latin typeface="AndesNeue Alt 2 Book" panose="00000500000000000000" pitchFamily="2" charset="0"/>
              </a:defRPr>
            </a:lvl2pPr>
            <a:lvl3pPr>
              <a:defRPr sz="2400">
                <a:latin typeface="AndesNeue Alt 2 Book" panose="00000500000000000000" pitchFamily="2" charset="0"/>
              </a:defRPr>
            </a:lvl3pPr>
            <a:lvl4pPr>
              <a:defRPr sz="2000">
                <a:latin typeface="AndesNeue Alt 2 Book" panose="00000500000000000000" pitchFamily="2" charset="0"/>
              </a:defRPr>
            </a:lvl4pPr>
            <a:lvl5pPr>
              <a:defRPr sz="2000">
                <a:latin typeface="AndesNeue Alt 2 Book" panose="00000500000000000000" pitchFamily="2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264D6E-9654-7FFA-5376-6947B6FA92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AndesNeue Alt 2 Book" panose="000005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2BA035-96F2-3FB8-77FF-3751D53AC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8C7686-3AD9-0F6B-48DE-192BA7918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35A3E6-25A0-DB84-1FFA-F9ACCC5BC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38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2E8F5-87B0-4691-790D-6269E668B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86B44D-06E3-68C1-C0A6-3AD28167DE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B4139A-2C71-34FC-4E98-C7B73E68F4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AndesNeue Alt 2 Book" panose="000005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62EA0E-E0F6-3323-BE96-42FD2F630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2F6FF5-55D7-F049-6873-AF103C5CB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9A5AFC-1B91-DBD6-C8CB-17F61FDBA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307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25FC24-8204-1CB6-2C82-B0C49053B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1638A3-3E1C-2DF1-1F3A-7CEC6932D1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16A5E-0573-49AC-427C-A3CFA372BB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  <a:latin typeface="AndesNeue Alt 2 Book" panose="00000500000000000000" pitchFamily="2" charset="0"/>
              </a:defRPr>
            </a:lvl1pPr>
          </a:lstStyle>
          <a:p>
            <a:fld id="{6CCF18BA-79E2-4428-BC0A-399EA0551CA6}" type="datetimeFigureOut">
              <a:rPr lang="en-US" smtClean="0"/>
              <a:pPr/>
              <a:t>9/24/2024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DABA4-124F-A16D-174B-22268D0490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  <a:latin typeface="AndesNeue Alt 2 Book" panose="000005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FD925-FD53-2086-D28E-D5E49FB80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  <a:latin typeface="AndesNeue Alt 2 Book" panose="00000500000000000000" pitchFamily="2" charset="0"/>
              </a:defRPr>
            </a:lvl1pPr>
          </a:lstStyle>
          <a:p>
            <a:fld id="{9FFC994E-6E36-40E2-9218-D6EEBA5A7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494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ndesNeue Alt 2 Medium" panose="000006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ndesNeue Alt 2 Book" panose="00000500000000000000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ndesNeue Alt 2 Book" panose="00000500000000000000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ndesNeue Alt 2 Book" panose="00000500000000000000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ndesNeue Alt 2 Book" panose="00000500000000000000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ndesNeue Alt 2 Book" panose="00000500000000000000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heodoreleebrant/TA-2425S1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s://bit.ly/feedback-theodore" TargetMode="External"/><Relationship Id="rId4" Type="http://schemas.openxmlformats.org/officeDocument/2006/relationships/hyperlink" Target="mailto:theo@comp.nus.edu.sg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21BC4-D032-8024-40AF-B25899630C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ndesNeue Alt 2 Medium" panose="00000600000000000000" pitchFamily="2" charset="0"/>
                <a:ea typeface="Source Sans Pro" panose="020B0503030403020204" pitchFamily="34" charset="0"/>
              </a:rPr>
              <a:t>CS2100 Tutorial 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751BD8-DA53-37D9-C4A1-42436487EC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dirty="0"/>
              <a:t>MSI Components</a:t>
            </a:r>
            <a:endParaRPr lang="en-US" dirty="0">
              <a:latin typeface="AndesNeue Alt 2 Book" panose="000005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9E3CA4-D317-6EA3-8C26-41E7EB65AE59}"/>
              </a:ext>
            </a:extLst>
          </p:cNvPr>
          <p:cNvSpPr txBox="1"/>
          <p:nvPr/>
        </p:nvSpPr>
        <p:spPr>
          <a:xfrm>
            <a:off x="0" y="6488668"/>
            <a:ext cx="8972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ndesNeue Alt 2 Book" panose="00000500000000000000" pitchFamily="2" charset="0"/>
              </a:rPr>
              <a:t>Slides by Theodore, adapted from Prof. Aaron’s slides</a:t>
            </a:r>
          </a:p>
        </p:txBody>
      </p:sp>
    </p:spTree>
    <p:extLst>
      <p:ext uri="{BB962C8B-B14F-4D97-AF65-F5344CB8AC3E}">
        <p14:creationId xmlns:p14="http://schemas.microsoft.com/office/powerpoint/2010/main" val="4994102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905D6-355D-1810-082C-A98071DF0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Q3. Designing converter</a:t>
            </a:r>
          </a:p>
        </p:txBody>
      </p:sp>
      <p:sp>
        <p:nvSpPr>
          <p:cNvPr id="17" name="Slide Number Placeholder 1">
            <a:extLst>
              <a:ext uri="{FF2B5EF4-FFF2-40B4-BE49-F238E27FC236}">
                <a16:creationId xmlns:a16="http://schemas.microsoft.com/office/drawing/2014/main" id="{3781D816-0115-430F-BA6F-09C52533C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z="1600" smtClean="0"/>
              <a:t>10</a:t>
            </a:fld>
            <a:endParaRPr lang="en-SG" sz="1600" dirty="0"/>
          </a:p>
        </p:txBody>
      </p:sp>
      <p:graphicFrame>
        <p:nvGraphicFramePr>
          <p:cNvPr id="52" name="Table 51">
            <a:extLst>
              <a:ext uri="{FF2B5EF4-FFF2-40B4-BE49-F238E27FC236}">
                <a16:creationId xmlns:a16="http://schemas.microsoft.com/office/drawing/2014/main" id="{B118C808-C29F-4875-AE6D-191A8FF9CB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224758"/>
              </p:ext>
            </p:extLst>
          </p:nvPr>
        </p:nvGraphicFramePr>
        <p:xfrm>
          <a:off x="838200" y="1886896"/>
          <a:ext cx="4159561" cy="42732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4223">
                  <a:extLst>
                    <a:ext uri="{9D8B030D-6E8A-4147-A177-3AD203B41FA5}">
                      <a16:colId xmlns:a16="http://schemas.microsoft.com/office/drawing/2014/main" val="2955693003"/>
                    </a:ext>
                  </a:extLst>
                </a:gridCol>
                <a:gridCol w="594223">
                  <a:extLst>
                    <a:ext uri="{9D8B030D-6E8A-4147-A177-3AD203B41FA5}">
                      <a16:colId xmlns:a16="http://schemas.microsoft.com/office/drawing/2014/main" val="2359493864"/>
                    </a:ext>
                  </a:extLst>
                </a:gridCol>
                <a:gridCol w="594223">
                  <a:extLst>
                    <a:ext uri="{9D8B030D-6E8A-4147-A177-3AD203B41FA5}">
                      <a16:colId xmlns:a16="http://schemas.microsoft.com/office/drawing/2014/main" val="2742440893"/>
                    </a:ext>
                  </a:extLst>
                </a:gridCol>
                <a:gridCol w="594223">
                  <a:extLst>
                    <a:ext uri="{9D8B030D-6E8A-4147-A177-3AD203B41FA5}">
                      <a16:colId xmlns:a16="http://schemas.microsoft.com/office/drawing/2014/main" val="383008668"/>
                    </a:ext>
                  </a:extLst>
                </a:gridCol>
                <a:gridCol w="594223">
                  <a:extLst>
                    <a:ext uri="{9D8B030D-6E8A-4147-A177-3AD203B41FA5}">
                      <a16:colId xmlns:a16="http://schemas.microsoft.com/office/drawing/2014/main" val="2304684394"/>
                    </a:ext>
                  </a:extLst>
                </a:gridCol>
                <a:gridCol w="594223">
                  <a:extLst>
                    <a:ext uri="{9D8B030D-6E8A-4147-A177-3AD203B41FA5}">
                      <a16:colId xmlns:a16="http://schemas.microsoft.com/office/drawing/2014/main" val="2828388763"/>
                    </a:ext>
                  </a:extLst>
                </a:gridCol>
                <a:gridCol w="594223">
                  <a:extLst>
                    <a:ext uri="{9D8B030D-6E8A-4147-A177-3AD203B41FA5}">
                      <a16:colId xmlns:a16="http://schemas.microsoft.com/office/drawing/2014/main" val="1630952639"/>
                    </a:ext>
                  </a:extLst>
                </a:gridCol>
              </a:tblGrid>
              <a:tr h="474805"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2400" i="1" dirty="0">
                        <a:solidFill>
                          <a:schemeClr val="tx1"/>
                        </a:solidFill>
                      </a:endParaRPr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2400" i="1" dirty="0">
                        <a:solidFill>
                          <a:schemeClr val="tx1"/>
                        </a:solidFill>
                      </a:endParaRPr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sz="2400" i="1" dirty="0">
                        <a:solidFill>
                          <a:schemeClr val="tx1"/>
                        </a:solidFill>
                      </a:endParaRPr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sz="2400" i="1" dirty="0">
                        <a:solidFill>
                          <a:schemeClr val="tx1"/>
                        </a:solidFill>
                      </a:endParaRPr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US" sz="2400" i="1" dirty="0">
                        <a:solidFill>
                          <a:schemeClr val="tx1"/>
                        </a:solidFill>
                      </a:endParaRPr>
                    </a:p>
                  </a:txBody>
                  <a:tcPr marL="65721" marR="65721" marT="32861" marB="32861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sz="2400" i="1" dirty="0">
                        <a:solidFill>
                          <a:schemeClr val="tx1"/>
                        </a:solidFill>
                      </a:endParaRPr>
                    </a:p>
                  </a:txBody>
                  <a:tcPr marL="65721" marR="65721" marT="32861" marB="32861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solidFill>
                            <a:schemeClr val="tx1"/>
                          </a:solidFill>
                        </a:rPr>
                        <a:t>H</a:t>
                      </a:r>
                      <a:endParaRPr lang="en-US" sz="2400" i="1" dirty="0">
                        <a:solidFill>
                          <a:schemeClr val="tx1"/>
                        </a:solidFill>
                      </a:endParaRPr>
                    </a:p>
                  </a:txBody>
                  <a:tcPr marL="65721" marR="65721" marT="32861" marB="32861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8524421"/>
                  </a:ext>
                </a:extLst>
              </a:tr>
              <a:tr h="474805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 marL="65721" marR="65721" marT="32861" marB="3286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 marL="65721" marR="65721" marT="32861" marB="3286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 marL="65721" marR="65721" marT="32861" marB="3286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6259396"/>
                  </a:ext>
                </a:extLst>
              </a:tr>
              <a:tr h="474805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 marL="65721" marR="65721" marT="32861" marB="3286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 marL="65721" marR="65721" marT="32861" marB="3286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 marL="65721" marR="65721" marT="32861" marB="3286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5111812"/>
                  </a:ext>
                </a:extLst>
              </a:tr>
              <a:tr h="474805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 marL="65721" marR="65721" marT="32861" marB="3286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 marL="65721" marR="65721" marT="32861" marB="3286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 marL="65721" marR="65721" marT="32861" marB="3286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4037968"/>
                  </a:ext>
                </a:extLst>
              </a:tr>
              <a:tr h="474805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 marL="65721" marR="65721" marT="32861" marB="3286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 marL="65721" marR="65721" marT="32861" marB="3286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 marL="65721" marR="65721" marT="32861" marB="3286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2396515"/>
                  </a:ext>
                </a:extLst>
              </a:tr>
              <a:tr h="474805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 marL="65721" marR="65721" marT="32861" marB="3286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 marL="65721" marR="65721" marT="32861" marB="3286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 marL="65721" marR="65721" marT="32861" marB="3286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0679744"/>
                  </a:ext>
                </a:extLst>
              </a:tr>
              <a:tr h="474805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 marL="65721" marR="65721" marT="32861" marB="3286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 marL="65721" marR="65721" marT="32861" marB="3286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 marL="65721" marR="65721" marT="32861" marB="3286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1425863"/>
                  </a:ext>
                </a:extLst>
              </a:tr>
              <a:tr h="474805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 marL="65721" marR="65721" marT="32861" marB="3286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 marL="65721" marR="65721" marT="32861" marB="3286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 marL="65721" marR="65721" marT="32861" marB="3286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7326112"/>
                  </a:ext>
                </a:extLst>
              </a:tr>
              <a:tr h="474805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 marL="65721" marR="65721" marT="32861" marB="3286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 marL="65721" marR="65721" marT="32861" marB="3286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 marL="65721" marR="65721" marT="32861" marB="3286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9912340"/>
                  </a:ext>
                </a:extLst>
              </a:tr>
            </a:tbl>
          </a:graphicData>
        </a:graphic>
      </p:graphicFrame>
      <p:sp>
        <p:nvSpPr>
          <p:cNvPr id="53" name="TextBox 52">
            <a:extLst>
              <a:ext uri="{FF2B5EF4-FFF2-40B4-BE49-F238E27FC236}">
                <a16:creationId xmlns:a16="http://schemas.microsoft.com/office/drawing/2014/main" id="{D5A7B2D1-CA38-4609-9FB7-FB001788212C}"/>
              </a:ext>
            </a:extLst>
          </p:cNvPr>
          <p:cNvSpPr txBox="1"/>
          <p:nvPr/>
        </p:nvSpPr>
        <p:spPr>
          <a:xfrm>
            <a:off x="5672697" y="1886896"/>
            <a:ext cx="415956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2800" dirty="0"/>
              <a:t>What is your observation?</a:t>
            </a:r>
            <a:endParaRPr 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83F5FA-6DE9-B287-DE1C-941AFECF2D29}"/>
              </a:ext>
            </a:extLst>
          </p:cNvPr>
          <p:cNvSpPr txBox="1"/>
          <p:nvPr/>
        </p:nvSpPr>
        <p:spPr>
          <a:xfrm>
            <a:off x="5672697" y="2889583"/>
            <a:ext cx="4875323" cy="1015663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2000" dirty="0"/>
              <a:t>Ideas:</a:t>
            </a:r>
          </a:p>
          <a:p>
            <a:pPr marL="342900" indent="-342900">
              <a:buAutoNum type="arabicPeriod"/>
            </a:pPr>
            <a:r>
              <a:rPr lang="en-SG" sz="2000" dirty="0"/>
              <a:t>If </a:t>
            </a:r>
            <a:r>
              <a:rPr lang="en-SG" sz="2000" i="1" dirty="0"/>
              <a:t>A</a:t>
            </a:r>
            <a:r>
              <a:rPr lang="en-SG" sz="2000"/>
              <a:t>=1 (or </a:t>
            </a:r>
            <a:r>
              <a:rPr lang="en-SG" sz="2000" i="1"/>
              <a:t>D</a:t>
            </a:r>
            <a:r>
              <a:rPr lang="en-SG" sz="2000"/>
              <a:t>=0), </a:t>
            </a:r>
            <a:r>
              <a:rPr lang="en-SG" sz="2000" dirty="0"/>
              <a:t>count #1s in </a:t>
            </a:r>
            <a:r>
              <a:rPr lang="en-SG" sz="2000" i="1" dirty="0"/>
              <a:t>ABCD</a:t>
            </a:r>
            <a:r>
              <a:rPr lang="en-SG" sz="2000" dirty="0"/>
              <a:t>.</a:t>
            </a:r>
          </a:p>
          <a:p>
            <a:pPr marL="342900" indent="-342900">
              <a:buAutoNum type="arabicPeriod"/>
            </a:pPr>
            <a:r>
              <a:rPr lang="en-SG" sz="2000" dirty="0"/>
              <a:t>If </a:t>
            </a:r>
            <a:r>
              <a:rPr lang="en-SG" sz="2000" i="1"/>
              <a:t>A</a:t>
            </a:r>
            <a:r>
              <a:rPr lang="en-SG" sz="2000"/>
              <a:t>=0…?</a:t>
            </a:r>
            <a:endParaRPr lang="en-SG" sz="2000" dirty="0"/>
          </a:p>
        </p:txBody>
      </p:sp>
    </p:spTree>
    <p:extLst>
      <p:ext uri="{BB962C8B-B14F-4D97-AF65-F5344CB8AC3E}">
        <p14:creationId xmlns:p14="http://schemas.microsoft.com/office/powerpoint/2010/main" val="2121449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1">
            <a:extLst>
              <a:ext uri="{FF2B5EF4-FFF2-40B4-BE49-F238E27FC236}">
                <a16:creationId xmlns:a16="http://schemas.microsoft.com/office/drawing/2014/main" id="{3781D816-0115-430F-BA6F-09C52533C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AEBE2BCA-7FFD-4666-9163-5C061F649162}" type="slidenum">
              <a:rPr lang="en-SG" sz="1600" smtClean="0"/>
              <a:t>11</a:t>
            </a:fld>
            <a:endParaRPr lang="en-SG" sz="160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6E30B54-34CD-46C1-94DB-BDE363F67ADA}"/>
              </a:ext>
            </a:extLst>
          </p:cNvPr>
          <p:cNvGraphicFramePr>
            <a:graphicFrameLocks noGrp="1"/>
          </p:cNvGraphicFramePr>
          <p:nvPr/>
        </p:nvGraphicFramePr>
        <p:xfrm>
          <a:off x="1316367" y="96109"/>
          <a:ext cx="2533048" cy="27860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864">
                  <a:extLst>
                    <a:ext uri="{9D8B030D-6E8A-4147-A177-3AD203B41FA5}">
                      <a16:colId xmlns:a16="http://schemas.microsoft.com/office/drawing/2014/main" val="2955693003"/>
                    </a:ext>
                  </a:extLst>
                </a:gridCol>
                <a:gridCol w="361864">
                  <a:extLst>
                    <a:ext uri="{9D8B030D-6E8A-4147-A177-3AD203B41FA5}">
                      <a16:colId xmlns:a16="http://schemas.microsoft.com/office/drawing/2014/main" val="2359493864"/>
                    </a:ext>
                  </a:extLst>
                </a:gridCol>
                <a:gridCol w="361864">
                  <a:extLst>
                    <a:ext uri="{9D8B030D-6E8A-4147-A177-3AD203B41FA5}">
                      <a16:colId xmlns:a16="http://schemas.microsoft.com/office/drawing/2014/main" val="2742440893"/>
                    </a:ext>
                  </a:extLst>
                </a:gridCol>
                <a:gridCol w="361864">
                  <a:extLst>
                    <a:ext uri="{9D8B030D-6E8A-4147-A177-3AD203B41FA5}">
                      <a16:colId xmlns:a16="http://schemas.microsoft.com/office/drawing/2014/main" val="383008668"/>
                    </a:ext>
                  </a:extLst>
                </a:gridCol>
                <a:gridCol w="361864">
                  <a:extLst>
                    <a:ext uri="{9D8B030D-6E8A-4147-A177-3AD203B41FA5}">
                      <a16:colId xmlns:a16="http://schemas.microsoft.com/office/drawing/2014/main" val="2304684394"/>
                    </a:ext>
                  </a:extLst>
                </a:gridCol>
                <a:gridCol w="361864">
                  <a:extLst>
                    <a:ext uri="{9D8B030D-6E8A-4147-A177-3AD203B41FA5}">
                      <a16:colId xmlns:a16="http://schemas.microsoft.com/office/drawing/2014/main" val="2828388763"/>
                    </a:ext>
                  </a:extLst>
                </a:gridCol>
                <a:gridCol w="361864">
                  <a:extLst>
                    <a:ext uri="{9D8B030D-6E8A-4147-A177-3AD203B41FA5}">
                      <a16:colId xmlns:a16="http://schemas.microsoft.com/office/drawing/2014/main" val="1630952639"/>
                    </a:ext>
                  </a:extLst>
                </a:gridCol>
              </a:tblGrid>
              <a:tr h="262885">
                <a:tc>
                  <a:txBody>
                    <a:bodyPr/>
                    <a:lstStyle/>
                    <a:p>
                      <a:pPr algn="ctr"/>
                      <a:r>
                        <a:rPr lang="en-SG" sz="1600" i="1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i="1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i="1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i="1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i="1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US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65721" marR="65721" marT="32861" marB="32861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i="1" dirty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65721" marR="65721" marT="32861" marB="32861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i="1" dirty="0">
                          <a:solidFill>
                            <a:schemeClr val="tx1"/>
                          </a:solidFill>
                        </a:rPr>
                        <a:t>H</a:t>
                      </a:r>
                      <a:endParaRPr lang="en-US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65721" marR="65721" marT="32861" marB="32861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8524421"/>
                  </a:ext>
                </a:extLst>
              </a:tr>
              <a:tr h="262885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6259396"/>
                  </a:ext>
                </a:extLst>
              </a:tr>
              <a:tr h="262885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5111812"/>
                  </a:ext>
                </a:extLst>
              </a:tr>
              <a:tr h="262885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4037968"/>
                  </a:ext>
                </a:extLst>
              </a:tr>
              <a:tr h="262885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2396515"/>
                  </a:ext>
                </a:extLst>
              </a:tr>
              <a:tr h="262885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0679744"/>
                  </a:ext>
                </a:extLst>
              </a:tr>
              <a:tr h="262885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1425863"/>
                  </a:ext>
                </a:extLst>
              </a:tr>
              <a:tr h="262885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7326112"/>
                  </a:ext>
                </a:extLst>
              </a:tr>
              <a:tr h="262885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9912340"/>
                  </a:ext>
                </a:extLst>
              </a:tr>
            </a:tbl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5CD1D33F-648E-4CBC-9833-18F56C74EEC6}"/>
              </a:ext>
            </a:extLst>
          </p:cNvPr>
          <p:cNvGrpSpPr/>
          <p:nvPr/>
        </p:nvGrpSpPr>
        <p:grpSpPr>
          <a:xfrm>
            <a:off x="2724345" y="2933144"/>
            <a:ext cx="1536760" cy="1508937"/>
            <a:chOff x="5643832" y="2424029"/>
            <a:chExt cx="1536760" cy="150893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AF9CAAC-85FC-47E1-9D5D-4417E9394C29}"/>
                </a:ext>
              </a:extLst>
            </p:cNvPr>
            <p:cNvSpPr txBox="1"/>
            <p:nvPr/>
          </p:nvSpPr>
          <p:spPr>
            <a:xfrm>
              <a:off x="5904970" y="2424030"/>
              <a:ext cx="10119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Count-0</a:t>
              </a:r>
              <a:endParaRPr lang="en-US" dirty="0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1D1E9C6E-9A32-47FA-B0BD-00C36BBF5D38}"/>
                </a:ext>
              </a:extLst>
            </p:cNvPr>
            <p:cNvGrpSpPr/>
            <p:nvPr/>
          </p:nvGrpSpPr>
          <p:grpSpPr>
            <a:xfrm>
              <a:off x="5643832" y="2424029"/>
              <a:ext cx="1536760" cy="1508937"/>
              <a:chOff x="5643832" y="2424029"/>
              <a:chExt cx="1536760" cy="1508937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AC5CC29F-BC3E-4F71-AC63-9EC666513B14}"/>
                  </a:ext>
                </a:extLst>
              </p:cNvPr>
              <p:cNvSpPr/>
              <p:nvPr/>
            </p:nvSpPr>
            <p:spPr>
              <a:xfrm>
                <a:off x="5861650" y="2424029"/>
                <a:ext cx="1101125" cy="150893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SG" sz="1600" b="1"/>
                  <a:t>Cin</a:t>
                </a:r>
                <a:endParaRPr lang="en-US" sz="1600" b="1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10B9169-28AE-4267-8706-8906AE912188}"/>
                  </a:ext>
                </a:extLst>
              </p:cNvPr>
              <p:cNvSpPr txBox="1"/>
              <p:nvPr/>
            </p:nvSpPr>
            <p:spPr>
              <a:xfrm>
                <a:off x="5861649" y="2732638"/>
                <a:ext cx="518160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1600" i="1" dirty="0"/>
                  <a:t>W</a:t>
                </a:r>
              </a:p>
              <a:p>
                <a:r>
                  <a:rPr lang="en-SG" sz="1600" i="1" dirty="0"/>
                  <a:t>X</a:t>
                </a:r>
              </a:p>
              <a:p>
                <a:r>
                  <a:rPr lang="en-SG" sz="1600" i="1" dirty="0"/>
                  <a:t>Y</a:t>
                </a:r>
              </a:p>
              <a:p>
                <a:r>
                  <a:rPr lang="en-SG" sz="1600" i="1" dirty="0"/>
                  <a:t>Z</a:t>
                </a:r>
                <a:endParaRPr lang="en-US" sz="1600" i="1" dirty="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326B1AC-F36F-4135-8BA3-00BA64E7FB96}"/>
                  </a:ext>
                </a:extLst>
              </p:cNvPr>
              <p:cNvSpPr txBox="1"/>
              <p:nvPr/>
            </p:nvSpPr>
            <p:spPr>
              <a:xfrm>
                <a:off x="6614253" y="2815133"/>
                <a:ext cx="435633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1600" i="1" dirty="0"/>
                  <a:t>C</a:t>
                </a:r>
                <a:r>
                  <a:rPr lang="en-SG" sz="1600" baseline="-25000" dirty="0"/>
                  <a:t>2</a:t>
                </a:r>
              </a:p>
              <a:p>
                <a:r>
                  <a:rPr lang="en-SG" sz="1600" i="1" dirty="0"/>
                  <a:t>C</a:t>
                </a:r>
                <a:r>
                  <a:rPr lang="en-SG" sz="1600" baseline="-25000" dirty="0"/>
                  <a:t>1</a:t>
                </a:r>
              </a:p>
              <a:p>
                <a:r>
                  <a:rPr lang="en-SG" sz="1600" i="1" dirty="0"/>
                  <a:t>C</a:t>
                </a:r>
                <a:r>
                  <a:rPr lang="en-SG" sz="1600" baseline="-25000" dirty="0"/>
                  <a:t>0</a:t>
                </a:r>
              </a:p>
            </p:txBody>
          </p: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181B9631-45C3-438A-970E-4AAAEB1F6046}"/>
                  </a:ext>
                </a:extLst>
              </p:cNvPr>
              <p:cNvGrpSpPr/>
              <p:nvPr/>
            </p:nvGrpSpPr>
            <p:grpSpPr>
              <a:xfrm>
                <a:off x="5643832" y="2953458"/>
                <a:ext cx="217817" cy="785005"/>
                <a:chOff x="5954383" y="2978584"/>
                <a:chExt cx="217817" cy="785005"/>
              </a:xfrm>
            </p:grpSpPr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F806DA4F-6C0A-4F8D-BE60-82B36F7EFFC6}"/>
                    </a:ext>
                  </a:extLst>
                </p:cNvPr>
                <p:cNvCxnSpPr/>
                <p:nvPr/>
              </p:nvCxnSpPr>
              <p:spPr>
                <a:xfrm>
                  <a:off x="5954383" y="2978584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A963B295-C191-4BB4-8B70-2F57A586CC35}"/>
                    </a:ext>
                  </a:extLst>
                </p:cNvPr>
                <p:cNvCxnSpPr/>
                <p:nvPr/>
              </p:nvCxnSpPr>
              <p:spPr>
                <a:xfrm>
                  <a:off x="5954383" y="3220124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945310CA-7904-4F33-846E-18BEF7FEA0AF}"/>
                    </a:ext>
                  </a:extLst>
                </p:cNvPr>
                <p:cNvCxnSpPr/>
                <p:nvPr/>
              </p:nvCxnSpPr>
              <p:spPr>
                <a:xfrm>
                  <a:off x="5954383" y="3476037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1438C84A-F2E3-4CF6-8334-3E20BE5EC79D}"/>
                    </a:ext>
                  </a:extLst>
                </p:cNvPr>
                <p:cNvCxnSpPr/>
                <p:nvPr/>
              </p:nvCxnSpPr>
              <p:spPr>
                <a:xfrm>
                  <a:off x="5954383" y="3763589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5ACCA191-B6F3-4090-A309-094842F1A0A6}"/>
                  </a:ext>
                </a:extLst>
              </p:cNvPr>
              <p:cNvGrpSpPr/>
              <p:nvPr/>
            </p:nvGrpSpPr>
            <p:grpSpPr>
              <a:xfrm>
                <a:off x="6962775" y="3067758"/>
                <a:ext cx="217817" cy="497453"/>
                <a:chOff x="5360275" y="3092884"/>
                <a:chExt cx="217817" cy="497453"/>
              </a:xfrm>
            </p:grpSpPr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7D0D2656-A096-400A-873E-4F54C621F289}"/>
                    </a:ext>
                  </a:extLst>
                </p:cNvPr>
                <p:cNvCxnSpPr/>
                <p:nvPr/>
              </p:nvCxnSpPr>
              <p:spPr>
                <a:xfrm>
                  <a:off x="5360275" y="3092884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E8185A53-90A9-43D9-B5DE-E396017D6D48}"/>
                    </a:ext>
                  </a:extLst>
                </p:cNvPr>
                <p:cNvCxnSpPr/>
                <p:nvPr/>
              </p:nvCxnSpPr>
              <p:spPr>
                <a:xfrm>
                  <a:off x="5360275" y="3334424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7E8DA487-E4D5-4DA1-93D3-4267CBC82BAD}"/>
                    </a:ext>
                  </a:extLst>
                </p:cNvPr>
                <p:cNvCxnSpPr/>
                <p:nvPr/>
              </p:nvCxnSpPr>
              <p:spPr>
                <a:xfrm>
                  <a:off x="5360275" y="3590337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0C55E8D-E359-4156-A1F3-2CCAE636FC4F}"/>
              </a:ext>
            </a:extLst>
          </p:cNvPr>
          <p:cNvGrpSpPr/>
          <p:nvPr/>
        </p:nvGrpSpPr>
        <p:grpSpPr>
          <a:xfrm>
            <a:off x="2724345" y="4729632"/>
            <a:ext cx="1536760" cy="1508937"/>
            <a:chOff x="5643832" y="2424029"/>
            <a:chExt cx="1536760" cy="1508937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28DD3D8-BC0C-4F2B-A86D-8E4B0BFA975D}"/>
                </a:ext>
              </a:extLst>
            </p:cNvPr>
            <p:cNvSpPr txBox="1"/>
            <p:nvPr/>
          </p:nvSpPr>
          <p:spPr>
            <a:xfrm>
              <a:off x="5904970" y="2424030"/>
              <a:ext cx="10119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Count-1</a:t>
              </a:r>
              <a:endParaRPr lang="en-US" dirty="0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8B6BE08A-2CB3-47D2-8125-F7388D9BB5D7}"/>
                </a:ext>
              </a:extLst>
            </p:cNvPr>
            <p:cNvGrpSpPr/>
            <p:nvPr/>
          </p:nvGrpSpPr>
          <p:grpSpPr>
            <a:xfrm>
              <a:off x="5643832" y="2424029"/>
              <a:ext cx="1536760" cy="1508937"/>
              <a:chOff x="5643832" y="2424029"/>
              <a:chExt cx="1536760" cy="1508937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C7C7F817-8499-488B-A678-E47D85485112}"/>
                  </a:ext>
                </a:extLst>
              </p:cNvPr>
              <p:cNvSpPr/>
              <p:nvPr/>
            </p:nvSpPr>
            <p:spPr>
              <a:xfrm>
                <a:off x="5861650" y="2424029"/>
                <a:ext cx="1101125" cy="150893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SG" sz="1600" b="1"/>
                  <a:t>Cin</a:t>
                </a:r>
                <a:endParaRPr lang="en-US" sz="1600" b="1" dirty="0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8BC6DA4-E188-4822-922C-D4E17FD92656}"/>
                  </a:ext>
                </a:extLst>
              </p:cNvPr>
              <p:cNvSpPr txBox="1"/>
              <p:nvPr/>
            </p:nvSpPr>
            <p:spPr>
              <a:xfrm>
                <a:off x="5861649" y="2732638"/>
                <a:ext cx="518160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1600" i="1" dirty="0"/>
                  <a:t>W</a:t>
                </a:r>
              </a:p>
              <a:p>
                <a:r>
                  <a:rPr lang="en-SG" sz="1600" i="1" dirty="0"/>
                  <a:t>X</a:t>
                </a:r>
              </a:p>
              <a:p>
                <a:r>
                  <a:rPr lang="en-SG" sz="1600" i="1" dirty="0"/>
                  <a:t>Y</a:t>
                </a:r>
              </a:p>
              <a:p>
                <a:r>
                  <a:rPr lang="en-SG" sz="1600" i="1" dirty="0"/>
                  <a:t>Z</a:t>
                </a:r>
                <a:endParaRPr lang="en-US" sz="1600" i="1" dirty="0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00C2D66-5FD7-491C-825F-E06142D3ADC3}"/>
                  </a:ext>
                </a:extLst>
              </p:cNvPr>
              <p:cNvSpPr txBox="1"/>
              <p:nvPr/>
            </p:nvSpPr>
            <p:spPr>
              <a:xfrm>
                <a:off x="6614253" y="2815133"/>
                <a:ext cx="435633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1600" i="1" dirty="0"/>
                  <a:t>C</a:t>
                </a:r>
                <a:r>
                  <a:rPr lang="en-SG" sz="1600" baseline="-25000" dirty="0"/>
                  <a:t>2</a:t>
                </a:r>
              </a:p>
              <a:p>
                <a:r>
                  <a:rPr lang="en-SG" sz="1600" i="1" dirty="0"/>
                  <a:t>C</a:t>
                </a:r>
                <a:r>
                  <a:rPr lang="en-SG" sz="1600" baseline="-25000" dirty="0"/>
                  <a:t>1</a:t>
                </a:r>
              </a:p>
              <a:p>
                <a:r>
                  <a:rPr lang="en-SG" sz="1600" i="1" dirty="0"/>
                  <a:t>C</a:t>
                </a:r>
                <a:r>
                  <a:rPr lang="en-SG" sz="1600" baseline="-25000" dirty="0"/>
                  <a:t>0</a:t>
                </a:r>
              </a:p>
            </p:txBody>
          </p: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7A121802-E3A0-44D5-BE40-3DD9742309DF}"/>
                  </a:ext>
                </a:extLst>
              </p:cNvPr>
              <p:cNvGrpSpPr/>
              <p:nvPr/>
            </p:nvGrpSpPr>
            <p:grpSpPr>
              <a:xfrm>
                <a:off x="5643832" y="2953458"/>
                <a:ext cx="217817" cy="785005"/>
                <a:chOff x="5954383" y="2978584"/>
                <a:chExt cx="217817" cy="785005"/>
              </a:xfrm>
            </p:grpSpPr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65397841-E8F3-4989-97E0-4798FBB03FF9}"/>
                    </a:ext>
                  </a:extLst>
                </p:cNvPr>
                <p:cNvCxnSpPr/>
                <p:nvPr/>
              </p:nvCxnSpPr>
              <p:spPr>
                <a:xfrm>
                  <a:off x="5954383" y="2978584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B9C3023A-6AB3-4697-83F3-068CE4A9A9FC}"/>
                    </a:ext>
                  </a:extLst>
                </p:cNvPr>
                <p:cNvCxnSpPr/>
                <p:nvPr/>
              </p:nvCxnSpPr>
              <p:spPr>
                <a:xfrm>
                  <a:off x="5954383" y="3220124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AC2F3D40-4079-411D-BE00-E20CAF698404}"/>
                    </a:ext>
                  </a:extLst>
                </p:cNvPr>
                <p:cNvCxnSpPr/>
                <p:nvPr/>
              </p:nvCxnSpPr>
              <p:spPr>
                <a:xfrm>
                  <a:off x="5954383" y="3476037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8838B454-3EC1-4D3F-BC73-7AD23E95A481}"/>
                    </a:ext>
                  </a:extLst>
                </p:cNvPr>
                <p:cNvCxnSpPr/>
                <p:nvPr/>
              </p:nvCxnSpPr>
              <p:spPr>
                <a:xfrm>
                  <a:off x="5954383" y="3763589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D052750B-B03E-44AC-B59C-7E3330EB8620}"/>
                  </a:ext>
                </a:extLst>
              </p:cNvPr>
              <p:cNvGrpSpPr/>
              <p:nvPr/>
            </p:nvGrpSpPr>
            <p:grpSpPr>
              <a:xfrm>
                <a:off x="6962775" y="3067758"/>
                <a:ext cx="217817" cy="497453"/>
                <a:chOff x="5360275" y="3092884"/>
                <a:chExt cx="217817" cy="497453"/>
              </a:xfrm>
            </p:grpSpPr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6CF2F1D7-9898-4922-82DD-003DFB664368}"/>
                    </a:ext>
                  </a:extLst>
                </p:cNvPr>
                <p:cNvCxnSpPr/>
                <p:nvPr/>
              </p:nvCxnSpPr>
              <p:spPr>
                <a:xfrm>
                  <a:off x="5360275" y="3092884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CB736AC2-B129-476D-A569-9412E74B5C3D}"/>
                    </a:ext>
                  </a:extLst>
                </p:cNvPr>
                <p:cNvCxnSpPr/>
                <p:nvPr/>
              </p:nvCxnSpPr>
              <p:spPr>
                <a:xfrm>
                  <a:off x="5360275" y="3334424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7ED3FFF8-2867-4253-B89B-260A03B3F6A5}"/>
                    </a:ext>
                  </a:extLst>
                </p:cNvPr>
                <p:cNvCxnSpPr/>
                <p:nvPr/>
              </p:nvCxnSpPr>
              <p:spPr>
                <a:xfrm>
                  <a:off x="5360275" y="3590337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4005B43-B2D1-41B1-AE2F-9D020A39CCD7}"/>
              </a:ext>
            </a:extLst>
          </p:cNvPr>
          <p:cNvGrpSpPr/>
          <p:nvPr/>
        </p:nvGrpSpPr>
        <p:grpSpPr>
          <a:xfrm>
            <a:off x="5339296" y="1467537"/>
            <a:ext cx="1904622" cy="3404679"/>
            <a:chOff x="4523438" y="1163131"/>
            <a:chExt cx="1904622" cy="3404679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1C0E287-DCB9-4E98-B2D8-CCE6934DDDB9}"/>
                </a:ext>
              </a:extLst>
            </p:cNvPr>
            <p:cNvCxnSpPr/>
            <p:nvPr/>
          </p:nvCxnSpPr>
          <p:spPr>
            <a:xfrm>
              <a:off x="6192496" y="2250004"/>
              <a:ext cx="21781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5E45443B-F566-4D05-BD9D-03EA539CF9F1}"/>
                </a:ext>
              </a:extLst>
            </p:cNvPr>
            <p:cNvGrpSpPr/>
            <p:nvPr/>
          </p:nvGrpSpPr>
          <p:grpSpPr>
            <a:xfrm>
              <a:off x="4523438" y="2052408"/>
              <a:ext cx="217817" cy="695642"/>
              <a:chOff x="4523438" y="2052408"/>
              <a:chExt cx="217817" cy="695642"/>
            </a:xfrm>
          </p:grpSpPr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23B8E414-D886-4934-B3DA-31793CA58CDF}"/>
                  </a:ext>
                </a:extLst>
              </p:cNvPr>
              <p:cNvCxnSpPr/>
              <p:nvPr/>
            </p:nvCxnSpPr>
            <p:spPr>
              <a:xfrm>
                <a:off x="4523438" y="2052408"/>
                <a:ext cx="21781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8CF5D3CF-1C98-4DB3-BC3F-CEB5C2FE61A9}"/>
                  </a:ext>
                </a:extLst>
              </p:cNvPr>
              <p:cNvCxnSpPr/>
              <p:nvPr/>
            </p:nvCxnSpPr>
            <p:spPr>
              <a:xfrm>
                <a:off x="4523438" y="2283930"/>
                <a:ext cx="21781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0F858321-3581-4BA6-99D8-A284B07FCFD6}"/>
                  </a:ext>
                </a:extLst>
              </p:cNvPr>
              <p:cNvCxnSpPr/>
              <p:nvPr/>
            </p:nvCxnSpPr>
            <p:spPr>
              <a:xfrm>
                <a:off x="4523438" y="2500586"/>
                <a:ext cx="21781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4A9229E0-9EEB-4DD6-A557-41963BBAC398}"/>
                  </a:ext>
                </a:extLst>
              </p:cNvPr>
              <p:cNvCxnSpPr/>
              <p:nvPr/>
            </p:nvCxnSpPr>
            <p:spPr>
              <a:xfrm>
                <a:off x="4523438" y="2748050"/>
                <a:ext cx="21781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749B0B6-80CC-491F-836D-9921ECF167B5}"/>
                </a:ext>
              </a:extLst>
            </p:cNvPr>
            <p:cNvCxnSpPr/>
            <p:nvPr/>
          </p:nvCxnSpPr>
          <p:spPr>
            <a:xfrm>
              <a:off x="4523438" y="4336103"/>
              <a:ext cx="21781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2FBF7A64-CC05-4BBA-B866-FCC1F7BB4569}"/>
                </a:ext>
              </a:extLst>
            </p:cNvPr>
            <p:cNvGrpSpPr/>
            <p:nvPr/>
          </p:nvGrpSpPr>
          <p:grpSpPr>
            <a:xfrm>
              <a:off x="4741256" y="1163131"/>
              <a:ext cx="1669056" cy="3404679"/>
              <a:chOff x="4741256" y="1163131"/>
              <a:chExt cx="1669056" cy="3404679"/>
            </a:xfrm>
          </p:grpSpPr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D0D0565B-8666-4120-97BC-458EBFC59DA6}"/>
                  </a:ext>
                </a:extLst>
              </p:cNvPr>
              <p:cNvGrpSpPr/>
              <p:nvPr/>
            </p:nvGrpSpPr>
            <p:grpSpPr>
              <a:xfrm>
                <a:off x="4741256" y="1163131"/>
                <a:ext cx="1587935" cy="3404679"/>
                <a:chOff x="6291875" y="1446909"/>
                <a:chExt cx="1587935" cy="3404679"/>
              </a:xfrm>
            </p:grpSpPr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924BD031-27DE-47B1-B1F8-89C191F520CD}"/>
                    </a:ext>
                  </a:extLst>
                </p:cNvPr>
                <p:cNvSpPr/>
                <p:nvPr/>
              </p:nvSpPr>
              <p:spPr>
                <a:xfrm>
                  <a:off x="6291875" y="1446909"/>
                  <a:ext cx="1451240" cy="3404679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SG" sz="1600" b="1"/>
                    <a:t>Cin</a:t>
                  </a:r>
                  <a:endParaRPr lang="en-US" sz="1600" b="1" dirty="0"/>
                </a:p>
              </p:txBody>
            </p:sp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E3DDF356-25C8-4A5E-9557-C0B8A90F60E3}"/>
                    </a:ext>
                  </a:extLst>
                </p:cNvPr>
                <p:cNvSpPr txBox="1"/>
                <p:nvPr/>
              </p:nvSpPr>
              <p:spPr>
                <a:xfrm>
                  <a:off x="6304989" y="4462758"/>
                  <a:ext cx="51816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SG" sz="1400" i="1" dirty="0" err="1"/>
                    <a:t>Cin</a:t>
                  </a:r>
                  <a:endParaRPr lang="en-US" sz="1400" i="1" dirty="0"/>
                </a:p>
              </p:txBody>
            </p:sp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FA746263-74F3-4463-8FEA-4811FA1530A2}"/>
                    </a:ext>
                  </a:extLst>
                </p:cNvPr>
                <p:cNvSpPr txBox="1"/>
                <p:nvPr/>
              </p:nvSpPr>
              <p:spPr>
                <a:xfrm>
                  <a:off x="6304989" y="2132002"/>
                  <a:ext cx="518160" cy="954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SG" sz="1400" i="1" dirty="0"/>
                    <a:t>X</a:t>
                  </a:r>
                  <a:r>
                    <a:rPr lang="en-SG" sz="1400" baseline="-25000" dirty="0"/>
                    <a:t>3</a:t>
                  </a:r>
                </a:p>
                <a:p>
                  <a:r>
                    <a:rPr lang="en-SG" sz="1400" i="1" dirty="0"/>
                    <a:t>X</a:t>
                  </a:r>
                  <a:r>
                    <a:rPr lang="en-SG" sz="1400" baseline="-25000" dirty="0"/>
                    <a:t>2</a:t>
                  </a:r>
                </a:p>
                <a:p>
                  <a:r>
                    <a:rPr lang="en-SG" sz="1400" i="1" dirty="0"/>
                    <a:t>X</a:t>
                  </a:r>
                  <a:r>
                    <a:rPr lang="en-SG" sz="1400" baseline="-25000" dirty="0"/>
                    <a:t>1</a:t>
                  </a:r>
                </a:p>
                <a:p>
                  <a:r>
                    <a:rPr lang="en-SG" sz="1400" i="1" dirty="0"/>
                    <a:t>X</a:t>
                  </a:r>
                  <a:r>
                    <a:rPr lang="en-SG" sz="1400" baseline="-25000" dirty="0"/>
                    <a:t>0</a:t>
                  </a:r>
                  <a:endParaRPr lang="en-US" sz="1400" baseline="-25000" dirty="0"/>
                </a:p>
              </p:txBody>
            </p:sp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ECFD05C7-57CE-492B-94A3-BB6C125AFB43}"/>
                    </a:ext>
                  </a:extLst>
                </p:cNvPr>
                <p:cNvSpPr txBox="1"/>
                <p:nvPr/>
              </p:nvSpPr>
              <p:spPr>
                <a:xfrm>
                  <a:off x="6433363" y="1468510"/>
                  <a:ext cx="1268488" cy="6088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ts val="2000"/>
                    </a:lnSpc>
                  </a:pPr>
                  <a:r>
                    <a:rPr lang="en-SG" dirty="0"/>
                    <a:t>4-bit</a:t>
                  </a:r>
                </a:p>
                <a:p>
                  <a:pPr algn="ctr">
                    <a:lnSpc>
                      <a:spcPts val="2000"/>
                    </a:lnSpc>
                  </a:pPr>
                  <a:r>
                    <a:rPr lang="en-SG" dirty="0"/>
                    <a:t>// adder</a:t>
                  </a:r>
                  <a:endParaRPr lang="en-US" dirty="0"/>
                </a:p>
              </p:txBody>
            </p:sp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4065A13F-C1E5-4BB2-B135-93FC2A3C0D5F}"/>
                    </a:ext>
                  </a:extLst>
                </p:cNvPr>
                <p:cNvSpPr txBox="1"/>
                <p:nvPr/>
              </p:nvSpPr>
              <p:spPr>
                <a:xfrm>
                  <a:off x="7220176" y="2364505"/>
                  <a:ext cx="65963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SG" sz="1400" i="1" dirty="0" err="1"/>
                    <a:t>Cout</a:t>
                  </a:r>
                  <a:endParaRPr lang="en-US" sz="1400" i="1" dirty="0"/>
                </a:p>
              </p:txBody>
            </p:sp>
          </p:grp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EF1B896-1705-4AA3-9AF1-1F7E3EF806F6}"/>
                  </a:ext>
                </a:extLst>
              </p:cNvPr>
              <p:cNvSpPr txBox="1"/>
              <p:nvPr/>
            </p:nvSpPr>
            <p:spPr>
              <a:xfrm>
                <a:off x="4754370" y="3013602"/>
                <a:ext cx="51816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1400" i="1" dirty="0"/>
                  <a:t>Y</a:t>
                </a:r>
                <a:r>
                  <a:rPr lang="en-SG" sz="1400" baseline="-25000" dirty="0"/>
                  <a:t>3</a:t>
                </a:r>
              </a:p>
              <a:p>
                <a:r>
                  <a:rPr lang="en-SG" sz="1400" i="1" dirty="0"/>
                  <a:t>Y</a:t>
                </a:r>
                <a:r>
                  <a:rPr lang="en-SG" sz="1400" baseline="-25000" dirty="0"/>
                  <a:t>2</a:t>
                </a:r>
              </a:p>
              <a:p>
                <a:r>
                  <a:rPr lang="en-SG" sz="1400" i="1" dirty="0"/>
                  <a:t>Y</a:t>
                </a:r>
                <a:r>
                  <a:rPr lang="en-SG" sz="1400" baseline="-25000" dirty="0"/>
                  <a:t>1</a:t>
                </a:r>
              </a:p>
              <a:p>
                <a:r>
                  <a:rPr lang="en-SG" sz="1400" i="1" dirty="0"/>
                  <a:t>Y</a:t>
                </a:r>
                <a:r>
                  <a:rPr lang="en-SG" sz="1400" baseline="-25000" dirty="0"/>
                  <a:t>0</a:t>
                </a:r>
                <a:endParaRPr lang="en-US" sz="1400" baseline="-25000" dirty="0"/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28BB47DD-0566-4942-B670-9BB1D52C0394}"/>
                  </a:ext>
                </a:extLst>
              </p:cNvPr>
              <p:cNvSpPr txBox="1"/>
              <p:nvPr/>
            </p:nvSpPr>
            <p:spPr>
              <a:xfrm>
                <a:off x="5892152" y="2577818"/>
                <a:ext cx="51816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1400" i="1" dirty="0"/>
                  <a:t>S</a:t>
                </a:r>
                <a:r>
                  <a:rPr lang="en-SG" sz="1400" baseline="-25000" dirty="0"/>
                  <a:t>3</a:t>
                </a:r>
              </a:p>
              <a:p>
                <a:r>
                  <a:rPr lang="en-SG" sz="1400" i="1" dirty="0"/>
                  <a:t>S</a:t>
                </a:r>
                <a:r>
                  <a:rPr lang="en-SG" sz="1400" baseline="-25000" dirty="0"/>
                  <a:t>2</a:t>
                </a:r>
              </a:p>
              <a:p>
                <a:r>
                  <a:rPr lang="en-SG" sz="1400" i="1" dirty="0"/>
                  <a:t>S</a:t>
                </a:r>
                <a:r>
                  <a:rPr lang="en-SG" sz="1400" baseline="-25000" dirty="0"/>
                  <a:t>1</a:t>
                </a:r>
              </a:p>
              <a:p>
                <a:r>
                  <a:rPr lang="en-SG" sz="1400" i="1" dirty="0"/>
                  <a:t>S</a:t>
                </a:r>
                <a:r>
                  <a:rPr lang="en-SG" sz="1400" baseline="-25000" dirty="0"/>
                  <a:t>0</a:t>
                </a:r>
                <a:endParaRPr lang="en-US" sz="1400" baseline="-25000" dirty="0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856AC395-9A2A-42FC-9ECF-E043CCF1CB97}"/>
                </a:ext>
              </a:extLst>
            </p:cNvPr>
            <p:cNvGrpSpPr/>
            <p:nvPr/>
          </p:nvGrpSpPr>
          <p:grpSpPr>
            <a:xfrm>
              <a:off x="4534357" y="3204390"/>
              <a:ext cx="217817" cy="695642"/>
              <a:chOff x="4523438" y="2052408"/>
              <a:chExt cx="217817" cy="695642"/>
            </a:xfrm>
          </p:grpSpPr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2204AC39-2CE9-4F4D-A9D2-566F4567D84B}"/>
                  </a:ext>
                </a:extLst>
              </p:cNvPr>
              <p:cNvCxnSpPr/>
              <p:nvPr/>
            </p:nvCxnSpPr>
            <p:spPr>
              <a:xfrm>
                <a:off x="4523438" y="2052408"/>
                <a:ext cx="21781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31073F96-22F1-45B8-98BD-608C7F99AE7E}"/>
                  </a:ext>
                </a:extLst>
              </p:cNvPr>
              <p:cNvCxnSpPr/>
              <p:nvPr/>
            </p:nvCxnSpPr>
            <p:spPr>
              <a:xfrm>
                <a:off x="4523438" y="2283930"/>
                <a:ext cx="21781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EE1E72DA-D34D-4E89-9852-8A0D23A853C8}"/>
                  </a:ext>
                </a:extLst>
              </p:cNvPr>
              <p:cNvCxnSpPr/>
              <p:nvPr/>
            </p:nvCxnSpPr>
            <p:spPr>
              <a:xfrm>
                <a:off x="4523438" y="2500586"/>
                <a:ext cx="21781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70FEE474-2F59-407F-872B-C13376038F42}"/>
                  </a:ext>
                </a:extLst>
              </p:cNvPr>
              <p:cNvCxnSpPr/>
              <p:nvPr/>
            </p:nvCxnSpPr>
            <p:spPr>
              <a:xfrm>
                <a:off x="4523438" y="2748050"/>
                <a:ext cx="21781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09DFBBA9-E963-4488-8524-C30B0CF4D747}"/>
                </a:ext>
              </a:extLst>
            </p:cNvPr>
            <p:cNvGrpSpPr/>
            <p:nvPr/>
          </p:nvGrpSpPr>
          <p:grpSpPr>
            <a:xfrm>
              <a:off x="6210243" y="2797903"/>
              <a:ext cx="217817" cy="695642"/>
              <a:chOff x="4523438" y="2052408"/>
              <a:chExt cx="217817" cy="695642"/>
            </a:xfrm>
          </p:grpSpPr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2C395C7C-3BA6-4EAD-BFB5-8755119705C9}"/>
                  </a:ext>
                </a:extLst>
              </p:cNvPr>
              <p:cNvCxnSpPr/>
              <p:nvPr/>
            </p:nvCxnSpPr>
            <p:spPr>
              <a:xfrm>
                <a:off x="4523438" y="2052408"/>
                <a:ext cx="21781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54E79FEA-1713-47BF-8BD4-2EDFE2A02B6F}"/>
                  </a:ext>
                </a:extLst>
              </p:cNvPr>
              <p:cNvCxnSpPr/>
              <p:nvPr/>
            </p:nvCxnSpPr>
            <p:spPr>
              <a:xfrm>
                <a:off x="4523438" y="2283930"/>
                <a:ext cx="21781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4DDAAD18-3291-42F3-B82B-0E1E46BA1EA1}"/>
                  </a:ext>
                </a:extLst>
              </p:cNvPr>
              <p:cNvCxnSpPr/>
              <p:nvPr/>
            </p:nvCxnSpPr>
            <p:spPr>
              <a:xfrm>
                <a:off x="4523438" y="2500586"/>
                <a:ext cx="21781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02513E15-5B7C-4127-BBC1-3500422A0412}"/>
                  </a:ext>
                </a:extLst>
              </p:cNvPr>
              <p:cNvCxnSpPr/>
              <p:nvPr/>
            </p:nvCxnSpPr>
            <p:spPr>
              <a:xfrm>
                <a:off x="4523438" y="2748050"/>
                <a:ext cx="21781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6F8E3BA7-49C9-46D3-9DD4-7B6501E9DC60}"/>
              </a:ext>
            </a:extLst>
          </p:cNvPr>
          <p:cNvGrpSpPr/>
          <p:nvPr/>
        </p:nvGrpSpPr>
        <p:grpSpPr>
          <a:xfrm>
            <a:off x="8006346" y="2315682"/>
            <a:ext cx="1904622" cy="3284622"/>
            <a:chOff x="6734659" y="2287107"/>
            <a:chExt cx="1904622" cy="3284622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9B0CA1BB-2F24-460B-98DA-E8D09C7A5DB8}"/>
                </a:ext>
              </a:extLst>
            </p:cNvPr>
            <p:cNvGrpSpPr/>
            <p:nvPr/>
          </p:nvGrpSpPr>
          <p:grpSpPr>
            <a:xfrm>
              <a:off x="6734659" y="2287107"/>
              <a:ext cx="1904622" cy="3057679"/>
              <a:chOff x="4523438" y="1261588"/>
              <a:chExt cx="1904622" cy="3057679"/>
            </a:xfrm>
          </p:grpSpPr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6C3F90D7-B159-4D35-A840-915E08999991}"/>
                  </a:ext>
                </a:extLst>
              </p:cNvPr>
              <p:cNvGrpSpPr/>
              <p:nvPr/>
            </p:nvGrpSpPr>
            <p:grpSpPr>
              <a:xfrm>
                <a:off x="4523438" y="2052408"/>
                <a:ext cx="217817" cy="695642"/>
                <a:chOff x="4523438" y="2052408"/>
                <a:chExt cx="217817" cy="695642"/>
              </a:xfrm>
            </p:grpSpPr>
            <p:cxnSp>
              <p:nvCxnSpPr>
                <p:cNvPr id="92" name="Straight Connector 91">
                  <a:extLst>
                    <a:ext uri="{FF2B5EF4-FFF2-40B4-BE49-F238E27FC236}">
                      <a16:creationId xmlns:a16="http://schemas.microsoft.com/office/drawing/2014/main" id="{0AAF4B14-40D0-4E96-9654-2085974F1130}"/>
                    </a:ext>
                  </a:extLst>
                </p:cNvPr>
                <p:cNvCxnSpPr/>
                <p:nvPr/>
              </p:nvCxnSpPr>
              <p:spPr>
                <a:xfrm>
                  <a:off x="4523438" y="2052408"/>
                  <a:ext cx="217817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>
                  <a:extLst>
                    <a:ext uri="{FF2B5EF4-FFF2-40B4-BE49-F238E27FC236}">
                      <a16:creationId xmlns:a16="http://schemas.microsoft.com/office/drawing/2014/main" id="{37D9ABE4-5026-48ED-B006-8EDE9F1B8853}"/>
                    </a:ext>
                  </a:extLst>
                </p:cNvPr>
                <p:cNvCxnSpPr/>
                <p:nvPr/>
              </p:nvCxnSpPr>
              <p:spPr>
                <a:xfrm>
                  <a:off x="4523438" y="2283930"/>
                  <a:ext cx="217817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>
                  <a:extLst>
                    <a:ext uri="{FF2B5EF4-FFF2-40B4-BE49-F238E27FC236}">
                      <a16:creationId xmlns:a16="http://schemas.microsoft.com/office/drawing/2014/main" id="{CB995042-D5DC-431C-9ADD-6A84B25DA6FD}"/>
                    </a:ext>
                  </a:extLst>
                </p:cNvPr>
                <p:cNvCxnSpPr/>
                <p:nvPr/>
              </p:nvCxnSpPr>
              <p:spPr>
                <a:xfrm>
                  <a:off x="4523438" y="2500586"/>
                  <a:ext cx="217817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>
                  <a:extLst>
                    <a:ext uri="{FF2B5EF4-FFF2-40B4-BE49-F238E27FC236}">
                      <a16:creationId xmlns:a16="http://schemas.microsoft.com/office/drawing/2014/main" id="{C19B3EC5-6BB9-407A-9F64-45858BE3E869}"/>
                    </a:ext>
                  </a:extLst>
                </p:cNvPr>
                <p:cNvCxnSpPr/>
                <p:nvPr/>
              </p:nvCxnSpPr>
              <p:spPr>
                <a:xfrm>
                  <a:off x="4523438" y="2748050"/>
                  <a:ext cx="217817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6B0CE5B0-9511-4E57-BB94-C6C9B29D842C}"/>
                  </a:ext>
                </a:extLst>
              </p:cNvPr>
              <p:cNvGrpSpPr/>
              <p:nvPr/>
            </p:nvGrpSpPr>
            <p:grpSpPr>
              <a:xfrm>
                <a:off x="4741256" y="1261588"/>
                <a:ext cx="1669056" cy="3057679"/>
                <a:chOff x="4741256" y="1261588"/>
                <a:chExt cx="1669056" cy="3057679"/>
              </a:xfrm>
            </p:grpSpPr>
            <p:grpSp>
              <p:nvGrpSpPr>
                <p:cNvPr id="85" name="Group 84">
                  <a:extLst>
                    <a:ext uri="{FF2B5EF4-FFF2-40B4-BE49-F238E27FC236}">
                      <a16:creationId xmlns:a16="http://schemas.microsoft.com/office/drawing/2014/main" id="{7F7BA4A3-67BC-4A83-A605-B93BB8316D07}"/>
                    </a:ext>
                  </a:extLst>
                </p:cNvPr>
                <p:cNvGrpSpPr/>
                <p:nvPr/>
              </p:nvGrpSpPr>
              <p:grpSpPr>
                <a:xfrm>
                  <a:off x="4741256" y="1261588"/>
                  <a:ext cx="1451240" cy="3057679"/>
                  <a:chOff x="6291875" y="1545366"/>
                  <a:chExt cx="1451240" cy="3057679"/>
                </a:xfrm>
              </p:grpSpPr>
              <p:sp>
                <p:nvSpPr>
                  <p:cNvPr id="88" name="Rectangle 87">
                    <a:extLst>
                      <a:ext uri="{FF2B5EF4-FFF2-40B4-BE49-F238E27FC236}">
                        <a16:creationId xmlns:a16="http://schemas.microsoft.com/office/drawing/2014/main" id="{71B5A7BA-1D8A-4325-9BBB-8E3F3548DF21}"/>
                      </a:ext>
                    </a:extLst>
                  </p:cNvPr>
                  <p:cNvSpPr/>
                  <p:nvPr/>
                </p:nvSpPr>
                <p:spPr>
                  <a:xfrm>
                    <a:off x="6291875" y="1545366"/>
                    <a:ext cx="1451240" cy="3057679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SG" sz="1600" b="1" dirty="0" err="1"/>
                      <a:t>Cin</a:t>
                    </a:r>
                    <a:endParaRPr lang="en-US" sz="1600" b="1" dirty="0"/>
                  </a:p>
                </p:txBody>
              </p:sp>
              <p:sp>
                <p:nvSpPr>
                  <p:cNvPr id="89" name="TextBox 88">
                    <a:extLst>
                      <a:ext uri="{FF2B5EF4-FFF2-40B4-BE49-F238E27FC236}">
                        <a16:creationId xmlns:a16="http://schemas.microsoft.com/office/drawing/2014/main" id="{25B0D8C4-D19A-4412-8701-DEA1293DF0F6}"/>
                      </a:ext>
                    </a:extLst>
                  </p:cNvPr>
                  <p:cNvSpPr txBox="1"/>
                  <p:nvPr/>
                </p:nvSpPr>
                <p:spPr>
                  <a:xfrm>
                    <a:off x="6823149" y="4274539"/>
                    <a:ext cx="425809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SG" sz="1400" i="1" dirty="0"/>
                      <a:t>S</a:t>
                    </a:r>
                    <a:endParaRPr lang="en-US" sz="1400" i="1" dirty="0"/>
                  </a:p>
                </p:txBody>
              </p:sp>
              <p:sp>
                <p:nvSpPr>
                  <p:cNvPr id="90" name="TextBox 89">
                    <a:extLst>
                      <a:ext uri="{FF2B5EF4-FFF2-40B4-BE49-F238E27FC236}">
                        <a16:creationId xmlns:a16="http://schemas.microsoft.com/office/drawing/2014/main" id="{C98333DB-789B-4644-AFA0-023F74AE23B3}"/>
                      </a:ext>
                    </a:extLst>
                  </p:cNvPr>
                  <p:cNvSpPr txBox="1"/>
                  <p:nvPr/>
                </p:nvSpPr>
                <p:spPr>
                  <a:xfrm>
                    <a:off x="6304989" y="2132002"/>
                    <a:ext cx="518160" cy="95410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SG" sz="1400" i="1" dirty="0"/>
                      <a:t>J</a:t>
                    </a:r>
                    <a:r>
                      <a:rPr lang="en-SG" sz="1400" baseline="-25000" dirty="0"/>
                      <a:t>3</a:t>
                    </a:r>
                  </a:p>
                  <a:p>
                    <a:r>
                      <a:rPr lang="en-SG" sz="1400" i="1" dirty="0"/>
                      <a:t>J</a:t>
                    </a:r>
                    <a:r>
                      <a:rPr lang="en-SG" sz="1400" baseline="-25000" dirty="0"/>
                      <a:t>2</a:t>
                    </a:r>
                  </a:p>
                  <a:p>
                    <a:r>
                      <a:rPr lang="en-SG" sz="1400" i="1" dirty="0"/>
                      <a:t>J</a:t>
                    </a:r>
                    <a:r>
                      <a:rPr lang="en-SG" sz="1400" baseline="-25000" dirty="0"/>
                      <a:t>1</a:t>
                    </a:r>
                  </a:p>
                  <a:p>
                    <a:r>
                      <a:rPr lang="en-SG" sz="1400" i="1" dirty="0"/>
                      <a:t>J</a:t>
                    </a:r>
                    <a:r>
                      <a:rPr lang="en-SG" sz="1400" baseline="-25000" dirty="0"/>
                      <a:t>0</a:t>
                    </a:r>
                    <a:endParaRPr lang="en-US" sz="1400" baseline="-25000" dirty="0"/>
                  </a:p>
                </p:txBody>
              </p:sp>
              <p:sp>
                <p:nvSpPr>
                  <p:cNvPr id="91" name="TextBox 90">
                    <a:extLst>
                      <a:ext uri="{FF2B5EF4-FFF2-40B4-BE49-F238E27FC236}">
                        <a16:creationId xmlns:a16="http://schemas.microsoft.com/office/drawing/2014/main" id="{BC0D6FDA-CFD2-4828-913D-8791AB359911}"/>
                      </a:ext>
                    </a:extLst>
                  </p:cNvPr>
                  <p:cNvSpPr txBox="1"/>
                  <p:nvPr/>
                </p:nvSpPr>
                <p:spPr>
                  <a:xfrm>
                    <a:off x="6383251" y="1614261"/>
                    <a:ext cx="1268488" cy="60888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>
                      <a:lnSpc>
                        <a:spcPts val="2000"/>
                      </a:lnSpc>
                    </a:pPr>
                    <a:r>
                      <a:rPr lang="en-SG" dirty="0"/>
                      <a:t>Quad</a:t>
                    </a:r>
                  </a:p>
                  <a:p>
                    <a:pPr algn="ctr">
                      <a:lnSpc>
                        <a:spcPts val="2000"/>
                      </a:lnSpc>
                    </a:pPr>
                    <a:r>
                      <a:rPr lang="en-SG" dirty="0"/>
                      <a:t>2:1 MUX</a:t>
                    </a:r>
                    <a:endParaRPr lang="en-US" dirty="0"/>
                  </a:p>
                </p:txBody>
              </p:sp>
            </p:grpSp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4FB86027-EE52-4413-8833-0D302AB23B6D}"/>
                    </a:ext>
                  </a:extLst>
                </p:cNvPr>
                <p:cNvSpPr txBox="1"/>
                <p:nvPr/>
              </p:nvSpPr>
              <p:spPr>
                <a:xfrm>
                  <a:off x="4754370" y="3013602"/>
                  <a:ext cx="518160" cy="954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SG" sz="1400" i="1" dirty="0"/>
                    <a:t>K</a:t>
                  </a:r>
                  <a:r>
                    <a:rPr lang="en-SG" sz="1400" baseline="-25000" dirty="0"/>
                    <a:t>3</a:t>
                  </a:r>
                </a:p>
                <a:p>
                  <a:r>
                    <a:rPr lang="en-SG" sz="1400" i="1" dirty="0"/>
                    <a:t>K</a:t>
                  </a:r>
                  <a:r>
                    <a:rPr lang="en-SG" sz="1400" baseline="-25000" dirty="0"/>
                    <a:t>2</a:t>
                  </a:r>
                </a:p>
                <a:p>
                  <a:r>
                    <a:rPr lang="en-SG" sz="1400" i="1" dirty="0"/>
                    <a:t>K</a:t>
                  </a:r>
                  <a:r>
                    <a:rPr lang="en-SG" sz="1400" baseline="-25000" dirty="0"/>
                    <a:t>1</a:t>
                  </a:r>
                </a:p>
                <a:p>
                  <a:r>
                    <a:rPr lang="en-SG" sz="1400" i="1" dirty="0"/>
                    <a:t>K</a:t>
                  </a:r>
                  <a:r>
                    <a:rPr lang="en-SG" sz="1400" baseline="-25000" dirty="0"/>
                    <a:t>0</a:t>
                  </a:r>
                  <a:endParaRPr lang="en-US" sz="1400" baseline="-25000" dirty="0"/>
                </a:p>
              </p:txBody>
            </p: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73E1A0DE-1710-4A89-990D-6E6326A50C43}"/>
                    </a:ext>
                  </a:extLst>
                </p:cNvPr>
                <p:cNvSpPr txBox="1"/>
                <p:nvPr/>
              </p:nvSpPr>
              <p:spPr>
                <a:xfrm>
                  <a:off x="5892152" y="2577818"/>
                  <a:ext cx="518160" cy="954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SG" sz="1400" i="1" dirty="0"/>
                    <a:t>Y</a:t>
                  </a:r>
                  <a:r>
                    <a:rPr lang="en-SG" sz="1400" baseline="-25000" dirty="0"/>
                    <a:t>3</a:t>
                  </a:r>
                </a:p>
                <a:p>
                  <a:r>
                    <a:rPr lang="en-SG" sz="1400" i="1" dirty="0"/>
                    <a:t>Y</a:t>
                  </a:r>
                  <a:r>
                    <a:rPr lang="en-SG" sz="1400" baseline="-25000" dirty="0"/>
                    <a:t>2</a:t>
                  </a:r>
                </a:p>
                <a:p>
                  <a:r>
                    <a:rPr lang="en-SG" sz="1400" i="1" dirty="0"/>
                    <a:t>Y</a:t>
                  </a:r>
                  <a:r>
                    <a:rPr lang="en-SG" sz="1400" baseline="-25000" dirty="0"/>
                    <a:t>1</a:t>
                  </a:r>
                </a:p>
                <a:p>
                  <a:r>
                    <a:rPr lang="en-SG" sz="1400" i="1" dirty="0"/>
                    <a:t>Y</a:t>
                  </a:r>
                  <a:r>
                    <a:rPr lang="en-SG" sz="1400" baseline="-25000" dirty="0"/>
                    <a:t>0</a:t>
                  </a:r>
                  <a:endParaRPr lang="en-US" sz="1400" baseline="-25000" dirty="0"/>
                </a:p>
              </p:txBody>
            </p:sp>
          </p:grpSp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EB49DCCC-0F44-4727-9B45-2BF26112EE03}"/>
                  </a:ext>
                </a:extLst>
              </p:cNvPr>
              <p:cNvGrpSpPr/>
              <p:nvPr/>
            </p:nvGrpSpPr>
            <p:grpSpPr>
              <a:xfrm>
                <a:off x="4534357" y="3204390"/>
                <a:ext cx="217817" cy="695642"/>
                <a:chOff x="4523438" y="2052408"/>
                <a:chExt cx="217817" cy="695642"/>
              </a:xfrm>
            </p:grpSpPr>
            <p:cxnSp>
              <p:nvCxnSpPr>
                <p:cNvPr id="81" name="Straight Connector 80">
                  <a:extLst>
                    <a:ext uri="{FF2B5EF4-FFF2-40B4-BE49-F238E27FC236}">
                      <a16:creationId xmlns:a16="http://schemas.microsoft.com/office/drawing/2014/main" id="{BE8D5A67-3F04-4BE4-9451-C77B91E87F7F}"/>
                    </a:ext>
                  </a:extLst>
                </p:cNvPr>
                <p:cNvCxnSpPr/>
                <p:nvPr/>
              </p:nvCxnSpPr>
              <p:spPr>
                <a:xfrm>
                  <a:off x="4523438" y="2052408"/>
                  <a:ext cx="217817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id="{263C5E8C-8400-4E0C-92FC-C6B77F20A5A0}"/>
                    </a:ext>
                  </a:extLst>
                </p:cNvPr>
                <p:cNvCxnSpPr/>
                <p:nvPr/>
              </p:nvCxnSpPr>
              <p:spPr>
                <a:xfrm>
                  <a:off x="4523438" y="2283930"/>
                  <a:ext cx="217817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0DEA0F04-A45C-4B0D-B05F-7EAAD4D7A9AC}"/>
                    </a:ext>
                  </a:extLst>
                </p:cNvPr>
                <p:cNvCxnSpPr/>
                <p:nvPr/>
              </p:nvCxnSpPr>
              <p:spPr>
                <a:xfrm>
                  <a:off x="4523438" y="2500586"/>
                  <a:ext cx="217817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>
                  <a:extLst>
                    <a:ext uri="{FF2B5EF4-FFF2-40B4-BE49-F238E27FC236}">
                      <a16:creationId xmlns:a16="http://schemas.microsoft.com/office/drawing/2014/main" id="{C572C439-3B0F-4C31-BA7D-DABE5AEEE626}"/>
                    </a:ext>
                  </a:extLst>
                </p:cNvPr>
                <p:cNvCxnSpPr/>
                <p:nvPr/>
              </p:nvCxnSpPr>
              <p:spPr>
                <a:xfrm>
                  <a:off x="4523438" y="2748050"/>
                  <a:ext cx="217817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7092DAAB-7B58-44C5-A471-E63A717FAA8A}"/>
                  </a:ext>
                </a:extLst>
              </p:cNvPr>
              <p:cNvGrpSpPr/>
              <p:nvPr/>
            </p:nvGrpSpPr>
            <p:grpSpPr>
              <a:xfrm>
                <a:off x="6210243" y="2797903"/>
                <a:ext cx="217817" cy="695642"/>
                <a:chOff x="4523438" y="2052408"/>
                <a:chExt cx="217817" cy="695642"/>
              </a:xfrm>
            </p:grpSpPr>
            <p:cxnSp>
              <p:nvCxnSpPr>
                <p:cNvPr id="77" name="Straight Connector 76">
                  <a:extLst>
                    <a:ext uri="{FF2B5EF4-FFF2-40B4-BE49-F238E27FC236}">
                      <a16:creationId xmlns:a16="http://schemas.microsoft.com/office/drawing/2014/main" id="{CC5FBD87-8E3D-432E-95D0-9D6651F7D3D0}"/>
                    </a:ext>
                  </a:extLst>
                </p:cNvPr>
                <p:cNvCxnSpPr/>
                <p:nvPr/>
              </p:nvCxnSpPr>
              <p:spPr>
                <a:xfrm>
                  <a:off x="4523438" y="2052408"/>
                  <a:ext cx="217817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>
                  <a:extLst>
                    <a:ext uri="{FF2B5EF4-FFF2-40B4-BE49-F238E27FC236}">
                      <a16:creationId xmlns:a16="http://schemas.microsoft.com/office/drawing/2014/main" id="{1FD54D2E-51B4-4BCA-8198-67C406876F20}"/>
                    </a:ext>
                  </a:extLst>
                </p:cNvPr>
                <p:cNvCxnSpPr/>
                <p:nvPr/>
              </p:nvCxnSpPr>
              <p:spPr>
                <a:xfrm>
                  <a:off x="4523438" y="2283930"/>
                  <a:ext cx="217817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id="{34A3668B-6D96-4788-A27C-7DBE180EBF1A}"/>
                    </a:ext>
                  </a:extLst>
                </p:cNvPr>
                <p:cNvCxnSpPr/>
                <p:nvPr/>
              </p:nvCxnSpPr>
              <p:spPr>
                <a:xfrm>
                  <a:off x="4523438" y="2500586"/>
                  <a:ext cx="217817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>
                  <a:extLst>
                    <a:ext uri="{FF2B5EF4-FFF2-40B4-BE49-F238E27FC236}">
                      <a16:creationId xmlns:a16="http://schemas.microsoft.com/office/drawing/2014/main" id="{9039470C-46CE-4A6D-8620-1A0A3CC75239}"/>
                    </a:ext>
                  </a:extLst>
                </p:cNvPr>
                <p:cNvCxnSpPr/>
                <p:nvPr/>
              </p:nvCxnSpPr>
              <p:spPr>
                <a:xfrm>
                  <a:off x="4523438" y="2748050"/>
                  <a:ext cx="217817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138C8E56-8DF6-4DFD-94C5-112D3367ACEC}"/>
                </a:ext>
              </a:extLst>
            </p:cNvPr>
            <p:cNvCxnSpPr/>
            <p:nvPr/>
          </p:nvCxnSpPr>
          <p:spPr>
            <a:xfrm>
              <a:off x="7686970" y="5339320"/>
              <a:ext cx="0" cy="2324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D88CB80-56A8-4782-9215-420A31D989F3}"/>
              </a:ext>
            </a:extLst>
          </p:cNvPr>
          <p:cNvSpPr txBox="1"/>
          <p:nvPr/>
        </p:nvSpPr>
        <p:spPr>
          <a:xfrm>
            <a:off x="6815232" y="108765"/>
            <a:ext cx="4875323" cy="1015663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2000" dirty="0"/>
              <a:t>Ideas:</a:t>
            </a:r>
          </a:p>
          <a:p>
            <a:pPr marL="342900" indent="-342900">
              <a:buAutoNum type="arabicPeriod"/>
            </a:pPr>
            <a:r>
              <a:rPr lang="en-SG" sz="2000" dirty="0"/>
              <a:t>If </a:t>
            </a:r>
            <a:r>
              <a:rPr lang="en-SG" sz="2000" i="1" dirty="0"/>
              <a:t>A</a:t>
            </a:r>
            <a:r>
              <a:rPr lang="en-SG" sz="2000" dirty="0"/>
              <a:t>=1 (or </a:t>
            </a:r>
            <a:r>
              <a:rPr lang="en-SG" sz="2000" i="1" dirty="0"/>
              <a:t>D</a:t>
            </a:r>
            <a:r>
              <a:rPr lang="en-SG" sz="2000" dirty="0"/>
              <a:t>=0), count #1s in </a:t>
            </a:r>
            <a:r>
              <a:rPr lang="en-SG" sz="2000" i="1" dirty="0"/>
              <a:t>ABCD</a:t>
            </a:r>
            <a:r>
              <a:rPr lang="en-SG" sz="2000" dirty="0"/>
              <a:t>.</a:t>
            </a:r>
          </a:p>
          <a:p>
            <a:pPr marL="342900" indent="-342900">
              <a:buAutoNum type="arabicPeriod"/>
            </a:pPr>
            <a:r>
              <a:rPr lang="en-SG" sz="2000" dirty="0"/>
              <a:t>If </a:t>
            </a:r>
            <a:r>
              <a:rPr lang="en-SG" sz="2000" i="1" dirty="0"/>
              <a:t>A</a:t>
            </a:r>
            <a:r>
              <a:rPr lang="en-SG" sz="2000" dirty="0"/>
              <a:t>=0 (or </a:t>
            </a:r>
            <a:r>
              <a:rPr lang="en-SG" sz="2000" i="1" dirty="0"/>
              <a:t>D</a:t>
            </a:r>
            <a:r>
              <a:rPr lang="en-SG" sz="2000" dirty="0"/>
              <a:t>=1), #1s + 2 </a:t>
            </a:r>
            <a:r>
              <a:rPr lang="en-SG" sz="2000" dirty="0">
                <a:sym typeface="Symbol" panose="05050102010706020507" pitchFamily="18" charset="2"/>
              </a:rPr>
              <a:t> </a:t>
            </a:r>
            <a:r>
              <a:rPr lang="en-SG" sz="2000" dirty="0"/>
              <a:t>#0s.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152196" y="183723"/>
            <a:ext cx="1685785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Solution #1</a:t>
            </a:r>
          </a:p>
        </p:txBody>
      </p:sp>
    </p:spTree>
    <p:extLst>
      <p:ext uri="{BB962C8B-B14F-4D97-AF65-F5344CB8AC3E}">
        <p14:creationId xmlns:p14="http://schemas.microsoft.com/office/powerpoint/2010/main" val="743700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1">
            <a:extLst>
              <a:ext uri="{FF2B5EF4-FFF2-40B4-BE49-F238E27FC236}">
                <a16:creationId xmlns:a16="http://schemas.microsoft.com/office/drawing/2014/main" id="{3781D816-0115-430F-BA6F-09C52533C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AEBE2BCA-7FFD-4666-9163-5C061F649162}" type="slidenum">
              <a:rPr lang="en-SG" sz="1600" smtClean="0"/>
              <a:t>12</a:t>
            </a:fld>
            <a:endParaRPr lang="en-SG" sz="160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6E30B54-34CD-46C1-94DB-BDE363F67ADA}"/>
              </a:ext>
            </a:extLst>
          </p:cNvPr>
          <p:cNvGraphicFramePr>
            <a:graphicFrameLocks noGrp="1"/>
          </p:cNvGraphicFramePr>
          <p:nvPr/>
        </p:nvGraphicFramePr>
        <p:xfrm>
          <a:off x="1316367" y="96109"/>
          <a:ext cx="2533048" cy="27860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864">
                  <a:extLst>
                    <a:ext uri="{9D8B030D-6E8A-4147-A177-3AD203B41FA5}">
                      <a16:colId xmlns:a16="http://schemas.microsoft.com/office/drawing/2014/main" val="2955693003"/>
                    </a:ext>
                  </a:extLst>
                </a:gridCol>
                <a:gridCol w="361864">
                  <a:extLst>
                    <a:ext uri="{9D8B030D-6E8A-4147-A177-3AD203B41FA5}">
                      <a16:colId xmlns:a16="http://schemas.microsoft.com/office/drawing/2014/main" val="2359493864"/>
                    </a:ext>
                  </a:extLst>
                </a:gridCol>
                <a:gridCol w="361864">
                  <a:extLst>
                    <a:ext uri="{9D8B030D-6E8A-4147-A177-3AD203B41FA5}">
                      <a16:colId xmlns:a16="http://schemas.microsoft.com/office/drawing/2014/main" val="2742440893"/>
                    </a:ext>
                  </a:extLst>
                </a:gridCol>
                <a:gridCol w="361864">
                  <a:extLst>
                    <a:ext uri="{9D8B030D-6E8A-4147-A177-3AD203B41FA5}">
                      <a16:colId xmlns:a16="http://schemas.microsoft.com/office/drawing/2014/main" val="383008668"/>
                    </a:ext>
                  </a:extLst>
                </a:gridCol>
                <a:gridCol w="361864">
                  <a:extLst>
                    <a:ext uri="{9D8B030D-6E8A-4147-A177-3AD203B41FA5}">
                      <a16:colId xmlns:a16="http://schemas.microsoft.com/office/drawing/2014/main" val="2304684394"/>
                    </a:ext>
                  </a:extLst>
                </a:gridCol>
                <a:gridCol w="361864">
                  <a:extLst>
                    <a:ext uri="{9D8B030D-6E8A-4147-A177-3AD203B41FA5}">
                      <a16:colId xmlns:a16="http://schemas.microsoft.com/office/drawing/2014/main" val="2828388763"/>
                    </a:ext>
                  </a:extLst>
                </a:gridCol>
                <a:gridCol w="361864">
                  <a:extLst>
                    <a:ext uri="{9D8B030D-6E8A-4147-A177-3AD203B41FA5}">
                      <a16:colId xmlns:a16="http://schemas.microsoft.com/office/drawing/2014/main" val="1630952639"/>
                    </a:ext>
                  </a:extLst>
                </a:gridCol>
              </a:tblGrid>
              <a:tr h="262885">
                <a:tc>
                  <a:txBody>
                    <a:bodyPr/>
                    <a:lstStyle/>
                    <a:p>
                      <a:pPr algn="ctr"/>
                      <a:r>
                        <a:rPr lang="en-SG" sz="1600" i="1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i="1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i="1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i="1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i="1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US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65721" marR="65721" marT="32861" marB="32861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i="1" dirty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65721" marR="65721" marT="32861" marB="32861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i="1" dirty="0">
                          <a:solidFill>
                            <a:schemeClr val="tx1"/>
                          </a:solidFill>
                        </a:rPr>
                        <a:t>H</a:t>
                      </a:r>
                      <a:endParaRPr lang="en-US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65721" marR="65721" marT="32861" marB="32861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8524421"/>
                  </a:ext>
                </a:extLst>
              </a:tr>
              <a:tr h="262885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6259396"/>
                  </a:ext>
                </a:extLst>
              </a:tr>
              <a:tr h="262885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5111812"/>
                  </a:ext>
                </a:extLst>
              </a:tr>
              <a:tr h="262885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4037968"/>
                  </a:ext>
                </a:extLst>
              </a:tr>
              <a:tr h="262885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2396515"/>
                  </a:ext>
                </a:extLst>
              </a:tr>
              <a:tr h="262885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0679744"/>
                  </a:ext>
                </a:extLst>
              </a:tr>
              <a:tr h="262885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1425863"/>
                  </a:ext>
                </a:extLst>
              </a:tr>
              <a:tr h="262885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7326112"/>
                  </a:ext>
                </a:extLst>
              </a:tr>
              <a:tr h="262885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9912340"/>
                  </a:ext>
                </a:extLst>
              </a:tr>
            </a:tbl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5CD1D33F-648E-4CBC-9833-18F56C74EEC6}"/>
              </a:ext>
            </a:extLst>
          </p:cNvPr>
          <p:cNvGrpSpPr/>
          <p:nvPr/>
        </p:nvGrpSpPr>
        <p:grpSpPr>
          <a:xfrm>
            <a:off x="2724345" y="2933144"/>
            <a:ext cx="1536760" cy="1508937"/>
            <a:chOff x="5643832" y="2424029"/>
            <a:chExt cx="1536760" cy="150893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AF9CAAC-85FC-47E1-9D5D-4417E9394C29}"/>
                </a:ext>
              </a:extLst>
            </p:cNvPr>
            <p:cNvSpPr txBox="1"/>
            <p:nvPr/>
          </p:nvSpPr>
          <p:spPr>
            <a:xfrm>
              <a:off x="5904970" y="2424030"/>
              <a:ext cx="10119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Count-0</a:t>
              </a:r>
              <a:endParaRPr lang="en-US" dirty="0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1D1E9C6E-9A32-47FA-B0BD-00C36BBF5D38}"/>
                </a:ext>
              </a:extLst>
            </p:cNvPr>
            <p:cNvGrpSpPr/>
            <p:nvPr/>
          </p:nvGrpSpPr>
          <p:grpSpPr>
            <a:xfrm>
              <a:off x="5643832" y="2424029"/>
              <a:ext cx="1536760" cy="1508937"/>
              <a:chOff x="5643832" y="2424029"/>
              <a:chExt cx="1536760" cy="1508937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AC5CC29F-BC3E-4F71-AC63-9EC666513B14}"/>
                  </a:ext>
                </a:extLst>
              </p:cNvPr>
              <p:cNvSpPr/>
              <p:nvPr/>
            </p:nvSpPr>
            <p:spPr>
              <a:xfrm>
                <a:off x="5861650" y="2424029"/>
                <a:ext cx="1101125" cy="150893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SG" sz="1600" b="1"/>
                  <a:t>Cin</a:t>
                </a:r>
                <a:endParaRPr lang="en-US" sz="1600" b="1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10B9169-28AE-4267-8706-8906AE912188}"/>
                  </a:ext>
                </a:extLst>
              </p:cNvPr>
              <p:cNvSpPr txBox="1"/>
              <p:nvPr/>
            </p:nvSpPr>
            <p:spPr>
              <a:xfrm>
                <a:off x="5861649" y="2732638"/>
                <a:ext cx="518160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1600" i="1" dirty="0"/>
                  <a:t>W</a:t>
                </a:r>
              </a:p>
              <a:p>
                <a:r>
                  <a:rPr lang="en-SG" sz="1600" i="1" dirty="0"/>
                  <a:t>X</a:t>
                </a:r>
              </a:p>
              <a:p>
                <a:r>
                  <a:rPr lang="en-SG" sz="1600" i="1" dirty="0"/>
                  <a:t>Y</a:t>
                </a:r>
              </a:p>
              <a:p>
                <a:r>
                  <a:rPr lang="en-SG" sz="1600" i="1" dirty="0"/>
                  <a:t>Z</a:t>
                </a:r>
                <a:endParaRPr lang="en-US" sz="1600" i="1" dirty="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326B1AC-F36F-4135-8BA3-00BA64E7FB96}"/>
                  </a:ext>
                </a:extLst>
              </p:cNvPr>
              <p:cNvSpPr txBox="1"/>
              <p:nvPr/>
            </p:nvSpPr>
            <p:spPr>
              <a:xfrm>
                <a:off x="6614253" y="2815133"/>
                <a:ext cx="435633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1600" i="1" dirty="0"/>
                  <a:t>C</a:t>
                </a:r>
                <a:r>
                  <a:rPr lang="en-SG" sz="1600" baseline="-25000" dirty="0"/>
                  <a:t>2</a:t>
                </a:r>
              </a:p>
              <a:p>
                <a:r>
                  <a:rPr lang="en-SG" sz="1600" i="1" dirty="0"/>
                  <a:t>C</a:t>
                </a:r>
                <a:r>
                  <a:rPr lang="en-SG" sz="1600" baseline="-25000" dirty="0"/>
                  <a:t>1</a:t>
                </a:r>
              </a:p>
              <a:p>
                <a:r>
                  <a:rPr lang="en-SG" sz="1600" i="1" dirty="0"/>
                  <a:t>C</a:t>
                </a:r>
                <a:r>
                  <a:rPr lang="en-SG" sz="1600" baseline="-25000" dirty="0"/>
                  <a:t>0</a:t>
                </a:r>
              </a:p>
            </p:txBody>
          </p: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181B9631-45C3-438A-970E-4AAAEB1F6046}"/>
                  </a:ext>
                </a:extLst>
              </p:cNvPr>
              <p:cNvGrpSpPr/>
              <p:nvPr/>
            </p:nvGrpSpPr>
            <p:grpSpPr>
              <a:xfrm>
                <a:off x="5643832" y="2953458"/>
                <a:ext cx="217817" cy="785005"/>
                <a:chOff x="5954383" y="2978584"/>
                <a:chExt cx="217817" cy="785005"/>
              </a:xfrm>
            </p:grpSpPr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F806DA4F-6C0A-4F8D-BE60-82B36F7EFFC6}"/>
                    </a:ext>
                  </a:extLst>
                </p:cNvPr>
                <p:cNvCxnSpPr/>
                <p:nvPr/>
              </p:nvCxnSpPr>
              <p:spPr>
                <a:xfrm>
                  <a:off x="5954383" y="2978584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A963B295-C191-4BB4-8B70-2F57A586CC35}"/>
                    </a:ext>
                  </a:extLst>
                </p:cNvPr>
                <p:cNvCxnSpPr/>
                <p:nvPr/>
              </p:nvCxnSpPr>
              <p:spPr>
                <a:xfrm>
                  <a:off x="5954383" y="3220124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945310CA-7904-4F33-846E-18BEF7FEA0AF}"/>
                    </a:ext>
                  </a:extLst>
                </p:cNvPr>
                <p:cNvCxnSpPr/>
                <p:nvPr/>
              </p:nvCxnSpPr>
              <p:spPr>
                <a:xfrm>
                  <a:off x="5954383" y="3476037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1438C84A-F2E3-4CF6-8334-3E20BE5EC79D}"/>
                    </a:ext>
                  </a:extLst>
                </p:cNvPr>
                <p:cNvCxnSpPr/>
                <p:nvPr/>
              </p:nvCxnSpPr>
              <p:spPr>
                <a:xfrm>
                  <a:off x="5954383" y="3763589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5ACCA191-B6F3-4090-A309-094842F1A0A6}"/>
                  </a:ext>
                </a:extLst>
              </p:cNvPr>
              <p:cNvGrpSpPr/>
              <p:nvPr/>
            </p:nvGrpSpPr>
            <p:grpSpPr>
              <a:xfrm>
                <a:off x="6962775" y="3067758"/>
                <a:ext cx="217817" cy="497453"/>
                <a:chOff x="5360275" y="3092884"/>
                <a:chExt cx="217817" cy="497453"/>
              </a:xfrm>
            </p:grpSpPr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7D0D2656-A096-400A-873E-4F54C621F289}"/>
                    </a:ext>
                  </a:extLst>
                </p:cNvPr>
                <p:cNvCxnSpPr/>
                <p:nvPr/>
              </p:nvCxnSpPr>
              <p:spPr>
                <a:xfrm>
                  <a:off x="5360275" y="3092884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E8185A53-90A9-43D9-B5DE-E396017D6D48}"/>
                    </a:ext>
                  </a:extLst>
                </p:cNvPr>
                <p:cNvCxnSpPr/>
                <p:nvPr/>
              </p:nvCxnSpPr>
              <p:spPr>
                <a:xfrm>
                  <a:off x="5360275" y="3334424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7E8DA487-E4D5-4DA1-93D3-4267CBC82BAD}"/>
                    </a:ext>
                  </a:extLst>
                </p:cNvPr>
                <p:cNvCxnSpPr/>
                <p:nvPr/>
              </p:nvCxnSpPr>
              <p:spPr>
                <a:xfrm>
                  <a:off x="5360275" y="3590337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0C55E8D-E359-4156-A1F3-2CCAE636FC4F}"/>
              </a:ext>
            </a:extLst>
          </p:cNvPr>
          <p:cNvGrpSpPr/>
          <p:nvPr/>
        </p:nvGrpSpPr>
        <p:grpSpPr>
          <a:xfrm>
            <a:off x="2724345" y="4729632"/>
            <a:ext cx="1536760" cy="1508937"/>
            <a:chOff x="5643832" y="2424029"/>
            <a:chExt cx="1536760" cy="1508937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28DD3D8-BC0C-4F2B-A86D-8E4B0BFA975D}"/>
                </a:ext>
              </a:extLst>
            </p:cNvPr>
            <p:cNvSpPr txBox="1"/>
            <p:nvPr/>
          </p:nvSpPr>
          <p:spPr>
            <a:xfrm>
              <a:off x="5904970" y="2424030"/>
              <a:ext cx="10119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Count-1</a:t>
              </a:r>
              <a:endParaRPr lang="en-US" dirty="0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8B6BE08A-2CB3-47D2-8125-F7388D9BB5D7}"/>
                </a:ext>
              </a:extLst>
            </p:cNvPr>
            <p:cNvGrpSpPr/>
            <p:nvPr/>
          </p:nvGrpSpPr>
          <p:grpSpPr>
            <a:xfrm>
              <a:off x="5643832" y="2424029"/>
              <a:ext cx="1536760" cy="1508937"/>
              <a:chOff x="5643832" y="2424029"/>
              <a:chExt cx="1536760" cy="1508937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C7C7F817-8499-488B-A678-E47D85485112}"/>
                  </a:ext>
                </a:extLst>
              </p:cNvPr>
              <p:cNvSpPr/>
              <p:nvPr/>
            </p:nvSpPr>
            <p:spPr>
              <a:xfrm>
                <a:off x="5861650" y="2424029"/>
                <a:ext cx="1101125" cy="150893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SG" sz="1600" b="1"/>
                  <a:t>Cin</a:t>
                </a:r>
                <a:endParaRPr lang="en-US" sz="1600" b="1" dirty="0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8BC6DA4-E188-4822-922C-D4E17FD92656}"/>
                  </a:ext>
                </a:extLst>
              </p:cNvPr>
              <p:cNvSpPr txBox="1"/>
              <p:nvPr/>
            </p:nvSpPr>
            <p:spPr>
              <a:xfrm>
                <a:off x="5861649" y="2732638"/>
                <a:ext cx="518160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1600" i="1" dirty="0"/>
                  <a:t>W</a:t>
                </a:r>
              </a:p>
              <a:p>
                <a:r>
                  <a:rPr lang="en-SG" sz="1600" i="1" dirty="0"/>
                  <a:t>X</a:t>
                </a:r>
              </a:p>
              <a:p>
                <a:r>
                  <a:rPr lang="en-SG" sz="1600" i="1" dirty="0"/>
                  <a:t>Y</a:t>
                </a:r>
              </a:p>
              <a:p>
                <a:r>
                  <a:rPr lang="en-SG" sz="1600" i="1" dirty="0"/>
                  <a:t>Z</a:t>
                </a:r>
                <a:endParaRPr lang="en-US" sz="1600" i="1" dirty="0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00C2D66-5FD7-491C-825F-E06142D3ADC3}"/>
                  </a:ext>
                </a:extLst>
              </p:cNvPr>
              <p:cNvSpPr txBox="1"/>
              <p:nvPr/>
            </p:nvSpPr>
            <p:spPr>
              <a:xfrm>
                <a:off x="6614253" y="2815133"/>
                <a:ext cx="435633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1600" i="1" dirty="0"/>
                  <a:t>C</a:t>
                </a:r>
                <a:r>
                  <a:rPr lang="en-SG" sz="1600" baseline="-25000" dirty="0"/>
                  <a:t>2</a:t>
                </a:r>
              </a:p>
              <a:p>
                <a:r>
                  <a:rPr lang="en-SG" sz="1600" i="1" dirty="0"/>
                  <a:t>C</a:t>
                </a:r>
                <a:r>
                  <a:rPr lang="en-SG" sz="1600" baseline="-25000" dirty="0"/>
                  <a:t>1</a:t>
                </a:r>
              </a:p>
              <a:p>
                <a:r>
                  <a:rPr lang="en-SG" sz="1600" i="1" dirty="0"/>
                  <a:t>C</a:t>
                </a:r>
                <a:r>
                  <a:rPr lang="en-SG" sz="1600" baseline="-25000" dirty="0"/>
                  <a:t>0</a:t>
                </a:r>
              </a:p>
            </p:txBody>
          </p: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7A121802-E3A0-44D5-BE40-3DD9742309DF}"/>
                  </a:ext>
                </a:extLst>
              </p:cNvPr>
              <p:cNvGrpSpPr/>
              <p:nvPr/>
            </p:nvGrpSpPr>
            <p:grpSpPr>
              <a:xfrm>
                <a:off x="5643832" y="2953458"/>
                <a:ext cx="217817" cy="785005"/>
                <a:chOff x="5954383" y="2978584"/>
                <a:chExt cx="217817" cy="785005"/>
              </a:xfrm>
            </p:grpSpPr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65397841-E8F3-4989-97E0-4798FBB03FF9}"/>
                    </a:ext>
                  </a:extLst>
                </p:cNvPr>
                <p:cNvCxnSpPr/>
                <p:nvPr/>
              </p:nvCxnSpPr>
              <p:spPr>
                <a:xfrm>
                  <a:off x="5954383" y="2978584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B9C3023A-6AB3-4697-83F3-068CE4A9A9FC}"/>
                    </a:ext>
                  </a:extLst>
                </p:cNvPr>
                <p:cNvCxnSpPr/>
                <p:nvPr/>
              </p:nvCxnSpPr>
              <p:spPr>
                <a:xfrm>
                  <a:off x="5954383" y="3220124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AC2F3D40-4079-411D-BE00-E20CAF698404}"/>
                    </a:ext>
                  </a:extLst>
                </p:cNvPr>
                <p:cNvCxnSpPr/>
                <p:nvPr/>
              </p:nvCxnSpPr>
              <p:spPr>
                <a:xfrm>
                  <a:off x="5954383" y="3476037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8838B454-3EC1-4D3F-BC73-7AD23E95A481}"/>
                    </a:ext>
                  </a:extLst>
                </p:cNvPr>
                <p:cNvCxnSpPr/>
                <p:nvPr/>
              </p:nvCxnSpPr>
              <p:spPr>
                <a:xfrm>
                  <a:off x="5954383" y="3763589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D052750B-B03E-44AC-B59C-7E3330EB8620}"/>
                  </a:ext>
                </a:extLst>
              </p:cNvPr>
              <p:cNvGrpSpPr/>
              <p:nvPr/>
            </p:nvGrpSpPr>
            <p:grpSpPr>
              <a:xfrm>
                <a:off x="6962775" y="3067758"/>
                <a:ext cx="217817" cy="497453"/>
                <a:chOff x="5360275" y="3092884"/>
                <a:chExt cx="217817" cy="497453"/>
              </a:xfrm>
            </p:grpSpPr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6CF2F1D7-9898-4922-82DD-003DFB664368}"/>
                    </a:ext>
                  </a:extLst>
                </p:cNvPr>
                <p:cNvCxnSpPr/>
                <p:nvPr/>
              </p:nvCxnSpPr>
              <p:spPr>
                <a:xfrm>
                  <a:off x="5360275" y="3092884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CB736AC2-B129-476D-A569-9412E74B5C3D}"/>
                    </a:ext>
                  </a:extLst>
                </p:cNvPr>
                <p:cNvCxnSpPr/>
                <p:nvPr/>
              </p:nvCxnSpPr>
              <p:spPr>
                <a:xfrm>
                  <a:off x="5360275" y="3334424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7ED3FFF8-2867-4253-B89B-260A03B3F6A5}"/>
                    </a:ext>
                  </a:extLst>
                </p:cNvPr>
                <p:cNvCxnSpPr/>
                <p:nvPr/>
              </p:nvCxnSpPr>
              <p:spPr>
                <a:xfrm>
                  <a:off x="5360275" y="3590337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4005B43-B2D1-41B1-AE2F-9D020A39CCD7}"/>
              </a:ext>
            </a:extLst>
          </p:cNvPr>
          <p:cNvGrpSpPr/>
          <p:nvPr/>
        </p:nvGrpSpPr>
        <p:grpSpPr>
          <a:xfrm>
            <a:off x="5339296" y="1467537"/>
            <a:ext cx="1904622" cy="3404679"/>
            <a:chOff x="4523438" y="1163131"/>
            <a:chExt cx="1904622" cy="3404679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1C0E287-DCB9-4E98-B2D8-CCE6934DDDB9}"/>
                </a:ext>
              </a:extLst>
            </p:cNvPr>
            <p:cNvCxnSpPr/>
            <p:nvPr/>
          </p:nvCxnSpPr>
          <p:spPr>
            <a:xfrm>
              <a:off x="6192496" y="2250004"/>
              <a:ext cx="21781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5E45443B-F566-4D05-BD9D-03EA539CF9F1}"/>
                </a:ext>
              </a:extLst>
            </p:cNvPr>
            <p:cNvGrpSpPr/>
            <p:nvPr/>
          </p:nvGrpSpPr>
          <p:grpSpPr>
            <a:xfrm>
              <a:off x="4523438" y="2052408"/>
              <a:ext cx="217817" cy="695642"/>
              <a:chOff x="4523438" y="2052408"/>
              <a:chExt cx="217817" cy="695642"/>
            </a:xfrm>
          </p:grpSpPr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23B8E414-D886-4934-B3DA-31793CA58CDF}"/>
                  </a:ext>
                </a:extLst>
              </p:cNvPr>
              <p:cNvCxnSpPr/>
              <p:nvPr/>
            </p:nvCxnSpPr>
            <p:spPr>
              <a:xfrm>
                <a:off x="4523438" y="2052408"/>
                <a:ext cx="21781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8CF5D3CF-1C98-4DB3-BC3F-CEB5C2FE61A9}"/>
                  </a:ext>
                </a:extLst>
              </p:cNvPr>
              <p:cNvCxnSpPr/>
              <p:nvPr/>
            </p:nvCxnSpPr>
            <p:spPr>
              <a:xfrm>
                <a:off x="4523438" y="2283930"/>
                <a:ext cx="21781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0F858321-3581-4BA6-99D8-A284B07FCFD6}"/>
                  </a:ext>
                </a:extLst>
              </p:cNvPr>
              <p:cNvCxnSpPr/>
              <p:nvPr/>
            </p:nvCxnSpPr>
            <p:spPr>
              <a:xfrm>
                <a:off x="4523438" y="2500586"/>
                <a:ext cx="21781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4A9229E0-9EEB-4DD6-A557-41963BBAC398}"/>
                  </a:ext>
                </a:extLst>
              </p:cNvPr>
              <p:cNvCxnSpPr/>
              <p:nvPr/>
            </p:nvCxnSpPr>
            <p:spPr>
              <a:xfrm>
                <a:off x="4523438" y="2748050"/>
                <a:ext cx="21781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749B0B6-80CC-491F-836D-9921ECF167B5}"/>
                </a:ext>
              </a:extLst>
            </p:cNvPr>
            <p:cNvCxnSpPr/>
            <p:nvPr/>
          </p:nvCxnSpPr>
          <p:spPr>
            <a:xfrm>
              <a:off x="4523438" y="4336103"/>
              <a:ext cx="21781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2FBF7A64-CC05-4BBA-B866-FCC1F7BB4569}"/>
                </a:ext>
              </a:extLst>
            </p:cNvPr>
            <p:cNvGrpSpPr/>
            <p:nvPr/>
          </p:nvGrpSpPr>
          <p:grpSpPr>
            <a:xfrm>
              <a:off x="4741256" y="1163131"/>
              <a:ext cx="1669056" cy="3404679"/>
              <a:chOff x="4741256" y="1163131"/>
              <a:chExt cx="1669056" cy="3404679"/>
            </a:xfrm>
          </p:grpSpPr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D0D0565B-8666-4120-97BC-458EBFC59DA6}"/>
                  </a:ext>
                </a:extLst>
              </p:cNvPr>
              <p:cNvGrpSpPr/>
              <p:nvPr/>
            </p:nvGrpSpPr>
            <p:grpSpPr>
              <a:xfrm>
                <a:off x="4741256" y="1163131"/>
                <a:ext cx="1587935" cy="3404679"/>
                <a:chOff x="6291875" y="1446909"/>
                <a:chExt cx="1587935" cy="3404679"/>
              </a:xfrm>
            </p:grpSpPr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924BD031-27DE-47B1-B1F8-89C191F520CD}"/>
                    </a:ext>
                  </a:extLst>
                </p:cNvPr>
                <p:cNvSpPr/>
                <p:nvPr/>
              </p:nvSpPr>
              <p:spPr>
                <a:xfrm>
                  <a:off x="6291875" y="1446909"/>
                  <a:ext cx="1451240" cy="3404679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SG" sz="1600" b="1"/>
                    <a:t>Cin</a:t>
                  </a:r>
                  <a:endParaRPr lang="en-US" sz="1600" b="1" dirty="0"/>
                </a:p>
              </p:txBody>
            </p:sp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E3DDF356-25C8-4A5E-9557-C0B8A90F60E3}"/>
                    </a:ext>
                  </a:extLst>
                </p:cNvPr>
                <p:cNvSpPr txBox="1"/>
                <p:nvPr/>
              </p:nvSpPr>
              <p:spPr>
                <a:xfrm>
                  <a:off x="6304989" y="4462758"/>
                  <a:ext cx="51816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SG" sz="1400" i="1" dirty="0" err="1"/>
                    <a:t>Cin</a:t>
                  </a:r>
                  <a:endParaRPr lang="en-US" sz="1400" i="1" dirty="0"/>
                </a:p>
              </p:txBody>
            </p:sp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FA746263-74F3-4463-8FEA-4811FA1530A2}"/>
                    </a:ext>
                  </a:extLst>
                </p:cNvPr>
                <p:cNvSpPr txBox="1"/>
                <p:nvPr/>
              </p:nvSpPr>
              <p:spPr>
                <a:xfrm>
                  <a:off x="6304989" y="2132002"/>
                  <a:ext cx="518160" cy="954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SG" sz="1400" i="1" dirty="0"/>
                    <a:t>X</a:t>
                  </a:r>
                  <a:r>
                    <a:rPr lang="en-SG" sz="1400" baseline="-25000" dirty="0"/>
                    <a:t>3</a:t>
                  </a:r>
                </a:p>
                <a:p>
                  <a:r>
                    <a:rPr lang="en-SG" sz="1400" i="1" dirty="0"/>
                    <a:t>X</a:t>
                  </a:r>
                  <a:r>
                    <a:rPr lang="en-SG" sz="1400" baseline="-25000" dirty="0"/>
                    <a:t>2</a:t>
                  </a:r>
                </a:p>
                <a:p>
                  <a:r>
                    <a:rPr lang="en-SG" sz="1400" i="1" dirty="0"/>
                    <a:t>X</a:t>
                  </a:r>
                  <a:r>
                    <a:rPr lang="en-SG" sz="1400" baseline="-25000" dirty="0"/>
                    <a:t>1</a:t>
                  </a:r>
                </a:p>
                <a:p>
                  <a:r>
                    <a:rPr lang="en-SG" sz="1400" i="1" dirty="0"/>
                    <a:t>X</a:t>
                  </a:r>
                  <a:r>
                    <a:rPr lang="en-SG" sz="1400" baseline="-25000" dirty="0"/>
                    <a:t>0</a:t>
                  </a:r>
                  <a:endParaRPr lang="en-US" sz="1400" baseline="-25000" dirty="0"/>
                </a:p>
              </p:txBody>
            </p:sp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ECFD05C7-57CE-492B-94A3-BB6C125AFB43}"/>
                    </a:ext>
                  </a:extLst>
                </p:cNvPr>
                <p:cNvSpPr txBox="1"/>
                <p:nvPr/>
              </p:nvSpPr>
              <p:spPr>
                <a:xfrm>
                  <a:off x="6433363" y="1468510"/>
                  <a:ext cx="1268488" cy="6088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ts val="2000"/>
                    </a:lnSpc>
                  </a:pPr>
                  <a:r>
                    <a:rPr lang="en-SG" dirty="0"/>
                    <a:t>4-bit</a:t>
                  </a:r>
                </a:p>
                <a:p>
                  <a:pPr algn="ctr">
                    <a:lnSpc>
                      <a:spcPts val="2000"/>
                    </a:lnSpc>
                  </a:pPr>
                  <a:r>
                    <a:rPr lang="en-SG" dirty="0"/>
                    <a:t>// adder</a:t>
                  </a:r>
                  <a:endParaRPr lang="en-US" dirty="0"/>
                </a:p>
              </p:txBody>
            </p:sp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4065A13F-C1E5-4BB2-B135-93FC2A3C0D5F}"/>
                    </a:ext>
                  </a:extLst>
                </p:cNvPr>
                <p:cNvSpPr txBox="1"/>
                <p:nvPr/>
              </p:nvSpPr>
              <p:spPr>
                <a:xfrm>
                  <a:off x="7220176" y="2364505"/>
                  <a:ext cx="65963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SG" sz="1400" i="1" dirty="0" err="1"/>
                    <a:t>Cout</a:t>
                  </a:r>
                  <a:endParaRPr lang="en-US" sz="1400" i="1" dirty="0"/>
                </a:p>
              </p:txBody>
            </p:sp>
          </p:grp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EF1B896-1705-4AA3-9AF1-1F7E3EF806F6}"/>
                  </a:ext>
                </a:extLst>
              </p:cNvPr>
              <p:cNvSpPr txBox="1"/>
              <p:nvPr/>
            </p:nvSpPr>
            <p:spPr>
              <a:xfrm>
                <a:off x="4754370" y="3013602"/>
                <a:ext cx="51816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1400" i="1" dirty="0"/>
                  <a:t>Y</a:t>
                </a:r>
                <a:r>
                  <a:rPr lang="en-SG" sz="1400" baseline="-25000" dirty="0"/>
                  <a:t>3</a:t>
                </a:r>
              </a:p>
              <a:p>
                <a:r>
                  <a:rPr lang="en-SG" sz="1400" i="1" dirty="0"/>
                  <a:t>Y</a:t>
                </a:r>
                <a:r>
                  <a:rPr lang="en-SG" sz="1400" baseline="-25000" dirty="0"/>
                  <a:t>2</a:t>
                </a:r>
              </a:p>
              <a:p>
                <a:r>
                  <a:rPr lang="en-SG" sz="1400" i="1" dirty="0"/>
                  <a:t>Y</a:t>
                </a:r>
                <a:r>
                  <a:rPr lang="en-SG" sz="1400" baseline="-25000" dirty="0"/>
                  <a:t>1</a:t>
                </a:r>
              </a:p>
              <a:p>
                <a:r>
                  <a:rPr lang="en-SG" sz="1400" i="1" dirty="0"/>
                  <a:t>Y</a:t>
                </a:r>
                <a:r>
                  <a:rPr lang="en-SG" sz="1400" baseline="-25000" dirty="0"/>
                  <a:t>0</a:t>
                </a:r>
                <a:endParaRPr lang="en-US" sz="1400" baseline="-25000" dirty="0"/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28BB47DD-0566-4942-B670-9BB1D52C0394}"/>
                  </a:ext>
                </a:extLst>
              </p:cNvPr>
              <p:cNvSpPr txBox="1"/>
              <p:nvPr/>
            </p:nvSpPr>
            <p:spPr>
              <a:xfrm>
                <a:off x="5892152" y="2577818"/>
                <a:ext cx="51816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1400" i="1" dirty="0"/>
                  <a:t>S</a:t>
                </a:r>
                <a:r>
                  <a:rPr lang="en-SG" sz="1400" baseline="-25000" dirty="0"/>
                  <a:t>3</a:t>
                </a:r>
              </a:p>
              <a:p>
                <a:r>
                  <a:rPr lang="en-SG" sz="1400" i="1" dirty="0"/>
                  <a:t>S</a:t>
                </a:r>
                <a:r>
                  <a:rPr lang="en-SG" sz="1400" baseline="-25000" dirty="0"/>
                  <a:t>2</a:t>
                </a:r>
              </a:p>
              <a:p>
                <a:r>
                  <a:rPr lang="en-SG" sz="1400" i="1" dirty="0"/>
                  <a:t>S</a:t>
                </a:r>
                <a:r>
                  <a:rPr lang="en-SG" sz="1400" baseline="-25000" dirty="0"/>
                  <a:t>1</a:t>
                </a:r>
              </a:p>
              <a:p>
                <a:r>
                  <a:rPr lang="en-SG" sz="1400" i="1" dirty="0"/>
                  <a:t>S</a:t>
                </a:r>
                <a:r>
                  <a:rPr lang="en-SG" sz="1400" baseline="-25000" dirty="0"/>
                  <a:t>0</a:t>
                </a:r>
                <a:endParaRPr lang="en-US" sz="1400" baseline="-25000" dirty="0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856AC395-9A2A-42FC-9ECF-E043CCF1CB97}"/>
                </a:ext>
              </a:extLst>
            </p:cNvPr>
            <p:cNvGrpSpPr/>
            <p:nvPr/>
          </p:nvGrpSpPr>
          <p:grpSpPr>
            <a:xfrm>
              <a:off x="4534357" y="3204390"/>
              <a:ext cx="217817" cy="695642"/>
              <a:chOff x="4523438" y="2052408"/>
              <a:chExt cx="217817" cy="695642"/>
            </a:xfrm>
          </p:grpSpPr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2204AC39-2CE9-4F4D-A9D2-566F4567D84B}"/>
                  </a:ext>
                </a:extLst>
              </p:cNvPr>
              <p:cNvCxnSpPr/>
              <p:nvPr/>
            </p:nvCxnSpPr>
            <p:spPr>
              <a:xfrm>
                <a:off x="4523438" y="2052408"/>
                <a:ext cx="21781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31073F96-22F1-45B8-98BD-608C7F99AE7E}"/>
                  </a:ext>
                </a:extLst>
              </p:cNvPr>
              <p:cNvCxnSpPr/>
              <p:nvPr/>
            </p:nvCxnSpPr>
            <p:spPr>
              <a:xfrm>
                <a:off x="4523438" y="2283930"/>
                <a:ext cx="21781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EE1E72DA-D34D-4E89-9852-8A0D23A853C8}"/>
                  </a:ext>
                </a:extLst>
              </p:cNvPr>
              <p:cNvCxnSpPr/>
              <p:nvPr/>
            </p:nvCxnSpPr>
            <p:spPr>
              <a:xfrm>
                <a:off x="4523438" y="2500586"/>
                <a:ext cx="21781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70FEE474-2F59-407F-872B-C13376038F42}"/>
                  </a:ext>
                </a:extLst>
              </p:cNvPr>
              <p:cNvCxnSpPr/>
              <p:nvPr/>
            </p:nvCxnSpPr>
            <p:spPr>
              <a:xfrm>
                <a:off x="4523438" y="2748050"/>
                <a:ext cx="21781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09DFBBA9-E963-4488-8524-C30B0CF4D747}"/>
                </a:ext>
              </a:extLst>
            </p:cNvPr>
            <p:cNvGrpSpPr/>
            <p:nvPr/>
          </p:nvGrpSpPr>
          <p:grpSpPr>
            <a:xfrm>
              <a:off x="6210243" y="2797903"/>
              <a:ext cx="217817" cy="695642"/>
              <a:chOff x="4523438" y="2052408"/>
              <a:chExt cx="217817" cy="695642"/>
            </a:xfrm>
          </p:grpSpPr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2C395C7C-3BA6-4EAD-BFB5-8755119705C9}"/>
                  </a:ext>
                </a:extLst>
              </p:cNvPr>
              <p:cNvCxnSpPr/>
              <p:nvPr/>
            </p:nvCxnSpPr>
            <p:spPr>
              <a:xfrm>
                <a:off x="4523438" y="2052408"/>
                <a:ext cx="21781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54E79FEA-1713-47BF-8BD4-2EDFE2A02B6F}"/>
                  </a:ext>
                </a:extLst>
              </p:cNvPr>
              <p:cNvCxnSpPr/>
              <p:nvPr/>
            </p:nvCxnSpPr>
            <p:spPr>
              <a:xfrm>
                <a:off x="4523438" y="2283930"/>
                <a:ext cx="21781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4DDAAD18-3291-42F3-B82B-0E1E46BA1EA1}"/>
                  </a:ext>
                </a:extLst>
              </p:cNvPr>
              <p:cNvCxnSpPr/>
              <p:nvPr/>
            </p:nvCxnSpPr>
            <p:spPr>
              <a:xfrm>
                <a:off x="4523438" y="2500586"/>
                <a:ext cx="21781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02513E15-5B7C-4127-BBC1-3500422A0412}"/>
                  </a:ext>
                </a:extLst>
              </p:cNvPr>
              <p:cNvCxnSpPr/>
              <p:nvPr/>
            </p:nvCxnSpPr>
            <p:spPr>
              <a:xfrm>
                <a:off x="4523438" y="2748050"/>
                <a:ext cx="21781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6F8E3BA7-49C9-46D3-9DD4-7B6501E9DC60}"/>
              </a:ext>
            </a:extLst>
          </p:cNvPr>
          <p:cNvGrpSpPr/>
          <p:nvPr/>
        </p:nvGrpSpPr>
        <p:grpSpPr>
          <a:xfrm>
            <a:off x="8006346" y="2315682"/>
            <a:ext cx="1904622" cy="3284622"/>
            <a:chOff x="6734659" y="2287107"/>
            <a:chExt cx="1904622" cy="3284622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9B0CA1BB-2F24-460B-98DA-E8D09C7A5DB8}"/>
                </a:ext>
              </a:extLst>
            </p:cNvPr>
            <p:cNvGrpSpPr/>
            <p:nvPr/>
          </p:nvGrpSpPr>
          <p:grpSpPr>
            <a:xfrm>
              <a:off x="6734659" y="2287107"/>
              <a:ext cx="1904622" cy="3067727"/>
              <a:chOff x="4523438" y="1261588"/>
              <a:chExt cx="1904622" cy="3067727"/>
            </a:xfrm>
          </p:grpSpPr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6C3F90D7-B159-4D35-A840-915E08999991}"/>
                  </a:ext>
                </a:extLst>
              </p:cNvPr>
              <p:cNvGrpSpPr/>
              <p:nvPr/>
            </p:nvGrpSpPr>
            <p:grpSpPr>
              <a:xfrm>
                <a:off x="4523438" y="2052408"/>
                <a:ext cx="217817" cy="695642"/>
                <a:chOff x="4523438" y="2052408"/>
                <a:chExt cx="217817" cy="695642"/>
              </a:xfrm>
            </p:grpSpPr>
            <p:cxnSp>
              <p:nvCxnSpPr>
                <p:cNvPr id="92" name="Straight Connector 91">
                  <a:extLst>
                    <a:ext uri="{FF2B5EF4-FFF2-40B4-BE49-F238E27FC236}">
                      <a16:creationId xmlns:a16="http://schemas.microsoft.com/office/drawing/2014/main" id="{0AAF4B14-40D0-4E96-9654-2085974F1130}"/>
                    </a:ext>
                  </a:extLst>
                </p:cNvPr>
                <p:cNvCxnSpPr/>
                <p:nvPr/>
              </p:nvCxnSpPr>
              <p:spPr>
                <a:xfrm>
                  <a:off x="4523438" y="2052408"/>
                  <a:ext cx="217817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>
                  <a:extLst>
                    <a:ext uri="{FF2B5EF4-FFF2-40B4-BE49-F238E27FC236}">
                      <a16:creationId xmlns:a16="http://schemas.microsoft.com/office/drawing/2014/main" id="{37D9ABE4-5026-48ED-B006-8EDE9F1B8853}"/>
                    </a:ext>
                  </a:extLst>
                </p:cNvPr>
                <p:cNvCxnSpPr/>
                <p:nvPr/>
              </p:nvCxnSpPr>
              <p:spPr>
                <a:xfrm>
                  <a:off x="4523438" y="2283930"/>
                  <a:ext cx="217817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>
                  <a:extLst>
                    <a:ext uri="{FF2B5EF4-FFF2-40B4-BE49-F238E27FC236}">
                      <a16:creationId xmlns:a16="http://schemas.microsoft.com/office/drawing/2014/main" id="{CB995042-D5DC-431C-9ADD-6A84B25DA6FD}"/>
                    </a:ext>
                  </a:extLst>
                </p:cNvPr>
                <p:cNvCxnSpPr/>
                <p:nvPr/>
              </p:nvCxnSpPr>
              <p:spPr>
                <a:xfrm>
                  <a:off x="4523438" y="2500586"/>
                  <a:ext cx="217817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>
                  <a:extLst>
                    <a:ext uri="{FF2B5EF4-FFF2-40B4-BE49-F238E27FC236}">
                      <a16:creationId xmlns:a16="http://schemas.microsoft.com/office/drawing/2014/main" id="{C19B3EC5-6BB9-407A-9F64-45858BE3E869}"/>
                    </a:ext>
                  </a:extLst>
                </p:cNvPr>
                <p:cNvCxnSpPr/>
                <p:nvPr/>
              </p:nvCxnSpPr>
              <p:spPr>
                <a:xfrm>
                  <a:off x="4523438" y="2748050"/>
                  <a:ext cx="217817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6B0CE5B0-9511-4E57-BB94-C6C9B29D842C}"/>
                  </a:ext>
                </a:extLst>
              </p:cNvPr>
              <p:cNvGrpSpPr/>
              <p:nvPr/>
            </p:nvGrpSpPr>
            <p:grpSpPr>
              <a:xfrm>
                <a:off x="4741256" y="1261588"/>
                <a:ext cx="1669056" cy="3067727"/>
                <a:chOff x="4741256" y="1261588"/>
                <a:chExt cx="1669056" cy="3067727"/>
              </a:xfrm>
            </p:grpSpPr>
            <p:grpSp>
              <p:nvGrpSpPr>
                <p:cNvPr id="85" name="Group 84">
                  <a:extLst>
                    <a:ext uri="{FF2B5EF4-FFF2-40B4-BE49-F238E27FC236}">
                      <a16:creationId xmlns:a16="http://schemas.microsoft.com/office/drawing/2014/main" id="{7F7BA4A3-67BC-4A83-A605-B93BB8316D07}"/>
                    </a:ext>
                  </a:extLst>
                </p:cNvPr>
                <p:cNvGrpSpPr/>
                <p:nvPr/>
              </p:nvGrpSpPr>
              <p:grpSpPr>
                <a:xfrm>
                  <a:off x="4741256" y="1261588"/>
                  <a:ext cx="1451240" cy="3067727"/>
                  <a:chOff x="6291875" y="1545366"/>
                  <a:chExt cx="1451240" cy="3067727"/>
                </a:xfrm>
              </p:grpSpPr>
              <p:sp>
                <p:nvSpPr>
                  <p:cNvPr id="88" name="Rectangle 87">
                    <a:extLst>
                      <a:ext uri="{FF2B5EF4-FFF2-40B4-BE49-F238E27FC236}">
                        <a16:creationId xmlns:a16="http://schemas.microsoft.com/office/drawing/2014/main" id="{71B5A7BA-1D8A-4325-9BBB-8E3F3548DF21}"/>
                      </a:ext>
                    </a:extLst>
                  </p:cNvPr>
                  <p:cNvSpPr/>
                  <p:nvPr/>
                </p:nvSpPr>
                <p:spPr>
                  <a:xfrm>
                    <a:off x="6291875" y="1545366"/>
                    <a:ext cx="1451240" cy="3057679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SG" b="1" dirty="0" err="1"/>
                      <a:t>Cin</a:t>
                    </a:r>
                    <a:endParaRPr lang="en-US" b="1" dirty="0"/>
                  </a:p>
                </p:txBody>
              </p:sp>
              <p:sp>
                <p:nvSpPr>
                  <p:cNvPr id="89" name="TextBox 88">
                    <a:extLst>
                      <a:ext uri="{FF2B5EF4-FFF2-40B4-BE49-F238E27FC236}">
                        <a16:creationId xmlns:a16="http://schemas.microsoft.com/office/drawing/2014/main" id="{25B0D8C4-D19A-4412-8701-DEA1293DF0F6}"/>
                      </a:ext>
                    </a:extLst>
                  </p:cNvPr>
                  <p:cNvSpPr txBox="1"/>
                  <p:nvPr/>
                </p:nvSpPr>
                <p:spPr>
                  <a:xfrm>
                    <a:off x="6823149" y="4274539"/>
                    <a:ext cx="425809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SG" sz="1600" i="1" dirty="0"/>
                      <a:t>S</a:t>
                    </a:r>
                    <a:endParaRPr lang="en-US" sz="1600" i="1" dirty="0"/>
                  </a:p>
                </p:txBody>
              </p:sp>
              <p:sp>
                <p:nvSpPr>
                  <p:cNvPr id="90" name="TextBox 89">
                    <a:extLst>
                      <a:ext uri="{FF2B5EF4-FFF2-40B4-BE49-F238E27FC236}">
                        <a16:creationId xmlns:a16="http://schemas.microsoft.com/office/drawing/2014/main" id="{C98333DB-789B-4644-AFA0-023F74AE23B3}"/>
                      </a:ext>
                    </a:extLst>
                  </p:cNvPr>
                  <p:cNvSpPr txBox="1"/>
                  <p:nvPr/>
                </p:nvSpPr>
                <p:spPr>
                  <a:xfrm>
                    <a:off x="6304989" y="2132002"/>
                    <a:ext cx="518160" cy="107721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SG" sz="1600" i="1" dirty="0"/>
                      <a:t>J</a:t>
                    </a:r>
                    <a:r>
                      <a:rPr lang="en-SG" sz="1600" baseline="-25000" dirty="0"/>
                      <a:t>3</a:t>
                    </a:r>
                  </a:p>
                  <a:p>
                    <a:r>
                      <a:rPr lang="en-SG" sz="1600" i="1" dirty="0"/>
                      <a:t>J</a:t>
                    </a:r>
                    <a:r>
                      <a:rPr lang="en-SG" sz="1600" baseline="-25000" dirty="0"/>
                      <a:t>2</a:t>
                    </a:r>
                  </a:p>
                  <a:p>
                    <a:r>
                      <a:rPr lang="en-SG" sz="1600" i="1" dirty="0"/>
                      <a:t>J</a:t>
                    </a:r>
                    <a:r>
                      <a:rPr lang="en-SG" sz="1600" baseline="-25000" dirty="0"/>
                      <a:t>1</a:t>
                    </a:r>
                  </a:p>
                  <a:p>
                    <a:r>
                      <a:rPr lang="en-SG" sz="1600" i="1" dirty="0"/>
                      <a:t>J</a:t>
                    </a:r>
                    <a:r>
                      <a:rPr lang="en-SG" sz="1600" baseline="-25000" dirty="0"/>
                      <a:t>0</a:t>
                    </a:r>
                    <a:endParaRPr lang="en-US" sz="1600" baseline="-25000" dirty="0"/>
                  </a:p>
                </p:txBody>
              </p:sp>
              <p:sp>
                <p:nvSpPr>
                  <p:cNvPr id="91" name="TextBox 90">
                    <a:extLst>
                      <a:ext uri="{FF2B5EF4-FFF2-40B4-BE49-F238E27FC236}">
                        <a16:creationId xmlns:a16="http://schemas.microsoft.com/office/drawing/2014/main" id="{BC0D6FDA-CFD2-4828-913D-8791AB359911}"/>
                      </a:ext>
                    </a:extLst>
                  </p:cNvPr>
                  <p:cNvSpPr txBox="1"/>
                  <p:nvPr/>
                </p:nvSpPr>
                <p:spPr>
                  <a:xfrm>
                    <a:off x="6383251" y="1614261"/>
                    <a:ext cx="1268488" cy="60888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>
                      <a:lnSpc>
                        <a:spcPts val="2000"/>
                      </a:lnSpc>
                    </a:pPr>
                    <a:r>
                      <a:rPr lang="en-SG" sz="2000" dirty="0"/>
                      <a:t>Quad</a:t>
                    </a:r>
                  </a:p>
                  <a:p>
                    <a:pPr algn="ctr">
                      <a:lnSpc>
                        <a:spcPts val="2000"/>
                      </a:lnSpc>
                    </a:pPr>
                    <a:r>
                      <a:rPr lang="en-SG" sz="2000" dirty="0"/>
                      <a:t>2:1 MUX</a:t>
                    </a:r>
                    <a:endParaRPr lang="en-US" sz="2000" dirty="0"/>
                  </a:p>
                </p:txBody>
              </p:sp>
            </p:grpSp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4FB86027-EE52-4413-8833-0D302AB23B6D}"/>
                    </a:ext>
                  </a:extLst>
                </p:cNvPr>
                <p:cNvSpPr txBox="1"/>
                <p:nvPr/>
              </p:nvSpPr>
              <p:spPr>
                <a:xfrm>
                  <a:off x="4754370" y="3013602"/>
                  <a:ext cx="518160" cy="10772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SG" sz="1600" i="1" dirty="0"/>
                    <a:t>K</a:t>
                  </a:r>
                  <a:r>
                    <a:rPr lang="en-SG" sz="1600" baseline="-25000" dirty="0"/>
                    <a:t>3</a:t>
                  </a:r>
                </a:p>
                <a:p>
                  <a:r>
                    <a:rPr lang="en-SG" sz="1600" i="1" dirty="0"/>
                    <a:t>K</a:t>
                  </a:r>
                  <a:r>
                    <a:rPr lang="en-SG" sz="1600" baseline="-25000" dirty="0"/>
                    <a:t>2</a:t>
                  </a:r>
                </a:p>
                <a:p>
                  <a:r>
                    <a:rPr lang="en-SG" sz="1600" i="1" dirty="0"/>
                    <a:t>K</a:t>
                  </a:r>
                  <a:r>
                    <a:rPr lang="en-SG" sz="1600" baseline="-25000" dirty="0"/>
                    <a:t>1</a:t>
                  </a:r>
                </a:p>
                <a:p>
                  <a:r>
                    <a:rPr lang="en-SG" sz="1600" i="1" dirty="0"/>
                    <a:t>K</a:t>
                  </a:r>
                  <a:r>
                    <a:rPr lang="en-SG" sz="1600" baseline="-25000" dirty="0"/>
                    <a:t>0</a:t>
                  </a:r>
                  <a:endParaRPr lang="en-US" sz="1600" baseline="-25000" dirty="0"/>
                </a:p>
              </p:txBody>
            </p: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73E1A0DE-1710-4A89-990D-6E6326A50C43}"/>
                    </a:ext>
                  </a:extLst>
                </p:cNvPr>
                <p:cNvSpPr txBox="1"/>
                <p:nvPr/>
              </p:nvSpPr>
              <p:spPr>
                <a:xfrm>
                  <a:off x="5892152" y="2577818"/>
                  <a:ext cx="518160" cy="10772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SG" sz="1600" i="1" dirty="0"/>
                    <a:t>Y</a:t>
                  </a:r>
                  <a:r>
                    <a:rPr lang="en-SG" sz="1600" baseline="-25000" dirty="0"/>
                    <a:t>3</a:t>
                  </a:r>
                </a:p>
                <a:p>
                  <a:r>
                    <a:rPr lang="en-SG" sz="1600" i="1" dirty="0"/>
                    <a:t>Y</a:t>
                  </a:r>
                  <a:r>
                    <a:rPr lang="en-SG" sz="1600" baseline="-25000" dirty="0"/>
                    <a:t>2</a:t>
                  </a:r>
                </a:p>
                <a:p>
                  <a:r>
                    <a:rPr lang="en-SG" sz="1600" i="1" dirty="0"/>
                    <a:t>Y</a:t>
                  </a:r>
                  <a:r>
                    <a:rPr lang="en-SG" sz="1600" baseline="-25000" dirty="0"/>
                    <a:t>1</a:t>
                  </a:r>
                </a:p>
                <a:p>
                  <a:r>
                    <a:rPr lang="en-SG" sz="1600" i="1" dirty="0"/>
                    <a:t>Y</a:t>
                  </a:r>
                  <a:r>
                    <a:rPr lang="en-SG" sz="1600" baseline="-25000" dirty="0"/>
                    <a:t>0</a:t>
                  </a:r>
                  <a:endParaRPr lang="en-US" sz="1600" baseline="-25000" dirty="0"/>
                </a:p>
              </p:txBody>
            </p:sp>
          </p:grpSp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EB49DCCC-0F44-4727-9B45-2BF26112EE03}"/>
                  </a:ext>
                </a:extLst>
              </p:cNvPr>
              <p:cNvGrpSpPr/>
              <p:nvPr/>
            </p:nvGrpSpPr>
            <p:grpSpPr>
              <a:xfrm>
                <a:off x="4534357" y="3204390"/>
                <a:ext cx="217817" cy="695642"/>
                <a:chOff x="4523438" y="2052408"/>
                <a:chExt cx="217817" cy="695642"/>
              </a:xfrm>
            </p:grpSpPr>
            <p:cxnSp>
              <p:nvCxnSpPr>
                <p:cNvPr id="81" name="Straight Connector 80">
                  <a:extLst>
                    <a:ext uri="{FF2B5EF4-FFF2-40B4-BE49-F238E27FC236}">
                      <a16:creationId xmlns:a16="http://schemas.microsoft.com/office/drawing/2014/main" id="{BE8D5A67-3F04-4BE4-9451-C77B91E87F7F}"/>
                    </a:ext>
                  </a:extLst>
                </p:cNvPr>
                <p:cNvCxnSpPr/>
                <p:nvPr/>
              </p:nvCxnSpPr>
              <p:spPr>
                <a:xfrm>
                  <a:off x="4523438" y="2052408"/>
                  <a:ext cx="217817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id="{263C5E8C-8400-4E0C-92FC-C6B77F20A5A0}"/>
                    </a:ext>
                  </a:extLst>
                </p:cNvPr>
                <p:cNvCxnSpPr/>
                <p:nvPr/>
              </p:nvCxnSpPr>
              <p:spPr>
                <a:xfrm>
                  <a:off x="4523438" y="2283930"/>
                  <a:ext cx="217817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0DEA0F04-A45C-4B0D-B05F-7EAAD4D7A9AC}"/>
                    </a:ext>
                  </a:extLst>
                </p:cNvPr>
                <p:cNvCxnSpPr/>
                <p:nvPr/>
              </p:nvCxnSpPr>
              <p:spPr>
                <a:xfrm>
                  <a:off x="4523438" y="2500586"/>
                  <a:ext cx="217817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>
                  <a:extLst>
                    <a:ext uri="{FF2B5EF4-FFF2-40B4-BE49-F238E27FC236}">
                      <a16:creationId xmlns:a16="http://schemas.microsoft.com/office/drawing/2014/main" id="{C572C439-3B0F-4C31-BA7D-DABE5AEEE626}"/>
                    </a:ext>
                  </a:extLst>
                </p:cNvPr>
                <p:cNvCxnSpPr/>
                <p:nvPr/>
              </p:nvCxnSpPr>
              <p:spPr>
                <a:xfrm>
                  <a:off x="4523438" y="2748050"/>
                  <a:ext cx="217817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7092DAAB-7B58-44C5-A471-E63A717FAA8A}"/>
                  </a:ext>
                </a:extLst>
              </p:cNvPr>
              <p:cNvGrpSpPr/>
              <p:nvPr/>
            </p:nvGrpSpPr>
            <p:grpSpPr>
              <a:xfrm>
                <a:off x="6210243" y="2797903"/>
                <a:ext cx="217817" cy="695642"/>
                <a:chOff x="4523438" y="2052408"/>
                <a:chExt cx="217817" cy="695642"/>
              </a:xfrm>
            </p:grpSpPr>
            <p:cxnSp>
              <p:nvCxnSpPr>
                <p:cNvPr id="77" name="Straight Connector 76">
                  <a:extLst>
                    <a:ext uri="{FF2B5EF4-FFF2-40B4-BE49-F238E27FC236}">
                      <a16:creationId xmlns:a16="http://schemas.microsoft.com/office/drawing/2014/main" id="{CC5FBD87-8E3D-432E-95D0-9D6651F7D3D0}"/>
                    </a:ext>
                  </a:extLst>
                </p:cNvPr>
                <p:cNvCxnSpPr/>
                <p:nvPr/>
              </p:nvCxnSpPr>
              <p:spPr>
                <a:xfrm>
                  <a:off x="4523438" y="2052408"/>
                  <a:ext cx="217817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>
                  <a:extLst>
                    <a:ext uri="{FF2B5EF4-FFF2-40B4-BE49-F238E27FC236}">
                      <a16:creationId xmlns:a16="http://schemas.microsoft.com/office/drawing/2014/main" id="{1FD54D2E-51B4-4BCA-8198-67C406876F20}"/>
                    </a:ext>
                  </a:extLst>
                </p:cNvPr>
                <p:cNvCxnSpPr/>
                <p:nvPr/>
              </p:nvCxnSpPr>
              <p:spPr>
                <a:xfrm>
                  <a:off x="4523438" y="2283930"/>
                  <a:ext cx="217817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id="{34A3668B-6D96-4788-A27C-7DBE180EBF1A}"/>
                    </a:ext>
                  </a:extLst>
                </p:cNvPr>
                <p:cNvCxnSpPr/>
                <p:nvPr/>
              </p:nvCxnSpPr>
              <p:spPr>
                <a:xfrm>
                  <a:off x="4523438" y="2500586"/>
                  <a:ext cx="217817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>
                  <a:extLst>
                    <a:ext uri="{FF2B5EF4-FFF2-40B4-BE49-F238E27FC236}">
                      <a16:creationId xmlns:a16="http://schemas.microsoft.com/office/drawing/2014/main" id="{9039470C-46CE-4A6D-8620-1A0A3CC75239}"/>
                    </a:ext>
                  </a:extLst>
                </p:cNvPr>
                <p:cNvCxnSpPr/>
                <p:nvPr/>
              </p:nvCxnSpPr>
              <p:spPr>
                <a:xfrm>
                  <a:off x="4523438" y="2748050"/>
                  <a:ext cx="217817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138C8E56-8DF6-4DFD-94C5-112D3367ACEC}"/>
                </a:ext>
              </a:extLst>
            </p:cNvPr>
            <p:cNvCxnSpPr/>
            <p:nvPr/>
          </p:nvCxnSpPr>
          <p:spPr>
            <a:xfrm>
              <a:off x="7686970" y="5339320"/>
              <a:ext cx="0" cy="2324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16890DE1-43F5-4A96-A333-EC38F8067C09}"/>
              </a:ext>
            </a:extLst>
          </p:cNvPr>
          <p:cNvSpPr txBox="1"/>
          <p:nvPr/>
        </p:nvSpPr>
        <p:spPr>
          <a:xfrm>
            <a:off x="6815232" y="108765"/>
            <a:ext cx="4875323" cy="1015663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2000" dirty="0"/>
              <a:t>Ideas:</a:t>
            </a:r>
          </a:p>
          <a:p>
            <a:pPr marL="342900" indent="-342900">
              <a:buAutoNum type="arabicPeriod"/>
            </a:pPr>
            <a:r>
              <a:rPr lang="en-SG" sz="2000" dirty="0"/>
              <a:t>If </a:t>
            </a:r>
            <a:r>
              <a:rPr lang="en-SG" sz="2000" i="1" dirty="0"/>
              <a:t>A</a:t>
            </a:r>
            <a:r>
              <a:rPr lang="en-SG" sz="2000" dirty="0"/>
              <a:t>=1 (or </a:t>
            </a:r>
            <a:r>
              <a:rPr lang="en-SG" sz="2000" i="1" dirty="0"/>
              <a:t>D</a:t>
            </a:r>
            <a:r>
              <a:rPr lang="en-SG" sz="2000" dirty="0"/>
              <a:t>=0), count #1s in </a:t>
            </a:r>
            <a:r>
              <a:rPr lang="en-SG" sz="2000" i="1" dirty="0"/>
              <a:t>ABCD</a:t>
            </a:r>
            <a:r>
              <a:rPr lang="en-SG" sz="2000" dirty="0"/>
              <a:t>.</a:t>
            </a:r>
          </a:p>
          <a:p>
            <a:pPr marL="342900" indent="-342900">
              <a:buAutoNum type="arabicPeriod"/>
            </a:pPr>
            <a:r>
              <a:rPr lang="en-SG" sz="2000" dirty="0"/>
              <a:t>If </a:t>
            </a:r>
            <a:r>
              <a:rPr lang="en-SG" sz="2000" i="1" dirty="0"/>
              <a:t>A</a:t>
            </a:r>
            <a:r>
              <a:rPr lang="en-SG" sz="2000" dirty="0"/>
              <a:t>=0 (or </a:t>
            </a:r>
            <a:r>
              <a:rPr lang="en-SG" sz="2000" i="1" dirty="0"/>
              <a:t>D</a:t>
            </a:r>
            <a:r>
              <a:rPr lang="en-SG" sz="2000" dirty="0"/>
              <a:t>=1), 4 </a:t>
            </a:r>
            <a:r>
              <a:rPr lang="en-SG" sz="2000" dirty="0">
                <a:sym typeface="Symbol" panose="05050102010706020507" pitchFamily="18" charset="2"/>
              </a:rPr>
              <a:t>+ </a:t>
            </a:r>
            <a:r>
              <a:rPr lang="en-SG" sz="2000" dirty="0"/>
              <a:t>#0s.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4152196" y="183723"/>
            <a:ext cx="1685785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Solution #2</a:t>
            </a:r>
          </a:p>
        </p:txBody>
      </p:sp>
    </p:spTree>
    <p:extLst>
      <p:ext uri="{BB962C8B-B14F-4D97-AF65-F5344CB8AC3E}">
        <p14:creationId xmlns:p14="http://schemas.microsoft.com/office/powerpoint/2010/main" val="15075514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7297835" y="1719483"/>
            <a:ext cx="1702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Half-adder </a:t>
            </a:r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9166807" y="695709"/>
            <a:ext cx="2363906" cy="5847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NAND gate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6BED6C4-2351-ED05-2ADF-2839B2ECF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382191" cy="1325563"/>
          </a:xfrm>
        </p:spPr>
        <p:txBody>
          <a:bodyPr>
            <a:normAutofit/>
          </a:bodyPr>
          <a:lstStyle/>
          <a:p>
            <a:r>
              <a:rPr lang="en-SG"/>
              <a:t>Q4. Equivalent logic gate</a:t>
            </a:r>
          </a:p>
        </p:txBody>
      </p:sp>
      <p:sp>
        <p:nvSpPr>
          <p:cNvPr id="20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386425" y="69659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4B6E8D3-DB0C-4F74-BF97-C11193C26298}" type="slidenum">
              <a:rPr lang="en-US" sz="1800" kern="0">
                <a:solidFill>
                  <a:srgbClr val="C00000"/>
                </a:solidFill>
              </a:rPr>
              <a:pPr>
                <a:defRPr/>
              </a:pPr>
              <a:t>13</a:t>
            </a:fld>
            <a:endParaRPr lang="en-US" sz="1800" kern="0" dirty="0">
              <a:solidFill>
                <a:srgbClr val="C00000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7F0C9CA-E4AF-4F7F-B4C2-72A797F5FCBB}"/>
              </a:ext>
            </a:extLst>
          </p:cNvPr>
          <p:cNvGrpSpPr/>
          <p:nvPr/>
        </p:nvGrpSpPr>
        <p:grpSpPr>
          <a:xfrm>
            <a:off x="506781" y="4353489"/>
            <a:ext cx="5931646" cy="2056341"/>
            <a:chOff x="0" y="0"/>
            <a:chExt cx="2747727" cy="792833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48B1EC6B-C3EF-48C3-8E37-6B668C840373}"/>
                </a:ext>
              </a:extLst>
            </p:cNvPr>
            <p:cNvGrpSpPr/>
            <p:nvPr/>
          </p:nvGrpSpPr>
          <p:grpSpPr>
            <a:xfrm>
              <a:off x="408677" y="0"/>
              <a:ext cx="716072" cy="792833"/>
              <a:chOff x="23905" y="0"/>
              <a:chExt cx="716072" cy="792833"/>
            </a:xfrm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D0D0024A-219C-4377-8E17-5272DAA34B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427" y="10571"/>
                <a:ext cx="618409" cy="782262"/>
              </a:xfrm>
              <a:prstGeom prst="rect">
                <a:avLst/>
              </a:prstGeom>
              <a:solidFill>
                <a:srgbClr val="FFFFFF"/>
              </a:solidFill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SG"/>
              </a:p>
            </p:txBody>
          </p:sp>
          <p:sp>
            <p:nvSpPr>
              <p:cNvPr id="48" name="Text Box 7">
                <a:extLst>
                  <a:ext uri="{FF2B5EF4-FFF2-40B4-BE49-F238E27FC236}">
                    <a16:creationId xmlns:a16="http://schemas.microsoft.com/office/drawing/2014/main" id="{C44C0FE5-7BE2-48D6-A8C9-0E64E4AB6E0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6578" y="0"/>
                <a:ext cx="587619" cy="2641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2000" b="1" dirty="0">
                    <a:effectLst/>
                    <a:latin typeface="Calibri" panose="020F0502020204030204" pitchFamily="34" charset="0"/>
                    <a:ea typeface="SimSun" panose="02010600030101010101" pitchFamily="2" charset="-122"/>
                  </a:rPr>
                  <a:t>Half Adder</a:t>
                </a:r>
                <a:endParaRPr lang="en-SG" sz="20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49" name="Text Box 8">
                <a:extLst>
                  <a:ext uri="{FF2B5EF4-FFF2-40B4-BE49-F238E27FC236}">
                    <a16:creationId xmlns:a16="http://schemas.microsoft.com/office/drawing/2014/main" id="{6F16F78C-3C73-4E4F-AFD6-2A9A72F18C5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905" y="375055"/>
                <a:ext cx="285115" cy="3422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ctr">
                  <a:spcAft>
                    <a:spcPts val="900"/>
                  </a:spcAft>
                </a:pPr>
                <a:r>
                  <a:rPr lang="en-US" sz="2000" dirty="0">
                    <a:effectLst/>
                    <a:latin typeface="Calibri" panose="020F0502020204030204" pitchFamily="34" charset="0"/>
                    <a:ea typeface="SimSun" panose="02010600030101010101" pitchFamily="2" charset="-122"/>
                  </a:rPr>
                  <a:t>X</a:t>
                </a:r>
                <a:endParaRPr lang="en-SG" sz="20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algn="ctr">
                  <a:spcAft>
                    <a:spcPts val="900"/>
                  </a:spcAft>
                </a:pPr>
                <a:r>
                  <a:rPr lang="en-US" sz="2000" dirty="0">
                    <a:effectLst/>
                    <a:latin typeface="Calibri" panose="020F0502020204030204" pitchFamily="34" charset="0"/>
                    <a:ea typeface="SimSun" panose="02010600030101010101" pitchFamily="2" charset="-122"/>
                  </a:rPr>
                  <a:t>Y</a:t>
                </a:r>
                <a:endParaRPr lang="en-SG" sz="20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50" name="Text Box 8">
                <a:extLst>
                  <a:ext uri="{FF2B5EF4-FFF2-40B4-BE49-F238E27FC236}">
                    <a16:creationId xmlns:a16="http://schemas.microsoft.com/office/drawing/2014/main" id="{17CABF26-784C-41BB-B225-5DE96C94AB3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4557" y="375055"/>
                <a:ext cx="285420" cy="4052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ctr">
                  <a:spcAft>
                    <a:spcPts val="1500"/>
                  </a:spcAft>
                </a:pPr>
                <a:r>
                  <a:rPr lang="en-US" sz="2000" dirty="0">
                    <a:effectLst/>
                    <a:latin typeface="Calibri" panose="020F0502020204030204" pitchFamily="34" charset="0"/>
                    <a:ea typeface="SimSun" panose="02010600030101010101" pitchFamily="2" charset="-122"/>
                  </a:rPr>
                  <a:t>C</a:t>
                </a:r>
                <a:endParaRPr lang="en-SG" sz="20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algn="ctr">
                  <a:spcAft>
                    <a:spcPts val="1500"/>
                  </a:spcAft>
                </a:pPr>
                <a:r>
                  <a:rPr lang="en-US" sz="2000" dirty="0">
                    <a:effectLst/>
                    <a:latin typeface="Calibri" panose="020F0502020204030204" pitchFamily="34" charset="0"/>
                    <a:ea typeface="SimSun" panose="02010600030101010101" pitchFamily="2" charset="-122"/>
                  </a:rPr>
                  <a:t>S</a:t>
                </a:r>
                <a:endParaRPr lang="en-SG" sz="20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120245DC-47E0-49DD-830E-A8615DD43C07}"/>
                </a:ext>
              </a:extLst>
            </p:cNvPr>
            <p:cNvGrpSpPr/>
            <p:nvPr/>
          </p:nvGrpSpPr>
          <p:grpSpPr>
            <a:xfrm>
              <a:off x="0" y="339504"/>
              <a:ext cx="459843" cy="430947"/>
              <a:chOff x="0" y="45266"/>
              <a:chExt cx="459843" cy="430947"/>
            </a:xfrm>
          </p:grpSpPr>
          <p:sp>
            <p:nvSpPr>
              <p:cNvPr id="43" name="Text Box 24">
                <a:extLst>
                  <a:ext uri="{FF2B5EF4-FFF2-40B4-BE49-F238E27FC236}">
                    <a16:creationId xmlns:a16="http://schemas.microsoft.com/office/drawing/2014/main" id="{043549BF-077C-46C1-A8B1-A7079F7E763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45266"/>
                <a:ext cx="300990" cy="4309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en-US" sz="2400" i="1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SimSun" panose="02010600030101010101" pitchFamily="2" charset="-122"/>
                    <a:cs typeface="Calibri" panose="020F0502020204030204" pitchFamily="34" charset="0"/>
                  </a:rPr>
                  <a:t>A</a:t>
                </a:r>
                <a:endParaRPr lang="en-SG" sz="2400" dirty="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Calibri" panose="020F0502020204030204" pitchFamily="34" charset="0"/>
                </a:endParaRPr>
              </a:p>
              <a:p>
                <a:pPr algn="ctr">
                  <a:spcAft>
                    <a:spcPts val="600"/>
                  </a:spcAft>
                </a:pPr>
                <a:r>
                  <a:rPr lang="en-US" sz="2400" i="1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SimSun" panose="02010600030101010101" pitchFamily="2" charset="-122"/>
                    <a:cs typeface="Calibri" panose="020F0502020204030204" pitchFamily="34" charset="0"/>
                  </a:rPr>
                  <a:t>B</a:t>
                </a:r>
                <a:endParaRPr lang="en-SG" sz="2400" dirty="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Calibri" panose="020F0502020204030204" pitchFamily="34" charset="0"/>
                </a:endParaRPr>
              </a:p>
            </p:txBody>
          </p:sp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2209B75A-02C4-4766-82BE-45C1405FD522}"/>
                  </a:ext>
                </a:extLst>
              </p:cNvPr>
              <p:cNvGrpSpPr/>
              <p:nvPr/>
            </p:nvGrpSpPr>
            <p:grpSpPr>
              <a:xfrm>
                <a:off x="248421" y="147996"/>
                <a:ext cx="211422" cy="173566"/>
                <a:chOff x="0" y="0"/>
                <a:chExt cx="901700" cy="173566"/>
              </a:xfrm>
            </p:grpSpPr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2F98893A-1331-4E89-AF33-BE1923B5C4DC}"/>
                    </a:ext>
                  </a:extLst>
                </p:cNvPr>
                <p:cNvCxnSpPr/>
                <p:nvPr/>
              </p:nvCxnSpPr>
              <p:spPr>
                <a:xfrm flipH="1">
                  <a:off x="0" y="0"/>
                  <a:ext cx="9017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969DD2F1-1B6F-43D6-A11F-E492B4A650D7}"/>
                    </a:ext>
                  </a:extLst>
                </p:cNvPr>
                <p:cNvCxnSpPr/>
                <p:nvPr/>
              </p:nvCxnSpPr>
              <p:spPr>
                <a:xfrm flipH="1">
                  <a:off x="0" y="173566"/>
                  <a:ext cx="9017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B37AE765-6586-4EE7-AF6D-DE10624A1230}"/>
                </a:ext>
              </a:extLst>
            </p:cNvPr>
            <p:cNvGrpSpPr/>
            <p:nvPr/>
          </p:nvGrpSpPr>
          <p:grpSpPr>
            <a:xfrm>
              <a:off x="1072835" y="339505"/>
              <a:ext cx="707071" cy="428267"/>
              <a:chOff x="0" y="0"/>
              <a:chExt cx="707071" cy="428267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7C95B5F6-005E-44F1-A3BA-EA6862984B16}"/>
                  </a:ext>
                </a:extLst>
              </p:cNvPr>
              <p:cNvGrpSpPr/>
              <p:nvPr/>
            </p:nvGrpSpPr>
            <p:grpSpPr>
              <a:xfrm>
                <a:off x="0" y="99060"/>
                <a:ext cx="707071" cy="225706"/>
                <a:chOff x="0" y="0"/>
                <a:chExt cx="707071" cy="225706"/>
              </a:xfrm>
            </p:grpSpPr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DED1A5F7-85BE-4DBB-9890-552414F5F32B}"/>
                    </a:ext>
                  </a:extLst>
                </p:cNvPr>
                <p:cNvCxnSpPr/>
                <p:nvPr/>
              </p:nvCxnSpPr>
              <p:spPr>
                <a:xfrm>
                  <a:off x="0" y="0"/>
                  <a:ext cx="707071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9E027FD3-A25F-4D48-B8AD-A4B04D1335B5}"/>
                    </a:ext>
                  </a:extLst>
                </p:cNvPr>
                <p:cNvCxnSpPr/>
                <p:nvPr/>
              </p:nvCxnSpPr>
              <p:spPr>
                <a:xfrm>
                  <a:off x="0" y="225706"/>
                  <a:ext cx="707071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971FD246-F79B-42B7-A747-897012FD7F5E}"/>
                  </a:ext>
                </a:extLst>
              </p:cNvPr>
              <p:cNvGrpSpPr/>
              <p:nvPr/>
            </p:nvGrpSpPr>
            <p:grpSpPr>
              <a:xfrm>
                <a:off x="218440" y="0"/>
                <a:ext cx="193131" cy="428267"/>
                <a:chOff x="0" y="0"/>
                <a:chExt cx="193131" cy="428267"/>
              </a:xfrm>
            </p:grpSpPr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1D79E2A9-2BC2-4D5D-B406-6C991267E85A}"/>
                    </a:ext>
                  </a:extLst>
                </p:cNvPr>
                <p:cNvGrpSpPr/>
                <p:nvPr/>
              </p:nvGrpSpPr>
              <p:grpSpPr>
                <a:xfrm>
                  <a:off x="0" y="0"/>
                  <a:ext cx="190591" cy="197127"/>
                  <a:chOff x="-15379" y="3"/>
                  <a:chExt cx="274889" cy="284457"/>
                </a:xfrm>
              </p:grpSpPr>
              <p:sp>
                <p:nvSpPr>
                  <p:cNvPr id="39" name="Flowchart: Extract 38">
                    <a:extLst>
                      <a:ext uri="{FF2B5EF4-FFF2-40B4-BE49-F238E27FC236}">
                        <a16:creationId xmlns:a16="http://schemas.microsoft.com/office/drawing/2014/main" id="{5737799E-A9F2-45B2-852D-FC773392FA2C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-59787" y="44411"/>
                    <a:ext cx="284457" cy="195641"/>
                  </a:xfrm>
                  <a:prstGeom prst="flowChartExtra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SG" dirty="0"/>
                  </a:p>
                </p:txBody>
              </p:sp>
              <p:sp>
                <p:nvSpPr>
                  <p:cNvPr id="40" name="Oval 39">
                    <a:extLst>
                      <a:ext uri="{FF2B5EF4-FFF2-40B4-BE49-F238E27FC236}">
                        <a16:creationId xmlns:a16="http://schemas.microsoft.com/office/drawing/2014/main" id="{19B4FCDB-D87E-4CD3-9F37-0DFB94B95127}"/>
                      </a:ext>
                    </a:extLst>
                  </p:cNvPr>
                  <p:cNvSpPr/>
                  <p:nvPr/>
                </p:nvSpPr>
                <p:spPr>
                  <a:xfrm>
                    <a:off x="180227" y="105193"/>
                    <a:ext cx="79283" cy="726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SG" dirty="0"/>
                  </a:p>
                </p:txBody>
              </p:sp>
            </p:grpSp>
            <p:grpSp>
              <p:nvGrpSpPr>
                <p:cNvPr id="36" name="Group 35">
                  <a:extLst>
                    <a:ext uri="{FF2B5EF4-FFF2-40B4-BE49-F238E27FC236}">
                      <a16:creationId xmlns:a16="http://schemas.microsoft.com/office/drawing/2014/main" id="{76D0F985-AA94-4507-AEFD-C5AEF96B600B}"/>
                    </a:ext>
                  </a:extLst>
                </p:cNvPr>
                <p:cNvGrpSpPr/>
                <p:nvPr/>
              </p:nvGrpSpPr>
              <p:grpSpPr>
                <a:xfrm>
                  <a:off x="2540" y="231140"/>
                  <a:ext cx="190591" cy="197127"/>
                  <a:chOff x="-15379" y="3"/>
                  <a:chExt cx="274889" cy="284457"/>
                </a:xfrm>
              </p:grpSpPr>
              <p:sp>
                <p:nvSpPr>
                  <p:cNvPr id="37" name="Flowchart: Extract 36">
                    <a:extLst>
                      <a:ext uri="{FF2B5EF4-FFF2-40B4-BE49-F238E27FC236}">
                        <a16:creationId xmlns:a16="http://schemas.microsoft.com/office/drawing/2014/main" id="{8399176A-2659-4CCB-87A6-4CE99E0AB2E2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-59787" y="44411"/>
                    <a:ext cx="284457" cy="195641"/>
                  </a:xfrm>
                  <a:prstGeom prst="flowChartExtra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SG"/>
                  </a:p>
                </p:txBody>
              </p:sp>
              <p:sp>
                <p:nvSpPr>
                  <p:cNvPr id="38" name="Oval 37">
                    <a:extLst>
                      <a:ext uri="{FF2B5EF4-FFF2-40B4-BE49-F238E27FC236}">
                        <a16:creationId xmlns:a16="http://schemas.microsoft.com/office/drawing/2014/main" id="{37C056B1-C285-4B1E-9FE3-51BE8CD031E8}"/>
                      </a:ext>
                    </a:extLst>
                  </p:cNvPr>
                  <p:cNvSpPr/>
                  <p:nvPr/>
                </p:nvSpPr>
                <p:spPr>
                  <a:xfrm>
                    <a:off x="180227" y="105193"/>
                    <a:ext cx="79283" cy="726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SG"/>
                  </a:p>
                </p:txBody>
              </p:sp>
            </p:grpSp>
          </p:grp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93D059E9-6504-44A0-A563-B71CCB3690E2}"/>
                </a:ext>
              </a:extLst>
            </p:cNvPr>
            <p:cNvGrpSpPr/>
            <p:nvPr/>
          </p:nvGrpSpPr>
          <p:grpSpPr>
            <a:xfrm>
              <a:off x="1597936" y="0"/>
              <a:ext cx="734793" cy="792833"/>
              <a:chOff x="0" y="0"/>
              <a:chExt cx="734793" cy="792833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A6581D11-2C75-48A7-AB15-C260309292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427" y="10571"/>
                <a:ext cx="618409" cy="782262"/>
              </a:xfrm>
              <a:prstGeom prst="rect">
                <a:avLst/>
              </a:prstGeom>
              <a:solidFill>
                <a:srgbClr val="FFFFFF"/>
              </a:solidFill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SG"/>
              </a:p>
            </p:txBody>
          </p:sp>
          <p:sp>
            <p:nvSpPr>
              <p:cNvPr id="30" name="Text Box 7">
                <a:extLst>
                  <a:ext uri="{FF2B5EF4-FFF2-40B4-BE49-F238E27FC236}">
                    <a16:creationId xmlns:a16="http://schemas.microsoft.com/office/drawing/2014/main" id="{B306E4FC-A0F0-40C7-9ACE-E0907002B7B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150" y="0"/>
                <a:ext cx="711643" cy="3854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2000" b="1" dirty="0">
                    <a:effectLst/>
                    <a:latin typeface="Calibri" panose="020F0502020204030204" pitchFamily="34" charset="0"/>
                    <a:ea typeface="SimSun" panose="02010600030101010101" pitchFamily="2" charset="-122"/>
                  </a:rPr>
                  <a:t>Priority Encoder</a:t>
                </a:r>
                <a:endParaRPr lang="en-SG" sz="20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31" name="Text Box 8">
                <a:extLst>
                  <a:ext uri="{FF2B5EF4-FFF2-40B4-BE49-F238E27FC236}">
                    <a16:creationId xmlns:a16="http://schemas.microsoft.com/office/drawing/2014/main" id="{7ECFDC74-9775-462B-8518-9EECE8FC938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365315"/>
                <a:ext cx="347241" cy="4052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ctr">
                  <a:spcAft>
                    <a:spcPts val="1500"/>
                  </a:spcAft>
                </a:pPr>
                <a:r>
                  <a:rPr lang="en-US" sz="2000" dirty="0">
                    <a:effectLst/>
                    <a:latin typeface="Calibri" panose="020F0502020204030204" pitchFamily="34" charset="0"/>
                    <a:ea typeface="SimSun" panose="02010600030101010101" pitchFamily="2" charset="-122"/>
                  </a:rPr>
                  <a:t>F</a:t>
                </a:r>
                <a:r>
                  <a:rPr lang="en-US" sz="2000" baseline="-25000" dirty="0">
                    <a:effectLst/>
                    <a:latin typeface="Calibri" panose="020F0502020204030204" pitchFamily="34" charset="0"/>
                    <a:ea typeface="SimSun" panose="02010600030101010101" pitchFamily="2" charset="-122"/>
                  </a:rPr>
                  <a:t>1</a:t>
                </a:r>
                <a:endParaRPr lang="en-SG" sz="20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algn="ctr">
                  <a:spcAft>
                    <a:spcPts val="1500"/>
                  </a:spcAft>
                </a:pPr>
                <a:r>
                  <a:rPr lang="en-US" sz="2000" dirty="0">
                    <a:effectLst/>
                    <a:latin typeface="Calibri" panose="020F0502020204030204" pitchFamily="34" charset="0"/>
                    <a:ea typeface="SimSun" panose="02010600030101010101" pitchFamily="2" charset="-122"/>
                  </a:rPr>
                  <a:t>F</a:t>
                </a:r>
                <a:r>
                  <a:rPr lang="en-US" sz="2000" baseline="-25000" dirty="0">
                    <a:effectLst/>
                    <a:latin typeface="Calibri" panose="020F0502020204030204" pitchFamily="34" charset="0"/>
                    <a:ea typeface="SimSun" panose="02010600030101010101" pitchFamily="2" charset="-122"/>
                  </a:rPr>
                  <a:t>0</a:t>
                </a:r>
                <a:endParaRPr lang="en-SG" sz="20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32" name="Text Box 8">
                <a:extLst>
                  <a:ext uri="{FF2B5EF4-FFF2-40B4-BE49-F238E27FC236}">
                    <a16:creationId xmlns:a16="http://schemas.microsoft.com/office/drawing/2014/main" id="{2765AD26-3BB4-4638-AB4D-02E3131D119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9373" y="461195"/>
                <a:ext cx="285420" cy="2254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en-US" sz="2000" dirty="0">
                    <a:effectLst/>
                    <a:latin typeface="Calibri" panose="020F0502020204030204" pitchFamily="34" charset="0"/>
                    <a:ea typeface="SimSun" panose="02010600030101010101" pitchFamily="2" charset="-122"/>
                  </a:rPr>
                  <a:t>G</a:t>
                </a:r>
                <a:endParaRPr lang="en-SG" sz="20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097EEBA-84E9-4575-92DE-F87521875497}"/>
                </a:ext>
              </a:extLst>
            </p:cNvPr>
            <p:cNvGrpSpPr/>
            <p:nvPr/>
          </p:nvGrpSpPr>
          <p:grpSpPr>
            <a:xfrm>
              <a:off x="2281473" y="438565"/>
              <a:ext cx="466254" cy="209427"/>
              <a:chOff x="0" y="58319"/>
              <a:chExt cx="466254" cy="209427"/>
            </a:xfrm>
          </p:grpSpPr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B3A5A641-2316-4255-B42E-BD766B0B098E}"/>
                  </a:ext>
                </a:extLst>
              </p:cNvPr>
              <p:cNvCxnSpPr/>
              <p:nvPr/>
            </p:nvCxnSpPr>
            <p:spPr>
              <a:xfrm>
                <a:off x="0" y="158436"/>
                <a:ext cx="26915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 Box 24">
                <a:extLst>
                  <a:ext uri="{FF2B5EF4-FFF2-40B4-BE49-F238E27FC236}">
                    <a16:creationId xmlns:a16="http://schemas.microsoft.com/office/drawing/2014/main" id="{D3C6DF14-20A1-492E-9531-88FA7602974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0864" y="58319"/>
                <a:ext cx="235390" cy="2094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2400" i="1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SimSun" panose="02010600030101010101" pitchFamily="2" charset="-122"/>
                  </a:rPr>
                  <a:t>Z</a:t>
                </a:r>
                <a:endParaRPr lang="en-SG" sz="24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p:grpSp>
      </p:grp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EB55F25-5877-43AF-BA03-876185ACC3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8300382"/>
              </p:ext>
            </p:extLst>
          </p:nvPr>
        </p:nvGraphicFramePr>
        <p:xfrm>
          <a:off x="7297835" y="2181148"/>
          <a:ext cx="186897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243">
                  <a:extLst>
                    <a:ext uri="{9D8B030D-6E8A-4147-A177-3AD203B41FA5}">
                      <a16:colId xmlns:a16="http://schemas.microsoft.com/office/drawing/2014/main" val="738817482"/>
                    </a:ext>
                  </a:extLst>
                </a:gridCol>
                <a:gridCol w="467243">
                  <a:extLst>
                    <a:ext uri="{9D8B030D-6E8A-4147-A177-3AD203B41FA5}">
                      <a16:colId xmlns:a16="http://schemas.microsoft.com/office/drawing/2014/main" val="1487474381"/>
                    </a:ext>
                  </a:extLst>
                </a:gridCol>
                <a:gridCol w="467243">
                  <a:extLst>
                    <a:ext uri="{9D8B030D-6E8A-4147-A177-3AD203B41FA5}">
                      <a16:colId xmlns:a16="http://schemas.microsoft.com/office/drawing/2014/main" val="1974303853"/>
                    </a:ext>
                  </a:extLst>
                </a:gridCol>
                <a:gridCol w="467243">
                  <a:extLst>
                    <a:ext uri="{9D8B030D-6E8A-4147-A177-3AD203B41FA5}">
                      <a16:colId xmlns:a16="http://schemas.microsoft.com/office/drawing/2014/main" val="17060850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X</a:t>
                      </a:r>
                      <a:endParaRPr lang="en-S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</a:t>
                      </a:r>
                      <a:endParaRPr lang="en-S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</a:t>
                      </a:r>
                      <a:endParaRPr lang="en-S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</a:t>
                      </a:r>
                      <a:endParaRPr lang="en-SG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7697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  <a:endParaRPr lang="en-S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  <a:endParaRPr lang="en-S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  <a:endParaRPr lang="en-S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  <a:endParaRPr lang="en-SG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9114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  <a:endParaRPr lang="en-S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  <a:endParaRPr lang="en-S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  <a:endParaRPr lang="en-S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  <a:endParaRPr lang="en-SG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1022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  <a:endParaRPr lang="en-S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  <a:endParaRPr lang="en-S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  <a:endParaRPr lang="en-S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  <a:endParaRPr lang="en-SG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9193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  <a:endParaRPr lang="en-S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  <a:endParaRPr lang="en-S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  <a:endParaRPr lang="en-S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  <a:endParaRPr lang="en-SG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07712"/>
                  </a:ext>
                </a:extLst>
              </a:tr>
            </a:tbl>
          </a:graphicData>
        </a:graphic>
      </p:graphicFrame>
      <p:sp>
        <p:nvSpPr>
          <p:cNvPr id="52" name="TextBox 51">
            <a:extLst>
              <a:ext uri="{FF2B5EF4-FFF2-40B4-BE49-F238E27FC236}">
                <a16:creationId xmlns:a16="http://schemas.microsoft.com/office/drawing/2014/main" id="{EE2EBA57-17B4-4D02-A248-58BDA8FB242F}"/>
              </a:ext>
            </a:extLst>
          </p:cNvPr>
          <p:cNvSpPr txBox="1"/>
          <p:nvPr/>
        </p:nvSpPr>
        <p:spPr>
          <a:xfrm>
            <a:off x="9508055" y="1719483"/>
            <a:ext cx="2363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Priority encoder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01F775C-AC77-42DD-AF47-2C42EC003D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9255773"/>
              </p:ext>
            </p:extLst>
          </p:nvPr>
        </p:nvGraphicFramePr>
        <p:xfrm>
          <a:off x="9979228" y="2163376"/>
          <a:ext cx="142155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853">
                  <a:extLst>
                    <a:ext uri="{9D8B030D-6E8A-4147-A177-3AD203B41FA5}">
                      <a16:colId xmlns:a16="http://schemas.microsoft.com/office/drawing/2014/main" val="3354798335"/>
                    </a:ext>
                  </a:extLst>
                </a:gridCol>
                <a:gridCol w="473853">
                  <a:extLst>
                    <a:ext uri="{9D8B030D-6E8A-4147-A177-3AD203B41FA5}">
                      <a16:colId xmlns:a16="http://schemas.microsoft.com/office/drawing/2014/main" val="4190750975"/>
                    </a:ext>
                  </a:extLst>
                </a:gridCol>
                <a:gridCol w="473853">
                  <a:extLst>
                    <a:ext uri="{9D8B030D-6E8A-4147-A177-3AD203B41FA5}">
                      <a16:colId xmlns:a16="http://schemas.microsoft.com/office/drawing/2014/main" val="34653937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  <a:r>
                        <a:rPr lang="en-US" baseline="-25000" dirty="0"/>
                        <a:t>1</a:t>
                      </a:r>
                      <a:endParaRPr lang="en-SG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  <a:r>
                        <a:rPr lang="en-US" baseline="-25000" dirty="0"/>
                        <a:t>0</a:t>
                      </a:r>
                      <a:endParaRPr lang="en-SG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1301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0995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4240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232649"/>
                  </a:ext>
                </a:extLst>
              </a:tr>
            </a:tbl>
          </a:graphicData>
        </a:graphic>
      </p:graphicFrame>
      <p:graphicFrame>
        <p:nvGraphicFramePr>
          <p:cNvPr id="53" name="Table 52">
            <a:extLst>
              <a:ext uri="{FF2B5EF4-FFF2-40B4-BE49-F238E27FC236}">
                <a16:creationId xmlns:a16="http://schemas.microsoft.com/office/drawing/2014/main" id="{5200F5E0-335F-4450-A88A-85B75784C0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1677623"/>
              </p:ext>
            </p:extLst>
          </p:nvPr>
        </p:nvGraphicFramePr>
        <p:xfrm>
          <a:off x="7297835" y="4342705"/>
          <a:ext cx="366431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473">
                  <a:extLst>
                    <a:ext uri="{9D8B030D-6E8A-4147-A177-3AD203B41FA5}">
                      <a16:colId xmlns:a16="http://schemas.microsoft.com/office/drawing/2014/main" val="3077113875"/>
                    </a:ext>
                  </a:extLst>
                </a:gridCol>
                <a:gridCol w="523473">
                  <a:extLst>
                    <a:ext uri="{9D8B030D-6E8A-4147-A177-3AD203B41FA5}">
                      <a16:colId xmlns:a16="http://schemas.microsoft.com/office/drawing/2014/main" val="1730900717"/>
                    </a:ext>
                  </a:extLst>
                </a:gridCol>
                <a:gridCol w="523473">
                  <a:extLst>
                    <a:ext uri="{9D8B030D-6E8A-4147-A177-3AD203B41FA5}">
                      <a16:colId xmlns:a16="http://schemas.microsoft.com/office/drawing/2014/main" val="3625127030"/>
                    </a:ext>
                  </a:extLst>
                </a:gridCol>
                <a:gridCol w="523473">
                  <a:extLst>
                    <a:ext uri="{9D8B030D-6E8A-4147-A177-3AD203B41FA5}">
                      <a16:colId xmlns:a16="http://schemas.microsoft.com/office/drawing/2014/main" val="402908718"/>
                    </a:ext>
                  </a:extLst>
                </a:gridCol>
                <a:gridCol w="523473">
                  <a:extLst>
                    <a:ext uri="{9D8B030D-6E8A-4147-A177-3AD203B41FA5}">
                      <a16:colId xmlns:a16="http://schemas.microsoft.com/office/drawing/2014/main" val="3140107839"/>
                    </a:ext>
                  </a:extLst>
                </a:gridCol>
                <a:gridCol w="523473">
                  <a:extLst>
                    <a:ext uri="{9D8B030D-6E8A-4147-A177-3AD203B41FA5}">
                      <a16:colId xmlns:a16="http://schemas.microsoft.com/office/drawing/2014/main" val="246411744"/>
                    </a:ext>
                  </a:extLst>
                </a:gridCol>
                <a:gridCol w="523473">
                  <a:extLst>
                    <a:ext uri="{9D8B030D-6E8A-4147-A177-3AD203B41FA5}">
                      <a16:colId xmlns:a16="http://schemas.microsoft.com/office/drawing/2014/main" val="8398706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X</a:t>
                      </a:r>
                      <a:endParaRPr lang="en-S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</a:t>
                      </a:r>
                      <a:endParaRPr lang="en-S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</a:t>
                      </a:r>
                      <a:endParaRPr lang="en-S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</a:t>
                      </a:r>
                      <a:endParaRPr lang="en-S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  <a:r>
                        <a:rPr lang="en-US" baseline="-25000" dirty="0"/>
                        <a:t>1</a:t>
                      </a:r>
                      <a:endParaRPr lang="en-SG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  <a:r>
                        <a:rPr lang="en-US" baseline="-25000" dirty="0"/>
                        <a:t>0</a:t>
                      </a:r>
                      <a:endParaRPr lang="en-SG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758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  <a:endParaRPr lang="en-S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  <a:endParaRPr lang="en-S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  <a:endParaRPr lang="en-S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  <a:endParaRPr lang="en-S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7802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  <a:endParaRPr lang="en-S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  <a:endParaRPr lang="en-S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  <a:endParaRPr lang="en-S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  <a:endParaRPr lang="en-S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4554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  <a:endParaRPr lang="en-S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  <a:endParaRPr lang="en-S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  <a:endParaRPr lang="en-S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  <a:endParaRPr lang="en-S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2778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  <a:endParaRPr lang="en-S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  <a:endParaRPr lang="en-S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  <a:endParaRPr lang="en-S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  <a:endParaRPr lang="en-S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0797599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02280" y="1827659"/>
            <a:ext cx="5717481" cy="2323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dirty="0"/>
              <a:t>A Boolean function </a:t>
            </a:r>
            <a:r>
              <a:rPr lang="en-US" sz="2800" i="1" dirty="0"/>
              <a:t>Z</a:t>
            </a:r>
            <a:r>
              <a:rPr lang="en-US" sz="2800" dirty="0"/>
              <a:t>(</a:t>
            </a:r>
            <a:r>
              <a:rPr lang="en-US" sz="2800" i="1" dirty="0"/>
              <a:t>A,B</a:t>
            </a:r>
            <a:r>
              <a:rPr lang="en-US" sz="2800" dirty="0"/>
              <a:t>) is implemented as shown below. </a:t>
            </a:r>
          </a:p>
          <a:p>
            <a:r>
              <a:rPr lang="en-US" sz="2800" dirty="0"/>
              <a:t>The circuit may be replaced by a single 2-input logic gate. What is the logic gate? 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283824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29018" y="1511926"/>
            <a:ext cx="11105805" cy="1461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dirty="0"/>
              <a:t>A Boolean function </a:t>
            </a:r>
            <a:r>
              <a:rPr lang="en-US" sz="2800" i="1" dirty="0"/>
              <a:t>S</a:t>
            </a:r>
            <a:r>
              <a:rPr lang="en-US" sz="2800" dirty="0"/>
              <a:t>(</a:t>
            </a:r>
            <a:r>
              <a:rPr lang="en-US" sz="2800" i="1" dirty="0"/>
              <a:t>A,B,C,D</a:t>
            </a:r>
            <a:r>
              <a:rPr lang="en-US" sz="2800" dirty="0"/>
              <a:t>) is implemented with a 2</a:t>
            </a:r>
            <a:r>
              <a:rPr lang="en-US" sz="2800" dirty="0">
                <a:sym typeface="Symbol" panose="05050102010706020507" pitchFamily="18" charset="2"/>
              </a:rPr>
              <a:t></a:t>
            </a:r>
            <a:r>
              <a:rPr lang="en-US" sz="2800" dirty="0"/>
              <a:t>4 decoder with one-enable, two 2:1 multiplexers and an OR gate as shown below. </a:t>
            </a:r>
          </a:p>
          <a:p>
            <a:r>
              <a:rPr lang="en-US" sz="2800" dirty="0"/>
              <a:t>What is </a:t>
            </a:r>
            <a:r>
              <a:rPr lang="en-US" sz="2800" i="1" dirty="0"/>
              <a:t>S</a:t>
            </a:r>
            <a:r>
              <a:rPr lang="en-US" sz="2800" dirty="0"/>
              <a:t>(</a:t>
            </a:r>
            <a:r>
              <a:rPr lang="en-US" sz="2800" i="1" dirty="0"/>
              <a:t>A,B,C,D</a:t>
            </a:r>
            <a:r>
              <a:rPr lang="en-US" sz="2800" dirty="0"/>
              <a:t>) in </a:t>
            </a:r>
            <a:r>
              <a:rPr lang="en-US" sz="2800" dirty="0">
                <a:sym typeface="Symbol" panose="05050102010706020507" pitchFamily="18" charset="2"/>
              </a:rPr>
              <a:t></a:t>
            </a:r>
            <a:r>
              <a:rPr lang="en-US" sz="2800" i="1" dirty="0">
                <a:sym typeface="Symbol" panose="05050102010706020507" pitchFamily="18" charset="2"/>
              </a:rPr>
              <a:t>m</a:t>
            </a:r>
            <a:r>
              <a:rPr lang="en-US" sz="2800" dirty="0">
                <a:sym typeface="Symbol" panose="05050102010706020507" pitchFamily="18" charset="2"/>
              </a:rPr>
              <a:t> </a:t>
            </a:r>
            <a:r>
              <a:rPr lang="en-US" sz="2800" dirty="0"/>
              <a:t>notation? </a:t>
            </a:r>
            <a:endParaRPr lang="en-US" sz="4400" dirty="0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B8CB37-BCB8-47E5-B4F1-92BD79FC45B6}"/>
              </a:ext>
            </a:extLst>
          </p:cNvPr>
          <p:cNvGrpSpPr/>
          <p:nvPr/>
        </p:nvGrpSpPr>
        <p:grpSpPr>
          <a:xfrm>
            <a:off x="838200" y="3349304"/>
            <a:ext cx="5454807" cy="2753493"/>
            <a:chOff x="-14473" y="0"/>
            <a:chExt cx="3660046" cy="1629072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7A7918A5-1A1B-464A-ACA9-1A6C5B41E4EF}"/>
                </a:ext>
              </a:extLst>
            </p:cNvPr>
            <p:cNvGrpSpPr/>
            <p:nvPr/>
          </p:nvGrpSpPr>
          <p:grpSpPr>
            <a:xfrm>
              <a:off x="-14473" y="0"/>
              <a:ext cx="2439425" cy="1629072"/>
              <a:chOff x="-14473" y="0"/>
              <a:chExt cx="2439425" cy="1629072"/>
            </a:xfrm>
          </p:grpSpPr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175C71F7-86AC-4ADD-813C-3E14108A1BD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12779" y="303603"/>
                <a:ext cx="926007" cy="742857"/>
                <a:chOff x="3998" y="3985820"/>
                <a:chExt cx="556" cy="742857"/>
              </a:xfrm>
            </p:grpSpPr>
            <p:cxnSp>
              <p:nvCxnSpPr>
                <p:cNvPr id="92" name="Line 15">
                  <a:extLst>
                    <a:ext uri="{FF2B5EF4-FFF2-40B4-BE49-F238E27FC236}">
                      <a16:creationId xmlns:a16="http://schemas.microsoft.com/office/drawing/2014/main" id="{952EF10A-3571-4B38-9C50-DE8194B0C377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3998" y="3985820"/>
                  <a:ext cx="504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93" name="Line 16">
                  <a:extLst>
                    <a:ext uri="{FF2B5EF4-FFF2-40B4-BE49-F238E27FC236}">
                      <a16:creationId xmlns:a16="http://schemas.microsoft.com/office/drawing/2014/main" id="{F9AAB619-D90D-461C-B49D-22AAA56478EC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4050" y="4194704"/>
                  <a:ext cx="504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94" name="Line 17">
                  <a:extLst>
                    <a:ext uri="{FF2B5EF4-FFF2-40B4-BE49-F238E27FC236}">
                      <a16:creationId xmlns:a16="http://schemas.microsoft.com/office/drawing/2014/main" id="{A9FBFEE1-B511-4418-BAC5-DEB4117341C5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4044" y="4481230"/>
                  <a:ext cx="504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95" name="Line 18">
                  <a:extLst>
                    <a:ext uri="{FF2B5EF4-FFF2-40B4-BE49-F238E27FC236}">
                      <a16:creationId xmlns:a16="http://schemas.microsoft.com/office/drawing/2014/main" id="{990D7E56-EA3F-4B97-AC68-3CC24835E625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4044" y="4728677"/>
                  <a:ext cx="504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0657C84E-D100-4016-BD48-EB9D09409912}"/>
                  </a:ext>
                </a:extLst>
              </p:cNvPr>
              <p:cNvGrpSpPr/>
              <p:nvPr/>
            </p:nvGrpSpPr>
            <p:grpSpPr>
              <a:xfrm>
                <a:off x="451322" y="0"/>
                <a:ext cx="911709" cy="1240836"/>
                <a:chOff x="28745" y="-102189"/>
                <a:chExt cx="911727" cy="1240959"/>
              </a:xfrm>
            </p:grpSpPr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D20B4DF3-E3B6-4C1E-AFDF-6A329C8251A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713" y="-79282"/>
                  <a:ext cx="844766" cy="1173368"/>
                </a:xfrm>
                <a:prstGeom prst="rect">
                  <a:avLst/>
                </a:prstGeom>
                <a:solidFill>
                  <a:srgbClr val="FFFFFF"/>
                </a:solidFill>
                <a:ln w="285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SG"/>
                </a:p>
              </p:txBody>
            </p:sp>
            <p:sp>
              <p:nvSpPr>
                <p:cNvPr id="88" name="Text Box 7">
                  <a:extLst>
                    <a:ext uri="{FF2B5EF4-FFF2-40B4-BE49-F238E27FC236}">
                      <a16:creationId xmlns:a16="http://schemas.microsoft.com/office/drawing/2014/main" id="{767DB549-0A17-41E8-AB9B-6A5C9F86C10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6854" y="-102189"/>
                  <a:ext cx="653415" cy="4686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2000" b="1" dirty="0">
                      <a:effectLst/>
                      <a:latin typeface="Calibri" panose="020F0502020204030204" pitchFamily="34" charset="0"/>
                      <a:ea typeface="SimSun" panose="02010600030101010101" pitchFamily="2" charset="-122"/>
                      <a:cs typeface="Calibri" panose="020F0502020204030204" pitchFamily="34" charset="0"/>
                    </a:rPr>
                    <a:t>2</a:t>
                  </a:r>
                  <a:r>
                    <a:rPr lang="en-US" sz="2000" b="1" dirty="0">
                      <a:effectLst/>
                      <a:latin typeface="Calibri" panose="020F0502020204030204" pitchFamily="34" charset="0"/>
                      <a:ea typeface="SimSun" panose="02010600030101010101" pitchFamily="2" charset="-122"/>
                      <a:cs typeface="Calibri" panose="020F0502020204030204" pitchFamily="34" charset="0"/>
                      <a:sym typeface="Symbol" panose="05050102010706020507" pitchFamily="18" charset="2"/>
                    </a:rPr>
                    <a:t></a:t>
                  </a:r>
                  <a:r>
                    <a:rPr lang="en-US" sz="2000" b="1" dirty="0">
                      <a:effectLst/>
                      <a:latin typeface="Calibri" panose="020F0502020204030204" pitchFamily="34" charset="0"/>
                      <a:ea typeface="SimSun" panose="02010600030101010101" pitchFamily="2" charset="-122"/>
                      <a:cs typeface="Calibri" panose="020F0502020204030204" pitchFamily="34" charset="0"/>
                    </a:rPr>
                    <a:t>4</a:t>
                  </a:r>
                  <a:endParaRPr lang="en-SG" sz="2000" dirty="0">
                    <a:effectLst/>
                    <a:latin typeface="Calibri" panose="020F0502020204030204" pitchFamily="34" charset="0"/>
                    <a:ea typeface="SimSun" panose="02010600030101010101" pitchFamily="2" charset="-122"/>
                    <a:cs typeface="Calibri" panose="020F0502020204030204" pitchFamily="34" charset="0"/>
                  </a:endParaRPr>
                </a:p>
                <a:p>
                  <a:pPr algn="ctr">
                    <a:spcAft>
                      <a:spcPts val="0"/>
                    </a:spcAft>
                  </a:pPr>
                  <a:r>
                    <a:rPr lang="en-US" sz="2000" b="1" dirty="0">
                      <a:effectLst/>
                      <a:latin typeface="Calibri" panose="020F0502020204030204" pitchFamily="34" charset="0"/>
                      <a:ea typeface="SimSun" panose="02010600030101010101" pitchFamily="2" charset="-122"/>
                      <a:cs typeface="Calibri" panose="020F0502020204030204" pitchFamily="34" charset="0"/>
                    </a:rPr>
                    <a:t>DEC</a:t>
                  </a:r>
                  <a:endParaRPr lang="en-SG" sz="2000" dirty="0">
                    <a:effectLst/>
                    <a:latin typeface="Calibri" panose="020F0502020204030204" pitchFamily="34" charset="0"/>
                    <a:ea typeface="SimSun" panose="02010600030101010101" pitchFamily="2" charset="-122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89" name="Text Box 24">
                  <a:extLst>
                    <a:ext uri="{FF2B5EF4-FFF2-40B4-BE49-F238E27FC236}">
                      <a16:creationId xmlns:a16="http://schemas.microsoft.com/office/drawing/2014/main" id="{E09C2C7D-227F-46C1-927C-48C043CB897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39512" y="76490"/>
                  <a:ext cx="300960" cy="100544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 algn="ctr">
                    <a:spcAft>
                      <a:spcPts val="800"/>
                    </a:spcAft>
                  </a:pPr>
                  <a:r>
                    <a:rPr lang="en-US" sz="2000" dirty="0"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  <a:ea typeface="SimSun" panose="02010600030101010101" pitchFamily="2" charset="-122"/>
                    </a:rPr>
                    <a:t>0</a:t>
                  </a:r>
                  <a:endParaRPr lang="en-SG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endParaRPr>
                </a:p>
                <a:p>
                  <a:pPr algn="ctr">
                    <a:spcAft>
                      <a:spcPts val="800"/>
                    </a:spcAft>
                  </a:pPr>
                  <a:r>
                    <a:rPr lang="en-US" sz="2000" dirty="0"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  <a:ea typeface="SimSun" panose="02010600030101010101" pitchFamily="2" charset="-122"/>
                    </a:rPr>
                    <a:t>1</a:t>
                  </a:r>
                  <a:endParaRPr lang="en-SG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endParaRPr>
                </a:p>
                <a:p>
                  <a:pPr algn="ctr">
                    <a:spcAft>
                      <a:spcPts val="800"/>
                    </a:spcAft>
                  </a:pPr>
                  <a:r>
                    <a:rPr lang="en-US" sz="2000" dirty="0"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  <a:ea typeface="SimSun" panose="02010600030101010101" pitchFamily="2" charset="-122"/>
                    </a:rPr>
                    <a:t>2</a:t>
                  </a:r>
                  <a:endParaRPr lang="en-SG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endParaRPr>
                </a:p>
                <a:p>
                  <a:pPr algn="ctr">
                    <a:spcAft>
                      <a:spcPts val="800"/>
                    </a:spcAft>
                  </a:pPr>
                  <a:r>
                    <a:rPr lang="en-US" sz="2000" dirty="0"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  <a:ea typeface="SimSun" panose="02010600030101010101" pitchFamily="2" charset="-122"/>
                    </a:rPr>
                    <a:t>3</a:t>
                  </a:r>
                  <a:endParaRPr lang="en-SG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endParaRPr>
                </a:p>
              </p:txBody>
            </p:sp>
            <p:sp>
              <p:nvSpPr>
                <p:cNvPr id="90" name="Text Box 6">
                  <a:extLst>
                    <a:ext uri="{FF2B5EF4-FFF2-40B4-BE49-F238E27FC236}">
                      <a16:creationId xmlns:a16="http://schemas.microsoft.com/office/drawing/2014/main" id="{C326B794-FAC1-4CAE-B20F-913C530A443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8745" y="391131"/>
                  <a:ext cx="279882" cy="55372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>
                    <a:spcAft>
                      <a:spcPts val="600"/>
                    </a:spcAft>
                  </a:pPr>
                  <a:r>
                    <a:rPr lang="en-US" sz="2000" dirty="0">
                      <a:effectLst/>
                      <a:latin typeface="Calibri" panose="020F0502020204030204" pitchFamily="34" charset="0"/>
                      <a:ea typeface="SimSun" panose="02010600030101010101" pitchFamily="2" charset="-122"/>
                    </a:rPr>
                    <a:t>S</a:t>
                  </a:r>
                  <a:r>
                    <a:rPr lang="en-US" sz="2000" baseline="-25000" dirty="0">
                      <a:effectLst/>
                      <a:latin typeface="Calibri" panose="020F0502020204030204" pitchFamily="34" charset="0"/>
                      <a:ea typeface="SimSun" panose="02010600030101010101" pitchFamily="2" charset="-122"/>
                    </a:rPr>
                    <a:t>1</a:t>
                  </a:r>
                  <a:endParaRPr lang="en-SG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endParaRPr>
                </a:p>
                <a:p>
                  <a:pPr>
                    <a:spcAft>
                      <a:spcPts val="600"/>
                    </a:spcAft>
                  </a:pPr>
                  <a:r>
                    <a:rPr lang="en-US" sz="2000" dirty="0">
                      <a:effectLst/>
                      <a:latin typeface="Calibri" panose="020F0502020204030204" pitchFamily="34" charset="0"/>
                      <a:ea typeface="SimSun" panose="02010600030101010101" pitchFamily="2" charset="-122"/>
                    </a:rPr>
                    <a:t>S</a:t>
                  </a:r>
                  <a:r>
                    <a:rPr lang="en-US" sz="2000" baseline="-25000" dirty="0">
                      <a:effectLst/>
                      <a:latin typeface="Calibri" panose="020F0502020204030204" pitchFamily="34" charset="0"/>
                      <a:ea typeface="SimSun" panose="02010600030101010101" pitchFamily="2" charset="-122"/>
                    </a:rPr>
                    <a:t>0</a:t>
                  </a:r>
                  <a:endParaRPr lang="en-SG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endParaRPr>
                </a:p>
              </p:txBody>
            </p:sp>
            <p:sp>
              <p:nvSpPr>
                <p:cNvPr id="91" name="Text Box 6">
                  <a:extLst>
                    <a:ext uri="{FF2B5EF4-FFF2-40B4-BE49-F238E27FC236}">
                      <a16:creationId xmlns:a16="http://schemas.microsoft.com/office/drawing/2014/main" id="{DECFB7C8-3AC6-4976-9684-402A17976FA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64278" y="850973"/>
                  <a:ext cx="380559" cy="2877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2000" dirty="0">
                      <a:effectLst/>
                      <a:latin typeface="Calibri" panose="020F0502020204030204" pitchFamily="34" charset="0"/>
                      <a:ea typeface="SimSun" panose="02010600030101010101" pitchFamily="2" charset="-122"/>
                    </a:rPr>
                    <a:t>EN</a:t>
                  </a:r>
                  <a:endParaRPr lang="en-SG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endParaRPr>
                </a:p>
              </p:txBody>
            </p:sp>
          </p:grpSp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635E2E2D-6D00-44DE-BAE9-09BBC1607F25}"/>
                  </a:ext>
                </a:extLst>
              </p:cNvPr>
              <p:cNvGrpSpPr/>
              <p:nvPr/>
            </p:nvGrpSpPr>
            <p:grpSpPr>
              <a:xfrm>
                <a:off x="-14473" y="484865"/>
                <a:ext cx="468781" cy="576124"/>
                <a:chOff x="-14473" y="8915"/>
                <a:chExt cx="468781" cy="576124"/>
              </a:xfrm>
            </p:grpSpPr>
            <p:grpSp>
              <p:nvGrpSpPr>
                <p:cNvPr id="83" name="Group 82">
                  <a:extLst>
                    <a:ext uri="{FF2B5EF4-FFF2-40B4-BE49-F238E27FC236}">
                      <a16:creationId xmlns:a16="http://schemas.microsoft.com/office/drawing/2014/main" id="{27A9E892-BFB9-406A-8C54-4E37E8E937E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31721" y="155686"/>
                  <a:ext cx="222587" cy="259167"/>
                  <a:chOff x="6048" y="3038402"/>
                  <a:chExt cx="234" cy="259167"/>
                </a:xfrm>
              </p:grpSpPr>
              <p:cxnSp>
                <p:nvCxnSpPr>
                  <p:cNvPr id="85" name="Line 20">
                    <a:extLst>
                      <a:ext uri="{FF2B5EF4-FFF2-40B4-BE49-F238E27FC236}">
                        <a16:creationId xmlns:a16="http://schemas.microsoft.com/office/drawing/2014/main" id="{B53460A4-3DF7-4B0D-8381-C762FBDEDF53}"/>
                      </a:ext>
                    </a:extLst>
                  </p:cNvPr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6048" y="3038402"/>
                    <a:ext cx="234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86" name="Line 22">
                    <a:extLst>
                      <a:ext uri="{FF2B5EF4-FFF2-40B4-BE49-F238E27FC236}">
                        <a16:creationId xmlns:a16="http://schemas.microsoft.com/office/drawing/2014/main" id="{8D451605-684B-44C0-BC75-C65B530FA747}"/>
                      </a:ext>
                    </a:extLst>
                  </p:cNvPr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6048" y="3297569"/>
                    <a:ext cx="234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sp>
              <p:nvSpPr>
                <p:cNvPr id="84" name="Text Box 24">
                  <a:extLst>
                    <a:ext uri="{FF2B5EF4-FFF2-40B4-BE49-F238E27FC236}">
                      <a16:creationId xmlns:a16="http://schemas.microsoft.com/office/drawing/2014/main" id="{E3B07C71-CFAF-4823-9C5C-9DE3E8AA097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-14473" y="8915"/>
                  <a:ext cx="300355" cy="57612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 algn="ctr">
                    <a:spcAft>
                      <a:spcPts val="600"/>
                    </a:spcAft>
                  </a:pPr>
                  <a:r>
                    <a:rPr lang="en-US" sz="2400" i="1" dirty="0"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  <a:ea typeface="SimSun" panose="02010600030101010101" pitchFamily="2" charset="-122"/>
                    </a:rPr>
                    <a:t>A</a:t>
                  </a:r>
                  <a:endParaRPr lang="en-SG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endParaRPr>
                </a:p>
                <a:p>
                  <a:pPr algn="ctr">
                    <a:spcAft>
                      <a:spcPts val="600"/>
                    </a:spcAft>
                  </a:pPr>
                  <a:r>
                    <a:rPr lang="en-US" sz="2400" i="1" dirty="0"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  <a:ea typeface="SimSun" panose="02010600030101010101" pitchFamily="2" charset="-122"/>
                    </a:rPr>
                    <a:t>B</a:t>
                  </a:r>
                  <a:endParaRPr lang="en-SG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endParaRPr>
                </a:p>
              </p:txBody>
            </p:sp>
          </p:grp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7B3ACD78-0897-4541-9804-DC6D42AF69B1}"/>
                  </a:ext>
                </a:extLst>
              </p:cNvPr>
              <p:cNvGrpSpPr/>
              <p:nvPr/>
            </p:nvGrpSpPr>
            <p:grpSpPr>
              <a:xfrm>
                <a:off x="766116" y="1185547"/>
                <a:ext cx="220028" cy="443525"/>
                <a:chOff x="47864" y="0"/>
                <a:chExt cx="220028" cy="443525"/>
              </a:xfrm>
            </p:grpSpPr>
            <p:sp>
              <p:nvSpPr>
                <p:cNvPr id="81" name="Text Box 24">
                  <a:extLst>
                    <a:ext uri="{FF2B5EF4-FFF2-40B4-BE49-F238E27FC236}">
                      <a16:creationId xmlns:a16="http://schemas.microsoft.com/office/drawing/2014/main" id="{AD733707-1B1E-48E7-BE39-22480CBB140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7864" y="199423"/>
                  <a:ext cx="220028" cy="24410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2400" i="1" dirty="0"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  <a:ea typeface="SimSun" panose="02010600030101010101" pitchFamily="2" charset="-122"/>
                    </a:rPr>
                    <a:t>C</a:t>
                  </a:r>
                  <a:endParaRPr lang="en-SG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endParaRPr>
                </a:p>
              </p:txBody>
            </p:sp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id="{25530460-9070-4035-8E96-760AF935E715}"/>
                    </a:ext>
                  </a:extLst>
                </p:cNvPr>
                <p:cNvCxnSpPr/>
                <p:nvPr/>
              </p:nvCxnSpPr>
              <p:spPr>
                <a:xfrm>
                  <a:off x="163852" y="0"/>
                  <a:ext cx="0" cy="19942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DC0005C4-0BF1-495B-AC42-8911D763304B}"/>
                  </a:ext>
                </a:extLst>
              </p:cNvPr>
              <p:cNvGrpSpPr/>
              <p:nvPr/>
            </p:nvGrpSpPr>
            <p:grpSpPr>
              <a:xfrm>
                <a:off x="1986055" y="178662"/>
                <a:ext cx="438897" cy="623982"/>
                <a:chOff x="24566" y="54627"/>
                <a:chExt cx="438897" cy="623982"/>
              </a:xfrm>
            </p:grpSpPr>
            <p:sp>
              <p:nvSpPr>
                <p:cNvPr id="76" name="Flowchart: Extract 75">
                  <a:extLst>
                    <a:ext uri="{FF2B5EF4-FFF2-40B4-BE49-F238E27FC236}">
                      <a16:creationId xmlns:a16="http://schemas.microsoft.com/office/drawing/2014/main" id="{DC7E47F8-93E1-4E5D-AD1F-2CB01E1F6C0C}"/>
                    </a:ext>
                  </a:extLst>
                </p:cNvPr>
                <p:cNvSpPr/>
                <p:nvPr/>
              </p:nvSpPr>
              <p:spPr>
                <a:xfrm rot="5400000">
                  <a:off x="27404" y="99517"/>
                  <a:ext cx="480949" cy="391169"/>
                </a:xfrm>
                <a:prstGeom prst="flowChartExtra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SG"/>
                </a:p>
              </p:txBody>
            </p:sp>
            <p:sp>
              <p:nvSpPr>
                <p:cNvPr id="77" name="Text Box 6">
                  <a:extLst>
                    <a:ext uri="{FF2B5EF4-FFF2-40B4-BE49-F238E27FC236}">
                      <a16:creationId xmlns:a16="http://schemas.microsoft.com/office/drawing/2014/main" id="{F3992B59-591F-4DC2-AF49-AE38D0C62FB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44728" y="211196"/>
                  <a:ext cx="301276" cy="2848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>
                    <a:spcAft>
                      <a:spcPts val="0"/>
                    </a:spcAft>
                  </a:pPr>
                  <a:r>
                    <a:rPr lang="en-US" sz="1600" dirty="0">
                      <a:effectLst/>
                      <a:latin typeface="Calibri" panose="020F0502020204030204" pitchFamily="34" charset="0"/>
                      <a:ea typeface="SimSun" panose="02010600030101010101" pitchFamily="2" charset="-122"/>
                    </a:rPr>
                    <a:t>S</a:t>
                  </a:r>
                  <a:r>
                    <a:rPr lang="en-US" sz="1600" baseline="-25000" dirty="0">
                      <a:effectLst/>
                      <a:latin typeface="Calibri" panose="020F0502020204030204" pitchFamily="34" charset="0"/>
                      <a:ea typeface="SimSun" panose="02010600030101010101" pitchFamily="2" charset="-122"/>
                    </a:rPr>
                    <a:t>0</a:t>
                  </a:r>
                  <a:endParaRPr lang="en-SG" sz="16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endParaRPr>
                </a:p>
              </p:txBody>
            </p:sp>
            <p:sp>
              <p:nvSpPr>
                <p:cNvPr id="78" name="Text Box 6">
                  <a:extLst>
                    <a:ext uri="{FF2B5EF4-FFF2-40B4-BE49-F238E27FC236}">
                      <a16:creationId xmlns:a16="http://schemas.microsoft.com/office/drawing/2014/main" id="{5E85510B-5208-428E-8F75-6B19132EFB7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566" y="99752"/>
                  <a:ext cx="212607" cy="5073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>
                    <a:spcAft>
                      <a:spcPts val="600"/>
                    </a:spcAft>
                  </a:pPr>
                  <a:r>
                    <a:rPr lang="en-US" sz="1600" dirty="0">
                      <a:effectLst/>
                      <a:latin typeface="Calibri" panose="020F0502020204030204" pitchFamily="34" charset="0"/>
                      <a:ea typeface="SimSun" panose="02010600030101010101" pitchFamily="2" charset="-122"/>
                      <a:cs typeface="Calibri" panose="020F0502020204030204" pitchFamily="34" charset="0"/>
                    </a:rPr>
                    <a:t>0</a:t>
                  </a:r>
                  <a:endParaRPr lang="en-SG" sz="1600" dirty="0">
                    <a:effectLst/>
                    <a:latin typeface="Calibri" panose="020F0502020204030204" pitchFamily="34" charset="0"/>
                    <a:ea typeface="SimSun" panose="02010600030101010101" pitchFamily="2" charset="-122"/>
                    <a:cs typeface="Calibri" panose="020F0502020204030204" pitchFamily="34" charset="0"/>
                  </a:endParaRPr>
                </a:p>
                <a:p>
                  <a:pPr>
                    <a:spcAft>
                      <a:spcPts val="600"/>
                    </a:spcAft>
                  </a:pPr>
                  <a:r>
                    <a:rPr lang="en-US" sz="1600" dirty="0">
                      <a:effectLst/>
                      <a:latin typeface="Calibri" panose="020F0502020204030204" pitchFamily="34" charset="0"/>
                      <a:ea typeface="SimSun" panose="02010600030101010101" pitchFamily="2" charset="-122"/>
                      <a:cs typeface="Calibri" panose="020F0502020204030204" pitchFamily="34" charset="0"/>
                    </a:rPr>
                    <a:t>1</a:t>
                  </a:r>
                  <a:endParaRPr lang="en-SG" sz="2000" dirty="0">
                    <a:effectLst/>
                    <a:latin typeface="Calibri" panose="020F0502020204030204" pitchFamily="34" charset="0"/>
                    <a:ea typeface="SimSun" panose="02010600030101010101" pitchFamily="2" charset="-122"/>
                    <a:cs typeface="Calibri" panose="020F0502020204030204" pitchFamily="34" charset="0"/>
                  </a:endParaRPr>
                </a:p>
              </p:txBody>
            </p:sp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id="{A65AEA82-1997-4D22-96D6-A5213058371C}"/>
                    </a:ext>
                  </a:extLst>
                </p:cNvPr>
                <p:cNvCxnSpPr/>
                <p:nvPr/>
              </p:nvCxnSpPr>
              <p:spPr>
                <a:xfrm>
                  <a:off x="288454" y="409605"/>
                  <a:ext cx="0" cy="8446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0" name="Text Box 24">
                  <a:extLst>
                    <a:ext uri="{FF2B5EF4-FFF2-40B4-BE49-F238E27FC236}">
                      <a16:creationId xmlns:a16="http://schemas.microsoft.com/office/drawing/2014/main" id="{4548BF81-2A19-47A5-8039-8F73B4DCD09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41343" y="435566"/>
                  <a:ext cx="300355" cy="24304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2400" i="1" dirty="0"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  <a:ea typeface="SimSun" panose="02010600030101010101" pitchFamily="2" charset="-122"/>
                    </a:rPr>
                    <a:t>D</a:t>
                  </a:r>
                  <a:endParaRPr lang="en-SG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endParaRPr>
                </a:p>
              </p:txBody>
            </p:sp>
          </p:grp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772FDE59-A537-46A6-B18E-947C0CCC78C4}"/>
                  </a:ext>
                </a:extLst>
              </p:cNvPr>
              <p:cNvGrpSpPr/>
              <p:nvPr/>
            </p:nvGrpSpPr>
            <p:grpSpPr>
              <a:xfrm>
                <a:off x="1992038" y="692111"/>
                <a:ext cx="432914" cy="623982"/>
                <a:chOff x="30549" y="54627"/>
                <a:chExt cx="432914" cy="623982"/>
              </a:xfrm>
            </p:grpSpPr>
            <p:sp>
              <p:nvSpPr>
                <p:cNvPr id="71" name="Flowchart: Extract 70">
                  <a:extLst>
                    <a:ext uri="{FF2B5EF4-FFF2-40B4-BE49-F238E27FC236}">
                      <a16:creationId xmlns:a16="http://schemas.microsoft.com/office/drawing/2014/main" id="{E025C72C-B0DD-4481-BD54-E3EC09B21565}"/>
                    </a:ext>
                  </a:extLst>
                </p:cNvPr>
                <p:cNvSpPr/>
                <p:nvPr/>
              </p:nvSpPr>
              <p:spPr>
                <a:xfrm rot="5400000">
                  <a:off x="27404" y="99517"/>
                  <a:ext cx="480949" cy="391169"/>
                </a:xfrm>
                <a:prstGeom prst="flowChartExtra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SG"/>
                </a:p>
              </p:txBody>
            </p:sp>
            <p:sp>
              <p:nvSpPr>
                <p:cNvPr id="72" name="Text Box 6">
                  <a:extLst>
                    <a:ext uri="{FF2B5EF4-FFF2-40B4-BE49-F238E27FC236}">
                      <a16:creationId xmlns:a16="http://schemas.microsoft.com/office/drawing/2014/main" id="{8A6FEF59-AFB4-4E16-86BB-D5AC79544CB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38376" y="212273"/>
                  <a:ext cx="301276" cy="2848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>
                    <a:spcAft>
                      <a:spcPts val="0"/>
                    </a:spcAft>
                  </a:pPr>
                  <a:r>
                    <a:rPr lang="en-US" sz="1600" dirty="0">
                      <a:effectLst/>
                      <a:latin typeface="Calibri" panose="020F0502020204030204" pitchFamily="34" charset="0"/>
                      <a:ea typeface="SimSun" panose="02010600030101010101" pitchFamily="2" charset="-122"/>
                    </a:rPr>
                    <a:t>S</a:t>
                  </a:r>
                  <a:r>
                    <a:rPr lang="en-US" sz="1600" baseline="-25000" dirty="0">
                      <a:effectLst/>
                      <a:latin typeface="Calibri" panose="020F0502020204030204" pitchFamily="34" charset="0"/>
                      <a:ea typeface="SimSun" panose="02010600030101010101" pitchFamily="2" charset="-122"/>
                    </a:rPr>
                    <a:t>0</a:t>
                  </a:r>
                  <a:endParaRPr lang="en-SG" sz="16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endParaRPr>
                </a:p>
              </p:txBody>
            </p:sp>
            <p:sp>
              <p:nvSpPr>
                <p:cNvPr id="73" name="Text Box 6">
                  <a:extLst>
                    <a:ext uri="{FF2B5EF4-FFF2-40B4-BE49-F238E27FC236}">
                      <a16:creationId xmlns:a16="http://schemas.microsoft.com/office/drawing/2014/main" id="{C930FAB6-BD1F-4696-9703-8421FE8B556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0549" y="72579"/>
                  <a:ext cx="255873" cy="5073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>
                    <a:spcAft>
                      <a:spcPts val="600"/>
                    </a:spcAft>
                  </a:pPr>
                  <a:r>
                    <a:rPr lang="en-US" sz="1600" dirty="0">
                      <a:effectLst/>
                      <a:latin typeface="Calibri" panose="020F0502020204030204" pitchFamily="34" charset="0"/>
                      <a:ea typeface="SimSun" panose="02010600030101010101" pitchFamily="2" charset="-122"/>
                      <a:cs typeface="Calibri" panose="020F0502020204030204" pitchFamily="34" charset="0"/>
                    </a:rPr>
                    <a:t>0</a:t>
                  </a:r>
                  <a:endParaRPr lang="en-SG" sz="1600" dirty="0">
                    <a:effectLst/>
                    <a:latin typeface="Calibri" panose="020F0502020204030204" pitchFamily="34" charset="0"/>
                    <a:ea typeface="SimSun" panose="02010600030101010101" pitchFamily="2" charset="-122"/>
                    <a:cs typeface="Calibri" panose="020F0502020204030204" pitchFamily="34" charset="0"/>
                  </a:endParaRPr>
                </a:p>
                <a:p>
                  <a:pPr>
                    <a:spcAft>
                      <a:spcPts val="600"/>
                    </a:spcAft>
                  </a:pPr>
                  <a:r>
                    <a:rPr lang="en-US" sz="1600" dirty="0">
                      <a:effectLst/>
                      <a:latin typeface="Calibri" panose="020F0502020204030204" pitchFamily="34" charset="0"/>
                      <a:ea typeface="SimSun" panose="02010600030101010101" pitchFamily="2" charset="-122"/>
                      <a:cs typeface="Calibri" panose="020F0502020204030204" pitchFamily="34" charset="0"/>
                    </a:rPr>
                    <a:t>1</a:t>
                  </a:r>
                  <a:endParaRPr lang="en-SG" sz="1600" dirty="0">
                    <a:effectLst/>
                    <a:latin typeface="Calibri" panose="020F0502020204030204" pitchFamily="34" charset="0"/>
                    <a:ea typeface="SimSun" panose="02010600030101010101" pitchFamily="2" charset="-122"/>
                    <a:cs typeface="Calibri" panose="020F0502020204030204" pitchFamily="34" charset="0"/>
                  </a:endParaRPr>
                </a:p>
              </p:txBody>
            </p:sp>
            <p:cxnSp>
              <p:nvCxnSpPr>
                <p:cNvPr id="74" name="Straight Connector 73">
                  <a:extLst>
                    <a:ext uri="{FF2B5EF4-FFF2-40B4-BE49-F238E27FC236}">
                      <a16:creationId xmlns:a16="http://schemas.microsoft.com/office/drawing/2014/main" id="{4F744C24-B648-49F0-A76E-615E15E9E10B}"/>
                    </a:ext>
                  </a:extLst>
                </p:cNvPr>
                <p:cNvCxnSpPr/>
                <p:nvPr/>
              </p:nvCxnSpPr>
              <p:spPr>
                <a:xfrm>
                  <a:off x="288454" y="409605"/>
                  <a:ext cx="0" cy="8446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5" name="Text Box 24">
                  <a:extLst>
                    <a:ext uri="{FF2B5EF4-FFF2-40B4-BE49-F238E27FC236}">
                      <a16:creationId xmlns:a16="http://schemas.microsoft.com/office/drawing/2014/main" id="{998E1765-4EE5-4944-9031-8E17195741A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41343" y="435566"/>
                  <a:ext cx="300355" cy="24304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2400" i="1" dirty="0"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  <a:ea typeface="SimSun" panose="02010600030101010101" pitchFamily="2" charset="-122"/>
                    </a:rPr>
                    <a:t>D</a:t>
                  </a:r>
                  <a:endParaRPr lang="en-SG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endParaRPr>
                </a:p>
              </p:txBody>
            </p:sp>
          </p:grp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1B9229BC-6850-4950-B095-018FAAE774C7}"/>
                </a:ext>
              </a:extLst>
            </p:cNvPr>
            <p:cNvGrpSpPr/>
            <p:nvPr/>
          </p:nvGrpSpPr>
          <p:grpSpPr>
            <a:xfrm>
              <a:off x="2423016" y="409605"/>
              <a:ext cx="1222557" cy="521140"/>
              <a:chOff x="0" y="0"/>
              <a:chExt cx="1222557" cy="521140"/>
            </a:xfrm>
          </p:grpSpPr>
          <p:cxnSp>
            <p:nvCxnSpPr>
              <p:cNvPr id="56" name="Line 10">
                <a:extLst>
                  <a:ext uri="{FF2B5EF4-FFF2-40B4-BE49-F238E27FC236}">
                    <a16:creationId xmlns:a16="http://schemas.microsoft.com/office/drawing/2014/main" id="{0F374AEA-06F5-41A9-A243-5518A308AA71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0" y="4807"/>
                <a:ext cx="32004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7" name="Line 11">
                <a:extLst>
                  <a:ext uri="{FF2B5EF4-FFF2-40B4-BE49-F238E27FC236}">
                    <a16:creationId xmlns:a16="http://schemas.microsoft.com/office/drawing/2014/main" id="{27147F68-30E2-452F-AAB2-9100BBDE5FA5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0" y="521140"/>
                <a:ext cx="32004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8" name="Line 12">
                <a:extLst>
                  <a:ext uri="{FF2B5EF4-FFF2-40B4-BE49-F238E27FC236}">
                    <a16:creationId xmlns:a16="http://schemas.microsoft.com/office/drawing/2014/main" id="{96F2AF53-FCD9-4DDE-A6D5-F36E5DF2FF4D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695175" y="255762"/>
                <a:ext cx="32004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59" name="Text Box 24">
                <a:extLst>
                  <a:ext uri="{FF2B5EF4-FFF2-40B4-BE49-F238E27FC236}">
                    <a16:creationId xmlns:a16="http://schemas.microsoft.com/office/drawing/2014/main" id="{B39C6BB6-22EB-4631-8AF7-AEAACA6C7AF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60063" y="114367"/>
                <a:ext cx="262494" cy="269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2400" i="1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SimSun" panose="02010600030101010101" pitchFamily="2" charset="-122"/>
                  </a:rPr>
                  <a:t>S</a:t>
                </a:r>
                <a:endParaRPr lang="en-SG" sz="24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  <p:pic>
            <p:nvPicPr>
              <p:cNvPr id="60" name="Picture 59">
                <a:extLst>
                  <a:ext uri="{FF2B5EF4-FFF2-40B4-BE49-F238E27FC236}">
                    <a16:creationId xmlns:a16="http://schemas.microsoft.com/office/drawing/2014/main" id="{42EE8B9C-5E63-4865-BA55-BDD4337C4E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98066" y="128843"/>
                <a:ext cx="335704" cy="262255"/>
              </a:xfrm>
              <a:prstGeom prst="rect">
                <a:avLst/>
              </a:prstGeom>
            </p:spPr>
          </p:pic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A1D272E3-ACD6-49AF-A9B2-91917CF55895}"/>
                  </a:ext>
                </a:extLst>
              </p:cNvPr>
              <p:cNvCxnSpPr/>
              <p:nvPr/>
            </p:nvCxnSpPr>
            <p:spPr>
              <a:xfrm rot="16200000" flipH="1">
                <a:off x="219226" y="102881"/>
                <a:ext cx="20576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0A858F04-3829-4CB7-8558-E8E6B449EC68}"/>
                  </a:ext>
                </a:extLst>
              </p:cNvPr>
              <p:cNvCxnSpPr/>
              <p:nvPr/>
            </p:nvCxnSpPr>
            <p:spPr>
              <a:xfrm rot="16200000" flipH="1">
                <a:off x="213456" y="417297"/>
                <a:ext cx="20752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Line 12">
                <a:extLst>
                  <a:ext uri="{FF2B5EF4-FFF2-40B4-BE49-F238E27FC236}">
                    <a16:creationId xmlns:a16="http://schemas.microsoft.com/office/drawing/2014/main" id="{0840A884-D2F5-4977-9A4A-27AF977054D7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320184" y="200956"/>
                <a:ext cx="112498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4" name="Line 12">
                <a:extLst>
                  <a:ext uri="{FF2B5EF4-FFF2-40B4-BE49-F238E27FC236}">
                    <a16:creationId xmlns:a16="http://schemas.microsoft.com/office/drawing/2014/main" id="{5832D72C-5242-4ED2-A2EF-2F48B570A099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320184" y="313453"/>
                <a:ext cx="112498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E9D86DF6-317B-4C0D-84D9-B01E701BF078}"/>
              </a:ext>
            </a:extLst>
          </p:cNvPr>
          <p:cNvSpPr txBox="1"/>
          <p:nvPr/>
        </p:nvSpPr>
        <p:spPr>
          <a:xfrm>
            <a:off x="6918001" y="3304513"/>
            <a:ext cx="4435799" cy="5232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/>
              <a:t>S</a:t>
            </a:r>
            <a:r>
              <a:rPr lang="en-US" sz="2800" dirty="0"/>
              <a:t>(</a:t>
            </a:r>
            <a:r>
              <a:rPr lang="en-US" sz="2800" i="1" dirty="0"/>
              <a:t>A,B,C,D</a:t>
            </a:r>
            <a:r>
              <a:rPr lang="en-US" sz="2800" dirty="0"/>
              <a:t>) = </a:t>
            </a:r>
            <a:r>
              <a:rPr lang="en-US" sz="2800" dirty="0">
                <a:sym typeface="Symbol" panose="05050102010706020507" pitchFamily="18" charset="2"/>
              </a:rPr>
              <a:t></a:t>
            </a:r>
            <a:r>
              <a:rPr lang="en-US" sz="2800" dirty="0"/>
              <a:t>m(</a:t>
            </a:r>
            <a:r>
              <a:rPr lang="en-US" sz="2800" b="1" dirty="0"/>
              <a:t>2,7,10,15</a:t>
            </a:r>
            <a:r>
              <a:rPr lang="en-US" sz="2800" dirty="0"/>
              <a:t>).</a:t>
            </a:r>
            <a:endParaRPr lang="en-US" sz="4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80D319-9693-C288-7E82-C3B1FC4C5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Q5. Finding boolean fn from diagram</a:t>
            </a:r>
          </a:p>
        </p:txBody>
      </p:sp>
    </p:spTree>
    <p:extLst>
      <p:ext uri="{BB962C8B-B14F-4D97-AF65-F5344CB8AC3E}">
        <p14:creationId xmlns:p14="http://schemas.microsoft.com/office/powerpoint/2010/main" val="2367828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6E162-1F71-4B5A-F685-F41006BA6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 of Tutorial 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BDEF9-7024-1337-E6A5-0A13F8EED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08550"/>
          </a:xfrm>
        </p:spPr>
        <p:txBody>
          <a:bodyPr>
            <a:normAutofit/>
          </a:bodyPr>
          <a:lstStyle/>
          <a:p>
            <a:r>
              <a:rPr lang="en-US" sz="2800" dirty="0"/>
              <a:t>Slides uploaded on </a:t>
            </a:r>
            <a:r>
              <a:rPr lang="en-US" dirty="0">
                <a:hlinkClick r:id="rId3"/>
              </a:rPr>
              <a:t>github.com/</a:t>
            </a:r>
            <a:r>
              <a:rPr lang="en-US" dirty="0" err="1">
                <a:hlinkClick r:id="rId3"/>
              </a:rPr>
              <a:t>theodoreleebrant</a:t>
            </a:r>
            <a:r>
              <a:rPr lang="en-US" dirty="0">
                <a:hlinkClick r:id="rId3"/>
              </a:rPr>
              <a:t>/TA-2425S1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sz="2800" dirty="0"/>
              <a:t>Email: </a:t>
            </a:r>
            <a:r>
              <a:rPr lang="en-US" sz="2800" dirty="0">
                <a:hlinkClick r:id="rId4"/>
              </a:rPr>
              <a:t>theo@comp.nus.edu.sg</a:t>
            </a:r>
            <a:r>
              <a:rPr lang="en-US" sz="2800" dirty="0"/>
              <a:t> </a:t>
            </a:r>
            <a:endParaRPr lang="en-US" dirty="0"/>
          </a:p>
          <a:p>
            <a:endParaRPr lang="en-US" dirty="0"/>
          </a:p>
          <a:p>
            <a:r>
              <a:rPr lang="en-US" dirty="0"/>
              <a:t>Anonymous feedback:	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>
                <a:hlinkClick r:id="rId5"/>
              </a:rPr>
              <a:t>bit.ly/feedback-</a:t>
            </a:r>
            <a:r>
              <a:rPr lang="en-US" dirty="0" err="1">
                <a:hlinkClick r:id="rId5"/>
              </a:rPr>
              <a:t>theodore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  (or scan on the right)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2D377561-E0D1-C0C2-E43D-0F9A8816854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229" y="2565400"/>
            <a:ext cx="3429000" cy="3429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E9E19E4-0AC7-0440-7EAA-BF7B627376B0}"/>
              </a:ext>
            </a:extLst>
          </p:cNvPr>
          <p:cNvSpPr txBox="1"/>
          <p:nvPr/>
        </p:nvSpPr>
        <p:spPr>
          <a:xfrm>
            <a:off x="0" y="6488668"/>
            <a:ext cx="5369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latin typeface="AndesNeue Alt 2 Book" panose="00000500000000000000" pitchFamily="2" charset="0"/>
              </a:rPr>
              <a:t>(Also reminder for me to take attendance)</a:t>
            </a:r>
          </a:p>
        </p:txBody>
      </p:sp>
    </p:spTree>
    <p:extLst>
      <p:ext uri="{BB962C8B-B14F-4D97-AF65-F5344CB8AC3E}">
        <p14:creationId xmlns:p14="http://schemas.microsoft.com/office/powerpoint/2010/main" val="1422821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3D88C-FE81-A732-B5B7-2C296FFC4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00E56-604B-1F4E-D3D1-CE0F5EEA46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r>
              <a:rPr lang="en-SG"/>
              <a:t>Decoders and Encoders</a:t>
            </a:r>
            <a:endParaRPr lang="en-SG" dirty="0"/>
          </a:p>
          <a:p>
            <a:endParaRPr lang="en-SG" dirty="0"/>
          </a:p>
          <a:p>
            <a:r>
              <a:rPr lang="en-SG"/>
              <a:t>Multiplexers and Demultiplexers</a:t>
            </a:r>
            <a:endParaRPr lang="en-SG" dirty="0"/>
          </a:p>
          <a:p>
            <a:endParaRPr lang="en-SG" dirty="0"/>
          </a:p>
          <a:p>
            <a:r>
              <a:rPr lang="en-SG"/>
              <a:t>Half adders, Full-adders, Multi-bit adders</a:t>
            </a:r>
            <a:endParaRPr lang="en-SG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522666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3D88C-FE81-A732-B5B7-2C296FFC4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00E56-604B-1F4E-D3D1-CE0F5EEA46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pPr marL="0" indent="0">
              <a:buNone/>
            </a:pPr>
            <a:r>
              <a:rPr lang="en-SG" dirty="0"/>
              <a:t>Q1</a:t>
            </a:r>
            <a:r>
              <a:rPr lang="en-SG"/>
              <a:t>) Using multiplexers</a:t>
            </a:r>
            <a:endParaRPr lang="en-SG" dirty="0"/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/>
              <a:t>Q2</a:t>
            </a:r>
            <a:r>
              <a:rPr lang="en-SG"/>
              <a:t>) Implementing boolean functions with decorders</a:t>
            </a:r>
            <a:endParaRPr lang="en-SG" dirty="0"/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/>
              <a:t>Q3) [Past paper] Block-level design</a:t>
            </a:r>
          </a:p>
          <a:p>
            <a:pPr marL="0" indent="0">
              <a:buNone/>
            </a:pPr>
            <a:endParaRPr lang="en-SG"/>
          </a:p>
          <a:p>
            <a:pPr marL="0" indent="0">
              <a:buNone/>
            </a:pPr>
            <a:r>
              <a:rPr lang="en-SG"/>
              <a:t>Q4) [Past paper] Equivalent gate</a:t>
            </a:r>
          </a:p>
          <a:p>
            <a:pPr marL="0" indent="0">
              <a:buNone/>
            </a:pPr>
            <a:endParaRPr lang="en-SG"/>
          </a:p>
          <a:p>
            <a:pPr marL="0" indent="0">
              <a:buNone/>
            </a:pPr>
            <a:r>
              <a:rPr lang="en-SG"/>
              <a:t>Q5) [Past paper] Finding boolean function from diagram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929059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81BCB04-8479-B44A-46E7-5A96D252F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Q1) Using multiplexers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D0CF160-BE0B-4FD8-A62D-12B713321426}"/>
              </a:ext>
            </a:extLst>
          </p:cNvPr>
          <p:cNvSpPr txBox="1"/>
          <p:nvPr/>
        </p:nvSpPr>
        <p:spPr>
          <a:xfrm>
            <a:off x="3722729" y="2241550"/>
            <a:ext cx="58105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i="1" dirty="0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SG" sz="32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SG" sz="3200" i="1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SG" sz="3200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SG" sz="3200" i="1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SG" sz="3200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SG" sz="3200" i="1" dirty="0">
                <a:latin typeface="Calibri" panose="020F0502020204030204" pitchFamily="34" charset="0"/>
                <a:cs typeface="Calibri" panose="020F0502020204030204" pitchFamily="34" charset="0"/>
              </a:rPr>
              <a:t>Z</a:t>
            </a:r>
            <a:r>
              <a:rPr lang="en-SG" sz="3200" dirty="0">
                <a:latin typeface="Calibri" panose="020F0502020204030204" pitchFamily="34" charset="0"/>
                <a:cs typeface="Calibri" panose="020F0502020204030204" pitchFamily="34" charset="0"/>
              </a:rPr>
              <a:t>) = </a:t>
            </a:r>
            <a:r>
              <a:rPr lang="en-SG" sz="3200" dirty="0">
                <a:latin typeface="Symbol" panose="05050102010706020507" pitchFamily="18" charset="2"/>
                <a:cs typeface="Calibri" panose="020F0502020204030204" pitchFamily="34" charset="0"/>
              </a:rPr>
              <a:t>P</a:t>
            </a:r>
            <a:r>
              <a:rPr lang="en-SG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SG" sz="3200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SG" sz="3200" dirty="0">
                <a:latin typeface="Calibri" panose="020F0502020204030204" pitchFamily="34" charset="0"/>
                <a:cs typeface="Calibri" panose="020F0502020204030204" pitchFamily="34" charset="0"/>
              </a:rPr>
              <a:t>(1,5,6) ∙ </a:t>
            </a:r>
            <a:r>
              <a:rPr lang="en-SG" sz="3200" i="1" dirty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SG" sz="3200" dirty="0">
                <a:latin typeface="Calibri" panose="020F0502020204030204" pitchFamily="34" charset="0"/>
                <a:cs typeface="Calibri" panose="020F0502020204030204" pitchFamily="34" charset="0"/>
              </a:rPr>
              <a:t>(4)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Slide Number Placeholder 1">
            <a:extLst>
              <a:ext uri="{FF2B5EF4-FFF2-40B4-BE49-F238E27FC236}">
                <a16:creationId xmlns:a16="http://schemas.microsoft.com/office/drawing/2014/main" id="{3781D816-0115-430F-BA6F-09C52533C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z="1600" smtClean="0"/>
              <a:t>4</a:t>
            </a:fld>
            <a:endParaRPr lang="en-SG" sz="1600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9ABBD52-8143-49E6-B733-D176BD092B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3211500"/>
              </p:ext>
            </p:extLst>
          </p:nvPr>
        </p:nvGraphicFramePr>
        <p:xfrm>
          <a:off x="879997" y="2241550"/>
          <a:ext cx="226988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7470">
                  <a:extLst>
                    <a:ext uri="{9D8B030D-6E8A-4147-A177-3AD203B41FA5}">
                      <a16:colId xmlns:a16="http://schemas.microsoft.com/office/drawing/2014/main" val="2955693003"/>
                    </a:ext>
                  </a:extLst>
                </a:gridCol>
                <a:gridCol w="567470">
                  <a:extLst>
                    <a:ext uri="{9D8B030D-6E8A-4147-A177-3AD203B41FA5}">
                      <a16:colId xmlns:a16="http://schemas.microsoft.com/office/drawing/2014/main" val="2359493864"/>
                    </a:ext>
                  </a:extLst>
                </a:gridCol>
                <a:gridCol w="567470">
                  <a:extLst>
                    <a:ext uri="{9D8B030D-6E8A-4147-A177-3AD203B41FA5}">
                      <a16:colId xmlns:a16="http://schemas.microsoft.com/office/drawing/2014/main" val="2742440893"/>
                    </a:ext>
                  </a:extLst>
                </a:gridCol>
                <a:gridCol w="567470">
                  <a:extLst>
                    <a:ext uri="{9D8B030D-6E8A-4147-A177-3AD203B41FA5}">
                      <a16:colId xmlns:a16="http://schemas.microsoft.com/office/drawing/2014/main" val="383008668"/>
                    </a:ext>
                  </a:extLst>
                </a:gridCol>
              </a:tblGrid>
              <a:tr h="436192"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2400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US" sz="2400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solidFill>
                            <a:schemeClr val="tx1"/>
                          </a:solidFill>
                        </a:rPr>
                        <a:t>Z</a:t>
                      </a:r>
                      <a:endParaRPr lang="en-US" sz="2400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US" sz="24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8524421"/>
                  </a:ext>
                </a:extLst>
              </a:tr>
              <a:tr h="436192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259396"/>
                  </a:ext>
                </a:extLst>
              </a:tr>
              <a:tr h="436192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5111812"/>
                  </a:ext>
                </a:extLst>
              </a:tr>
              <a:tr h="436192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4037968"/>
                  </a:ext>
                </a:extLst>
              </a:tr>
              <a:tr h="436192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2396515"/>
                  </a:ext>
                </a:extLst>
              </a:tr>
              <a:tr h="436192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0679744"/>
                  </a:ext>
                </a:extLst>
              </a:tr>
              <a:tr h="436192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1425863"/>
                  </a:ext>
                </a:extLst>
              </a:tr>
              <a:tr h="436192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7326112"/>
                  </a:ext>
                </a:extLst>
              </a:tr>
              <a:tr h="436192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991234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681F4497-EF40-4B5C-A346-546CE45794AC}"/>
              </a:ext>
            </a:extLst>
          </p:cNvPr>
          <p:cNvSpPr txBox="1"/>
          <p:nvPr/>
        </p:nvSpPr>
        <p:spPr>
          <a:xfrm>
            <a:off x="2594397" y="3143982"/>
            <a:ext cx="4938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36DAF3-190E-4C2D-8168-35CCDDC70C52}"/>
              </a:ext>
            </a:extLst>
          </p:cNvPr>
          <p:cNvSpPr/>
          <p:nvPr/>
        </p:nvSpPr>
        <p:spPr>
          <a:xfrm>
            <a:off x="2671237" y="5010978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99A70AE-4274-444C-845B-9445E25C18E7}"/>
              </a:ext>
            </a:extLst>
          </p:cNvPr>
          <p:cNvSpPr/>
          <p:nvPr/>
        </p:nvSpPr>
        <p:spPr>
          <a:xfrm>
            <a:off x="2671237" y="5428878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7FFF1DC-6E5C-4889-A6DC-2B254CAF3AB5}"/>
              </a:ext>
            </a:extLst>
          </p:cNvPr>
          <p:cNvSpPr/>
          <p:nvPr/>
        </p:nvSpPr>
        <p:spPr>
          <a:xfrm>
            <a:off x="2667230" y="4527431"/>
            <a:ext cx="3433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i="1" dirty="0">
                <a:solidFill>
                  <a:srgbClr val="006600"/>
                </a:solidFill>
              </a:rPr>
              <a:t>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6A4D2FC-1949-4EE9-8553-FB5E71340495}"/>
              </a:ext>
            </a:extLst>
          </p:cNvPr>
          <p:cNvSpPr/>
          <p:nvPr/>
        </p:nvSpPr>
        <p:spPr>
          <a:xfrm>
            <a:off x="2658708" y="2687312"/>
            <a:ext cx="3449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solidFill>
                  <a:srgbClr val="0033CC"/>
                </a:solidFill>
              </a:rPr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8C728B-29DA-4538-BD74-FC5BC24B61EC}"/>
              </a:ext>
            </a:extLst>
          </p:cNvPr>
          <p:cNvSpPr/>
          <p:nvPr/>
        </p:nvSpPr>
        <p:spPr>
          <a:xfrm>
            <a:off x="2658708" y="4073336"/>
            <a:ext cx="3449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solidFill>
                  <a:srgbClr val="0033CC"/>
                </a:solidFill>
              </a:rPr>
              <a:t>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3A54048-7FF6-48FA-AA43-07DA680A9249}"/>
              </a:ext>
            </a:extLst>
          </p:cNvPr>
          <p:cNvSpPr/>
          <p:nvPr/>
        </p:nvSpPr>
        <p:spPr>
          <a:xfrm>
            <a:off x="2658708" y="3609514"/>
            <a:ext cx="3449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solidFill>
                  <a:srgbClr val="0033CC"/>
                </a:solidFill>
              </a:rPr>
              <a:t>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A0CC714-F73B-48DC-99F2-DCF68CB009FE}"/>
              </a:ext>
            </a:extLst>
          </p:cNvPr>
          <p:cNvSpPr/>
          <p:nvPr/>
        </p:nvSpPr>
        <p:spPr>
          <a:xfrm>
            <a:off x="2658708" y="5880554"/>
            <a:ext cx="3449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solidFill>
                  <a:srgbClr val="0033CC"/>
                </a:solidFill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0DAABF3-2EA2-4B5F-A1D2-D12A421462C4}"/>
              </a:ext>
            </a:extLst>
          </p:cNvPr>
          <p:cNvSpPr txBox="1"/>
          <p:nvPr/>
        </p:nvSpPr>
        <p:spPr>
          <a:xfrm>
            <a:off x="3722729" y="3143982"/>
            <a:ext cx="3442988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u="sng"/>
              <a:t>Note:</a:t>
            </a:r>
          </a:p>
          <a:p>
            <a:r>
              <a:rPr lang="en-US" sz="2400"/>
              <a:t>Using </a:t>
            </a:r>
            <a:r>
              <a:rPr lang="en-US" sz="2400" i="1" dirty="0"/>
              <a:t>d</a:t>
            </a:r>
            <a:r>
              <a:rPr lang="en-US" sz="2400" dirty="0"/>
              <a:t> instead of </a:t>
            </a:r>
            <a:r>
              <a:rPr lang="en-US" sz="2400" i="1" dirty="0"/>
              <a:t>X</a:t>
            </a:r>
            <a:r>
              <a:rPr lang="en-US" sz="2400" dirty="0"/>
              <a:t> for don’t care to avoid confusion with input </a:t>
            </a:r>
            <a:r>
              <a:rPr lang="en-US" sz="2400" i="1" dirty="0"/>
              <a:t>X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68249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14" grpId="0"/>
      <p:bldP spid="15" grpId="0"/>
      <p:bldP spid="18" grpId="0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DD0CF160-BE0B-4FD8-A62D-12B713321426}"/>
              </a:ext>
            </a:extLst>
          </p:cNvPr>
          <p:cNvSpPr txBox="1"/>
          <p:nvPr/>
        </p:nvSpPr>
        <p:spPr>
          <a:xfrm>
            <a:off x="6842073" y="2012368"/>
            <a:ext cx="58105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i="1" dirty="0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SG" sz="32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SG" sz="3200" i="1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SG" sz="3200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SG" sz="3200" i="1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SG" sz="3200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SG" sz="3200" i="1" dirty="0">
                <a:latin typeface="Calibri" panose="020F0502020204030204" pitchFamily="34" charset="0"/>
                <a:cs typeface="Calibri" panose="020F0502020204030204" pitchFamily="34" charset="0"/>
              </a:rPr>
              <a:t>Z</a:t>
            </a:r>
            <a:r>
              <a:rPr lang="en-SG" sz="3200" dirty="0">
                <a:latin typeface="Calibri" panose="020F0502020204030204" pitchFamily="34" charset="0"/>
                <a:cs typeface="Calibri" panose="020F0502020204030204" pitchFamily="34" charset="0"/>
              </a:rPr>
              <a:t>) = </a:t>
            </a:r>
            <a:r>
              <a:rPr lang="en-SG" sz="3200" dirty="0">
                <a:latin typeface="Symbol" panose="05050102010706020507" pitchFamily="18" charset="2"/>
                <a:cs typeface="Calibri" panose="020F0502020204030204" pitchFamily="34" charset="0"/>
              </a:rPr>
              <a:t>P</a:t>
            </a:r>
            <a:r>
              <a:rPr lang="en-SG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SG" sz="3200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SG" sz="3200" dirty="0">
                <a:latin typeface="Calibri" panose="020F0502020204030204" pitchFamily="34" charset="0"/>
                <a:cs typeface="Calibri" panose="020F0502020204030204" pitchFamily="34" charset="0"/>
              </a:rPr>
              <a:t>(1,5,6) ∙ </a:t>
            </a:r>
            <a:r>
              <a:rPr lang="en-SG" sz="3200" i="1" dirty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SG" sz="3200" dirty="0">
                <a:latin typeface="Calibri" panose="020F0502020204030204" pitchFamily="34" charset="0"/>
                <a:cs typeface="Calibri" panose="020F0502020204030204" pitchFamily="34" charset="0"/>
              </a:rPr>
              <a:t>(4)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4539033-B735-EC66-EFD2-FB18D7FB9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Q1) Using multiplexers</a:t>
            </a:r>
          </a:p>
        </p:txBody>
      </p:sp>
      <p:sp>
        <p:nvSpPr>
          <p:cNvPr id="17" name="Slide Number Placeholder 1">
            <a:extLst>
              <a:ext uri="{FF2B5EF4-FFF2-40B4-BE49-F238E27FC236}">
                <a16:creationId xmlns:a16="http://schemas.microsoft.com/office/drawing/2014/main" id="{3781D816-0115-430F-BA6F-09C52533C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z="1600" smtClean="0"/>
              <a:t>5</a:t>
            </a:fld>
            <a:endParaRPr lang="en-SG" sz="1600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8B995EA-AAC5-4150-84E2-BB6BB4CDE7D1}"/>
              </a:ext>
            </a:extLst>
          </p:cNvPr>
          <p:cNvGrpSpPr/>
          <p:nvPr/>
        </p:nvGrpSpPr>
        <p:grpSpPr>
          <a:xfrm>
            <a:off x="3902793" y="2438695"/>
            <a:ext cx="2939280" cy="2871442"/>
            <a:chOff x="4335964" y="1525792"/>
            <a:chExt cx="2939280" cy="2871442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83451BF1-12C7-4BB7-B110-A999C355C83E}"/>
                </a:ext>
              </a:extLst>
            </p:cNvPr>
            <p:cNvGrpSpPr/>
            <p:nvPr/>
          </p:nvGrpSpPr>
          <p:grpSpPr>
            <a:xfrm>
              <a:off x="4335964" y="1525792"/>
              <a:ext cx="2075987" cy="2871442"/>
              <a:chOff x="4592442" y="1525792"/>
              <a:chExt cx="2075987" cy="2871442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B098B6F8-19E6-478E-854E-29D27FFBFDC5}"/>
                  </a:ext>
                </a:extLst>
              </p:cNvPr>
              <p:cNvGrpSpPr/>
              <p:nvPr/>
            </p:nvGrpSpPr>
            <p:grpSpPr>
              <a:xfrm>
                <a:off x="4897243" y="1525792"/>
                <a:ext cx="1771186" cy="2871442"/>
                <a:chOff x="4897243" y="1525792"/>
                <a:chExt cx="1771186" cy="2871442"/>
              </a:xfrm>
            </p:grpSpPr>
            <p:sp>
              <p:nvSpPr>
                <p:cNvPr id="39" name="Flowchart: Extract 38">
                  <a:extLst>
                    <a:ext uri="{FF2B5EF4-FFF2-40B4-BE49-F238E27FC236}">
                      <a16:creationId xmlns:a16="http://schemas.microsoft.com/office/drawing/2014/main" id="{6816B4B1-1EE0-4C7D-94F7-5E167C65A5DF}"/>
                    </a:ext>
                  </a:extLst>
                </p:cNvPr>
                <p:cNvSpPr/>
                <p:nvPr/>
              </p:nvSpPr>
              <p:spPr>
                <a:xfrm rot="5400000">
                  <a:off x="4415881" y="2144686"/>
                  <a:ext cx="2871442" cy="1633654"/>
                </a:xfrm>
                <a:prstGeom prst="flowChartExtract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89ABD3AD-DC0A-490E-B921-AEFF2E87A2E0}"/>
                    </a:ext>
                  </a:extLst>
                </p:cNvPr>
                <p:cNvSpPr txBox="1"/>
                <p:nvPr/>
              </p:nvSpPr>
              <p:spPr>
                <a:xfrm>
                  <a:off x="5155576" y="2316028"/>
                  <a:ext cx="1073307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2000" b="1" dirty="0"/>
                    <a:t>8:1</a:t>
                  </a:r>
                </a:p>
                <a:p>
                  <a:pPr algn="ctr"/>
                  <a:r>
                    <a:rPr lang="en-SG" sz="2000" b="1" dirty="0"/>
                    <a:t>MUX</a:t>
                  </a:r>
                  <a:endParaRPr lang="en-US" sz="2000" b="1" dirty="0"/>
                </a:p>
              </p:txBody>
            </p:sp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19F4833E-BF31-4197-8D2B-8AFE5E0FFBA2}"/>
                    </a:ext>
                  </a:extLst>
                </p:cNvPr>
                <p:cNvSpPr txBox="1"/>
                <p:nvPr/>
              </p:nvSpPr>
              <p:spPr>
                <a:xfrm>
                  <a:off x="4897243" y="1684240"/>
                  <a:ext cx="522249" cy="255454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2000" dirty="0"/>
                    <a:t>0</a:t>
                  </a:r>
                </a:p>
                <a:p>
                  <a:pPr algn="ctr"/>
                  <a:r>
                    <a:rPr lang="en-SG" sz="2000" dirty="0"/>
                    <a:t>1</a:t>
                  </a:r>
                </a:p>
                <a:p>
                  <a:pPr algn="ctr"/>
                  <a:r>
                    <a:rPr lang="en-SG" sz="2000" dirty="0"/>
                    <a:t>2</a:t>
                  </a:r>
                </a:p>
                <a:p>
                  <a:pPr algn="ctr"/>
                  <a:r>
                    <a:rPr lang="en-SG" sz="2000" dirty="0"/>
                    <a:t>3</a:t>
                  </a:r>
                </a:p>
                <a:p>
                  <a:pPr algn="ctr"/>
                  <a:r>
                    <a:rPr lang="en-SG" sz="2000" dirty="0"/>
                    <a:t>4</a:t>
                  </a:r>
                </a:p>
                <a:p>
                  <a:pPr algn="ctr"/>
                  <a:r>
                    <a:rPr lang="en-SG" sz="2000" dirty="0"/>
                    <a:t>5</a:t>
                  </a:r>
                </a:p>
                <a:p>
                  <a:pPr algn="ctr"/>
                  <a:r>
                    <a:rPr lang="en-SG" sz="2000" dirty="0"/>
                    <a:t>6</a:t>
                  </a:r>
                </a:p>
                <a:p>
                  <a:pPr algn="ctr"/>
                  <a:r>
                    <a:rPr lang="en-SG" sz="2000" dirty="0"/>
                    <a:t>7</a:t>
                  </a:r>
                  <a:endParaRPr lang="en-US" sz="2000" dirty="0"/>
                </a:p>
              </p:txBody>
            </p:sp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EDCBDC2B-BB56-43F5-B3BC-8D0E17DF20D2}"/>
                    </a:ext>
                  </a:extLst>
                </p:cNvPr>
                <p:cNvSpPr txBox="1"/>
                <p:nvPr/>
              </p:nvSpPr>
              <p:spPr>
                <a:xfrm>
                  <a:off x="5765178" y="3135025"/>
                  <a:ext cx="522249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2000" dirty="0"/>
                    <a:t>0</a:t>
                  </a:r>
                </a:p>
              </p:txBody>
            </p:sp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F8DC852D-A2BC-4F3C-B7A9-CF420F9DBE4E}"/>
                    </a:ext>
                  </a:extLst>
                </p:cNvPr>
                <p:cNvSpPr txBox="1"/>
                <p:nvPr/>
              </p:nvSpPr>
              <p:spPr>
                <a:xfrm>
                  <a:off x="5524498" y="3357248"/>
                  <a:ext cx="522249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2000" dirty="0"/>
                    <a:t>1</a:t>
                  </a:r>
                </a:p>
              </p:txBody>
            </p:sp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8E926751-0565-45F3-9BF4-A3E3A347EE6A}"/>
                    </a:ext>
                  </a:extLst>
                </p:cNvPr>
                <p:cNvSpPr txBox="1"/>
                <p:nvPr/>
              </p:nvSpPr>
              <p:spPr>
                <a:xfrm>
                  <a:off x="5295899" y="3557303"/>
                  <a:ext cx="522249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2000" dirty="0"/>
                    <a:t>2</a:t>
                  </a:r>
                </a:p>
              </p:txBody>
            </p:sp>
          </p:grp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B9B70984-5F57-45DB-8CF1-D05B37219836}"/>
                  </a:ext>
                </a:extLst>
              </p:cNvPr>
              <p:cNvGrpSpPr/>
              <p:nvPr/>
            </p:nvGrpSpPr>
            <p:grpSpPr>
              <a:xfrm>
                <a:off x="4592442" y="1886528"/>
                <a:ext cx="423747" cy="2122449"/>
                <a:chOff x="4592442" y="1886528"/>
                <a:chExt cx="423747" cy="2122449"/>
              </a:xfrm>
            </p:grpSpPr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F45CD2B2-F4C3-42BE-B121-B03CC84AEEA1}"/>
                    </a:ext>
                  </a:extLst>
                </p:cNvPr>
                <p:cNvCxnSpPr/>
                <p:nvPr/>
              </p:nvCxnSpPr>
              <p:spPr>
                <a:xfrm>
                  <a:off x="4592442" y="1886528"/>
                  <a:ext cx="423747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3467261C-CBD7-494B-B820-97097DDBB5D9}"/>
                    </a:ext>
                  </a:extLst>
                </p:cNvPr>
                <p:cNvCxnSpPr/>
                <p:nvPr/>
              </p:nvCxnSpPr>
              <p:spPr>
                <a:xfrm>
                  <a:off x="4592442" y="2183894"/>
                  <a:ext cx="423747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327EF214-0098-4322-82F8-7C5DBE57E5C4}"/>
                    </a:ext>
                  </a:extLst>
                </p:cNvPr>
                <p:cNvCxnSpPr/>
                <p:nvPr/>
              </p:nvCxnSpPr>
              <p:spPr>
                <a:xfrm>
                  <a:off x="4592442" y="2477542"/>
                  <a:ext cx="423747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C6917482-DC8D-4894-AAC2-F9B52825743F}"/>
                    </a:ext>
                  </a:extLst>
                </p:cNvPr>
                <p:cNvCxnSpPr/>
                <p:nvPr/>
              </p:nvCxnSpPr>
              <p:spPr>
                <a:xfrm>
                  <a:off x="4592442" y="2792569"/>
                  <a:ext cx="423747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22C66473-C964-4BBE-9E9E-39F1A89E51C4}"/>
                    </a:ext>
                  </a:extLst>
                </p:cNvPr>
                <p:cNvCxnSpPr/>
                <p:nvPr/>
              </p:nvCxnSpPr>
              <p:spPr>
                <a:xfrm>
                  <a:off x="4592442" y="3094576"/>
                  <a:ext cx="423747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20FA8DFF-F82C-43DD-911D-C5B13ED82F8A}"/>
                    </a:ext>
                  </a:extLst>
                </p:cNvPr>
                <p:cNvCxnSpPr/>
                <p:nvPr/>
              </p:nvCxnSpPr>
              <p:spPr>
                <a:xfrm>
                  <a:off x="4592442" y="3406811"/>
                  <a:ext cx="423747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AFA61F27-D85F-4281-8B63-7A43F13F9514}"/>
                    </a:ext>
                  </a:extLst>
                </p:cNvPr>
                <p:cNvCxnSpPr/>
                <p:nvPr/>
              </p:nvCxnSpPr>
              <p:spPr>
                <a:xfrm>
                  <a:off x="4592442" y="3685592"/>
                  <a:ext cx="423747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44E471BA-2822-475E-A3CD-D118D05A46B5}"/>
                    </a:ext>
                  </a:extLst>
                </p:cNvPr>
                <p:cNvCxnSpPr/>
                <p:nvPr/>
              </p:nvCxnSpPr>
              <p:spPr>
                <a:xfrm>
                  <a:off x="4592442" y="4008977"/>
                  <a:ext cx="423747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04B94A7F-C4A6-4AF0-91F1-9EEF3421C2F0}"/>
                  </a:ext>
                </a:extLst>
              </p:cNvPr>
              <p:cNvGrpSpPr/>
              <p:nvPr/>
            </p:nvGrpSpPr>
            <p:grpSpPr>
              <a:xfrm>
                <a:off x="5590476" y="3517592"/>
                <a:ext cx="459058" cy="857340"/>
                <a:chOff x="5590476" y="3517592"/>
                <a:chExt cx="459058" cy="857340"/>
              </a:xfrm>
            </p:grpSpPr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7984C318-0DE4-4A87-9AAB-6D52F45E07BD}"/>
                    </a:ext>
                  </a:extLst>
                </p:cNvPr>
                <p:cNvCxnSpPr/>
                <p:nvPr/>
              </p:nvCxnSpPr>
              <p:spPr>
                <a:xfrm flipH="1">
                  <a:off x="5590476" y="3935111"/>
                  <a:ext cx="1" cy="43982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E5139D06-D1CD-4FE9-9F73-1EB8285ABCB9}"/>
                    </a:ext>
                  </a:extLst>
                </p:cNvPr>
                <p:cNvCxnSpPr/>
                <p:nvPr/>
              </p:nvCxnSpPr>
              <p:spPr>
                <a:xfrm flipH="1">
                  <a:off x="5836734" y="3724516"/>
                  <a:ext cx="1" cy="43982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E0217C21-1922-46C2-8335-6EC6AFEF8218}"/>
                    </a:ext>
                  </a:extLst>
                </p:cNvPr>
                <p:cNvCxnSpPr/>
                <p:nvPr/>
              </p:nvCxnSpPr>
              <p:spPr>
                <a:xfrm flipH="1">
                  <a:off x="6049533" y="3517592"/>
                  <a:ext cx="1" cy="43982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38E12B1-ABC4-4C79-8DF0-E10C3F2AC2B2}"/>
                </a:ext>
              </a:extLst>
            </p:cNvPr>
            <p:cNvCxnSpPr/>
            <p:nvPr/>
          </p:nvCxnSpPr>
          <p:spPr>
            <a:xfrm>
              <a:off x="6411951" y="2961513"/>
              <a:ext cx="42374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E7A77FD-8291-4E31-9523-51BA201AEB59}"/>
                </a:ext>
              </a:extLst>
            </p:cNvPr>
            <p:cNvSpPr txBox="1"/>
            <p:nvPr/>
          </p:nvSpPr>
          <p:spPr>
            <a:xfrm>
              <a:off x="6752995" y="2730679"/>
              <a:ext cx="5222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b="1" i="1" dirty="0"/>
                <a:t>F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FCF80CD-672B-4809-9DD8-A451CCF122BD}"/>
              </a:ext>
            </a:extLst>
          </p:cNvPr>
          <p:cNvGrpSpPr/>
          <p:nvPr/>
        </p:nvGrpSpPr>
        <p:grpSpPr>
          <a:xfrm>
            <a:off x="4615473" y="4850031"/>
            <a:ext cx="1031686" cy="801161"/>
            <a:chOff x="4724333" y="3934357"/>
            <a:chExt cx="1031686" cy="801161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B59387F-0BD5-4613-97B3-C0B9AD13AC9A}"/>
                </a:ext>
              </a:extLst>
            </p:cNvPr>
            <p:cNvSpPr txBox="1"/>
            <p:nvPr/>
          </p:nvSpPr>
          <p:spPr>
            <a:xfrm>
              <a:off x="4724333" y="4335408"/>
              <a:ext cx="52224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b="1" i="1" dirty="0">
                  <a:solidFill>
                    <a:srgbClr val="C00000"/>
                  </a:solidFill>
                </a:rPr>
                <a:t>X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9A34722-A099-411B-8D8B-20356AF02CA8}"/>
                </a:ext>
              </a:extLst>
            </p:cNvPr>
            <p:cNvSpPr txBox="1"/>
            <p:nvPr/>
          </p:nvSpPr>
          <p:spPr>
            <a:xfrm>
              <a:off x="4985457" y="4096737"/>
              <a:ext cx="52224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b="1" i="1" dirty="0">
                  <a:solidFill>
                    <a:srgbClr val="C00000"/>
                  </a:solidFill>
                </a:rPr>
                <a:t>Y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54345F5-1C58-4959-A093-610D1B7E5929}"/>
                </a:ext>
              </a:extLst>
            </p:cNvPr>
            <p:cNvSpPr txBox="1"/>
            <p:nvPr/>
          </p:nvSpPr>
          <p:spPr>
            <a:xfrm>
              <a:off x="5233770" y="3934357"/>
              <a:ext cx="52224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b="1" i="1" dirty="0">
                  <a:solidFill>
                    <a:srgbClr val="C00000"/>
                  </a:solidFill>
                </a:rPr>
                <a:t>Z</a:t>
              </a: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773DB049-6325-4A86-884E-55C3694F7E8B}"/>
              </a:ext>
            </a:extLst>
          </p:cNvPr>
          <p:cNvSpPr txBox="1"/>
          <p:nvPr/>
        </p:nvSpPr>
        <p:spPr>
          <a:xfrm>
            <a:off x="3273678" y="2597143"/>
            <a:ext cx="92555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b="1" dirty="0">
                <a:solidFill>
                  <a:srgbClr val="0033CC"/>
                </a:solidFill>
              </a:rPr>
              <a:t>1</a:t>
            </a:r>
          </a:p>
          <a:p>
            <a:pPr algn="ctr"/>
            <a:r>
              <a:rPr lang="en-SG" sz="2000" b="1" dirty="0">
                <a:solidFill>
                  <a:srgbClr val="FF0000"/>
                </a:solidFill>
              </a:rPr>
              <a:t>0</a:t>
            </a:r>
          </a:p>
          <a:p>
            <a:pPr algn="ctr"/>
            <a:r>
              <a:rPr lang="en-SG" sz="2000" b="1" dirty="0">
                <a:solidFill>
                  <a:srgbClr val="0033CC"/>
                </a:solidFill>
              </a:rPr>
              <a:t>1</a:t>
            </a:r>
          </a:p>
          <a:p>
            <a:pPr algn="ctr"/>
            <a:r>
              <a:rPr lang="en-SG" sz="2000" b="1" dirty="0">
                <a:solidFill>
                  <a:srgbClr val="0033CC"/>
                </a:solidFill>
              </a:rPr>
              <a:t>1</a:t>
            </a:r>
          </a:p>
          <a:p>
            <a:pPr algn="ctr"/>
            <a:r>
              <a:rPr lang="en-SG" sz="2000" b="1" i="1" dirty="0">
                <a:solidFill>
                  <a:srgbClr val="006600"/>
                </a:solidFill>
              </a:rPr>
              <a:t>d</a:t>
            </a:r>
          </a:p>
          <a:p>
            <a:pPr algn="ctr"/>
            <a:r>
              <a:rPr lang="en-SG" sz="2000" b="1" dirty="0">
                <a:solidFill>
                  <a:srgbClr val="FF0000"/>
                </a:solidFill>
              </a:rPr>
              <a:t>0</a:t>
            </a:r>
          </a:p>
          <a:p>
            <a:pPr algn="ctr"/>
            <a:r>
              <a:rPr lang="en-SG" sz="2000" b="1" dirty="0">
                <a:solidFill>
                  <a:srgbClr val="FF0000"/>
                </a:solidFill>
              </a:rPr>
              <a:t>0</a:t>
            </a:r>
          </a:p>
          <a:p>
            <a:pPr algn="ctr"/>
            <a:r>
              <a:rPr lang="en-SG" sz="2000" b="1" dirty="0">
                <a:solidFill>
                  <a:srgbClr val="0033CC"/>
                </a:solidFill>
              </a:rPr>
              <a:t>1</a:t>
            </a:r>
          </a:p>
        </p:txBody>
      </p:sp>
      <p:graphicFrame>
        <p:nvGraphicFramePr>
          <p:cNvPr id="50" name="Table 49">
            <a:extLst>
              <a:ext uri="{FF2B5EF4-FFF2-40B4-BE49-F238E27FC236}">
                <a16:creationId xmlns:a16="http://schemas.microsoft.com/office/drawing/2014/main" id="{B0C8E8CB-4A4E-4AA6-8E13-5B0C5FECDB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4102855"/>
              </p:ext>
            </p:extLst>
          </p:nvPr>
        </p:nvGraphicFramePr>
        <p:xfrm>
          <a:off x="838200" y="2241550"/>
          <a:ext cx="226988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7470">
                  <a:extLst>
                    <a:ext uri="{9D8B030D-6E8A-4147-A177-3AD203B41FA5}">
                      <a16:colId xmlns:a16="http://schemas.microsoft.com/office/drawing/2014/main" val="2955693003"/>
                    </a:ext>
                  </a:extLst>
                </a:gridCol>
                <a:gridCol w="567470">
                  <a:extLst>
                    <a:ext uri="{9D8B030D-6E8A-4147-A177-3AD203B41FA5}">
                      <a16:colId xmlns:a16="http://schemas.microsoft.com/office/drawing/2014/main" val="2359493864"/>
                    </a:ext>
                  </a:extLst>
                </a:gridCol>
                <a:gridCol w="567470">
                  <a:extLst>
                    <a:ext uri="{9D8B030D-6E8A-4147-A177-3AD203B41FA5}">
                      <a16:colId xmlns:a16="http://schemas.microsoft.com/office/drawing/2014/main" val="2742440893"/>
                    </a:ext>
                  </a:extLst>
                </a:gridCol>
                <a:gridCol w="567470">
                  <a:extLst>
                    <a:ext uri="{9D8B030D-6E8A-4147-A177-3AD203B41FA5}">
                      <a16:colId xmlns:a16="http://schemas.microsoft.com/office/drawing/2014/main" val="383008668"/>
                    </a:ext>
                  </a:extLst>
                </a:gridCol>
              </a:tblGrid>
              <a:tr h="436192"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2400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US" sz="2400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solidFill>
                            <a:schemeClr val="tx1"/>
                          </a:solidFill>
                        </a:rPr>
                        <a:t>Z</a:t>
                      </a:r>
                      <a:endParaRPr lang="en-US" sz="2400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US" sz="24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8524421"/>
                  </a:ext>
                </a:extLst>
              </a:tr>
              <a:tr h="436192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259396"/>
                  </a:ext>
                </a:extLst>
              </a:tr>
              <a:tr h="436192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5111812"/>
                  </a:ext>
                </a:extLst>
              </a:tr>
              <a:tr h="436192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4037968"/>
                  </a:ext>
                </a:extLst>
              </a:tr>
              <a:tr h="436192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2396515"/>
                  </a:ext>
                </a:extLst>
              </a:tr>
              <a:tr h="436192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>
                          <a:solidFill>
                            <a:srgbClr val="006600"/>
                          </a:solidFill>
                        </a:rPr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0679744"/>
                  </a:ext>
                </a:extLst>
              </a:tr>
              <a:tr h="436192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1425863"/>
                  </a:ext>
                </a:extLst>
              </a:tr>
              <a:tr h="436192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7326112"/>
                  </a:ext>
                </a:extLst>
              </a:tr>
              <a:tr h="436192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99123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9588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DD0CF160-BE0B-4FD8-A62D-12B713321426}"/>
              </a:ext>
            </a:extLst>
          </p:cNvPr>
          <p:cNvSpPr txBox="1"/>
          <p:nvPr/>
        </p:nvSpPr>
        <p:spPr>
          <a:xfrm>
            <a:off x="6811155" y="2286168"/>
            <a:ext cx="58105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i="1" dirty="0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SG" sz="32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SG" sz="3200" i="1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SG" sz="3200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SG" sz="3200" i="1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SG" sz="3200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SG" sz="3200" i="1" dirty="0">
                <a:latin typeface="Calibri" panose="020F0502020204030204" pitchFamily="34" charset="0"/>
                <a:cs typeface="Calibri" panose="020F0502020204030204" pitchFamily="34" charset="0"/>
              </a:rPr>
              <a:t>Z</a:t>
            </a:r>
            <a:r>
              <a:rPr lang="en-SG" sz="3200" dirty="0">
                <a:latin typeface="Calibri" panose="020F0502020204030204" pitchFamily="34" charset="0"/>
                <a:cs typeface="Calibri" panose="020F0502020204030204" pitchFamily="34" charset="0"/>
              </a:rPr>
              <a:t>) = </a:t>
            </a:r>
            <a:r>
              <a:rPr lang="en-SG" sz="3200" dirty="0">
                <a:latin typeface="Symbol" panose="05050102010706020507" pitchFamily="18" charset="2"/>
                <a:cs typeface="Calibri" panose="020F0502020204030204" pitchFamily="34" charset="0"/>
              </a:rPr>
              <a:t>P</a:t>
            </a:r>
            <a:r>
              <a:rPr lang="en-SG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SG" sz="3200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SG" sz="3200" dirty="0">
                <a:latin typeface="Calibri" panose="020F0502020204030204" pitchFamily="34" charset="0"/>
                <a:cs typeface="Calibri" panose="020F0502020204030204" pitchFamily="34" charset="0"/>
              </a:rPr>
              <a:t>(1,5,6) ∙ </a:t>
            </a:r>
            <a:r>
              <a:rPr lang="en-SG" sz="3200" i="1" dirty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SG" sz="3200" dirty="0">
                <a:latin typeface="Calibri" panose="020F0502020204030204" pitchFamily="34" charset="0"/>
                <a:cs typeface="Calibri" panose="020F0502020204030204" pitchFamily="34" charset="0"/>
              </a:rPr>
              <a:t>(4)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Slide Number Placeholder 1">
            <a:extLst>
              <a:ext uri="{FF2B5EF4-FFF2-40B4-BE49-F238E27FC236}">
                <a16:creationId xmlns:a16="http://schemas.microsoft.com/office/drawing/2014/main" id="{3781D816-0115-430F-BA6F-09C52533C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z="1600" smtClean="0"/>
              <a:t>6</a:t>
            </a:fld>
            <a:endParaRPr lang="en-SG" sz="1600" dirty="0"/>
          </a:p>
        </p:txBody>
      </p:sp>
      <p:graphicFrame>
        <p:nvGraphicFramePr>
          <p:cNvPr id="51" name="Table 50">
            <a:extLst>
              <a:ext uri="{FF2B5EF4-FFF2-40B4-BE49-F238E27FC236}">
                <a16:creationId xmlns:a16="http://schemas.microsoft.com/office/drawing/2014/main" id="{B9F96D27-EC1E-4D0A-82B7-BFC3E24671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7313683"/>
              </p:ext>
            </p:extLst>
          </p:nvPr>
        </p:nvGraphicFramePr>
        <p:xfrm>
          <a:off x="979517" y="2344985"/>
          <a:ext cx="3004491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650">
                  <a:extLst>
                    <a:ext uri="{9D8B030D-6E8A-4147-A177-3AD203B41FA5}">
                      <a16:colId xmlns:a16="http://schemas.microsoft.com/office/drawing/2014/main" val="2955693003"/>
                    </a:ext>
                  </a:extLst>
                </a:gridCol>
                <a:gridCol w="559650">
                  <a:extLst>
                    <a:ext uri="{9D8B030D-6E8A-4147-A177-3AD203B41FA5}">
                      <a16:colId xmlns:a16="http://schemas.microsoft.com/office/drawing/2014/main" val="2359493864"/>
                    </a:ext>
                  </a:extLst>
                </a:gridCol>
                <a:gridCol w="559650">
                  <a:extLst>
                    <a:ext uri="{9D8B030D-6E8A-4147-A177-3AD203B41FA5}">
                      <a16:colId xmlns:a16="http://schemas.microsoft.com/office/drawing/2014/main" val="2742440893"/>
                    </a:ext>
                  </a:extLst>
                </a:gridCol>
                <a:gridCol w="559650">
                  <a:extLst>
                    <a:ext uri="{9D8B030D-6E8A-4147-A177-3AD203B41FA5}">
                      <a16:colId xmlns:a16="http://schemas.microsoft.com/office/drawing/2014/main" val="383008668"/>
                    </a:ext>
                  </a:extLst>
                </a:gridCol>
                <a:gridCol w="765891">
                  <a:extLst>
                    <a:ext uri="{9D8B030D-6E8A-4147-A177-3AD203B41FA5}">
                      <a16:colId xmlns:a16="http://schemas.microsoft.com/office/drawing/2014/main" val="2304684394"/>
                    </a:ext>
                  </a:extLst>
                </a:gridCol>
              </a:tblGrid>
              <a:tr h="436192"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2400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US" sz="2400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solidFill>
                            <a:schemeClr val="tx1"/>
                          </a:solidFill>
                        </a:rPr>
                        <a:t>Z</a:t>
                      </a:r>
                      <a:endParaRPr lang="en-US" sz="2400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US" sz="24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US" sz="24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8524421"/>
                  </a:ext>
                </a:extLst>
              </a:tr>
              <a:tr h="436192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6259396"/>
                  </a:ext>
                </a:extLst>
              </a:tr>
              <a:tr h="436192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5111812"/>
                  </a:ext>
                </a:extLst>
              </a:tr>
              <a:tr h="436192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4037968"/>
                  </a:ext>
                </a:extLst>
              </a:tr>
              <a:tr h="436192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2396515"/>
                  </a:ext>
                </a:extLst>
              </a:tr>
              <a:tr h="436192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>
                          <a:solidFill>
                            <a:srgbClr val="006600"/>
                          </a:solidFill>
                        </a:rPr>
                        <a:t>d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0679744"/>
                  </a:ext>
                </a:extLst>
              </a:tr>
              <a:tr h="436192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1425863"/>
                  </a:ext>
                </a:extLst>
              </a:tr>
              <a:tr h="436192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7326112"/>
                  </a:ext>
                </a:extLst>
              </a:tr>
              <a:tr h="436192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9912340"/>
                  </a:ext>
                </a:extLst>
              </a:tr>
            </a:tbl>
          </a:graphicData>
        </a:graphic>
      </p:graphicFrame>
      <p:grpSp>
        <p:nvGrpSpPr>
          <p:cNvPr id="52" name="Group 51">
            <a:extLst>
              <a:ext uri="{FF2B5EF4-FFF2-40B4-BE49-F238E27FC236}">
                <a16:creationId xmlns:a16="http://schemas.microsoft.com/office/drawing/2014/main" id="{07F53801-ED7C-402F-B8E5-042B0D1C7794}"/>
              </a:ext>
            </a:extLst>
          </p:cNvPr>
          <p:cNvGrpSpPr/>
          <p:nvPr/>
        </p:nvGrpSpPr>
        <p:grpSpPr>
          <a:xfrm>
            <a:off x="5009769" y="3215137"/>
            <a:ext cx="2648413" cy="2222369"/>
            <a:chOff x="5838361" y="3879419"/>
            <a:chExt cx="2648413" cy="2222369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1B6E4F6D-CD78-4D7B-98AA-E0AF40721943}"/>
                </a:ext>
              </a:extLst>
            </p:cNvPr>
            <p:cNvGrpSpPr/>
            <p:nvPr/>
          </p:nvGrpSpPr>
          <p:grpSpPr>
            <a:xfrm>
              <a:off x="5838361" y="3879419"/>
              <a:ext cx="2225133" cy="2222369"/>
              <a:chOff x="6779012" y="1806498"/>
              <a:chExt cx="2225133" cy="2222369"/>
            </a:xfrm>
          </p:grpSpPr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D0D848AC-C6BE-4849-9081-BA1350AFFDD9}"/>
                  </a:ext>
                </a:extLst>
              </p:cNvPr>
              <p:cNvSpPr txBox="1"/>
              <p:nvPr/>
            </p:nvSpPr>
            <p:spPr>
              <a:xfrm>
                <a:off x="7065228" y="2233864"/>
                <a:ext cx="522249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000" dirty="0"/>
                  <a:t>0</a:t>
                </a:r>
              </a:p>
              <a:p>
                <a:pPr algn="ctr"/>
                <a:r>
                  <a:rPr lang="en-SG" sz="2000" dirty="0"/>
                  <a:t>1</a:t>
                </a:r>
              </a:p>
              <a:p>
                <a:pPr algn="ctr"/>
                <a:r>
                  <a:rPr lang="en-SG" sz="2000" dirty="0"/>
                  <a:t>2</a:t>
                </a:r>
              </a:p>
              <a:p>
                <a:pPr algn="ctr"/>
                <a:r>
                  <a:rPr lang="en-SG" sz="2000" dirty="0"/>
                  <a:t>3</a:t>
                </a:r>
              </a:p>
            </p:txBody>
          </p: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82E0DD78-6DD7-4658-A8C1-17ED03077C14}"/>
                  </a:ext>
                </a:extLst>
              </p:cNvPr>
              <p:cNvGrpSpPr/>
              <p:nvPr/>
            </p:nvGrpSpPr>
            <p:grpSpPr>
              <a:xfrm>
                <a:off x="6779012" y="1806498"/>
                <a:ext cx="2225133" cy="2222369"/>
                <a:chOff x="6779012" y="1806498"/>
                <a:chExt cx="2225133" cy="2222369"/>
              </a:xfrm>
            </p:grpSpPr>
            <p:sp>
              <p:nvSpPr>
                <p:cNvPr id="57" name="Flowchart: Extract 56">
                  <a:extLst>
                    <a:ext uri="{FF2B5EF4-FFF2-40B4-BE49-F238E27FC236}">
                      <a16:creationId xmlns:a16="http://schemas.microsoft.com/office/drawing/2014/main" id="{A46372D7-4124-4863-82E8-A6B669C9D046}"/>
                    </a:ext>
                  </a:extLst>
                </p:cNvPr>
                <p:cNvSpPr/>
                <p:nvPr/>
              </p:nvSpPr>
              <p:spPr>
                <a:xfrm rot="5400000">
                  <a:off x="6830291" y="2178966"/>
                  <a:ext cx="2128616" cy="1383679"/>
                </a:xfrm>
                <a:prstGeom prst="flowChartExtract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EC0E785C-0A1E-4420-B665-97A96443D9E4}"/>
                    </a:ext>
                  </a:extLst>
                </p:cNvPr>
                <p:cNvSpPr txBox="1"/>
                <p:nvPr/>
              </p:nvSpPr>
              <p:spPr>
                <a:xfrm>
                  <a:off x="7188354" y="2316028"/>
                  <a:ext cx="1073307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2000" b="1" dirty="0"/>
                    <a:t>4:1</a:t>
                  </a:r>
                </a:p>
                <a:p>
                  <a:pPr algn="ctr"/>
                  <a:r>
                    <a:rPr lang="en-SG" sz="2000" b="1" dirty="0"/>
                    <a:t>MUX</a:t>
                  </a:r>
                  <a:endParaRPr lang="en-US" sz="2000" b="1" dirty="0"/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2046AA71-1F07-4C48-A178-56E4905EB4D1}"/>
                    </a:ext>
                  </a:extLst>
                </p:cNvPr>
                <p:cNvSpPr txBox="1"/>
                <p:nvPr/>
              </p:nvSpPr>
              <p:spPr>
                <a:xfrm>
                  <a:off x="7633937" y="2993746"/>
                  <a:ext cx="522249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2000" dirty="0"/>
                    <a:t>0</a:t>
                  </a:r>
                </a:p>
              </p:txBody>
            </p:sp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77B29AED-F3B3-437E-B4CB-E6B43E28E841}"/>
                    </a:ext>
                  </a:extLst>
                </p:cNvPr>
                <p:cNvSpPr txBox="1"/>
                <p:nvPr/>
              </p:nvSpPr>
              <p:spPr>
                <a:xfrm>
                  <a:off x="7393257" y="3215969"/>
                  <a:ext cx="522249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2000" dirty="0"/>
                    <a:t>1</a:t>
                  </a:r>
                </a:p>
              </p:txBody>
            </p:sp>
            <p:grpSp>
              <p:nvGrpSpPr>
                <p:cNvPr id="61" name="Group 60">
                  <a:extLst>
                    <a:ext uri="{FF2B5EF4-FFF2-40B4-BE49-F238E27FC236}">
                      <a16:creationId xmlns:a16="http://schemas.microsoft.com/office/drawing/2014/main" id="{8DF5C15C-5B73-486A-9FC4-6F1F4A93399F}"/>
                    </a:ext>
                  </a:extLst>
                </p:cNvPr>
                <p:cNvGrpSpPr/>
                <p:nvPr/>
              </p:nvGrpSpPr>
              <p:grpSpPr>
                <a:xfrm>
                  <a:off x="6779012" y="2447681"/>
                  <a:ext cx="423747" cy="929269"/>
                  <a:chOff x="4592442" y="2477542"/>
                  <a:chExt cx="423747" cy="929269"/>
                </a:xfrm>
              </p:grpSpPr>
              <p:cxnSp>
                <p:nvCxnSpPr>
                  <p:cNvPr id="66" name="Straight Connector 65">
                    <a:extLst>
                      <a:ext uri="{FF2B5EF4-FFF2-40B4-BE49-F238E27FC236}">
                        <a16:creationId xmlns:a16="http://schemas.microsoft.com/office/drawing/2014/main" id="{1CC1C83F-45E1-4850-89A1-A268441B501D}"/>
                      </a:ext>
                    </a:extLst>
                  </p:cNvPr>
                  <p:cNvCxnSpPr/>
                  <p:nvPr/>
                </p:nvCxnSpPr>
                <p:spPr>
                  <a:xfrm>
                    <a:off x="4592442" y="2477542"/>
                    <a:ext cx="423747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" name="Straight Connector 66">
                    <a:extLst>
                      <a:ext uri="{FF2B5EF4-FFF2-40B4-BE49-F238E27FC236}">
                        <a16:creationId xmlns:a16="http://schemas.microsoft.com/office/drawing/2014/main" id="{FC125D8E-79A6-4769-B15F-CBD091A6E298}"/>
                      </a:ext>
                    </a:extLst>
                  </p:cNvPr>
                  <p:cNvCxnSpPr/>
                  <p:nvPr/>
                </p:nvCxnSpPr>
                <p:spPr>
                  <a:xfrm>
                    <a:off x="4592442" y="2792569"/>
                    <a:ext cx="423747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Straight Connector 67">
                    <a:extLst>
                      <a:ext uri="{FF2B5EF4-FFF2-40B4-BE49-F238E27FC236}">
                        <a16:creationId xmlns:a16="http://schemas.microsoft.com/office/drawing/2014/main" id="{6A7697D6-CFA2-4805-B45E-5727407B6C95}"/>
                      </a:ext>
                    </a:extLst>
                  </p:cNvPr>
                  <p:cNvCxnSpPr/>
                  <p:nvPr/>
                </p:nvCxnSpPr>
                <p:spPr>
                  <a:xfrm>
                    <a:off x="4592442" y="3094576"/>
                    <a:ext cx="423747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Straight Connector 68">
                    <a:extLst>
                      <a:ext uri="{FF2B5EF4-FFF2-40B4-BE49-F238E27FC236}">
                        <a16:creationId xmlns:a16="http://schemas.microsoft.com/office/drawing/2014/main" id="{F031625A-A9A1-4DFF-85D8-D27997E80980}"/>
                      </a:ext>
                    </a:extLst>
                  </p:cNvPr>
                  <p:cNvCxnSpPr/>
                  <p:nvPr/>
                </p:nvCxnSpPr>
                <p:spPr>
                  <a:xfrm>
                    <a:off x="4592442" y="3406811"/>
                    <a:ext cx="423747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30BC9BC9-AD07-4949-AC2B-ABD2B3EB2311}"/>
                    </a:ext>
                  </a:extLst>
                </p:cNvPr>
                <p:cNvGrpSpPr/>
                <p:nvPr/>
              </p:nvGrpSpPr>
              <p:grpSpPr>
                <a:xfrm>
                  <a:off x="7680398" y="3376313"/>
                  <a:ext cx="237895" cy="652554"/>
                  <a:chOff x="5811639" y="3517592"/>
                  <a:chExt cx="237895" cy="652554"/>
                </a:xfrm>
              </p:grpSpPr>
              <p:cxnSp>
                <p:nvCxnSpPr>
                  <p:cNvPr id="64" name="Straight Connector 63">
                    <a:extLst>
                      <a:ext uri="{FF2B5EF4-FFF2-40B4-BE49-F238E27FC236}">
                        <a16:creationId xmlns:a16="http://schemas.microsoft.com/office/drawing/2014/main" id="{AD47DE67-16A0-4995-824D-4E60656EBFD6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5811639" y="3730325"/>
                    <a:ext cx="1" cy="439821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" name="Straight Connector 64">
                    <a:extLst>
                      <a:ext uri="{FF2B5EF4-FFF2-40B4-BE49-F238E27FC236}">
                        <a16:creationId xmlns:a16="http://schemas.microsoft.com/office/drawing/2014/main" id="{920A657B-9E5D-4C08-BA28-FC8E6A35A59E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6049533" y="3517592"/>
                    <a:ext cx="1" cy="439821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63" name="Straight Connector 62">
                  <a:extLst>
                    <a:ext uri="{FF2B5EF4-FFF2-40B4-BE49-F238E27FC236}">
                      <a16:creationId xmlns:a16="http://schemas.microsoft.com/office/drawing/2014/main" id="{C562C8B8-DF5E-4105-A706-6F848C40A47A}"/>
                    </a:ext>
                  </a:extLst>
                </p:cNvPr>
                <p:cNvCxnSpPr/>
                <p:nvPr/>
              </p:nvCxnSpPr>
              <p:spPr>
                <a:xfrm>
                  <a:off x="8580398" y="2870805"/>
                  <a:ext cx="423747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2B0B0CA-C6B5-48F7-BADC-A36DD80A4BB2}"/>
                </a:ext>
              </a:extLst>
            </p:cNvPr>
            <p:cNvSpPr txBox="1"/>
            <p:nvPr/>
          </p:nvSpPr>
          <p:spPr>
            <a:xfrm>
              <a:off x="7964525" y="4737526"/>
              <a:ext cx="5222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b="1" i="1" dirty="0"/>
                <a:t>F</a:t>
              </a:r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8587E18D-8223-4AD0-845F-EC25C09328C6}"/>
              </a:ext>
            </a:extLst>
          </p:cNvPr>
          <p:cNvSpPr txBox="1"/>
          <p:nvPr/>
        </p:nvSpPr>
        <p:spPr>
          <a:xfrm>
            <a:off x="3341244" y="3031347"/>
            <a:ext cx="527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>
                <a:solidFill>
                  <a:srgbClr val="7030A0"/>
                </a:solidFill>
              </a:rPr>
              <a:t>Z’</a:t>
            </a:r>
          </a:p>
        </p:txBody>
      </p:sp>
      <p:sp>
        <p:nvSpPr>
          <p:cNvPr id="71" name="Rounded Rectangle 5">
            <a:extLst>
              <a:ext uri="{FF2B5EF4-FFF2-40B4-BE49-F238E27FC236}">
                <a16:creationId xmlns:a16="http://schemas.microsoft.com/office/drawing/2014/main" id="{EEA218B5-9C40-4224-BE79-12607E00572C}"/>
              </a:ext>
            </a:extLst>
          </p:cNvPr>
          <p:cNvSpPr/>
          <p:nvPr/>
        </p:nvSpPr>
        <p:spPr>
          <a:xfrm>
            <a:off x="1088920" y="2811411"/>
            <a:ext cx="926926" cy="3648374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70871EE1-01AD-49ED-8426-C1E366E9B9FC}"/>
              </a:ext>
            </a:extLst>
          </p:cNvPr>
          <p:cNvGrpSpPr/>
          <p:nvPr/>
        </p:nvGrpSpPr>
        <p:grpSpPr>
          <a:xfrm>
            <a:off x="5630420" y="5234633"/>
            <a:ext cx="783373" cy="638781"/>
            <a:chOff x="4724333" y="4096737"/>
            <a:chExt cx="783373" cy="638781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86613D53-8362-484B-9612-5472964AEB9C}"/>
                </a:ext>
              </a:extLst>
            </p:cNvPr>
            <p:cNvSpPr txBox="1"/>
            <p:nvPr/>
          </p:nvSpPr>
          <p:spPr>
            <a:xfrm>
              <a:off x="4724333" y="4335408"/>
              <a:ext cx="52224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b="1" i="1" dirty="0">
                  <a:solidFill>
                    <a:srgbClr val="C00000"/>
                  </a:solidFill>
                </a:rPr>
                <a:t>X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26481B3-6249-4C60-BF41-52C6FC5FBB1D}"/>
                </a:ext>
              </a:extLst>
            </p:cNvPr>
            <p:cNvSpPr txBox="1"/>
            <p:nvPr/>
          </p:nvSpPr>
          <p:spPr>
            <a:xfrm>
              <a:off x="4985457" y="4096737"/>
              <a:ext cx="52224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b="1" i="1" dirty="0">
                  <a:solidFill>
                    <a:srgbClr val="C00000"/>
                  </a:solidFill>
                </a:rPr>
                <a:t>Y</a:t>
              </a:r>
            </a:p>
          </p:txBody>
        </p:sp>
      </p:grpSp>
      <p:sp>
        <p:nvSpPr>
          <p:cNvPr id="75" name="Rounded Rectangle 8">
            <a:extLst>
              <a:ext uri="{FF2B5EF4-FFF2-40B4-BE49-F238E27FC236}">
                <a16:creationId xmlns:a16="http://schemas.microsoft.com/office/drawing/2014/main" id="{2E793DC6-1275-41E9-B5B1-A2BE11705575}"/>
              </a:ext>
            </a:extLst>
          </p:cNvPr>
          <p:cNvSpPr/>
          <p:nvPr/>
        </p:nvSpPr>
        <p:spPr>
          <a:xfrm>
            <a:off x="2188094" y="2811411"/>
            <a:ext cx="980902" cy="869563"/>
          </a:xfrm>
          <a:prstGeom prst="round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ounded Rectangle 54">
            <a:extLst>
              <a:ext uri="{FF2B5EF4-FFF2-40B4-BE49-F238E27FC236}">
                <a16:creationId xmlns:a16="http://schemas.microsoft.com/office/drawing/2014/main" id="{23BD74D8-15CF-4570-8CDC-A66AC1E9C822}"/>
              </a:ext>
            </a:extLst>
          </p:cNvPr>
          <p:cNvSpPr/>
          <p:nvPr/>
        </p:nvSpPr>
        <p:spPr>
          <a:xfrm>
            <a:off x="2188094" y="3731098"/>
            <a:ext cx="980902" cy="869563"/>
          </a:xfrm>
          <a:prstGeom prst="round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A58242F-ECDB-43B4-9C34-105A71F4F410}"/>
              </a:ext>
            </a:extLst>
          </p:cNvPr>
          <p:cNvSpPr txBox="1"/>
          <p:nvPr/>
        </p:nvSpPr>
        <p:spPr>
          <a:xfrm>
            <a:off x="3316184" y="3896821"/>
            <a:ext cx="527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78" name="Rounded Rectangle 56">
            <a:extLst>
              <a:ext uri="{FF2B5EF4-FFF2-40B4-BE49-F238E27FC236}">
                <a16:creationId xmlns:a16="http://schemas.microsoft.com/office/drawing/2014/main" id="{550C003C-D47D-4358-B809-CCFA824FD82B}"/>
              </a:ext>
            </a:extLst>
          </p:cNvPr>
          <p:cNvSpPr/>
          <p:nvPr/>
        </p:nvSpPr>
        <p:spPr>
          <a:xfrm>
            <a:off x="2188094" y="4650786"/>
            <a:ext cx="980902" cy="869563"/>
          </a:xfrm>
          <a:prstGeom prst="round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F2103F4-4DC8-4192-BA34-BCB588320535}"/>
              </a:ext>
            </a:extLst>
          </p:cNvPr>
          <p:cNvSpPr txBox="1"/>
          <p:nvPr/>
        </p:nvSpPr>
        <p:spPr>
          <a:xfrm>
            <a:off x="3175734" y="4650786"/>
            <a:ext cx="8082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7030A0"/>
                </a:solidFill>
              </a:rPr>
              <a:t>0 </a:t>
            </a:r>
            <a:r>
              <a:rPr lang="en-US" sz="2400" dirty="0"/>
              <a:t>or</a:t>
            </a:r>
          </a:p>
          <a:p>
            <a:pPr algn="ctr"/>
            <a:r>
              <a:rPr lang="en-US" sz="2400" b="1" i="1" dirty="0">
                <a:solidFill>
                  <a:srgbClr val="7030A0"/>
                </a:solidFill>
              </a:rPr>
              <a:t>Z'</a:t>
            </a:r>
          </a:p>
        </p:txBody>
      </p:sp>
      <p:sp>
        <p:nvSpPr>
          <p:cNvPr id="80" name="Rounded Rectangle 58">
            <a:extLst>
              <a:ext uri="{FF2B5EF4-FFF2-40B4-BE49-F238E27FC236}">
                <a16:creationId xmlns:a16="http://schemas.microsoft.com/office/drawing/2014/main" id="{E688E7C4-44DE-4285-9A75-F354B8F9B6FE}"/>
              </a:ext>
            </a:extLst>
          </p:cNvPr>
          <p:cNvSpPr/>
          <p:nvPr/>
        </p:nvSpPr>
        <p:spPr>
          <a:xfrm>
            <a:off x="2188094" y="5590220"/>
            <a:ext cx="980902" cy="869563"/>
          </a:xfrm>
          <a:prstGeom prst="round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5F0A797-3ACE-4FC8-AFBD-A294088CED19}"/>
              </a:ext>
            </a:extLst>
          </p:cNvPr>
          <p:cNvSpPr txBox="1"/>
          <p:nvPr/>
        </p:nvSpPr>
        <p:spPr>
          <a:xfrm>
            <a:off x="3309374" y="5774083"/>
            <a:ext cx="527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>
                <a:solidFill>
                  <a:srgbClr val="7030A0"/>
                </a:solidFill>
              </a:rPr>
              <a:t>Z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9DA3655-F85B-426A-8678-4888003FEC06}"/>
              </a:ext>
            </a:extLst>
          </p:cNvPr>
          <p:cNvSpPr txBox="1"/>
          <p:nvPr/>
        </p:nvSpPr>
        <p:spPr>
          <a:xfrm>
            <a:off x="4389018" y="3674246"/>
            <a:ext cx="9255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b="1" i="1" dirty="0">
                <a:solidFill>
                  <a:srgbClr val="7030A0"/>
                </a:solidFill>
              </a:rPr>
              <a:t>Z'</a:t>
            </a:r>
          </a:p>
          <a:p>
            <a:pPr algn="ctr"/>
            <a:r>
              <a:rPr lang="en-SG" sz="2000" b="1" dirty="0">
                <a:solidFill>
                  <a:srgbClr val="7030A0"/>
                </a:solidFill>
              </a:rPr>
              <a:t>1</a:t>
            </a:r>
          </a:p>
          <a:p>
            <a:pPr algn="ctr"/>
            <a:r>
              <a:rPr lang="en-SG" sz="2000" b="1" dirty="0">
                <a:solidFill>
                  <a:srgbClr val="7030A0"/>
                </a:solidFill>
              </a:rPr>
              <a:t>0</a:t>
            </a:r>
          </a:p>
          <a:p>
            <a:pPr algn="ctr"/>
            <a:r>
              <a:rPr lang="en-SG" sz="2000" b="1" i="1" dirty="0">
                <a:solidFill>
                  <a:srgbClr val="7030A0"/>
                </a:solidFill>
              </a:rPr>
              <a:t>Z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41BB89C-2AED-44C7-A245-2BE3ECA00006}"/>
              </a:ext>
            </a:extLst>
          </p:cNvPr>
          <p:cNvGrpSpPr/>
          <p:nvPr/>
        </p:nvGrpSpPr>
        <p:grpSpPr>
          <a:xfrm>
            <a:off x="3430120" y="5096271"/>
            <a:ext cx="243364" cy="257004"/>
            <a:chOff x="6473287" y="5179954"/>
            <a:chExt cx="431178" cy="455344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4F87D917-1966-437D-9E18-5DCEAA736083}"/>
                </a:ext>
              </a:extLst>
            </p:cNvPr>
            <p:cNvCxnSpPr>
              <a:cxnSpLocks/>
            </p:cNvCxnSpPr>
            <p:nvPr/>
          </p:nvCxnSpPr>
          <p:spPr>
            <a:xfrm>
              <a:off x="6473287" y="5179954"/>
              <a:ext cx="431178" cy="455344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0FF03303-2929-41BB-A2D0-CBE81B8654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3287" y="5179954"/>
              <a:ext cx="431178" cy="455344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itle 2">
            <a:extLst>
              <a:ext uri="{FF2B5EF4-FFF2-40B4-BE49-F238E27FC236}">
                <a16:creationId xmlns:a16="http://schemas.microsoft.com/office/drawing/2014/main" id="{2ACE3473-1A59-5D06-EA45-404ACDD5E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SG"/>
              <a:t>Q1) Using multiplexers</a:t>
            </a:r>
          </a:p>
        </p:txBody>
      </p:sp>
    </p:spTree>
    <p:extLst>
      <p:ext uri="{BB962C8B-B14F-4D97-AF65-F5344CB8AC3E}">
        <p14:creationId xmlns:p14="http://schemas.microsoft.com/office/powerpoint/2010/main" val="1915777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  <p:bldP spid="71" grpId="0" animBg="1"/>
      <p:bldP spid="75" grpId="0" animBg="1"/>
      <p:bldP spid="76" grpId="0" animBg="1"/>
      <p:bldP spid="77" grpId="0"/>
      <p:bldP spid="78" grpId="0" animBg="1"/>
      <p:bldP spid="79" grpId="0"/>
      <p:bldP spid="80" grpId="0" animBg="1"/>
      <p:bldP spid="8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DD0CF160-BE0B-4FD8-A62D-12B713321426}"/>
              </a:ext>
            </a:extLst>
          </p:cNvPr>
          <p:cNvSpPr txBox="1"/>
          <p:nvPr/>
        </p:nvSpPr>
        <p:spPr>
          <a:xfrm>
            <a:off x="838200" y="1647749"/>
            <a:ext cx="58105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i="1" dirty="0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SG" sz="32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SG" sz="3200" i="1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SG" sz="3200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SG" sz="3200" i="1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SG" sz="3200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SG" sz="3200" i="1" dirty="0">
                <a:latin typeface="Calibri" panose="020F0502020204030204" pitchFamily="34" charset="0"/>
                <a:cs typeface="Calibri" panose="020F0502020204030204" pitchFamily="34" charset="0"/>
              </a:rPr>
              <a:t>Z</a:t>
            </a:r>
            <a:r>
              <a:rPr lang="en-SG" sz="3200" dirty="0">
                <a:latin typeface="Calibri" panose="020F0502020204030204" pitchFamily="34" charset="0"/>
                <a:cs typeface="Calibri" panose="020F0502020204030204" pitchFamily="34" charset="0"/>
              </a:rPr>
              <a:t>) = </a:t>
            </a:r>
            <a:r>
              <a:rPr lang="en-SG" sz="3200" dirty="0">
                <a:latin typeface="Symbol" panose="05050102010706020507" pitchFamily="18" charset="2"/>
                <a:cs typeface="Calibri" panose="020F0502020204030204" pitchFamily="34" charset="0"/>
              </a:rPr>
              <a:t>P</a:t>
            </a:r>
            <a:r>
              <a:rPr lang="en-SG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SG" sz="3200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SG" sz="3200" dirty="0">
                <a:latin typeface="Calibri" panose="020F0502020204030204" pitchFamily="34" charset="0"/>
                <a:cs typeface="Calibri" panose="020F0502020204030204" pitchFamily="34" charset="0"/>
              </a:rPr>
              <a:t>(1,5,6) ∙ </a:t>
            </a:r>
            <a:r>
              <a:rPr lang="en-SG" sz="3200" i="1" dirty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SG" sz="3200" dirty="0">
                <a:latin typeface="Calibri" panose="020F0502020204030204" pitchFamily="34" charset="0"/>
                <a:cs typeface="Calibri" panose="020F0502020204030204" pitchFamily="34" charset="0"/>
              </a:rPr>
              <a:t>(4)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Slide Number Placeholder 1">
            <a:extLst>
              <a:ext uri="{FF2B5EF4-FFF2-40B4-BE49-F238E27FC236}">
                <a16:creationId xmlns:a16="http://schemas.microsoft.com/office/drawing/2014/main" id="{3781D816-0115-430F-BA6F-09C52533C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z="1600" smtClean="0"/>
              <a:t>7</a:t>
            </a:fld>
            <a:endParaRPr lang="en-SG" sz="1600" dirty="0"/>
          </a:p>
        </p:txBody>
      </p:sp>
      <p:graphicFrame>
        <p:nvGraphicFramePr>
          <p:cNvPr id="51" name="Table 50">
            <a:extLst>
              <a:ext uri="{FF2B5EF4-FFF2-40B4-BE49-F238E27FC236}">
                <a16:creationId xmlns:a16="http://schemas.microsoft.com/office/drawing/2014/main" id="{B9F96D27-EC1E-4D0A-82B7-BFC3E24671F3}"/>
              </a:ext>
            </a:extLst>
          </p:cNvPr>
          <p:cNvGraphicFramePr>
            <a:graphicFrameLocks noGrp="1"/>
          </p:cNvGraphicFramePr>
          <p:nvPr/>
        </p:nvGraphicFramePr>
        <p:xfrm>
          <a:off x="979517" y="2344985"/>
          <a:ext cx="3004491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650">
                  <a:extLst>
                    <a:ext uri="{9D8B030D-6E8A-4147-A177-3AD203B41FA5}">
                      <a16:colId xmlns:a16="http://schemas.microsoft.com/office/drawing/2014/main" val="2955693003"/>
                    </a:ext>
                  </a:extLst>
                </a:gridCol>
                <a:gridCol w="559650">
                  <a:extLst>
                    <a:ext uri="{9D8B030D-6E8A-4147-A177-3AD203B41FA5}">
                      <a16:colId xmlns:a16="http://schemas.microsoft.com/office/drawing/2014/main" val="2359493864"/>
                    </a:ext>
                  </a:extLst>
                </a:gridCol>
                <a:gridCol w="559650">
                  <a:extLst>
                    <a:ext uri="{9D8B030D-6E8A-4147-A177-3AD203B41FA5}">
                      <a16:colId xmlns:a16="http://schemas.microsoft.com/office/drawing/2014/main" val="2742440893"/>
                    </a:ext>
                  </a:extLst>
                </a:gridCol>
                <a:gridCol w="559650">
                  <a:extLst>
                    <a:ext uri="{9D8B030D-6E8A-4147-A177-3AD203B41FA5}">
                      <a16:colId xmlns:a16="http://schemas.microsoft.com/office/drawing/2014/main" val="383008668"/>
                    </a:ext>
                  </a:extLst>
                </a:gridCol>
                <a:gridCol w="765891">
                  <a:extLst>
                    <a:ext uri="{9D8B030D-6E8A-4147-A177-3AD203B41FA5}">
                      <a16:colId xmlns:a16="http://schemas.microsoft.com/office/drawing/2014/main" val="2304684394"/>
                    </a:ext>
                  </a:extLst>
                </a:gridCol>
              </a:tblGrid>
              <a:tr h="436192"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2400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US" sz="2400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solidFill>
                            <a:schemeClr val="tx1"/>
                          </a:solidFill>
                        </a:rPr>
                        <a:t>Z</a:t>
                      </a:r>
                      <a:endParaRPr lang="en-US" sz="2400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US" sz="24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US" sz="24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8524421"/>
                  </a:ext>
                </a:extLst>
              </a:tr>
              <a:tr h="436192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6259396"/>
                  </a:ext>
                </a:extLst>
              </a:tr>
              <a:tr h="436192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5111812"/>
                  </a:ext>
                </a:extLst>
              </a:tr>
              <a:tr h="436192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4037968"/>
                  </a:ext>
                </a:extLst>
              </a:tr>
              <a:tr h="436192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2396515"/>
                  </a:ext>
                </a:extLst>
              </a:tr>
              <a:tr h="436192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>
                          <a:solidFill>
                            <a:srgbClr val="006600"/>
                          </a:solidFill>
                        </a:rPr>
                        <a:t>d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0679744"/>
                  </a:ext>
                </a:extLst>
              </a:tr>
              <a:tr h="436192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1425863"/>
                  </a:ext>
                </a:extLst>
              </a:tr>
              <a:tr h="436192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7326112"/>
                  </a:ext>
                </a:extLst>
              </a:tr>
              <a:tr h="436192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9912340"/>
                  </a:ext>
                </a:extLst>
              </a:tr>
            </a:tbl>
          </a:graphicData>
        </a:graphic>
      </p:graphicFrame>
      <p:sp>
        <p:nvSpPr>
          <p:cNvPr id="70" name="TextBox 69">
            <a:extLst>
              <a:ext uri="{FF2B5EF4-FFF2-40B4-BE49-F238E27FC236}">
                <a16:creationId xmlns:a16="http://schemas.microsoft.com/office/drawing/2014/main" id="{8587E18D-8223-4AD0-845F-EC25C09328C6}"/>
              </a:ext>
            </a:extLst>
          </p:cNvPr>
          <p:cNvSpPr txBox="1"/>
          <p:nvPr/>
        </p:nvSpPr>
        <p:spPr>
          <a:xfrm>
            <a:off x="3341244" y="3031347"/>
            <a:ext cx="527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>
                <a:solidFill>
                  <a:srgbClr val="7030A0"/>
                </a:solidFill>
              </a:rPr>
              <a:t>Z’</a:t>
            </a:r>
          </a:p>
        </p:txBody>
      </p:sp>
      <p:sp>
        <p:nvSpPr>
          <p:cNvPr id="71" name="Rounded Rectangle 5">
            <a:extLst>
              <a:ext uri="{FF2B5EF4-FFF2-40B4-BE49-F238E27FC236}">
                <a16:creationId xmlns:a16="http://schemas.microsoft.com/office/drawing/2014/main" id="{EEA218B5-9C40-4224-BE79-12607E00572C}"/>
              </a:ext>
            </a:extLst>
          </p:cNvPr>
          <p:cNvSpPr/>
          <p:nvPr/>
        </p:nvSpPr>
        <p:spPr>
          <a:xfrm>
            <a:off x="1088920" y="2811411"/>
            <a:ext cx="926926" cy="3648374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ounded Rectangle 8">
            <a:extLst>
              <a:ext uri="{FF2B5EF4-FFF2-40B4-BE49-F238E27FC236}">
                <a16:creationId xmlns:a16="http://schemas.microsoft.com/office/drawing/2014/main" id="{2E793DC6-1275-41E9-B5B1-A2BE11705575}"/>
              </a:ext>
            </a:extLst>
          </p:cNvPr>
          <p:cNvSpPr/>
          <p:nvPr/>
        </p:nvSpPr>
        <p:spPr>
          <a:xfrm>
            <a:off x="2188094" y="2811411"/>
            <a:ext cx="980902" cy="869563"/>
          </a:xfrm>
          <a:prstGeom prst="round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ounded Rectangle 54">
            <a:extLst>
              <a:ext uri="{FF2B5EF4-FFF2-40B4-BE49-F238E27FC236}">
                <a16:creationId xmlns:a16="http://schemas.microsoft.com/office/drawing/2014/main" id="{23BD74D8-15CF-4570-8CDC-A66AC1E9C822}"/>
              </a:ext>
            </a:extLst>
          </p:cNvPr>
          <p:cNvSpPr/>
          <p:nvPr/>
        </p:nvSpPr>
        <p:spPr>
          <a:xfrm>
            <a:off x="2188094" y="3731098"/>
            <a:ext cx="980902" cy="869563"/>
          </a:xfrm>
          <a:prstGeom prst="round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A58242F-ECDB-43B4-9C34-105A71F4F410}"/>
              </a:ext>
            </a:extLst>
          </p:cNvPr>
          <p:cNvSpPr txBox="1"/>
          <p:nvPr/>
        </p:nvSpPr>
        <p:spPr>
          <a:xfrm>
            <a:off x="3316184" y="3896821"/>
            <a:ext cx="527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78" name="Rounded Rectangle 56">
            <a:extLst>
              <a:ext uri="{FF2B5EF4-FFF2-40B4-BE49-F238E27FC236}">
                <a16:creationId xmlns:a16="http://schemas.microsoft.com/office/drawing/2014/main" id="{550C003C-D47D-4358-B809-CCFA824FD82B}"/>
              </a:ext>
            </a:extLst>
          </p:cNvPr>
          <p:cNvSpPr/>
          <p:nvPr/>
        </p:nvSpPr>
        <p:spPr>
          <a:xfrm>
            <a:off x="2188094" y="4650786"/>
            <a:ext cx="980902" cy="869563"/>
          </a:xfrm>
          <a:prstGeom prst="round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F2103F4-4DC8-4192-BA34-BCB588320535}"/>
              </a:ext>
            </a:extLst>
          </p:cNvPr>
          <p:cNvSpPr txBox="1"/>
          <p:nvPr/>
        </p:nvSpPr>
        <p:spPr>
          <a:xfrm>
            <a:off x="3175734" y="4650786"/>
            <a:ext cx="8082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7030A0"/>
                </a:solidFill>
              </a:rPr>
              <a:t>0 </a:t>
            </a:r>
            <a:r>
              <a:rPr lang="en-US" sz="2400" dirty="0"/>
              <a:t>or</a:t>
            </a:r>
          </a:p>
          <a:p>
            <a:pPr algn="ctr"/>
            <a:r>
              <a:rPr lang="en-US" sz="2400" b="1" i="1" dirty="0">
                <a:solidFill>
                  <a:srgbClr val="7030A0"/>
                </a:solidFill>
              </a:rPr>
              <a:t>Z'</a:t>
            </a:r>
          </a:p>
        </p:txBody>
      </p:sp>
      <p:sp>
        <p:nvSpPr>
          <p:cNvPr id="80" name="Rounded Rectangle 58">
            <a:extLst>
              <a:ext uri="{FF2B5EF4-FFF2-40B4-BE49-F238E27FC236}">
                <a16:creationId xmlns:a16="http://schemas.microsoft.com/office/drawing/2014/main" id="{E688E7C4-44DE-4285-9A75-F354B8F9B6FE}"/>
              </a:ext>
            </a:extLst>
          </p:cNvPr>
          <p:cNvSpPr/>
          <p:nvPr/>
        </p:nvSpPr>
        <p:spPr>
          <a:xfrm>
            <a:off x="2188094" y="5590220"/>
            <a:ext cx="980902" cy="869563"/>
          </a:xfrm>
          <a:prstGeom prst="round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5F0A797-3ACE-4FC8-AFBD-A294088CED19}"/>
              </a:ext>
            </a:extLst>
          </p:cNvPr>
          <p:cNvSpPr txBox="1"/>
          <p:nvPr/>
        </p:nvSpPr>
        <p:spPr>
          <a:xfrm>
            <a:off x="3309374" y="5774083"/>
            <a:ext cx="527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>
                <a:solidFill>
                  <a:srgbClr val="7030A0"/>
                </a:solidFill>
              </a:rPr>
              <a:t>Z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41BB89C-2AED-44C7-A245-2BE3ECA00006}"/>
              </a:ext>
            </a:extLst>
          </p:cNvPr>
          <p:cNvGrpSpPr/>
          <p:nvPr/>
        </p:nvGrpSpPr>
        <p:grpSpPr>
          <a:xfrm>
            <a:off x="3430120" y="5096271"/>
            <a:ext cx="243364" cy="257004"/>
            <a:chOff x="6473287" y="5179954"/>
            <a:chExt cx="431178" cy="455344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4F87D917-1966-437D-9E18-5DCEAA736083}"/>
                </a:ext>
              </a:extLst>
            </p:cNvPr>
            <p:cNvCxnSpPr>
              <a:cxnSpLocks/>
            </p:cNvCxnSpPr>
            <p:nvPr/>
          </p:nvCxnSpPr>
          <p:spPr>
            <a:xfrm>
              <a:off x="6473287" y="5179954"/>
              <a:ext cx="431178" cy="455344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0FF03303-2929-41BB-A2D0-CBE81B8654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3287" y="5179954"/>
              <a:ext cx="431178" cy="455344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itle 2">
            <a:extLst>
              <a:ext uri="{FF2B5EF4-FFF2-40B4-BE49-F238E27FC236}">
                <a16:creationId xmlns:a16="http://schemas.microsoft.com/office/drawing/2014/main" id="{2ACE3473-1A59-5D06-EA45-404ACDD5E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SG"/>
              <a:t>Q1) Using multiplexers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873FA24-1861-C294-35B4-14BC3806BD7B}"/>
              </a:ext>
            </a:extLst>
          </p:cNvPr>
          <p:cNvGrpSpPr/>
          <p:nvPr/>
        </p:nvGrpSpPr>
        <p:grpSpPr>
          <a:xfrm>
            <a:off x="5351361" y="3742589"/>
            <a:ext cx="2648413" cy="2222369"/>
            <a:chOff x="5838361" y="3879419"/>
            <a:chExt cx="2648413" cy="2222369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F5F24F0F-84FF-D2A8-3C77-C5C41C348E49}"/>
                </a:ext>
              </a:extLst>
            </p:cNvPr>
            <p:cNvGrpSpPr/>
            <p:nvPr/>
          </p:nvGrpSpPr>
          <p:grpSpPr>
            <a:xfrm>
              <a:off x="5838361" y="3879419"/>
              <a:ext cx="2225133" cy="2222369"/>
              <a:chOff x="6779012" y="1806498"/>
              <a:chExt cx="2225133" cy="2222369"/>
            </a:xfrm>
          </p:grpSpPr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4AF22C5-F48C-52E1-0562-EFCD0A68F5B8}"/>
                  </a:ext>
                </a:extLst>
              </p:cNvPr>
              <p:cNvSpPr txBox="1"/>
              <p:nvPr/>
            </p:nvSpPr>
            <p:spPr>
              <a:xfrm>
                <a:off x="7065228" y="2233864"/>
                <a:ext cx="522249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000" dirty="0"/>
                  <a:t>0</a:t>
                </a:r>
              </a:p>
              <a:p>
                <a:pPr algn="ctr"/>
                <a:r>
                  <a:rPr lang="en-SG" sz="2000" dirty="0"/>
                  <a:t>1</a:t>
                </a:r>
              </a:p>
              <a:p>
                <a:pPr algn="ctr"/>
                <a:r>
                  <a:rPr lang="en-SG" sz="2000" dirty="0"/>
                  <a:t>2</a:t>
                </a:r>
              </a:p>
              <a:p>
                <a:pPr algn="ctr"/>
                <a:r>
                  <a:rPr lang="en-SG" sz="2000" dirty="0"/>
                  <a:t>3</a:t>
                </a:r>
              </a:p>
            </p:txBody>
          </p: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A659A65C-7625-8293-60FD-8A11FCB23F98}"/>
                  </a:ext>
                </a:extLst>
              </p:cNvPr>
              <p:cNvGrpSpPr/>
              <p:nvPr/>
            </p:nvGrpSpPr>
            <p:grpSpPr>
              <a:xfrm>
                <a:off x="6779012" y="1806498"/>
                <a:ext cx="2225133" cy="2222369"/>
                <a:chOff x="6779012" y="1806498"/>
                <a:chExt cx="2225133" cy="2222369"/>
              </a:xfrm>
            </p:grpSpPr>
            <p:sp>
              <p:nvSpPr>
                <p:cNvPr id="30" name="Flowchart: Extract 29">
                  <a:extLst>
                    <a:ext uri="{FF2B5EF4-FFF2-40B4-BE49-F238E27FC236}">
                      <a16:creationId xmlns:a16="http://schemas.microsoft.com/office/drawing/2014/main" id="{A6153D15-212D-E33B-072C-F56C6F8472B0}"/>
                    </a:ext>
                  </a:extLst>
                </p:cNvPr>
                <p:cNvSpPr/>
                <p:nvPr/>
              </p:nvSpPr>
              <p:spPr>
                <a:xfrm rot="5400000">
                  <a:off x="6830291" y="2178966"/>
                  <a:ext cx="2128616" cy="1383679"/>
                </a:xfrm>
                <a:prstGeom prst="flowChartExtract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C361AA6D-7352-FA6B-3FFD-9ADA8B898488}"/>
                    </a:ext>
                  </a:extLst>
                </p:cNvPr>
                <p:cNvSpPr txBox="1"/>
                <p:nvPr/>
              </p:nvSpPr>
              <p:spPr>
                <a:xfrm>
                  <a:off x="7188354" y="2316028"/>
                  <a:ext cx="1073307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2000" b="1" dirty="0"/>
                    <a:t>4:1</a:t>
                  </a:r>
                </a:p>
                <a:p>
                  <a:pPr algn="ctr"/>
                  <a:r>
                    <a:rPr lang="en-SG" sz="2000" b="1" dirty="0"/>
                    <a:t>MUX</a:t>
                  </a:r>
                  <a:endParaRPr lang="en-US" sz="2000" b="1" dirty="0"/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62D846DE-B991-DE1C-10DF-FAEE518059C7}"/>
                    </a:ext>
                  </a:extLst>
                </p:cNvPr>
                <p:cNvSpPr txBox="1"/>
                <p:nvPr/>
              </p:nvSpPr>
              <p:spPr>
                <a:xfrm>
                  <a:off x="7633937" y="2993746"/>
                  <a:ext cx="522249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2000" dirty="0"/>
                    <a:t>0</a:t>
                  </a:r>
                </a:p>
              </p:txBody>
            </p:sp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88D98302-C618-0ED2-5CF4-82F4F726029B}"/>
                    </a:ext>
                  </a:extLst>
                </p:cNvPr>
                <p:cNvSpPr txBox="1"/>
                <p:nvPr/>
              </p:nvSpPr>
              <p:spPr>
                <a:xfrm>
                  <a:off x="7393257" y="3215969"/>
                  <a:ext cx="522249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2000" dirty="0"/>
                    <a:t>1</a:t>
                  </a:r>
                </a:p>
              </p:txBody>
            </p:sp>
            <p:grpSp>
              <p:nvGrpSpPr>
                <p:cNvPr id="34" name="Group 33">
                  <a:extLst>
                    <a:ext uri="{FF2B5EF4-FFF2-40B4-BE49-F238E27FC236}">
                      <a16:creationId xmlns:a16="http://schemas.microsoft.com/office/drawing/2014/main" id="{2D885B07-1F62-6CBC-1407-2AF9721772BD}"/>
                    </a:ext>
                  </a:extLst>
                </p:cNvPr>
                <p:cNvGrpSpPr/>
                <p:nvPr/>
              </p:nvGrpSpPr>
              <p:grpSpPr>
                <a:xfrm>
                  <a:off x="6779012" y="2447681"/>
                  <a:ext cx="423747" cy="929269"/>
                  <a:chOff x="4592442" y="2477542"/>
                  <a:chExt cx="423747" cy="929269"/>
                </a:xfrm>
              </p:grpSpPr>
              <p:cxnSp>
                <p:nvCxnSpPr>
                  <p:cNvPr id="39" name="Straight Connector 38">
                    <a:extLst>
                      <a:ext uri="{FF2B5EF4-FFF2-40B4-BE49-F238E27FC236}">
                        <a16:creationId xmlns:a16="http://schemas.microsoft.com/office/drawing/2014/main" id="{BFE0D2DB-7A53-9333-BD3B-9C74E2BE34C3}"/>
                      </a:ext>
                    </a:extLst>
                  </p:cNvPr>
                  <p:cNvCxnSpPr/>
                  <p:nvPr/>
                </p:nvCxnSpPr>
                <p:spPr>
                  <a:xfrm>
                    <a:off x="4592442" y="2477542"/>
                    <a:ext cx="423747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Straight Connector 39">
                    <a:extLst>
                      <a:ext uri="{FF2B5EF4-FFF2-40B4-BE49-F238E27FC236}">
                        <a16:creationId xmlns:a16="http://schemas.microsoft.com/office/drawing/2014/main" id="{B8AFFFAC-9EDB-EFA5-6B35-5036C3DF5404}"/>
                      </a:ext>
                    </a:extLst>
                  </p:cNvPr>
                  <p:cNvCxnSpPr/>
                  <p:nvPr/>
                </p:nvCxnSpPr>
                <p:spPr>
                  <a:xfrm>
                    <a:off x="4592442" y="2792569"/>
                    <a:ext cx="423747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Straight Connector 40">
                    <a:extLst>
                      <a:ext uri="{FF2B5EF4-FFF2-40B4-BE49-F238E27FC236}">
                        <a16:creationId xmlns:a16="http://schemas.microsoft.com/office/drawing/2014/main" id="{58B05D08-9AC5-3280-AF7F-4083212FDBFB}"/>
                      </a:ext>
                    </a:extLst>
                  </p:cNvPr>
                  <p:cNvCxnSpPr/>
                  <p:nvPr/>
                </p:nvCxnSpPr>
                <p:spPr>
                  <a:xfrm>
                    <a:off x="4592442" y="3094576"/>
                    <a:ext cx="423747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Straight Connector 41">
                    <a:extLst>
                      <a:ext uri="{FF2B5EF4-FFF2-40B4-BE49-F238E27FC236}">
                        <a16:creationId xmlns:a16="http://schemas.microsoft.com/office/drawing/2014/main" id="{BF8BB70D-787D-50B1-7C7E-E7AB122CF9C1}"/>
                      </a:ext>
                    </a:extLst>
                  </p:cNvPr>
                  <p:cNvCxnSpPr/>
                  <p:nvPr/>
                </p:nvCxnSpPr>
                <p:spPr>
                  <a:xfrm>
                    <a:off x="4592442" y="3406811"/>
                    <a:ext cx="423747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CE8389AE-973E-ECE4-80B3-E158DC848D57}"/>
                    </a:ext>
                  </a:extLst>
                </p:cNvPr>
                <p:cNvGrpSpPr/>
                <p:nvPr/>
              </p:nvGrpSpPr>
              <p:grpSpPr>
                <a:xfrm>
                  <a:off x="7680398" y="3376313"/>
                  <a:ext cx="237895" cy="652554"/>
                  <a:chOff x="5811639" y="3517592"/>
                  <a:chExt cx="237895" cy="652554"/>
                </a:xfrm>
              </p:grpSpPr>
              <p:cxnSp>
                <p:nvCxnSpPr>
                  <p:cNvPr id="37" name="Straight Connector 36">
                    <a:extLst>
                      <a:ext uri="{FF2B5EF4-FFF2-40B4-BE49-F238E27FC236}">
                        <a16:creationId xmlns:a16="http://schemas.microsoft.com/office/drawing/2014/main" id="{9EE7868C-8AD9-3494-785F-0B0063848A89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5811639" y="3730325"/>
                    <a:ext cx="1" cy="439821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Straight Connector 37">
                    <a:extLst>
                      <a:ext uri="{FF2B5EF4-FFF2-40B4-BE49-F238E27FC236}">
                        <a16:creationId xmlns:a16="http://schemas.microsoft.com/office/drawing/2014/main" id="{345C68BE-C4C3-D2E2-4690-7B7DB5E17D1F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6049533" y="3517592"/>
                    <a:ext cx="1" cy="439821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B7056E73-D3D2-6226-690C-CC8C514F4A02}"/>
                    </a:ext>
                  </a:extLst>
                </p:cNvPr>
                <p:cNvCxnSpPr/>
                <p:nvPr/>
              </p:nvCxnSpPr>
              <p:spPr>
                <a:xfrm>
                  <a:off x="8580398" y="2870805"/>
                  <a:ext cx="423747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0CE0287-5686-033C-D376-57AB0894B834}"/>
                </a:ext>
              </a:extLst>
            </p:cNvPr>
            <p:cNvSpPr txBox="1"/>
            <p:nvPr/>
          </p:nvSpPr>
          <p:spPr>
            <a:xfrm>
              <a:off x="7964525" y="4737526"/>
              <a:ext cx="5222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b="1" i="1" dirty="0"/>
                <a:t>F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ED96C7A-0282-162D-0ABE-D4C28E8F4E28}"/>
              </a:ext>
            </a:extLst>
          </p:cNvPr>
          <p:cNvGrpSpPr/>
          <p:nvPr/>
        </p:nvGrpSpPr>
        <p:grpSpPr>
          <a:xfrm>
            <a:off x="5972012" y="5762085"/>
            <a:ext cx="783373" cy="638781"/>
            <a:chOff x="4724333" y="4096737"/>
            <a:chExt cx="783373" cy="638781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A2A4173-DD48-A3CC-92D9-617EF93A5A9B}"/>
                </a:ext>
              </a:extLst>
            </p:cNvPr>
            <p:cNvSpPr txBox="1"/>
            <p:nvPr/>
          </p:nvSpPr>
          <p:spPr>
            <a:xfrm>
              <a:off x="4724333" y="4335408"/>
              <a:ext cx="52224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b="1" i="1" dirty="0">
                  <a:solidFill>
                    <a:srgbClr val="C00000"/>
                  </a:solidFill>
                </a:rPr>
                <a:t>Y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F3EAC7F-C285-64A1-1E21-116B4ABB9A4A}"/>
                </a:ext>
              </a:extLst>
            </p:cNvPr>
            <p:cNvSpPr txBox="1"/>
            <p:nvPr/>
          </p:nvSpPr>
          <p:spPr>
            <a:xfrm>
              <a:off x="4985457" y="4096737"/>
              <a:ext cx="52224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b="1" i="1" dirty="0">
                  <a:solidFill>
                    <a:srgbClr val="C00000"/>
                  </a:solidFill>
                </a:rPr>
                <a:t>Z</a:t>
              </a: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4D05297C-EBD9-0B73-CF70-0A8994225808}"/>
              </a:ext>
            </a:extLst>
          </p:cNvPr>
          <p:cNvSpPr txBox="1"/>
          <p:nvPr/>
        </p:nvSpPr>
        <p:spPr>
          <a:xfrm>
            <a:off x="7122717" y="2511826"/>
            <a:ext cx="3980363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chemeClr val="accent6">
                    <a:lumMod val="50000"/>
                  </a:schemeClr>
                </a:solidFill>
              </a:rPr>
              <a:t>Extra question:</a:t>
            </a:r>
            <a:br>
              <a:rPr lang="en-US" sz="280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sz="2800">
                <a:solidFill>
                  <a:schemeClr val="accent6">
                    <a:lumMod val="50000"/>
                  </a:schemeClr>
                </a:solidFill>
              </a:rPr>
              <a:t>What </a:t>
            </a:r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if we change the selector lines to </a:t>
            </a:r>
            <a:r>
              <a:rPr lang="en-US" sz="2800" i="1" dirty="0" err="1">
                <a:solidFill>
                  <a:srgbClr val="C00000"/>
                </a:solidFill>
              </a:rPr>
              <a:t>YZ</a:t>
            </a:r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711245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C001576-EF11-94AD-3D63-90C8FB275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Q2) Is there a simpler circuit?</a:t>
            </a:r>
          </a:p>
        </p:txBody>
      </p:sp>
      <p:sp>
        <p:nvSpPr>
          <p:cNvPr id="17" name="Slide Number Placeholder 1">
            <a:extLst>
              <a:ext uri="{FF2B5EF4-FFF2-40B4-BE49-F238E27FC236}">
                <a16:creationId xmlns:a16="http://schemas.microsoft.com/office/drawing/2014/main" id="{3781D816-0115-430F-BA6F-09C52533C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z="1600" smtClean="0"/>
              <a:t>8</a:t>
            </a:fld>
            <a:endParaRPr lang="en-SG" sz="16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02B6653-B77D-4ABF-809F-041053D29529}"/>
              </a:ext>
            </a:extLst>
          </p:cNvPr>
          <p:cNvSpPr txBox="1"/>
          <p:nvPr/>
        </p:nvSpPr>
        <p:spPr>
          <a:xfrm>
            <a:off x="1456950" y="1830726"/>
            <a:ext cx="46485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i="1" dirty="0"/>
              <a:t>K</a:t>
            </a:r>
            <a:r>
              <a:rPr lang="en-SG" sz="3200" dirty="0"/>
              <a:t>(</a:t>
            </a:r>
            <a:r>
              <a:rPr lang="en-SG" sz="3200" i="1" dirty="0" err="1"/>
              <a:t>W</a:t>
            </a:r>
            <a:r>
              <a:rPr lang="en-SG" sz="3200" dirty="0" err="1"/>
              <a:t>,</a:t>
            </a:r>
            <a:r>
              <a:rPr lang="en-SG" sz="3200" i="1" dirty="0" err="1"/>
              <a:t>X</a:t>
            </a:r>
            <a:r>
              <a:rPr lang="en-SG" sz="3200" dirty="0" err="1"/>
              <a:t>,</a:t>
            </a:r>
            <a:r>
              <a:rPr lang="en-SG" sz="3200" i="1" dirty="0" err="1"/>
              <a:t>Y</a:t>
            </a:r>
            <a:r>
              <a:rPr lang="en-SG" sz="3200" dirty="0" err="1"/>
              <a:t>,</a:t>
            </a:r>
            <a:r>
              <a:rPr lang="en-SG" sz="3200" i="1" dirty="0" err="1"/>
              <a:t>Z</a:t>
            </a:r>
            <a:r>
              <a:rPr lang="en-SG" sz="3200" dirty="0"/>
              <a:t>) = </a:t>
            </a:r>
            <a:r>
              <a:rPr lang="en-SG" sz="3200" dirty="0">
                <a:latin typeface="Symbol" panose="05050102010706020507" pitchFamily="18" charset="2"/>
              </a:rPr>
              <a:t>S</a:t>
            </a:r>
            <a:r>
              <a:rPr lang="en-SG" sz="3200" dirty="0"/>
              <a:t> </a:t>
            </a:r>
            <a:r>
              <a:rPr lang="en-SG" sz="3200" i="1" dirty="0"/>
              <a:t>m</a:t>
            </a:r>
            <a:r>
              <a:rPr lang="en-SG" sz="3200" dirty="0"/>
              <a:t>(8,11) </a:t>
            </a:r>
            <a:endParaRPr lang="en-US" sz="3200" dirty="0"/>
          </a:p>
        </p:txBody>
      </p:sp>
      <p:grpSp>
        <p:nvGrpSpPr>
          <p:cNvPr id="2" name="Group 1"/>
          <p:cNvGrpSpPr/>
          <p:nvPr/>
        </p:nvGrpSpPr>
        <p:grpSpPr>
          <a:xfrm>
            <a:off x="740750" y="2905299"/>
            <a:ext cx="7457881" cy="2663073"/>
            <a:chOff x="1274150" y="838655"/>
            <a:chExt cx="7457881" cy="2663073"/>
          </a:xfrm>
        </p:grpSpPr>
        <p:grpSp>
          <p:nvGrpSpPr>
            <p:cNvPr id="14" name="Group 13"/>
            <p:cNvGrpSpPr/>
            <p:nvPr/>
          </p:nvGrpSpPr>
          <p:grpSpPr>
            <a:xfrm>
              <a:off x="1274150" y="838655"/>
              <a:ext cx="7457881" cy="2663073"/>
              <a:chOff x="1618212" y="1277975"/>
              <a:chExt cx="7457881" cy="2663073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5238122" y="1277975"/>
                <a:ext cx="1988434" cy="2289871"/>
                <a:chOff x="6796073" y="1962089"/>
                <a:chExt cx="2183360" cy="2514347"/>
              </a:xfrm>
            </p:grpSpPr>
            <p:grpSp>
              <p:nvGrpSpPr>
                <p:cNvPr id="98" name="Group 97">
                  <a:extLst>
                    <a:ext uri="{FF2B5EF4-FFF2-40B4-BE49-F238E27FC236}">
                      <a16:creationId xmlns:a16="http://schemas.microsoft.com/office/drawing/2014/main" id="{DEB1828D-7201-48C2-9AB4-C68DE9EF1FFB}"/>
                    </a:ext>
                  </a:extLst>
                </p:cNvPr>
                <p:cNvGrpSpPr/>
                <p:nvPr/>
              </p:nvGrpSpPr>
              <p:grpSpPr>
                <a:xfrm>
                  <a:off x="6796073" y="1962089"/>
                  <a:ext cx="2001148" cy="2514347"/>
                  <a:chOff x="5426015" y="1576779"/>
                  <a:chExt cx="2001148" cy="2514347"/>
                </a:xfrm>
              </p:grpSpPr>
              <p:cxnSp>
                <p:nvCxnSpPr>
                  <p:cNvPr id="99" name="Straight Connector 98">
                    <a:extLst>
                      <a:ext uri="{FF2B5EF4-FFF2-40B4-BE49-F238E27FC236}">
                        <a16:creationId xmlns:a16="http://schemas.microsoft.com/office/drawing/2014/main" id="{4B13FB42-98EF-4998-8803-D1BD1D8EDBEC}"/>
                      </a:ext>
                    </a:extLst>
                  </p:cNvPr>
                  <p:cNvCxnSpPr/>
                  <p:nvPr/>
                </p:nvCxnSpPr>
                <p:spPr>
                  <a:xfrm>
                    <a:off x="5426015" y="3076032"/>
                    <a:ext cx="435634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01" name="Group 100">
                    <a:extLst>
                      <a:ext uri="{FF2B5EF4-FFF2-40B4-BE49-F238E27FC236}">
                        <a16:creationId xmlns:a16="http://schemas.microsoft.com/office/drawing/2014/main" id="{0CE34E36-DEC8-4D41-BA41-46087768756F}"/>
                      </a:ext>
                    </a:extLst>
                  </p:cNvPr>
                  <p:cNvGrpSpPr/>
                  <p:nvPr/>
                </p:nvGrpSpPr>
                <p:grpSpPr>
                  <a:xfrm>
                    <a:off x="5426015" y="1576779"/>
                    <a:ext cx="2001148" cy="2514347"/>
                    <a:chOff x="5426015" y="1576779"/>
                    <a:chExt cx="2001148" cy="2514347"/>
                  </a:xfrm>
                </p:grpSpPr>
                <p:sp>
                  <p:nvSpPr>
                    <p:cNvPr id="107" name="Rectangle 106">
                      <a:extLst>
                        <a:ext uri="{FF2B5EF4-FFF2-40B4-BE49-F238E27FC236}">
                          <a16:creationId xmlns:a16="http://schemas.microsoft.com/office/drawing/2014/main" id="{8FFA2823-C567-493B-9343-3E24E4F60A2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61649" y="1576779"/>
                      <a:ext cx="1464702" cy="2080822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r>
                        <a:rPr lang="en-SG" b="1"/>
                        <a:t>Cin</a:t>
                      </a:r>
                      <a:endParaRPr lang="en-US" b="1" dirty="0"/>
                    </a:p>
                  </p:txBody>
                </p:sp>
                <p:sp>
                  <p:nvSpPr>
                    <p:cNvPr id="108" name="TextBox 107">
                      <a:extLst>
                        <a:ext uri="{FF2B5EF4-FFF2-40B4-BE49-F238E27FC236}">
                          <a16:creationId xmlns:a16="http://schemas.microsoft.com/office/drawing/2014/main" id="{83C90A5C-96DC-48B8-96C7-466406E9B1E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861439" y="2359824"/>
                      <a:ext cx="518160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SG" sz="2000" dirty="0"/>
                        <a:t>S</a:t>
                      </a:r>
                      <a:r>
                        <a:rPr lang="en-SG" sz="2000" baseline="-25000" dirty="0"/>
                        <a:t>1</a:t>
                      </a:r>
                      <a:endParaRPr lang="en-US" sz="2000" baseline="-25000" dirty="0"/>
                    </a:p>
                  </p:txBody>
                </p:sp>
                <p:sp>
                  <p:nvSpPr>
                    <p:cNvPr id="109" name="TextBox 108">
                      <a:extLst>
                        <a:ext uri="{FF2B5EF4-FFF2-40B4-BE49-F238E27FC236}">
                          <a16:creationId xmlns:a16="http://schemas.microsoft.com/office/drawing/2014/main" id="{0F0C2FAA-4CC7-4C88-B84E-38A4981E9A8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088364" y="1579311"/>
                      <a:ext cx="1011273" cy="83099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SG" sz="2400" dirty="0"/>
                        <a:t>2</a:t>
                      </a:r>
                      <a:r>
                        <a:rPr lang="en-SG" sz="2400" dirty="0">
                          <a:sym typeface="Symbol" panose="05050102010706020507" pitchFamily="18" charset="2"/>
                        </a:rPr>
                        <a:t>4</a:t>
                      </a:r>
                      <a:endParaRPr lang="en-SG" sz="2400" dirty="0"/>
                    </a:p>
                    <a:p>
                      <a:pPr algn="ctr"/>
                      <a:r>
                        <a:rPr lang="en-SG" sz="2400" dirty="0"/>
                        <a:t>DEC</a:t>
                      </a:r>
                      <a:endParaRPr lang="en-US" sz="2400" dirty="0"/>
                    </a:p>
                  </p:txBody>
                </p:sp>
                <p:sp>
                  <p:nvSpPr>
                    <p:cNvPr id="110" name="TextBox 109">
                      <a:extLst>
                        <a:ext uri="{FF2B5EF4-FFF2-40B4-BE49-F238E27FC236}">
                          <a16:creationId xmlns:a16="http://schemas.microsoft.com/office/drawing/2014/main" id="{17ACABB4-14CB-455A-B9F0-61F53D67F47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978445" y="2228958"/>
                      <a:ext cx="448718" cy="132343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SG" sz="2000" dirty="0"/>
                        <a:t>0</a:t>
                      </a:r>
                    </a:p>
                    <a:p>
                      <a:r>
                        <a:rPr lang="en-SG" sz="2000" dirty="0"/>
                        <a:t>1</a:t>
                      </a:r>
                    </a:p>
                    <a:p>
                      <a:r>
                        <a:rPr lang="en-SG" sz="2000" dirty="0"/>
                        <a:t>2</a:t>
                      </a:r>
                    </a:p>
                    <a:p>
                      <a:r>
                        <a:rPr lang="en-SG" sz="2000" dirty="0"/>
                        <a:t>3</a:t>
                      </a:r>
                      <a:endParaRPr lang="en-US" sz="2000" dirty="0"/>
                    </a:p>
                  </p:txBody>
                </p:sp>
                <p:cxnSp>
                  <p:nvCxnSpPr>
                    <p:cNvPr id="111" name="Straight Connector 110">
                      <a:extLst>
                        <a:ext uri="{FF2B5EF4-FFF2-40B4-BE49-F238E27FC236}">
                          <a16:creationId xmlns:a16="http://schemas.microsoft.com/office/drawing/2014/main" id="{C58FE615-E671-49FE-A4FA-DD5230456572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5426015" y="2570369"/>
                      <a:ext cx="435634" cy="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13" name="TextBox 112">
                      <a:extLst>
                        <a:ext uri="{FF2B5EF4-FFF2-40B4-BE49-F238E27FC236}">
                          <a16:creationId xmlns:a16="http://schemas.microsoft.com/office/drawing/2014/main" id="{D35AC6A7-EFC9-43E6-A980-549505D3980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861439" y="2843471"/>
                      <a:ext cx="518160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SG" sz="2000" dirty="0"/>
                        <a:t>S</a:t>
                      </a:r>
                      <a:r>
                        <a:rPr lang="en-SG" sz="2000" baseline="-25000" dirty="0"/>
                        <a:t>0</a:t>
                      </a:r>
                      <a:endParaRPr lang="en-US" sz="2000" baseline="-25000" dirty="0"/>
                    </a:p>
                  </p:txBody>
                </p:sp>
                <p:cxnSp>
                  <p:nvCxnSpPr>
                    <p:cNvPr id="114" name="Straight Connector 113">
                      <a:extLst>
                        <a:ext uri="{FF2B5EF4-FFF2-40B4-BE49-F238E27FC236}">
                          <a16:creationId xmlns:a16="http://schemas.microsoft.com/office/drawing/2014/main" id="{186D84BC-C58D-408B-A6F7-17A76A765E07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6594000" y="3657240"/>
                      <a:ext cx="1" cy="433886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15" name="TextBox 114">
                      <a:extLst>
                        <a:ext uri="{FF2B5EF4-FFF2-40B4-BE49-F238E27FC236}">
                          <a16:creationId xmlns:a16="http://schemas.microsoft.com/office/drawing/2014/main" id="{4551EF1B-25EE-4B7C-8FE5-FB542A7D10E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333082" y="3250536"/>
                      <a:ext cx="518160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SG" sz="2000" i="1" dirty="0"/>
                        <a:t>E</a:t>
                      </a:r>
                      <a:endParaRPr lang="en-US" sz="2000" i="1" baseline="-25000" dirty="0"/>
                    </a:p>
                  </p:txBody>
                </p:sp>
              </p:grpSp>
            </p:grpSp>
            <p:grpSp>
              <p:nvGrpSpPr>
                <p:cNvPr id="3" name="Group 2"/>
                <p:cNvGrpSpPr/>
                <p:nvPr/>
              </p:nvGrpSpPr>
              <p:grpSpPr>
                <a:xfrm>
                  <a:off x="8696409" y="2832194"/>
                  <a:ext cx="283024" cy="893064"/>
                  <a:chOff x="8696409" y="2832194"/>
                  <a:chExt cx="283024" cy="893064"/>
                </a:xfrm>
              </p:grpSpPr>
              <p:cxnSp>
                <p:nvCxnSpPr>
                  <p:cNvPr id="33" name="Straight Connector 32">
                    <a:extLst>
                      <a:ext uri="{FF2B5EF4-FFF2-40B4-BE49-F238E27FC236}">
                        <a16:creationId xmlns:a16="http://schemas.microsoft.com/office/drawing/2014/main" id="{4B13FB42-98EF-4998-8803-D1BD1D8EDBEC}"/>
                      </a:ext>
                    </a:extLst>
                  </p:cNvPr>
                  <p:cNvCxnSpPr/>
                  <p:nvPr/>
                </p:nvCxnSpPr>
                <p:spPr>
                  <a:xfrm>
                    <a:off x="8696409" y="2832194"/>
                    <a:ext cx="283024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Straight Connector 34">
                    <a:extLst>
                      <a:ext uri="{FF2B5EF4-FFF2-40B4-BE49-F238E27FC236}">
                        <a16:creationId xmlns:a16="http://schemas.microsoft.com/office/drawing/2014/main" id="{4B13FB42-98EF-4998-8803-D1BD1D8EDBEC}"/>
                      </a:ext>
                    </a:extLst>
                  </p:cNvPr>
                  <p:cNvCxnSpPr/>
                  <p:nvPr/>
                </p:nvCxnSpPr>
                <p:spPr>
                  <a:xfrm>
                    <a:off x="8696409" y="3121462"/>
                    <a:ext cx="283024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Straight Connector 35">
                    <a:extLst>
                      <a:ext uri="{FF2B5EF4-FFF2-40B4-BE49-F238E27FC236}">
                        <a16:creationId xmlns:a16="http://schemas.microsoft.com/office/drawing/2014/main" id="{4B13FB42-98EF-4998-8803-D1BD1D8EDBEC}"/>
                      </a:ext>
                    </a:extLst>
                  </p:cNvPr>
                  <p:cNvCxnSpPr/>
                  <p:nvPr/>
                </p:nvCxnSpPr>
                <p:spPr>
                  <a:xfrm>
                    <a:off x="8696409" y="3438820"/>
                    <a:ext cx="283024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Straight Connector 36">
                    <a:extLst>
                      <a:ext uri="{FF2B5EF4-FFF2-40B4-BE49-F238E27FC236}">
                        <a16:creationId xmlns:a16="http://schemas.microsoft.com/office/drawing/2014/main" id="{4B13FB42-98EF-4998-8803-D1BD1D8EDBEC}"/>
                      </a:ext>
                    </a:extLst>
                  </p:cNvPr>
                  <p:cNvCxnSpPr/>
                  <p:nvPr/>
                </p:nvCxnSpPr>
                <p:spPr>
                  <a:xfrm>
                    <a:off x="8696409" y="3725258"/>
                    <a:ext cx="283024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2" name="Group 11"/>
              <p:cNvGrpSpPr/>
              <p:nvPr/>
            </p:nvGrpSpPr>
            <p:grpSpPr>
              <a:xfrm>
                <a:off x="7162547" y="2070399"/>
                <a:ext cx="1913546" cy="814140"/>
                <a:chOff x="7162547" y="2070399"/>
                <a:chExt cx="1913546" cy="814140"/>
              </a:xfrm>
            </p:grpSpPr>
            <p:grpSp>
              <p:nvGrpSpPr>
                <p:cNvPr id="57" name="Group 56"/>
                <p:cNvGrpSpPr>
                  <a:grpSpLocks/>
                </p:cNvGrpSpPr>
                <p:nvPr/>
              </p:nvGrpSpPr>
              <p:grpSpPr bwMode="auto">
                <a:xfrm>
                  <a:off x="7789455" y="2242935"/>
                  <a:ext cx="553052" cy="463271"/>
                  <a:chOff x="7813" y="3523"/>
                  <a:chExt cx="722" cy="604"/>
                </a:xfrm>
              </p:grpSpPr>
              <p:sp>
                <p:nvSpPr>
                  <p:cNvPr id="58" name="Freeform 57"/>
                  <p:cNvSpPr>
                    <a:spLocks/>
                  </p:cNvSpPr>
                  <p:nvPr/>
                </p:nvSpPr>
                <p:spPr bwMode="auto">
                  <a:xfrm>
                    <a:off x="7815" y="3525"/>
                    <a:ext cx="720" cy="308"/>
                  </a:xfrm>
                  <a:custGeom>
                    <a:avLst/>
                    <a:gdLst>
                      <a:gd name="T0" fmla="*/ 0 w 765"/>
                      <a:gd name="T1" fmla="*/ 0 h 300"/>
                      <a:gd name="T2" fmla="*/ 525 w 765"/>
                      <a:gd name="T3" fmla="*/ 75 h 300"/>
                      <a:gd name="T4" fmla="*/ 765 w 765"/>
                      <a:gd name="T5" fmla="*/ 300 h 3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765" h="300">
                        <a:moveTo>
                          <a:pt x="0" y="0"/>
                        </a:moveTo>
                        <a:cubicBezTo>
                          <a:pt x="199" y="12"/>
                          <a:pt x="398" y="25"/>
                          <a:pt x="525" y="75"/>
                        </a:cubicBezTo>
                        <a:cubicBezTo>
                          <a:pt x="652" y="125"/>
                          <a:pt x="708" y="212"/>
                          <a:pt x="765" y="300"/>
                        </a:cubicBezTo>
                      </a:path>
                    </a:pathLst>
                  </a:cu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9" name="Freeform 58"/>
                  <p:cNvSpPr>
                    <a:spLocks/>
                  </p:cNvSpPr>
                  <p:nvPr/>
                </p:nvSpPr>
                <p:spPr bwMode="auto">
                  <a:xfrm flipV="1">
                    <a:off x="7815" y="3817"/>
                    <a:ext cx="720" cy="308"/>
                  </a:xfrm>
                  <a:custGeom>
                    <a:avLst/>
                    <a:gdLst>
                      <a:gd name="T0" fmla="*/ 0 w 765"/>
                      <a:gd name="T1" fmla="*/ 0 h 300"/>
                      <a:gd name="T2" fmla="*/ 525 w 765"/>
                      <a:gd name="T3" fmla="*/ 75 h 300"/>
                      <a:gd name="T4" fmla="*/ 765 w 765"/>
                      <a:gd name="T5" fmla="*/ 300 h 3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765" h="300">
                        <a:moveTo>
                          <a:pt x="0" y="0"/>
                        </a:moveTo>
                        <a:cubicBezTo>
                          <a:pt x="199" y="12"/>
                          <a:pt x="398" y="25"/>
                          <a:pt x="525" y="75"/>
                        </a:cubicBezTo>
                        <a:cubicBezTo>
                          <a:pt x="652" y="125"/>
                          <a:pt x="708" y="212"/>
                          <a:pt x="765" y="300"/>
                        </a:cubicBezTo>
                      </a:path>
                    </a:pathLst>
                  </a:cu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0" name="Freeform 59"/>
                  <p:cNvSpPr>
                    <a:spLocks/>
                  </p:cNvSpPr>
                  <p:nvPr/>
                </p:nvSpPr>
                <p:spPr bwMode="auto">
                  <a:xfrm>
                    <a:off x="7813" y="3523"/>
                    <a:ext cx="184" cy="604"/>
                  </a:xfrm>
                  <a:custGeom>
                    <a:avLst/>
                    <a:gdLst>
                      <a:gd name="T0" fmla="*/ 2 w 184"/>
                      <a:gd name="T1" fmla="*/ 2 h 604"/>
                      <a:gd name="T2" fmla="*/ 167 w 184"/>
                      <a:gd name="T3" fmla="*/ 317 h 604"/>
                      <a:gd name="T4" fmla="*/ 2 w 184"/>
                      <a:gd name="T5" fmla="*/ 602 h 604"/>
                      <a:gd name="T6" fmla="*/ 182 w 184"/>
                      <a:gd name="T7" fmla="*/ 302 h 604"/>
                      <a:gd name="T8" fmla="*/ 2 w 184"/>
                      <a:gd name="T9" fmla="*/ 2 h 60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4" h="604">
                        <a:moveTo>
                          <a:pt x="2" y="2"/>
                        </a:moveTo>
                        <a:cubicBezTo>
                          <a:pt x="0" y="4"/>
                          <a:pt x="167" y="217"/>
                          <a:pt x="167" y="317"/>
                        </a:cubicBezTo>
                        <a:cubicBezTo>
                          <a:pt x="167" y="417"/>
                          <a:pt x="0" y="604"/>
                          <a:pt x="2" y="602"/>
                        </a:cubicBezTo>
                        <a:cubicBezTo>
                          <a:pt x="4" y="600"/>
                          <a:pt x="180" y="402"/>
                          <a:pt x="182" y="302"/>
                        </a:cubicBezTo>
                        <a:cubicBezTo>
                          <a:pt x="184" y="202"/>
                          <a:pt x="4" y="0"/>
                          <a:pt x="2" y="2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1" name="Freeform 60"/>
                  <p:cNvSpPr>
                    <a:spLocks/>
                  </p:cNvSpPr>
                  <p:nvPr/>
                </p:nvSpPr>
                <p:spPr bwMode="auto">
                  <a:xfrm>
                    <a:off x="8293" y="3825"/>
                    <a:ext cx="229" cy="240"/>
                  </a:xfrm>
                  <a:custGeom>
                    <a:avLst/>
                    <a:gdLst>
                      <a:gd name="T0" fmla="*/ 2 w 229"/>
                      <a:gd name="T1" fmla="*/ 240 h 240"/>
                      <a:gd name="T2" fmla="*/ 182 w 229"/>
                      <a:gd name="T3" fmla="*/ 120 h 240"/>
                      <a:gd name="T4" fmla="*/ 227 w 229"/>
                      <a:gd name="T5" fmla="*/ 0 h 240"/>
                      <a:gd name="T6" fmla="*/ 167 w 229"/>
                      <a:gd name="T7" fmla="*/ 120 h 240"/>
                      <a:gd name="T8" fmla="*/ 2 w 229"/>
                      <a:gd name="T9" fmla="*/ 240 h 2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29" h="240">
                        <a:moveTo>
                          <a:pt x="2" y="240"/>
                        </a:moveTo>
                        <a:cubicBezTo>
                          <a:pt x="4" y="240"/>
                          <a:pt x="145" y="160"/>
                          <a:pt x="182" y="120"/>
                        </a:cubicBezTo>
                        <a:cubicBezTo>
                          <a:pt x="219" y="80"/>
                          <a:pt x="229" y="0"/>
                          <a:pt x="227" y="0"/>
                        </a:cubicBezTo>
                        <a:cubicBezTo>
                          <a:pt x="225" y="0"/>
                          <a:pt x="194" y="85"/>
                          <a:pt x="167" y="120"/>
                        </a:cubicBezTo>
                        <a:cubicBezTo>
                          <a:pt x="140" y="155"/>
                          <a:pt x="0" y="240"/>
                          <a:pt x="2" y="24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159131" dir="3683372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en-US"/>
                  </a:p>
                </p:txBody>
              </p:sp>
            </p:grpSp>
            <p:cxnSp>
              <p:nvCxnSpPr>
                <p:cNvPr id="6" name="Straight Connector 5"/>
                <p:cNvCxnSpPr/>
                <p:nvPr/>
              </p:nvCxnSpPr>
              <p:spPr>
                <a:xfrm>
                  <a:off x="7162547" y="2070399"/>
                  <a:ext cx="359493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/>
                <p:cNvCxnSpPr/>
                <p:nvPr/>
              </p:nvCxnSpPr>
              <p:spPr>
                <a:xfrm>
                  <a:off x="7162547" y="2884539"/>
                  <a:ext cx="359493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/>
                <p:cNvCxnSpPr/>
                <p:nvPr/>
              </p:nvCxnSpPr>
              <p:spPr>
                <a:xfrm flipV="1">
                  <a:off x="7522041" y="2070399"/>
                  <a:ext cx="0" cy="26167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/>
                <p:cNvCxnSpPr/>
                <p:nvPr/>
              </p:nvCxnSpPr>
              <p:spPr>
                <a:xfrm flipV="1">
                  <a:off x="7522040" y="2613773"/>
                  <a:ext cx="0" cy="26167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/>
                <p:cNvCxnSpPr/>
                <p:nvPr/>
              </p:nvCxnSpPr>
              <p:spPr>
                <a:xfrm>
                  <a:off x="7522040" y="2332071"/>
                  <a:ext cx="359493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/>
                <p:cNvCxnSpPr/>
                <p:nvPr/>
              </p:nvCxnSpPr>
              <p:spPr>
                <a:xfrm>
                  <a:off x="7515857" y="2613773"/>
                  <a:ext cx="359493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/>
                <p:cNvCxnSpPr/>
                <p:nvPr/>
              </p:nvCxnSpPr>
              <p:spPr>
                <a:xfrm>
                  <a:off x="8342507" y="2468434"/>
                  <a:ext cx="359493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4551EF1B-25EE-4B7C-8FE5-FB542A7D10E0}"/>
                    </a:ext>
                  </a:extLst>
                </p:cNvPr>
                <p:cNvSpPr txBox="1"/>
                <p:nvPr/>
              </p:nvSpPr>
              <p:spPr>
                <a:xfrm>
                  <a:off x="8604193" y="2268379"/>
                  <a:ext cx="4719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2000" i="1" dirty="0"/>
                    <a:t>K</a:t>
                  </a:r>
                  <a:endParaRPr lang="en-US" sz="2000" i="1" baseline="-25000" dirty="0"/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>
                <a:off x="1618212" y="1277975"/>
                <a:ext cx="2432625" cy="2663073"/>
                <a:chOff x="1618212" y="1277975"/>
                <a:chExt cx="2432625" cy="2663073"/>
              </a:xfrm>
            </p:grpSpPr>
            <p:grpSp>
              <p:nvGrpSpPr>
                <p:cNvPr id="40" name="Group 39"/>
                <p:cNvGrpSpPr/>
                <p:nvPr/>
              </p:nvGrpSpPr>
              <p:grpSpPr>
                <a:xfrm>
                  <a:off x="2062403" y="1277975"/>
                  <a:ext cx="1988434" cy="2289871"/>
                  <a:chOff x="6796073" y="1962089"/>
                  <a:chExt cx="2183360" cy="2514347"/>
                </a:xfrm>
              </p:grpSpPr>
              <p:grpSp>
                <p:nvGrpSpPr>
                  <p:cNvPr id="41" name="Group 40">
                    <a:extLst>
                      <a:ext uri="{FF2B5EF4-FFF2-40B4-BE49-F238E27FC236}">
                        <a16:creationId xmlns:a16="http://schemas.microsoft.com/office/drawing/2014/main" id="{DEB1828D-7201-48C2-9AB4-C68DE9EF1FFB}"/>
                      </a:ext>
                    </a:extLst>
                  </p:cNvPr>
                  <p:cNvGrpSpPr/>
                  <p:nvPr/>
                </p:nvGrpSpPr>
                <p:grpSpPr>
                  <a:xfrm>
                    <a:off x="6796073" y="1962089"/>
                    <a:ext cx="2001148" cy="2514347"/>
                    <a:chOff x="5426015" y="1576779"/>
                    <a:chExt cx="2001148" cy="2514347"/>
                  </a:xfrm>
                </p:grpSpPr>
                <p:cxnSp>
                  <p:nvCxnSpPr>
                    <p:cNvPr id="47" name="Straight Connector 46">
                      <a:extLst>
                        <a:ext uri="{FF2B5EF4-FFF2-40B4-BE49-F238E27FC236}">
                          <a16:creationId xmlns:a16="http://schemas.microsoft.com/office/drawing/2014/main" id="{4B13FB42-98EF-4998-8803-D1BD1D8EDBEC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5426015" y="3076032"/>
                      <a:ext cx="435634" cy="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48" name="Group 47">
                      <a:extLst>
                        <a:ext uri="{FF2B5EF4-FFF2-40B4-BE49-F238E27FC236}">
                          <a16:creationId xmlns:a16="http://schemas.microsoft.com/office/drawing/2014/main" id="{0CE34E36-DEC8-4D41-BA41-46087768756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426015" y="1576779"/>
                      <a:ext cx="2001148" cy="2514347"/>
                      <a:chOff x="5426015" y="1576779"/>
                      <a:chExt cx="2001148" cy="2514347"/>
                    </a:xfrm>
                  </p:grpSpPr>
                  <p:sp>
                    <p:nvSpPr>
                      <p:cNvPr id="49" name="Rectangle 48">
                        <a:extLst>
                          <a:ext uri="{FF2B5EF4-FFF2-40B4-BE49-F238E27FC236}">
                            <a16:creationId xmlns:a16="http://schemas.microsoft.com/office/drawing/2014/main" id="{8FFA2823-C567-493B-9343-3E24E4F60A2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861649" y="1576779"/>
                        <a:ext cx="1464702" cy="2080822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r>
                          <a:rPr lang="en-SG" b="1"/>
                          <a:t>Cin</a:t>
                        </a:r>
                        <a:endParaRPr lang="en-US" b="1" dirty="0"/>
                      </a:p>
                    </p:txBody>
                  </p:sp>
                  <p:sp>
                    <p:nvSpPr>
                      <p:cNvPr id="50" name="TextBox 49">
                        <a:extLst>
                          <a:ext uri="{FF2B5EF4-FFF2-40B4-BE49-F238E27FC236}">
                            <a16:creationId xmlns:a16="http://schemas.microsoft.com/office/drawing/2014/main" id="{83C90A5C-96DC-48B8-96C7-466406E9B1E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861439" y="2359824"/>
                        <a:ext cx="518160" cy="400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SG" sz="2000" dirty="0"/>
                          <a:t>S</a:t>
                        </a:r>
                        <a:r>
                          <a:rPr lang="en-SG" sz="2000" baseline="-25000" dirty="0"/>
                          <a:t>1</a:t>
                        </a:r>
                        <a:endParaRPr lang="en-US" sz="2000" baseline="-25000" dirty="0"/>
                      </a:p>
                    </p:txBody>
                  </p:sp>
                  <p:sp>
                    <p:nvSpPr>
                      <p:cNvPr id="51" name="TextBox 50">
                        <a:extLst>
                          <a:ext uri="{FF2B5EF4-FFF2-40B4-BE49-F238E27FC236}">
                            <a16:creationId xmlns:a16="http://schemas.microsoft.com/office/drawing/2014/main" id="{0F0C2FAA-4CC7-4C88-B84E-38A4981E9A8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88364" y="1579311"/>
                        <a:ext cx="1011273" cy="83099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SG" sz="2400" dirty="0"/>
                          <a:t>2</a:t>
                        </a:r>
                        <a:r>
                          <a:rPr lang="en-SG" sz="2400" dirty="0">
                            <a:sym typeface="Symbol" panose="05050102010706020507" pitchFamily="18" charset="2"/>
                          </a:rPr>
                          <a:t>4</a:t>
                        </a:r>
                        <a:endParaRPr lang="en-SG" sz="2400" dirty="0"/>
                      </a:p>
                      <a:p>
                        <a:pPr algn="ctr"/>
                        <a:r>
                          <a:rPr lang="en-SG" sz="2400" dirty="0"/>
                          <a:t>DEC</a:t>
                        </a:r>
                        <a:endParaRPr lang="en-US" sz="2400" dirty="0"/>
                      </a:p>
                    </p:txBody>
                  </p:sp>
                  <p:sp>
                    <p:nvSpPr>
                      <p:cNvPr id="52" name="TextBox 51">
                        <a:extLst>
                          <a:ext uri="{FF2B5EF4-FFF2-40B4-BE49-F238E27FC236}">
                            <a16:creationId xmlns:a16="http://schemas.microsoft.com/office/drawing/2014/main" id="{17ACABB4-14CB-455A-B9F0-61F53D67F47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978445" y="2228958"/>
                        <a:ext cx="448718" cy="132343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SG" sz="2000" dirty="0"/>
                          <a:t>0</a:t>
                        </a:r>
                      </a:p>
                      <a:p>
                        <a:r>
                          <a:rPr lang="en-SG" sz="2000" dirty="0"/>
                          <a:t>1</a:t>
                        </a:r>
                      </a:p>
                      <a:p>
                        <a:r>
                          <a:rPr lang="en-SG" sz="2000" dirty="0"/>
                          <a:t>2</a:t>
                        </a:r>
                      </a:p>
                      <a:p>
                        <a:r>
                          <a:rPr lang="en-SG" sz="2000" dirty="0"/>
                          <a:t>3</a:t>
                        </a:r>
                        <a:endParaRPr lang="en-US" sz="2000" dirty="0"/>
                      </a:p>
                    </p:txBody>
                  </p:sp>
                  <p:cxnSp>
                    <p:nvCxnSpPr>
                      <p:cNvPr id="53" name="Straight Connector 52">
                        <a:extLst>
                          <a:ext uri="{FF2B5EF4-FFF2-40B4-BE49-F238E27FC236}">
                            <a16:creationId xmlns:a16="http://schemas.microsoft.com/office/drawing/2014/main" id="{C58FE615-E671-49FE-A4FA-DD5230456572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5426015" y="2570369"/>
                        <a:ext cx="435634" cy="0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54" name="TextBox 53">
                        <a:extLst>
                          <a:ext uri="{FF2B5EF4-FFF2-40B4-BE49-F238E27FC236}">
                            <a16:creationId xmlns:a16="http://schemas.microsoft.com/office/drawing/2014/main" id="{D35AC6A7-EFC9-43E6-A980-549505D3980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861439" y="2843471"/>
                        <a:ext cx="518160" cy="400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SG" sz="2000" dirty="0"/>
                          <a:t>S</a:t>
                        </a:r>
                        <a:r>
                          <a:rPr lang="en-SG" sz="2000" baseline="-25000" dirty="0"/>
                          <a:t>0</a:t>
                        </a:r>
                        <a:endParaRPr lang="en-US" sz="2000" baseline="-25000" dirty="0"/>
                      </a:p>
                    </p:txBody>
                  </p:sp>
                  <p:cxnSp>
                    <p:nvCxnSpPr>
                      <p:cNvPr id="55" name="Straight Connector 54">
                        <a:extLst>
                          <a:ext uri="{FF2B5EF4-FFF2-40B4-BE49-F238E27FC236}">
                            <a16:creationId xmlns:a16="http://schemas.microsoft.com/office/drawing/2014/main" id="{186D84BC-C58D-408B-A6F7-17A76A765E07}"/>
                          </a:ext>
                        </a:extLst>
                      </p:cNvPr>
                      <p:cNvCxnSpPr/>
                      <p:nvPr/>
                    </p:nvCxnSpPr>
                    <p:spPr>
                      <a:xfrm flipH="1">
                        <a:off x="6594000" y="3657240"/>
                        <a:ext cx="1" cy="433886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56" name="TextBox 55">
                        <a:extLst>
                          <a:ext uri="{FF2B5EF4-FFF2-40B4-BE49-F238E27FC236}">
                            <a16:creationId xmlns:a16="http://schemas.microsoft.com/office/drawing/2014/main" id="{4551EF1B-25EE-4B7C-8FE5-FB542A7D10E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333082" y="3250536"/>
                        <a:ext cx="518160" cy="400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SG" sz="2000" i="1" dirty="0"/>
                          <a:t>E</a:t>
                        </a:r>
                        <a:endParaRPr lang="en-US" sz="2000" i="1" baseline="-25000" dirty="0"/>
                      </a:p>
                    </p:txBody>
                  </p:sp>
                </p:grpSp>
              </p:grpSp>
              <p:grpSp>
                <p:nvGrpSpPr>
                  <p:cNvPr id="42" name="Group 41"/>
                  <p:cNvGrpSpPr/>
                  <p:nvPr/>
                </p:nvGrpSpPr>
                <p:grpSpPr>
                  <a:xfrm>
                    <a:off x="8696409" y="2832194"/>
                    <a:ext cx="283024" cy="893064"/>
                    <a:chOff x="8696409" y="2832194"/>
                    <a:chExt cx="283024" cy="893064"/>
                  </a:xfrm>
                </p:grpSpPr>
                <p:cxnSp>
                  <p:nvCxnSpPr>
                    <p:cNvPr id="43" name="Straight Connector 42">
                      <a:extLst>
                        <a:ext uri="{FF2B5EF4-FFF2-40B4-BE49-F238E27FC236}">
                          <a16:creationId xmlns:a16="http://schemas.microsoft.com/office/drawing/2014/main" id="{4B13FB42-98EF-4998-8803-D1BD1D8EDBEC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8696409" y="2832194"/>
                      <a:ext cx="283024" cy="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4" name="Straight Connector 43">
                      <a:extLst>
                        <a:ext uri="{FF2B5EF4-FFF2-40B4-BE49-F238E27FC236}">
                          <a16:creationId xmlns:a16="http://schemas.microsoft.com/office/drawing/2014/main" id="{4B13FB42-98EF-4998-8803-D1BD1D8EDBEC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8696409" y="3121462"/>
                      <a:ext cx="283024" cy="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5" name="Straight Connector 44">
                      <a:extLst>
                        <a:ext uri="{FF2B5EF4-FFF2-40B4-BE49-F238E27FC236}">
                          <a16:creationId xmlns:a16="http://schemas.microsoft.com/office/drawing/2014/main" id="{4B13FB42-98EF-4998-8803-D1BD1D8EDBEC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8696409" y="3438820"/>
                      <a:ext cx="283024" cy="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6" name="Straight Connector 45">
                      <a:extLst>
                        <a:ext uri="{FF2B5EF4-FFF2-40B4-BE49-F238E27FC236}">
                          <a16:creationId xmlns:a16="http://schemas.microsoft.com/office/drawing/2014/main" id="{4B13FB42-98EF-4998-8803-D1BD1D8EDBEC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8696409" y="3725258"/>
                      <a:ext cx="283024" cy="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4551EF1B-25EE-4B7C-8FE5-FB542A7D10E0}"/>
                    </a:ext>
                  </a:extLst>
                </p:cNvPr>
                <p:cNvSpPr txBox="1"/>
                <p:nvPr/>
              </p:nvSpPr>
              <p:spPr>
                <a:xfrm>
                  <a:off x="1618212" y="2007560"/>
                  <a:ext cx="521405" cy="7848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spcAft>
                      <a:spcPts val="600"/>
                    </a:spcAft>
                  </a:pPr>
                  <a:r>
                    <a:rPr lang="en-SG" sz="2000" i="1" dirty="0"/>
                    <a:t>W</a:t>
                  </a:r>
                </a:p>
                <a:p>
                  <a:pPr algn="ctr">
                    <a:spcAft>
                      <a:spcPts val="600"/>
                    </a:spcAft>
                  </a:pPr>
                  <a:r>
                    <a:rPr lang="en-SG" sz="2000" i="1" dirty="0"/>
                    <a:t>X</a:t>
                  </a:r>
                  <a:endParaRPr lang="en-US" sz="2000" i="1" baseline="-25000" dirty="0"/>
                </a:p>
              </p:txBody>
            </p: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4551EF1B-25EE-4B7C-8FE5-FB542A7D10E0}"/>
                    </a:ext>
                  </a:extLst>
                </p:cNvPr>
                <p:cNvSpPr txBox="1"/>
                <p:nvPr/>
              </p:nvSpPr>
              <p:spPr>
                <a:xfrm>
                  <a:off x="2888489" y="3540938"/>
                  <a:ext cx="4719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2000" dirty="0"/>
                    <a:t>1</a:t>
                  </a:r>
                  <a:endParaRPr lang="en-US" sz="2000" baseline="-25000" dirty="0"/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4050837" y="2622867"/>
                <a:ext cx="2249321" cy="944979"/>
                <a:chOff x="4050837" y="2622867"/>
                <a:chExt cx="2249321" cy="944979"/>
              </a:xfrm>
            </p:grpSpPr>
            <p:cxnSp>
              <p:nvCxnSpPr>
                <p:cNvPr id="124" name="Straight Connector 123"/>
                <p:cNvCxnSpPr/>
                <p:nvPr/>
              </p:nvCxnSpPr>
              <p:spPr>
                <a:xfrm>
                  <a:off x="4410330" y="3567846"/>
                  <a:ext cx="1889828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Connector 124"/>
                <p:cNvCxnSpPr/>
                <p:nvPr/>
              </p:nvCxnSpPr>
              <p:spPr>
                <a:xfrm>
                  <a:off x="4050837" y="2623674"/>
                  <a:ext cx="359493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/>
                <p:cNvCxnSpPr/>
                <p:nvPr/>
              </p:nvCxnSpPr>
              <p:spPr>
                <a:xfrm flipV="1">
                  <a:off x="4410330" y="2622867"/>
                  <a:ext cx="0" cy="944979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4551EF1B-25EE-4B7C-8FE5-FB542A7D10E0}"/>
                </a:ext>
              </a:extLst>
            </p:cNvPr>
            <p:cNvSpPr txBox="1"/>
            <p:nvPr/>
          </p:nvSpPr>
          <p:spPr>
            <a:xfrm>
              <a:off x="4437863" y="1558037"/>
              <a:ext cx="521405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SG" sz="2000" i="1" dirty="0"/>
                <a:t>Y</a:t>
              </a:r>
            </a:p>
            <a:p>
              <a:pPr algn="ctr">
                <a:spcAft>
                  <a:spcPts val="600"/>
                </a:spcAft>
              </a:pPr>
              <a:r>
                <a:rPr lang="en-SG" sz="2000" i="1" dirty="0"/>
                <a:t>Z</a:t>
              </a:r>
              <a:endParaRPr lang="en-US" sz="2000" i="1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72388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C001576-EF11-94AD-3D63-90C8FB275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Q2) Is there a simpler circuit?</a:t>
            </a:r>
          </a:p>
        </p:txBody>
      </p:sp>
      <p:sp>
        <p:nvSpPr>
          <p:cNvPr id="17" name="Slide Number Placeholder 1">
            <a:extLst>
              <a:ext uri="{FF2B5EF4-FFF2-40B4-BE49-F238E27FC236}">
                <a16:creationId xmlns:a16="http://schemas.microsoft.com/office/drawing/2014/main" id="{3781D816-0115-430F-BA6F-09C52533C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z="1600" smtClean="0"/>
              <a:t>9</a:t>
            </a:fld>
            <a:endParaRPr lang="en-SG" sz="16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02B6653-B77D-4ABF-809F-041053D29529}"/>
              </a:ext>
            </a:extLst>
          </p:cNvPr>
          <p:cNvSpPr txBox="1"/>
          <p:nvPr/>
        </p:nvSpPr>
        <p:spPr>
          <a:xfrm>
            <a:off x="1456950" y="1830726"/>
            <a:ext cx="46485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i="1" dirty="0"/>
              <a:t>K</a:t>
            </a:r>
            <a:r>
              <a:rPr lang="en-SG" sz="3200" dirty="0"/>
              <a:t>(</a:t>
            </a:r>
            <a:r>
              <a:rPr lang="en-SG" sz="3200" i="1" dirty="0" err="1"/>
              <a:t>W</a:t>
            </a:r>
            <a:r>
              <a:rPr lang="en-SG" sz="3200" dirty="0" err="1"/>
              <a:t>,</a:t>
            </a:r>
            <a:r>
              <a:rPr lang="en-SG" sz="3200" i="1" dirty="0" err="1"/>
              <a:t>X</a:t>
            </a:r>
            <a:r>
              <a:rPr lang="en-SG" sz="3200" dirty="0" err="1"/>
              <a:t>,</a:t>
            </a:r>
            <a:r>
              <a:rPr lang="en-SG" sz="3200" i="1" dirty="0" err="1"/>
              <a:t>Y</a:t>
            </a:r>
            <a:r>
              <a:rPr lang="en-SG" sz="3200" dirty="0" err="1"/>
              <a:t>,</a:t>
            </a:r>
            <a:r>
              <a:rPr lang="en-SG" sz="3200" i="1" dirty="0" err="1"/>
              <a:t>Z</a:t>
            </a:r>
            <a:r>
              <a:rPr lang="en-SG" sz="3200" dirty="0"/>
              <a:t>) = </a:t>
            </a:r>
            <a:r>
              <a:rPr lang="en-SG" sz="3200" dirty="0">
                <a:latin typeface="Symbol" panose="05050102010706020507" pitchFamily="18" charset="2"/>
              </a:rPr>
              <a:t>S</a:t>
            </a:r>
            <a:r>
              <a:rPr lang="en-SG" sz="3200" dirty="0"/>
              <a:t> </a:t>
            </a:r>
            <a:r>
              <a:rPr lang="en-SG" sz="3200" i="1" dirty="0"/>
              <a:t>m</a:t>
            </a:r>
            <a:r>
              <a:rPr lang="en-SG" sz="3200" dirty="0"/>
              <a:t>(8,11) </a:t>
            </a:r>
            <a:endParaRPr lang="en-US" sz="3200" dirty="0"/>
          </a:p>
        </p:txBody>
      </p:sp>
      <p:grpSp>
        <p:nvGrpSpPr>
          <p:cNvPr id="88" name="Group 87"/>
          <p:cNvGrpSpPr/>
          <p:nvPr/>
        </p:nvGrpSpPr>
        <p:grpSpPr>
          <a:xfrm>
            <a:off x="5451141" y="3297564"/>
            <a:ext cx="1988434" cy="2289871"/>
            <a:chOff x="6796073" y="1962089"/>
            <a:chExt cx="2183360" cy="2514347"/>
          </a:xfrm>
        </p:grpSpPr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DEB1828D-7201-48C2-9AB4-C68DE9EF1FFB}"/>
                </a:ext>
              </a:extLst>
            </p:cNvPr>
            <p:cNvGrpSpPr/>
            <p:nvPr/>
          </p:nvGrpSpPr>
          <p:grpSpPr>
            <a:xfrm>
              <a:off x="6796073" y="1962089"/>
              <a:ext cx="2001148" cy="2514347"/>
              <a:chOff x="5426015" y="1576779"/>
              <a:chExt cx="2001148" cy="2514347"/>
            </a:xfrm>
          </p:grpSpPr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4B13FB42-98EF-4998-8803-D1BD1D8EDBEC}"/>
                  </a:ext>
                </a:extLst>
              </p:cNvPr>
              <p:cNvCxnSpPr/>
              <p:nvPr/>
            </p:nvCxnSpPr>
            <p:spPr>
              <a:xfrm>
                <a:off x="5426015" y="3076032"/>
                <a:ext cx="43563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6" name="Group 95">
                <a:extLst>
                  <a:ext uri="{FF2B5EF4-FFF2-40B4-BE49-F238E27FC236}">
                    <a16:creationId xmlns:a16="http://schemas.microsoft.com/office/drawing/2014/main" id="{0CE34E36-DEC8-4D41-BA41-46087768756F}"/>
                  </a:ext>
                </a:extLst>
              </p:cNvPr>
              <p:cNvGrpSpPr/>
              <p:nvPr/>
            </p:nvGrpSpPr>
            <p:grpSpPr>
              <a:xfrm>
                <a:off x="5426015" y="1576779"/>
                <a:ext cx="2001148" cy="2514347"/>
                <a:chOff x="5426015" y="1576779"/>
                <a:chExt cx="2001148" cy="2514347"/>
              </a:xfrm>
            </p:grpSpPr>
            <p:sp>
              <p:nvSpPr>
                <p:cNvPr id="112" name="Rectangle 111">
                  <a:extLst>
                    <a:ext uri="{FF2B5EF4-FFF2-40B4-BE49-F238E27FC236}">
                      <a16:creationId xmlns:a16="http://schemas.microsoft.com/office/drawing/2014/main" id="{8FFA2823-C567-493B-9343-3E24E4F60A22}"/>
                    </a:ext>
                  </a:extLst>
                </p:cNvPr>
                <p:cNvSpPr/>
                <p:nvPr/>
              </p:nvSpPr>
              <p:spPr>
                <a:xfrm>
                  <a:off x="5861649" y="1576779"/>
                  <a:ext cx="1464702" cy="208082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SG" b="1"/>
                    <a:t>Cin</a:t>
                  </a:r>
                  <a:endParaRPr lang="en-US" b="1" dirty="0"/>
                </a:p>
              </p:txBody>
            </p:sp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83C90A5C-96DC-48B8-96C7-466406E9B1E8}"/>
                    </a:ext>
                  </a:extLst>
                </p:cNvPr>
                <p:cNvSpPr txBox="1"/>
                <p:nvPr/>
              </p:nvSpPr>
              <p:spPr>
                <a:xfrm>
                  <a:off x="5861439" y="2359824"/>
                  <a:ext cx="51816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SG" sz="2000" dirty="0"/>
                    <a:t>S</a:t>
                  </a:r>
                  <a:r>
                    <a:rPr lang="en-SG" sz="2000" baseline="-25000" dirty="0"/>
                    <a:t>1</a:t>
                  </a:r>
                  <a:endParaRPr lang="en-US" sz="2000" baseline="-25000" dirty="0"/>
                </a:p>
              </p:txBody>
            </p:sp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0F0C2FAA-4CC7-4C88-B84E-38A4981E9A89}"/>
                    </a:ext>
                  </a:extLst>
                </p:cNvPr>
                <p:cNvSpPr txBox="1"/>
                <p:nvPr/>
              </p:nvSpPr>
              <p:spPr>
                <a:xfrm>
                  <a:off x="6088364" y="1579311"/>
                  <a:ext cx="1011273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2400" dirty="0"/>
                    <a:t>2</a:t>
                  </a:r>
                  <a:r>
                    <a:rPr lang="en-SG" sz="2400" dirty="0">
                      <a:sym typeface="Symbol" panose="05050102010706020507" pitchFamily="18" charset="2"/>
                    </a:rPr>
                    <a:t>4</a:t>
                  </a:r>
                  <a:endParaRPr lang="en-SG" sz="2400" dirty="0"/>
                </a:p>
                <a:p>
                  <a:pPr algn="ctr"/>
                  <a:r>
                    <a:rPr lang="en-SG" sz="2400" dirty="0"/>
                    <a:t>DEC</a:t>
                  </a:r>
                  <a:endParaRPr lang="en-US" sz="2400" dirty="0"/>
                </a:p>
              </p:txBody>
            </p:sp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17ACABB4-14CB-455A-B9F0-61F53D67F471}"/>
                    </a:ext>
                  </a:extLst>
                </p:cNvPr>
                <p:cNvSpPr txBox="1"/>
                <p:nvPr/>
              </p:nvSpPr>
              <p:spPr>
                <a:xfrm>
                  <a:off x="6978445" y="2228958"/>
                  <a:ext cx="448718" cy="132343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SG" sz="2000" dirty="0"/>
                    <a:t>0</a:t>
                  </a:r>
                </a:p>
                <a:p>
                  <a:r>
                    <a:rPr lang="en-SG" sz="2000" dirty="0"/>
                    <a:t>1</a:t>
                  </a:r>
                </a:p>
                <a:p>
                  <a:r>
                    <a:rPr lang="en-SG" sz="2000" dirty="0"/>
                    <a:t>2</a:t>
                  </a:r>
                </a:p>
                <a:p>
                  <a:r>
                    <a:rPr lang="en-SG" sz="2000" dirty="0"/>
                    <a:t>3</a:t>
                  </a:r>
                  <a:endParaRPr lang="en-US" sz="2000" dirty="0"/>
                </a:p>
              </p:txBody>
            </p:sp>
            <p:cxnSp>
              <p:nvCxnSpPr>
                <p:cNvPr id="120" name="Straight Connector 119">
                  <a:extLst>
                    <a:ext uri="{FF2B5EF4-FFF2-40B4-BE49-F238E27FC236}">
                      <a16:creationId xmlns:a16="http://schemas.microsoft.com/office/drawing/2014/main" id="{C58FE615-E671-49FE-A4FA-DD5230456572}"/>
                    </a:ext>
                  </a:extLst>
                </p:cNvPr>
                <p:cNvCxnSpPr/>
                <p:nvPr/>
              </p:nvCxnSpPr>
              <p:spPr>
                <a:xfrm>
                  <a:off x="5426015" y="2570369"/>
                  <a:ext cx="435634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D35AC6A7-EFC9-43E6-A980-549505D3980C}"/>
                    </a:ext>
                  </a:extLst>
                </p:cNvPr>
                <p:cNvSpPr txBox="1"/>
                <p:nvPr/>
              </p:nvSpPr>
              <p:spPr>
                <a:xfrm>
                  <a:off x="5861439" y="2843471"/>
                  <a:ext cx="51816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SG" sz="2000" dirty="0"/>
                    <a:t>S</a:t>
                  </a:r>
                  <a:r>
                    <a:rPr lang="en-SG" sz="2000" baseline="-25000" dirty="0"/>
                    <a:t>0</a:t>
                  </a:r>
                  <a:endParaRPr lang="en-US" sz="2000" baseline="-25000" dirty="0"/>
                </a:p>
              </p:txBody>
            </p:sp>
            <p:cxnSp>
              <p:nvCxnSpPr>
                <p:cNvPr id="122" name="Straight Connector 121">
                  <a:extLst>
                    <a:ext uri="{FF2B5EF4-FFF2-40B4-BE49-F238E27FC236}">
                      <a16:creationId xmlns:a16="http://schemas.microsoft.com/office/drawing/2014/main" id="{186D84BC-C58D-408B-A6F7-17A76A765E07}"/>
                    </a:ext>
                  </a:extLst>
                </p:cNvPr>
                <p:cNvCxnSpPr/>
                <p:nvPr/>
              </p:nvCxnSpPr>
              <p:spPr>
                <a:xfrm flipH="1">
                  <a:off x="6594000" y="3657240"/>
                  <a:ext cx="1" cy="43388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3" name="TextBox 122">
                  <a:extLst>
                    <a:ext uri="{FF2B5EF4-FFF2-40B4-BE49-F238E27FC236}">
                      <a16:creationId xmlns:a16="http://schemas.microsoft.com/office/drawing/2014/main" id="{4551EF1B-25EE-4B7C-8FE5-FB542A7D10E0}"/>
                    </a:ext>
                  </a:extLst>
                </p:cNvPr>
                <p:cNvSpPr txBox="1"/>
                <p:nvPr/>
              </p:nvSpPr>
              <p:spPr>
                <a:xfrm>
                  <a:off x="6333082" y="3250536"/>
                  <a:ext cx="51816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2000" i="1" dirty="0"/>
                    <a:t>E</a:t>
                  </a:r>
                  <a:endParaRPr lang="en-US" sz="2000" i="1" baseline="-25000" dirty="0"/>
                </a:p>
              </p:txBody>
            </p:sp>
          </p:grpSp>
        </p:grpSp>
        <p:grpSp>
          <p:nvGrpSpPr>
            <p:cNvPr id="90" name="Group 89"/>
            <p:cNvGrpSpPr/>
            <p:nvPr/>
          </p:nvGrpSpPr>
          <p:grpSpPr>
            <a:xfrm>
              <a:off x="8696409" y="2832194"/>
              <a:ext cx="283024" cy="893064"/>
              <a:chOff x="8696409" y="2832194"/>
              <a:chExt cx="283024" cy="893064"/>
            </a:xfrm>
          </p:grpSpPr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4B13FB42-98EF-4998-8803-D1BD1D8EDBEC}"/>
                  </a:ext>
                </a:extLst>
              </p:cNvPr>
              <p:cNvCxnSpPr/>
              <p:nvPr/>
            </p:nvCxnSpPr>
            <p:spPr>
              <a:xfrm>
                <a:off x="8696409" y="2832194"/>
                <a:ext cx="28302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4B13FB42-98EF-4998-8803-D1BD1D8EDBEC}"/>
                  </a:ext>
                </a:extLst>
              </p:cNvPr>
              <p:cNvCxnSpPr/>
              <p:nvPr/>
            </p:nvCxnSpPr>
            <p:spPr>
              <a:xfrm>
                <a:off x="8696409" y="3121462"/>
                <a:ext cx="28302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4B13FB42-98EF-4998-8803-D1BD1D8EDBEC}"/>
                  </a:ext>
                </a:extLst>
              </p:cNvPr>
              <p:cNvCxnSpPr/>
              <p:nvPr/>
            </p:nvCxnSpPr>
            <p:spPr>
              <a:xfrm>
                <a:off x="8696409" y="3438820"/>
                <a:ext cx="28302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4B13FB42-98EF-4998-8803-D1BD1D8EDBEC}"/>
                  </a:ext>
                </a:extLst>
              </p:cNvPr>
              <p:cNvCxnSpPr/>
              <p:nvPr/>
            </p:nvCxnSpPr>
            <p:spPr>
              <a:xfrm>
                <a:off x="8696409" y="3725258"/>
                <a:ext cx="28302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13353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5835</TotalTime>
  <Words>1182</Words>
  <Application>Microsoft Office PowerPoint</Application>
  <PresentationFormat>Widescreen</PresentationFormat>
  <Paragraphs>711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AndesNeue Alt 2 Book</vt:lpstr>
      <vt:lpstr>AndesNeue Alt 2 Medium</vt:lpstr>
      <vt:lpstr>Arial</vt:lpstr>
      <vt:lpstr>Calibri</vt:lpstr>
      <vt:lpstr>Symbol</vt:lpstr>
      <vt:lpstr>Times New Roman</vt:lpstr>
      <vt:lpstr>Office Theme</vt:lpstr>
      <vt:lpstr>CS2100 Tutorial 8</vt:lpstr>
      <vt:lpstr>Recap</vt:lpstr>
      <vt:lpstr>Overview</vt:lpstr>
      <vt:lpstr>Q1) Using multiplexers</vt:lpstr>
      <vt:lpstr>Q1) Using multiplexers</vt:lpstr>
      <vt:lpstr>Q1) Using multiplexers</vt:lpstr>
      <vt:lpstr>Q1) Using multiplexers</vt:lpstr>
      <vt:lpstr>Q2) Is there a simpler circuit?</vt:lpstr>
      <vt:lpstr>Q2) Is there a simpler circuit?</vt:lpstr>
      <vt:lpstr>Q3. Designing converter</vt:lpstr>
      <vt:lpstr>PowerPoint Presentation</vt:lpstr>
      <vt:lpstr>PowerPoint Presentation</vt:lpstr>
      <vt:lpstr>Q4. Equivalent logic gate</vt:lpstr>
      <vt:lpstr>Q5. Finding boolean fn from diagram</vt:lpstr>
      <vt:lpstr>End of Tutorial 8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Theodore Leebrant</dc:creator>
  <cp:lastModifiedBy>Theodore Leebrant</cp:lastModifiedBy>
  <cp:revision>25</cp:revision>
  <dcterms:created xsi:type="dcterms:W3CDTF">2024-08-24T12:49:29Z</dcterms:created>
  <dcterms:modified xsi:type="dcterms:W3CDTF">2024-09-24T10:46:50Z</dcterms:modified>
</cp:coreProperties>
</file>