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89" r:id="rId3"/>
    <p:sldId id="290" r:id="rId4"/>
    <p:sldId id="291" r:id="rId5"/>
    <p:sldId id="292" r:id="rId6"/>
    <p:sldId id="294" r:id="rId7"/>
    <p:sldId id="295" r:id="rId8"/>
    <p:sldId id="293" r:id="rId9"/>
    <p:sldId id="296" r:id="rId10"/>
    <p:sldId id="297" r:id="rId11"/>
    <p:sldId id="299" r:id="rId12"/>
    <p:sldId id="300" r:id="rId13"/>
    <p:sldId id="301" r:id="rId14"/>
    <p:sldId id="302" r:id="rId15"/>
    <p:sldId id="303" r:id="rId16"/>
    <p:sldId id="304" r:id="rId17"/>
    <p:sldId id="309" r:id="rId18"/>
    <p:sldId id="305" r:id="rId19"/>
    <p:sldId id="306" r:id="rId20"/>
    <p:sldId id="307" r:id="rId21"/>
    <p:sldId id="308" r:id="rId22"/>
    <p:sldId id="310" r:id="rId23"/>
    <p:sldId id="298" r:id="rId24"/>
    <p:sldId id="28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98" autoAdjust="0"/>
    <p:restoredTop sz="88861" autoAdjust="0"/>
  </p:normalViewPr>
  <p:slideViewPr>
    <p:cSldViewPr snapToGrid="0">
      <p:cViewPr varScale="1">
        <p:scale>
          <a:sx n="98" d="100"/>
          <a:sy n="98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02102-26BC-4ECA-9243-6BB9B8BC366F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C5EEA-D671-4453-97C7-AF6A67BC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54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79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7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01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88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79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65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14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02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82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13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C2FC-A0A9-BCE1-B37D-75C7CC6ED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80B22-799B-709F-25AE-928FF7694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ndesNeue Alt 2 Book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299C1-C5A6-E1E8-1F6B-6DFEBA7F4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FA9D1-9AF6-72DC-4920-57D1A61F7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7A778-3967-8C60-21BE-A6D6C032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9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3A7F7-F3D5-E6CD-EA64-CBEF19EB1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7699F9-4ED6-2A0A-D064-A6FE93C5D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0C196-24B7-DC4E-0C61-495578509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C4C84-FD7F-E0C9-617A-1921C988F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41864-F79F-946B-1975-251DC9020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9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8D814B-C361-84E2-8C22-B94F0A0A4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1A0D6-FF82-05E5-BCAD-0C81D6C13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A3942-C6DB-CC41-567D-2229CF5B6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8D6FC-F100-49F2-6E04-4F8A47BC5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20939-793C-FB7F-4177-DA903E6C7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3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BFCCF-266D-D50C-C39B-9FCA83A1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B4C8D-F647-05CE-6E82-F6C642046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464EE-A216-AF82-0143-D29013CD2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5B091-0A22-7244-7018-4F10920B2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2DDFD-BE6E-3D20-0461-439EE2696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2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D243A-F2F7-DFC2-7D41-45B6F8591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004C8-E737-CEAC-7260-B1EA36B4F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  <a:latin typeface="AndesNeue Alt 2 Book" panose="000005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C6426-6743-0E02-3921-B250D035B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7F396-3EB6-98A5-60E3-045DC547A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790E8-946A-D86B-3FB5-2A164CA7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10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CC044-BDC2-F9A2-0265-4238363F4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8014F-B03E-DA85-4EED-81B5CAE2F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A08E2-1A3F-5067-AACE-7CD944E37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2A626-023E-C140-06F8-C9F66F973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26E27-1321-7442-4EFE-0321C036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03540-A923-91CA-D218-0A094DFCE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9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E1FDD-FEE4-BA09-DA89-245AF6D4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1DEE1-15EC-B687-2294-B856D1F31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ndesNeue Alt 2 Medium" panose="000006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7D2E4-6E1D-F846-889A-0ACB7AC91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F8B5BB-294B-7A56-90BB-9419546AC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ndesNeue Alt 2 Medium" panose="000006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99B5AE-9A82-EE94-EB07-F17D8E8D1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29BD0-3ADD-48D6-C35B-9E3E7CA85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42A89-97E9-D578-A513-09EB58A5D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4A7FD1-1178-992F-F939-2F40E470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8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F80E8-8499-915D-2469-C897EE212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9835C6-E2CC-7481-3FA2-40EAE2B93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F1430-C7D0-948B-7937-0DE953F40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599C7-F9FF-743B-9AB5-8302A11D5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6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4ED491-3958-14FD-0662-E5219C9E0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9D1813-9603-82C9-9606-05F8FA63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3CCDC-03E8-10BC-268A-0DC9DAFC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8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74317-7DDD-899D-BA50-5912A80EE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76934-CB9F-68F5-D806-8AF748CFC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ndesNeue Alt 2 Book" panose="00000500000000000000" pitchFamily="2" charset="0"/>
              </a:defRPr>
            </a:lvl1pPr>
            <a:lvl2pPr>
              <a:defRPr sz="2800">
                <a:latin typeface="AndesNeue Alt 2 Book" panose="00000500000000000000" pitchFamily="2" charset="0"/>
              </a:defRPr>
            </a:lvl2pPr>
            <a:lvl3pPr>
              <a:defRPr sz="2400">
                <a:latin typeface="AndesNeue Alt 2 Book" panose="00000500000000000000" pitchFamily="2" charset="0"/>
              </a:defRPr>
            </a:lvl3pPr>
            <a:lvl4pPr>
              <a:defRPr sz="2000">
                <a:latin typeface="AndesNeue Alt 2 Book" panose="00000500000000000000" pitchFamily="2" charset="0"/>
              </a:defRPr>
            </a:lvl4pPr>
            <a:lvl5pPr>
              <a:defRPr sz="2000">
                <a:latin typeface="AndesNeue Alt 2 Book" panose="000005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64D6E-9654-7FFA-5376-6947B6FA9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ndesNeue Alt 2 Book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BA035-96F2-3FB8-77FF-3751D53A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C7686-3AD9-0F6B-48DE-192BA791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5A3E6-25A0-DB84-1FFA-F9ACCC5BC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2E8F5-87B0-4691-790D-6269E668B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6B44D-06E3-68C1-C0A6-3AD28167D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4139A-2C71-34FC-4E98-C7B73E68F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ndesNeue Alt 2 Book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2EA0E-E0F6-3323-BE96-42FD2F630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F6FF5-55D7-F049-6873-AF103C5CB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A5AFC-1B91-DBD6-C8CB-17F61FDBA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0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25FC24-8204-1CB6-2C82-B0C49053B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638A3-3E1C-2DF1-1F3A-7CEC6932D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16A5E-0573-49AC-427C-A3CFA372B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CF18BA-79E2-4428-BC0A-399EA0551CA6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DABA4-124F-A16D-174B-22268D049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FD925-FD53-2086-D28E-D5E49FB80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94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ndesNeue Alt 2 Medium" panose="000006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odoreleebrant/TA-2425S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bit.ly/feedback-theodore" TargetMode="External"/><Relationship Id="rId4" Type="http://schemas.openxmlformats.org/officeDocument/2006/relationships/hyperlink" Target="mailto:theo@comp.nus.edu.s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21BC4-D032-8024-40AF-B25899630C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ndesNeue Alt 2 Medium" panose="00000600000000000000" pitchFamily="2" charset="0"/>
                <a:ea typeface="Source Sans Pro" panose="020B0503030403020204" pitchFamily="34" charset="0"/>
              </a:rPr>
              <a:t>CS2100 </a:t>
            </a:r>
            <a:r>
              <a:rPr lang="en-US">
                <a:latin typeface="AndesNeue Alt 2 Medium" panose="00000600000000000000" pitchFamily="2" charset="0"/>
                <a:ea typeface="Source Sans Pro" panose="020B0503030403020204" pitchFamily="34" charset="0"/>
              </a:rPr>
              <a:t>Tutorial 2</a:t>
            </a:r>
            <a:endParaRPr lang="en-US" dirty="0">
              <a:latin typeface="AndesNeue Alt 2 Medium" panose="00000600000000000000" pitchFamily="2" charset="0"/>
              <a:ea typeface="Source Sans Pro" panose="020B0503030403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51BD8-DA53-37D9-C4A1-42436487EC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ndesNeue Alt 2 Book" panose="00000500000000000000" pitchFamily="2" charset="0"/>
              </a:rPr>
              <a:t>C </a:t>
            </a:r>
            <a:r>
              <a:rPr lang="en-US">
                <a:latin typeface="AndesNeue Alt 2 Book" panose="00000500000000000000" pitchFamily="2" charset="0"/>
              </a:rPr>
              <a:t>and MIPS</a:t>
            </a:r>
            <a:br>
              <a:rPr lang="en-US">
                <a:latin typeface="AndesNeue Alt 2 Book" panose="00000500000000000000" pitchFamily="2" charset="0"/>
              </a:rPr>
            </a:br>
            <a:br>
              <a:rPr lang="en-US">
                <a:latin typeface="AndesNeue Alt 2 Book" panose="00000500000000000000" pitchFamily="2" charset="0"/>
              </a:rPr>
            </a:br>
            <a:endParaRPr lang="en-US">
              <a:latin typeface="AndesNeue Alt 2 Book" panose="00000500000000000000" pitchFamily="2" charset="0"/>
            </a:endParaRPr>
          </a:p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(Any question before class just come forward; class starts on :05)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ndesNeue Alt 2 Book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9E3CA4-D317-6EA3-8C26-41E7EB65AE59}"/>
              </a:ext>
            </a:extLst>
          </p:cNvPr>
          <p:cNvSpPr txBox="1"/>
          <p:nvPr/>
        </p:nvSpPr>
        <p:spPr>
          <a:xfrm>
            <a:off x="0" y="6488668"/>
            <a:ext cx="897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desNeue Alt 2 Book" panose="00000500000000000000" pitchFamily="2" charset="0"/>
              </a:rPr>
              <a:t>Slides by Theodore, adapted from Prof. Aaron’s slides</a:t>
            </a:r>
          </a:p>
        </p:txBody>
      </p:sp>
    </p:spTree>
    <p:extLst>
      <p:ext uri="{BB962C8B-B14F-4D97-AF65-F5344CB8AC3E}">
        <p14:creationId xmlns:p14="http://schemas.microsoft.com/office/powerpoint/2010/main" val="499410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2AD40-AE50-6EAC-480B-BF9081B7F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Bitwise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762A2-937A-355D-1CAB-6D9C34ECC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/>
              <a:t>1. Get bits 1, 3, 7 from b/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$s1 </a:t>
            </a:r>
            <a:r>
              <a:rPr lang="en-SG"/>
              <a:t>(say to 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$t0</a:t>
            </a:r>
            <a:r>
              <a:rPr lang="en-SG"/>
              <a:t>)</a:t>
            </a:r>
          </a:p>
          <a:p>
            <a:pPr marL="0" indent="0">
              <a:buNone/>
            </a:pP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$s1 	= … 1 </a:t>
            </a:r>
            <a:r>
              <a:rPr lang="en-SG" sz="2400" u="sn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1 1 1 </a:t>
            </a:r>
            <a:r>
              <a:rPr lang="en-SG" sz="2400" u="sn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0 </a:t>
            </a:r>
            <a:r>
              <a:rPr lang="en-SG" sz="2400" u="sn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0</a:t>
            </a:r>
          </a:p>
          <a:p>
            <a:pPr marL="0" indent="0">
              <a:buNone/>
            </a:pP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mask	= …</a:t>
            </a:r>
          </a:p>
          <a:p>
            <a:pPr marL="0" indent="0">
              <a:buNone/>
            </a:pP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$t0 	= … 0 </a:t>
            </a:r>
            <a:r>
              <a:rPr lang="en-SG" sz="2400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0 0 0 </a:t>
            </a:r>
            <a:r>
              <a:rPr lang="en-SG" sz="2400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0 </a:t>
            </a:r>
            <a:r>
              <a:rPr lang="en-SG" sz="2400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 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</a:t>
            </a:r>
          </a:p>
          <a:p>
            <a:pPr marL="0" indent="0">
              <a:buNone/>
            </a:pPr>
            <a:endParaRPr lang="en-SG">
              <a:solidFill>
                <a:srgbClr val="C00000"/>
              </a:solidFill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endParaRPr lang="en-SG">
              <a:solidFill>
                <a:srgbClr val="C00000"/>
              </a:solidFill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9979AB-63F1-D68F-CB5F-1E044D2ED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717850"/>
              </p:ext>
            </p:extLst>
          </p:nvPr>
        </p:nvGraphicFramePr>
        <p:xfrm>
          <a:off x="8714902" y="230188"/>
          <a:ext cx="328902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3378">
                  <a:extLst>
                    <a:ext uri="{9D8B030D-6E8A-4147-A177-3AD203B41FA5}">
                      <a16:colId xmlns:a16="http://schemas.microsoft.com/office/drawing/2014/main" val="2638310562"/>
                    </a:ext>
                  </a:extLst>
                </a:gridCol>
                <a:gridCol w="612843">
                  <a:extLst>
                    <a:ext uri="{9D8B030D-6E8A-4147-A177-3AD203B41FA5}">
                      <a16:colId xmlns:a16="http://schemas.microsoft.com/office/drawing/2014/main" val="2811057886"/>
                    </a:ext>
                  </a:extLst>
                </a:gridCol>
                <a:gridCol w="2042808">
                  <a:extLst>
                    <a:ext uri="{9D8B030D-6E8A-4147-A177-3AD203B41FA5}">
                      <a16:colId xmlns:a16="http://schemas.microsoft.com/office/drawing/2014/main" val="586874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b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44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0/1 (unchanged)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93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8339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A75CC26-11F9-A1FF-6918-EF2BA7F59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469307"/>
              </p:ext>
            </p:extLst>
          </p:nvPr>
        </p:nvGraphicFramePr>
        <p:xfrm>
          <a:off x="8714901" y="1443936"/>
          <a:ext cx="328902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3378">
                  <a:extLst>
                    <a:ext uri="{9D8B030D-6E8A-4147-A177-3AD203B41FA5}">
                      <a16:colId xmlns:a16="http://schemas.microsoft.com/office/drawing/2014/main" val="2638310562"/>
                    </a:ext>
                  </a:extLst>
                </a:gridCol>
                <a:gridCol w="612843">
                  <a:extLst>
                    <a:ext uri="{9D8B030D-6E8A-4147-A177-3AD203B41FA5}">
                      <a16:colId xmlns:a16="http://schemas.microsoft.com/office/drawing/2014/main" val="2811057886"/>
                    </a:ext>
                  </a:extLst>
                </a:gridCol>
                <a:gridCol w="2042808">
                  <a:extLst>
                    <a:ext uri="{9D8B030D-6E8A-4147-A177-3AD203B41FA5}">
                      <a16:colId xmlns:a16="http://schemas.microsoft.com/office/drawing/2014/main" val="586874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b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44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0/1 (unchanged)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93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833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824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2AD40-AE50-6EAC-480B-BF9081B7F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Bitwise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762A2-937A-355D-1CAB-6D9C34ECC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/>
              <a:t>1. Get bits 1, 3, 7 from b/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$s1 </a:t>
            </a:r>
            <a:r>
              <a:rPr lang="en-SG"/>
              <a:t>(say to 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$t0</a:t>
            </a:r>
            <a:r>
              <a:rPr lang="en-SG"/>
              <a:t>)</a:t>
            </a:r>
          </a:p>
          <a:p>
            <a:pPr marL="0" indent="0">
              <a:buNone/>
            </a:pP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$s1 	= … 1 </a:t>
            </a:r>
            <a:r>
              <a:rPr lang="en-SG" sz="2400" u="sn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1 1 1 </a:t>
            </a:r>
            <a:r>
              <a:rPr lang="en-SG" sz="2400" u="sn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0 </a:t>
            </a:r>
            <a:r>
              <a:rPr lang="en-SG" sz="2400" u="sn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0</a:t>
            </a:r>
          </a:p>
          <a:p>
            <a:pPr marL="0" indent="0">
              <a:buNone/>
            </a:pP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mask	= … 0 1 0 0 0 1 0 1 0</a:t>
            </a:r>
          </a:p>
          <a:p>
            <a:pPr marL="0" indent="0">
              <a:buNone/>
            </a:pP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$t0 	= … 0 </a:t>
            </a:r>
            <a:r>
              <a:rPr lang="en-SG" sz="2400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0 0 0 </a:t>
            </a:r>
            <a:r>
              <a:rPr lang="en-SG" sz="2400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0 </a:t>
            </a:r>
            <a:r>
              <a:rPr lang="en-SG" sz="2400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 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</a:t>
            </a:r>
          </a:p>
          <a:p>
            <a:pPr marL="0" indent="0">
              <a:buNone/>
            </a:pPr>
            <a:endParaRPr lang="en-SG">
              <a:solidFill>
                <a:srgbClr val="C00000"/>
              </a:solidFill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SG" sz="2400">
                <a:ea typeface="Iosevka Extended" panose="02000509030000000004" pitchFamily="49" charset="0"/>
                <a:cs typeface="Iosevka Extended" panose="02000509030000000004" pitchFamily="49" charset="0"/>
              </a:rPr>
              <a:t>Answer:</a:t>
            </a:r>
          </a:p>
          <a:p>
            <a:pPr marL="0" indent="0">
              <a:buNone/>
            </a:pPr>
            <a:r>
              <a:rPr lang="en-SG" sz="18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andi $t0, $s1, 0b0000 0000 1000 1010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9383DCF-D3BD-320C-47BE-AB85802FB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717850"/>
              </p:ext>
            </p:extLst>
          </p:nvPr>
        </p:nvGraphicFramePr>
        <p:xfrm>
          <a:off x="8714902" y="230188"/>
          <a:ext cx="328902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3378">
                  <a:extLst>
                    <a:ext uri="{9D8B030D-6E8A-4147-A177-3AD203B41FA5}">
                      <a16:colId xmlns:a16="http://schemas.microsoft.com/office/drawing/2014/main" val="2638310562"/>
                    </a:ext>
                  </a:extLst>
                </a:gridCol>
                <a:gridCol w="612843">
                  <a:extLst>
                    <a:ext uri="{9D8B030D-6E8A-4147-A177-3AD203B41FA5}">
                      <a16:colId xmlns:a16="http://schemas.microsoft.com/office/drawing/2014/main" val="2811057886"/>
                    </a:ext>
                  </a:extLst>
                </a:gridCol>
                <a:gridCol w="2042808">
                  <a:extLst>
                    <a:ext uri="{9D8B030D-6E8A-4147-A177-3AD203B41FA5}">
                      <a16:colId xmlns:a16="http://schemas.microsoft.com/office/drawing/2014/main" val="586874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b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44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0/1 (unchanged)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93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8339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0D10C6E-0D4D-A5B3-BF28-5244A13ED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469307"/>
              </p:ext>
            </p:extLst>
          </p:nvPr>
        </p:nvGraphicFramePr>
        <p:xfrm>
          <a:off x="8714901" y="1443936"/>
          <a:ext cx="328902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3378">
                  <a:extLst>
                    <a:ext uri="{9D8B030D-6E8A-4147-A177-3AD203B41FA5}">
                      <a16:colId xmlns:a16="http://schemas.microsoft.com/office/drawing/2014/main" val="2638310562"/>
                    </a:ext>
                  </a:extLst>
                </a:gridCol>
                <a:gridCol w="612843">
                  <a:extLst>
                    <a:ext uri="{9D8B030D-6E8A-4147-A177-3AD203B41FA5}">
                      <a16:colId xmlns:a16="http://schemas.microsoft.com/office/drawing/2014/main" val="2811057886"/>
                    </a:ext>
                  </a:extLst>
                </a:gridCol>
                <a:gridCol w="2042808">
                  <a:extLst>
                    <a:ext uri="{9D8B030D-6E8A-4147-A177-3AD203B41FA5}">
                      <a16:colId xmlns:a16="http://schemas.microsoft.com/office/drawing/2014/main" val="586874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b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44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0/1 (unchanged)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93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833938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2FC6EB8-8C72-2E2B-D425-B8F2B1FAE85D}"/>
              </a:ext>
            </a:extLst>
          </p:cNvPr>
          <p:cNvCxnSpPr/>
          <p:nvPr/>
        </p:nvCxnSpPr>
        <p:spPr>
          <a:xfrm>
            <a:off x="768485" y="3647872"/>
            <a:ext cx="66245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C9B469E-4B3E-769F-9285-0B115C0C7D92}"/>
              </a:ext>
            </a:extLst>
          </p:cNvPr>
          <p:cNvSpPr txBox="1"/>
          <p:nvPr/>
        </p:nvSpPr>
        <p:spPr>
          <a:xfrm>
            <a:off x="6864495" y="327854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AND</a:t>
            </a:r>
          </a:p>
        </p:txBody>
      </p:sp>
    </p:spTree>
    <p:extLst>
      <p:ext uri="{BB962C8B-B14F-4D97-AF65-F5344CB8AC3E}">
        <p14:creationId xmlns:p14="http://schemas.microsoft.com/office/powerpoint/2010/main" val="4106543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2AD40-AE50-6EAC-480B-BF9081B7F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Bitwise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762A2-937A-355D-1CAB-6D9C34ECC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>
                <a:ea typeface="Iosevka Extended" panose="02000509030000000004" pitchFamily="49" charset="0"/>
                <a:cs typeface="Iosevka Extended" panose="02000509030000000004" pitchFamily="49" charset="0"/>
              </a:rPr>
              <a:t>2. </a:t>
            </a:r>
            <a:r>
              <a:rPr lang="en-SG"/>
              <a:t>Remove bits 1, 3, 7 from a/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$s0</a:t>
            </a:r>
            <a:endParaRPr lang="en-SG"/>
          </a:p>
          <a:p>
            <a:pPr marL="0" indent="0">
              <a:buNone/>
            </a:pP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$s1 	= … 1 </a:t>
            </a:r>
            <a:r>
              <a:rPr lang="en-SG" sz="2400" u="sn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0 0 1 </a:t>
            </a:r>
            <a:r>
              <a:rPr lang="en-SG" sz="2400" u="sn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1 </a:t>
            </a:r>
            <a:r>
              <a:rPr lang="en-SG" sz="2400" u="sn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0</a:t>
            </a:r>
          </a:p>
          <a:p>
            <a:pPr marL="0" indent="0">
              <a:buNone/>
            </a:pP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mask	= … </a:t>
            </a:r>
          </a:p>
          <a:p>
            <a:pPr marL="0" indent="0">
              <a:buNone/>
            </a:pP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$t1 	= … 1 </a:t>
            </a:r>
            <a:r>
              <a:rPr lang="en-SG" sz="2400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0 0 1 </a:t>
            </a:r>
            <a:r>
              <a:rPr lang="en-SG" sz="2400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1 </a:t>
            </a:r>
            <a:r>
              <a:rPr lang="en-SG" sz="2400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 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</a:t>
            </a:r>
          </a:p>
          <a:p>
            <a:pPr marL="0" indent="0">
              <a:buNone/>
            </a:pPr>
            <a:endParaRPr lang="en-SG">
              <a:solidFill>
                <a:srgbClr val="C00000"/>
              </a:solidFill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endParaRPr lang="en-SG">
              <a:solidFill>
                <a:srgbClr val="C00000"/>
              </a:solidFill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9979AB-63F1-D68F-CB5F-1E044D2EDF5A}"/>
              </a:ext>
            </a:extLst>
          </p:cNvPr>
          <p:cNvGraphicFramePr>
            <a:graphicFrameLocks noGrp="1"/>
          </p:cNvGraphicFramePr>
          <p:nvPr/>
        </p:nvGraphicFramePr>
        <p:xfrm>
          <a:off x="8714902" y="230188"/>
          <a:ext cx="328902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3378">
                  <a:extLst>
                    <a:ext uri="{9D8B030D-6E8A-4147-A177-3AD203B41FA5}">
                      <a16:colId xmlns:a16="http://schemas.microsoft.com/office/drawing/2014/main" val="2638310562"/>
                    </a:ext>
                  </a:extLst>
                </a:gridCol>
                <a:gridCol w="612843">
                  <a:extLst>
                    <a:ext uri="{9D8B030D-6E8A-4147-A177-3AD203B41FA5}">
                      <a16:colId xmlns:a16="http://schemas.microsoft.com/office/drawing/2014/main" val="2811057886"/>
                    </a:ext>
                  </a:extLst>
                </a:gridCol>
                <a:gridCol w="2042808">
                  <a:extLst>
                    <a:ext uri="{9D8B030D-6E8A-4147-A177-3AD203B41FA5}">
                      <a16:colId xmlns:a16="http://schemas.microsoft.com/office/drawing/2014/main" val="586874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b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44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0/1 (unchanged)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93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8339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A75CC26-11F9-A1FF-6918-EF2BA7F597A3}"/>
              </a:ext>
            </a:extLst>
          </p:cNvPr>
          <p:cNvGraphicFramePr>
            <a:graphicFrameLocks noGrp="1"/>
          </p:cNvGraphicFramePr>
          <p:nvPr/>
        </p:nvGraphicFramePr>
        <p:xfrm>
          <a:off x="8714901" y="1443936"/>
          <a:ext cx="328902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3378">
                  <a:extLst>
                    <a:ext uri="{9D8B030D-6E8A-4147-A177-3AD203B41FA5}">
                      <a16:colId xmlns:a16="http://schemas.microsoft.com/office/drawing/2014/main" val="2638310562"/>
                    </a:ext>
                  </a:extLst>
                </a:gridCol>
                <a:gridCol w="612843">
                  <a:extLst>
                    <a:ext uri="{9D8B030D-6E8A-4147-A177-3AD203B41FA5}">
                      <a16:colId xmlns:a16="http://schemas.microsoft.com/office/drawing/2014/main" val="2811057886"/>
                    </a:ext>
                  </a:extLst>
                </a:gridCol>
                <a:gridCol w="2042808">
                  <a:extLst>
                    <a:ext uri="{9D8B030D-6E8A-4147-A177-3AD203B41FA5}">
                      <a16:colId xmlns:a16="http://schemas.microsoft.com/office/drawing/2014/main" val="586874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b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44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0/1 (unchanged)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93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833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0226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2AD40-AE50-6EAC-480B-BF9081B7F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Bitwise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762A2-937A-355D-1CAB-6D9C34ECC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>
                <a:ea typeface="Iosevka Extended" panose="02000509030000000004" pitchFamily="49" charset="0"/>
                <a:cs typeface="Iosevka Extended" panose="02000509030000000004" pitchFamily="49" charset="0"/>
              </a:rPr>
              <a:t>2. </a:t>
            </a:r>
            <a:r>
              <a:rPr lang="en-SG"/>
              <a:t>Remove bits 1, 3, 7 from a/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$s0</a:t>
            </a:r>
            <a:r>
              <a:rPr lang="en-SG"/>
              <a:t> </a:t>
            </a:r>
          </a:p>
          <a:p>
            <a:pPr marL="0" indent="0">
              <a:buNone/>
            </a:pP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$s0 		= … 1 </a:t>
            </a:r>
            <a:r>
              <a:rPr lang="en-SG" sz="2400" u="sn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0 0 1 </a:t>
            </a:r>
            <a:r>
              <a:rPr lang="en-SG" sz="2400" u="sn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1 </a:t>
            </a:r>
            <a:r>
              <a:rPr lang="en-SG" sz="2400" u="sn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0</a:t>
            </a:r>
          </a:p>
          <a:p>
            <a:pPr marL="0" indent="0">
              <a:buNone/>
            </a:pP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mask/$t1	= … 1 0 1 1 1 0 1 0 1 </a:t>
            </a:r>
          </a:p>
          <a:p>
            <a:pPr marL="0" indent="0">
              <a:buNone/>
            </a:pP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$s0 		= … 1 </a:t>
            </a:r>
            <a:r>
              <a:rPr lang="en-SG" sz="2400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0 0 1 </a:t>
            </a:r>
            <a:r>
              <a:rPr lang="en-SG" sz="2400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1 </a:t>
            </a:r>
            <a:r>
              <a:rPr lang="en-SG" sz="2400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 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</a:t>
            </a:r>
            <a:endParaRPr lang="en-SG">
              <a:solidFill>
                <a:srgbClr val="C00000"/>
              </a:solidFill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SG" sz="2400">
                <a:ea typeface="Iosevka Extended" panose="02000509030000000004" pitchFamily="49" charset="0"/>
                <a:cs typeface="Iosevka Extended" panose="02000509030000000004" pitchFamily="49" charset="0"/>
              </a:rPr>
              <a:t>Note that the mask has 1s all the way to the MSB – we get the same problem as Q2a; solution is the same (lui followed by ori)</a:t>
            </a:r>
          </a:p>
          <a:p>
            <a:pPr marL="0" indent="0">
              <a:buNone/>
            </a:pPr>
            <a:r>
              <a:rPr lang="en-SG" sz="2400">
                <a:ea typeface="Iosevka Extended" panose="02000509030000000004" pitchFamily="49" charset="0"/>
                <a:cs typeface="Iosevka Extended" panose="02000509030000000004" pitchFamily="49" charset="0"/>
              </a:rPr>
              <a:t>Answer:</a:t>
            </a:r>
          </a:p>
          <a:p>
            <a:pPr marL="0" indent="0">
              <a:buNone/>
            </a:pPr>
            <a:endParaRPr lang="en-SG" sz="2400"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9979AB-63F1-D68F-CB5F-1E044D2EDF5A}"/>
              </a:ext>
            </a:extLst>
          </p:cNvPr>
          <p:cNvGraphicFramePr>
            <a:graphicFrameLocks noGrp="1"/>
          </p:cNvGraphicFramePr>
          <p:nvPr/>
        </p:nvGraphicFramePr>
        <p:xfrm>
          <a:off x="8714902" y="230188"/>
          <a:ext cx="328902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3378">
                  <a:extLst>
                    <a:ext uri="{9D8B030D-6E8A-4147-A177-3AD203B41FA5}">
                      <a16:colId xmlns:a16="http://schemas.microsoft.com/office/drawing/2014/main" val="2638310562"/>
                    </a:ext>
                  </a:extLst>
                </a:gridCol>
                <a:gridCol w="612843">
                  <a:extLst>
                    <a:ext uri="{9D8B030D-6E8A-4147-A177-3AD203B41FA5}">
                      <a16:colId xmlns:a16="http://schemas.microsoft.com/office/drawing/2014/main" val="2811057886"/>
                    </a:ext>
                  </a:extLst>
                </a:gridCol>
                <a:gridCol w="2042808">
                  <a:extLst>
                    <a:ext uri="{9D8B030D-6E8A-4147-A177-3AD203B41FA5}">
                      <a16:colId xmlns:a16="http://schemas.microsoft.com/office/drawing/2014/main" val="586874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b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44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0/1 (unchanged)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93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8339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A75CC26-11F9-A1FF-6918-EF2BA7F597A3}"/>
              </a:ext>
            </a:extLst>
          </p:cNvPr>
          <p:cNvGraphicFramePr>
            <a:graphicFrameLocks noGrp="1"/>
          </p:cNvGraphicFramePr>
          <p:nvPr/>
        </p:nvGraphicFramePr>
        <p:xfrm>
          <a:off x="8714901" y="1443936"/>
          <a:ext cx="328902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3378">
                  <a:extLst>
                    <a:ext uri="{9D8B030D-6E8A-4147-A177-3AD203B41FA5}">
                      <a16:colId xmlns:a16="http://schemas.microsoft.com/office/drawing/2014/main" val="2638310562"/>
                    </a:ext>
                  </a:extLst>
                </a:gridCol>
                <a:gridCol w="612843">
                  <a:extLst>
                    <a:ext uri="{9D8B030D-6E8A-4147-A177-3AD203B41FA5}">
                      <a16:colId xmlns:a16="http://schemas.microsoft.com/office/drawing/2014/main" val="2811057886"/>
                    </a:ext>
                  </a:extLst>
                </a:gridCol>
                <a:gridCol w="2042808">
                  <a:extLst>
                    <a:ext uri="{9D8B030D-6E8A-4147-A177-3AD203B41FA5}">
                      <a16:colId xmlns:a16="http://schemas.microsoft.com/office/drawing/2014/main" val="586874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b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44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0/1 (unchanged)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93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833938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535406F-9F1C-417C-D942-B513D00BA0FE}"/>
              </a:ext>
            </a:extLst>
          </p:cNvPr>
          <p:cNvCxnSpPr/>
          <p:nvPr/>
        </p:nvCxnSpPr>
        <p:spPr>
          <a:xfrm>
            <a:off x="768485" y="3647872"/>
            <a:ext cx="66245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1397106-020F-01F0-7270-FDBD1F35B4C2}"/>
              </a:ext>
            </a:extLst>
          </p:cNvPr>
          <p:cNvSpPr txBox="1"/>
          <p:nvPr/>
        </p:nvSpPr>
        <p:spPr>
          <a:xfrm>
            <a:off x="6864495" y="327854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F020A5-834B-926C-9BBC-E014B204D572}"/>
              </a:ext>
            </a:extLst>
          </p:cNvPr>
          <p:cNvSpPr txBox="1"/>
          <p:nvPr/>
        </p:nvSpPr>
        <p:spPr>
          <a:xfrm>
            <a:off x="838200" y="5470119"/>
            <a:ext cx="60943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sz="18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lui $t1, 0b1111111111111111</a:t>
            </a:r>
          </a:p>
          <a:p>
            <a:pPr marL="0" indent="0">
              <a:buNone/>
            </a:pPr>
            <a:r>
              <a:rPr lang="fr-FR" sz="18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ori $t1, $t1, 0b1111111101110101	</a:t>
            </a:r>
          </a:p>
          <a:p>
            <a:pPr marL="0" indent="0">
              <a:buNone/>
            </a:pPr>
            <a:r>
              <a:rPr lang="fr-FR" sz="18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and $s0, $s0, $t1</a:t>
            </a:r>
          </a:p>
        </p:txBody>
      </p:sp>
    </p:spTree>
    <p:extLst>
      <p:ext uri="{BB962C8B-B14F-4D97-AF65-F5344CB8AC3E}">
        <p14:creationId xmlns:p14="http://schemas.microsoft.com/office/powerpoint/2010/main" val="1216722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2AD40-AE50-6EAC-480B-BF9081B7F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Bitwise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762A2-937A-355D-1CAB-6D9C34ECC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>
                <a:ea typeface="Iosevka Extended" panose="02000509030000000004" pitchFamily="49" charset="0"/>
                <a:cs typeface="Iosevka Extended" panose="02000509030000000004" pitchFamily="49" charset="0"/>
              </a:rPr>
              <a:t>3. </a:t>
            </a:r>
            <a:r>
              <a:rPr lang="en-SG"/>
              <a:t>The result is 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$t0 OR $s0</a:t>
            </a:r>
          </a:p>
          <a:p>
            <a:pPr marL="0" indent="0">
              <a:buNone/>
            </a:pPr>
            <a:endParaRPr lang="en-SG"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SG">
                <a:ea typeface="Iosevka Extended" panose="02000509030000000004" pitchFamily="49" charset="0"/>
                <a:cs typeface="Iosevka Extended" panose="02000509030000000004" pitchFamily="49" charset="0"/>
              </a:rPr>
              <a:t>Final answer: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9979AB-63F1-D68F-CB5F-1E044D2EDF5A}"/>
              </a:ext>
            </a:extLst>
          </p:cNvPr>
          <p:cNvGraphicFramePr>
            <a:graphicFrameLocks noGrp="1"/>
          </p:cNvGraphicFramePr>
          <p:nvPr/>
        </p:nvGraphicFramePr>
        <p:xfrm>
          <a:off x="8714902" y="230188"/>
          <a:ext cx="328902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3378">
                  <a:extLst>
                    <a:ext uri="{9D8B030D-6E8A-4147-A177-3AD203B41FA5}">
                      <a16:colId xmlns:a16="http://schemas.microsoft.com/office/drawing/2014/main" val="2638310562"/>
                    </a:ext>
                  </a:extLst>
                </a:gridCol>
                <a:gridCol w="612843">
                  <a:extLst>
                    <a:ext uri="{9D8B030D-6E8A-4147-A177-3AD203B41FA5}">
                      <a16:colId xmlns:a16="http://schemas.microsoft.com/office/drawing/2014/main" val="2811057886"/>
                    </a:ext>
                  </a:extLst>
                </a:gridCol>
                <a:gridCol w="2042808">
                  <a:extLst>
                    <a:ext uri="{9D8B030D-6E8A-4147-A177-3AD203B41FA5}">
                      <a16:colId xmlns:a16="http://schemas.microsoft.com/office/drawing/2014/main" val="586874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b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44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0/1 (unchanged)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93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8339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A75CC26-11F9-A1FF-6918-EF2BA7F597A3}"/>
              </a:ext>
            </a:extLst>
          </p:cNvPr>
          <p:cNvGraphicFramePr>
            <a:graphicFrameLocks noGrp="1"/>
          </p:cNvGraphicFramePr>
          <p:nvPr/>
        </p:nvGraphicFramePr>
        <p:xfrm>
          <a:off x="8714901" y="1443936"/>
          <a:ext cx="328902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3378">
                  <a:extLst>
                    <a:ext uri="{9D8B030D-6E8A-4147-A177-3AD203B41FA5}">
                      <a16:colId xmlns:a16="http://schemas.microsoft.com/office/drawing/2014/main" val="2638310562"/>
                    </a:ext>
                  </a:extLst>
                </a:gridCol>
                <a:gridCol w="612843">
                  <a:extLst>
                    <a:ext uri="{9D8B030D-6E8A-4147-A177-3AD203B41FA5}">
                      <a16:colId xmlns:a16="http://schemas.microsoft.com/office/drawing/2014/main" val="2811057886"/>
                    </a:ext>
                  </a:extLst>
                </a:gridCol>
                <a:gridCol w="2042808">
                  <a:extLst>
                    <a:ext uri="{9D8B030D-6E8A-4147-A177-3AD203B41FA5}">
                      <a16:colId xmlns:a16="http://schemas.microsoft.com/office/drawing/2014/main" val="586874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b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44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0/1 (unchanged)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93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83393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EF020A5-834B-926C-9BBC-E014B204D572}"/>
              </a:ext>
            </a:extLst>
          </p:cNvPr>
          <p:cNvSpPr txBox="1"/>
          <p:nvPr/>
        </p:nvSpPr>
        <p:spPr>
          <a:xfrm>
            <a:off x="838200" y="3359217"/>
            <a:ext cx="60943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andi $t0, $s1, 0b0000 0000 1000 1010</a:t>
            </a:r>
            <a:endParaRPr lang="fr-FR" sz="18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fr-FR" sz="18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lui  $t1, 0b1111111111111111</a:t>
            </a:r>
          </a:p>
          <a:p>
            <a:pPr marL="0" indent="0">
              <a:buNone/>
            </a:pPr>
            <a:r>
              <a:rPr lang="fr-FR" sz="18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ori  $t1, $t1, 0b1111111101110101	</a:t>
            </a:r>
          </a:p>
          <a:p>
            <a:pPr marL="0" indent="0">
              <a:buNone/>
            </a:pPr>
            <a:r>
              <a:rPr lang="fr-FR" sz="18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and  $s0, $s0, $t1</a:t>
            </a:r>
          </a:p>
          <a:p>
            <a:pPr marL="0" indent="0">
              <a:buNone/>
            </a:pPr>
            <a:r>
              <a:rPr lang="fr-FR" sz="18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or   $s0, $s0, $t0</a:t>
            </a:r>
          </a:p>
        </p:txBody>
      </p:sp>
    </p:spTree>
    <p:extLst>
      <p:ext uri="{BB962C8B-B14F-4D97-AF65-F5344CB8AC3E}">
        <p14:creationId xmlns:p14="http://schemas.microsoft.com/office/powerpoint/2010/main" val="2518043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1BC44-C87E-ADC6-969B-AF9E26B85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Bitwise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C3CF3-934E-CDAA-47E7-41EC454EF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/>
              <a:t>c) Make bits 2, 4, and 8 of c the inverse of bits 1, 3, and 7 of b</a:t>
            </a:r>
          </a:p>
          <a:p>
            <a:pPr marL="0" indent="0">
              <a:buNone/>
            </a:pPr>
            <a:endParaRPr lang="en-SG"/>
          </a:p>
          <a:p>
            <a:pPr marL="0" indent="0">
              <a:buNone/>
            </a:pPr>
            <a:r>
              <a:rPr lang="en-SG"/>
              <a:t>Thought process:</a:t>
            </a:r>
          </a:p>
          <a:p>
            <a:pPr>
              <a:buFontTx/>
              <a:buChar char="-"/>
            </a:pPr>
            <a:r>
              <a:rPr lang="en-SG"/>
              <a:t>If we can isolate bits 1, 3, and 7 of b to $t0</a:t>
            </a:r>
            <a:br>
              <a:rPr lang="en-SG"/>
            </a:br>
            <a:r>
              <a:rPr lang="en-SG"/>
              <a:t>and we move that into bits 2, 4, and 8,</a:t>
            </a:r>
            <a:br>
              <a:rPr lang="en-SG"/>
            </a:br>
            <a:r>
              <a:rPr lang="en-SG"/>
              <a:t>and we can invert it,</a:t>
            </a:r>
            <a:br>
              <a:rPr lang="en-SG"/>
            </a:br>
            <a:r>
              <a:rPr lang="en-SG"/>
              <a:t>this reduces to question 2b)</a:t>
            </a:r>
          </a:p>
          <a:p>
            <a:pPr marL="0" indent="0">
              <a:buNone/>
            </a:pPr>
            <a:endParaRPr lang="en-SG"/>
          </a:p>
          <a:p>
            <a:pPr marL="0" indent="0">
              <a:buNone/>
            </a:pPr>
            <a:endParaRPr lang="en-S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AF9C2B-87B2-1A80-597F-C2925C2EFF3B}"/>
              </a:ext>
            </a:extLst>
          </p:cNvPr>
          <p:cNvSpPr txBox="1"/>
          <p:nvPr/>
        </p:nvSpPr>
        <p:spPr>
          <a:xfrm>
            <a:off x="6350540" y="4976634"/>
            <a:ext cx="500326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>
                <a:latin typeface="AndesNeue Alt 2 Book" panose="00000500000000000000" pitchFamily="2" charset="0"/>
              </a:rPr>
              <a:t>Note: “reduces to” means that we have converted a (usually harder) problem into another (usually solved) problem.</a:t>
            </a:r>
            <a:br>
              <a:rPr lang="en-SG">
                <a:latin typeface="AndesNeue Alt 2 Book" panose="00000500000000000000" pitchFamily="2" charset="0"/>
              </a:rPr>
            </a:br>
            <a:r>
              <a:rPr lang="en-SG">
                <a:latin typeface="AndesNeue Alt 2 Book" panose="00000500000000000000" pitchFamily="2" charset="0"/>
              </a:rPr>
              <a:t>You’ll see a lot of these in theoretical CS courses.</a:t>
            </a:r>
          </a:p>
        </p:txBody>
      </p:sp>
    </p:spTree>
    <p:extLst>
      <p:ext uri="{BB962C8B-B14F-4D97-AF65-F5344CB8AC3E}">
        <p14:creationId xmlns:p14="http://schemas.microsoft.com/office/powerpoint/2010/main" val="2523680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1BC44-C87E-ADC6-969B-AF9E26B85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Bitwise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C3CF3-934E-CDAA-47E7-41EC454EF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/>
              <a:t>c) Make bits 2, 4, and 8 of c the inverse of bits 1, 3, and 7 of b</a:t>
            </a:r>
          </a:p>
          <a:p>
            <a:pPr marL="0" indent="0">
              <a:buNone/>
            </a:pPr>
            <a:endParaRPr lang="en-SG"/>
          </a:p>
          <a:p>
            <a:pPr marL="0" indent="0">
              <a:buNone/>
            </a:pPr>
            <a:r>
              <a:rPr lang="en-SG"/>
              <a:t>Step-by-step thought process: </a:t>
            </a:r>
          </a:p>
          <a:p>
            <a:pPr marL="514350" indent="-514350">
              <a:buAutoNum type="arabicPeriod"/>
            </a:pPr>
            <a:r>
              <a:rPr lang="en-SG"/>
              <a:t>Isolate bits 1, 3, and 7 of b/$s1 to $t0</a:t>
            </a:r>
          </a:p>
          <a:p>
            <a:pPr marL="514350" indent="-514350">
              <a:buAutoNum type="arabicPeriod"/>
            </a:pPr>
            <a:r>
              <a:rPr lang="en-SG"/>
              <a:t>Flip all bits</a:t>
            </a:r>
          </a:p>
          <a:p>
            <a:pPr marL="514350" indent="-514350">
              <a:buAutoNum type="arabicPeriod"/>
            </a:pPr>
            <a:r>
              <a:rPr lang="en-SG"/>
              <a:t>Shift one position left</a:t>
            </a:r>
          </a:p>
          <a:p>
            <a:pPr marL="514350" indent="-514350">
              <a:buAutoNum type="arabicPeriod"/>
            </a:pPr>
            <a:r>
              <a:rPr lang="en-SG"/>
              <a:t>Clear bits 2, 4, and 8 of c/$s2</a:t>
            </a:r>
          </a:p>
          <a:p>
            <a:pPr marL="514350" indent="-514350">
              <a:buAutoNum type="arabicPeriod"/>
            </a:pPr>
            <a:r>
              <a:rPr lang="en-SG"/>
              <a:t>Answer is $t0 OR $s2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63DCD0-7869-145E-C07C-637035D8FFEA}"/>
              </a:ext>
            </a:extLst>
          </p:cNvPr>
          <p:cNvSpPr txBox="1"/>
          <p:nvPr/>
        </p:nvSpPr>
        <p:spPr>
          <a:xfrm>
            <a:off x="7762672" y="2568102"/>
            <a:ext cx="359112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/>
              <a:t>Note:</a:t>
            </a:r>
            <a:br>
              <a:rPr lang="en-SG"/>
            </a:br>
            <a:r>
              <a:rPr lang="en-SG"/>
              <a:t>Again, multiple valid answers. This slide does not give the same instructions as in the answer sheet as you will see later</a:t>
            </a:r>
          </a:p>
        </p:txBody>
      </p:sp>
    </p:spTree>
    <p:extLst>
      <p:ext uri="{BB962C8B-B14F-4D97-AF65-F5344CB8AC3E}">
        <p14:creationId xmlns:p14="http://schemas.microsoft.com/office/powerpoint/2010/main" val="3648860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1BC44-C87E-ADC6-969B-AF9E26B85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Bitwise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C3CF3-934E-CDAA-47E7-41EC454EF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/>
              <a:t>c) Make bits 2, 4, and 8 of c the inverse of bits 1, 3, and 7 of b</a:t>
            </a:r>
          </a:p>
          <a:p>
            <a:pPr marL="0" indent="0">
              <a:buNone/>
            </a:pPr>
            <a:endParaRPr lang="en-SG"/>
          </a:p>
          <a:p>
            <a:pPr marL="0" indent="0">
              <a:buNone/>
            </a:pPr>
            <a:r>
              <a:rPr lang="en-SG"/>
              <a:t>Prof's process:</a:t>
            </a:r>
          </a:p>
          <a:p>
            <a:pPr marL="514350" indent="-514350">
              <a:buAutoNum type="arabicPeriod"/>
            </a:pPr>
            <a:r>
              <a:rPr lang="en-SG"/>
              <a:t>Flip bits 1, 3, and 7</a:t>
            </a:r>
          </a:p>
          <a:p>
            <a:pPr marL="514350" indent="-514350">
              <a:buAutoNum type="arabicPeriod"/>
            </a:pPr>
            <a:r>
              <a:rPr lang="en-SG"/>
              <a:t>Get bits 1, 3, and 7</a:t>
            </a:r>
          </a:p>
          <a:p>
            <a:pPr marL="514350" indent="-514350">
              <a:buAutoNum type="arabicPeriod"/>
            </a:pPr>
            <a:r>
              <a:rPr lang="en-SG"/>
              <a:t>Shift one position left</a:t>
            </a:r>
          </a:p>
          <a:p>
            <a:pPr marL="514350" indent="-514350">
              <a:buAutoNum type="arabicPeriod"/>
            </a:pPr>
            <a:r>
              <a:rPr lang="en-SG"/>
              <a:t>Clear bits 2, 4, and 8 of c/$s2</a:t>
            </a:r>
          </a:p>
          <a:p>
            <a:pPr marL="514350" indent="-514350">
              <a:buAutoNum type="arabicPeriod"/>
            </a:pPr>
            <a:r>
              <a:rPr lang="en-SG"/>
              <a:t>OR to get the answer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B13CE0-1DBD-B8B3-3FCF-E97CD8F90F06}"/>
              </a:ext>
            </a:extLst>
          </p:cNvPr>
          <p:cNvSpPr txBox="1"/>
          <p:nvPr/>
        </p:nvSpPr>
        <p:spPr>
          <a:xfrm>
            <a:off x="6540102" y="3201075"/>
            <a:ext cx="4131141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886200" algn="l"/>
              </a:tabLst>
            </a:pPr>
            <a:r>
              <a:rPr lang="en-US" sz="1400" dirty="0" err="1">
                <a:solidFill>
                  <a:srgbClr val="0066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xori</a:t>
            </a:r>
            <a:r>
              <a:rPr lang="en-US" sz="1400" dirty="0">
                <a:solidFill>
                  <a:srgbClr val="0066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</a:t>
            </a:r>
            <a:r>
              <a:rPr lang="en-US" sz="1400" dirty="0" err="1">
                <a:solidFill>
                  <a:srgbClr val="0066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t0</a:t>
            </a:r>
            <a:r>
              <a:rPr lang="en-US" sz="1400" dirty="0">
                <a:solidFill>
                  <a:srgbClr val="0066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, $</a:t>
            </a:r>
            <a:r>
              <a:rPr lang="en-US" sz="1400" dirty="0" err="1">
                <a:solidFill>
                  <a:srgbClr val="0066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s1</a:t>
            </a:r>
            <a:r>
              <a:rPr lang="en-US" sz="1400" dirty="0">
                <a:solidFill>
                  <a:srgbClr val="0066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, </a:t>
            </a:r>
            <a:r>
              <a:rPr lang="en-US" sz="1400" dirty="0" err="1">
                <a:solidFill>
                  <a:srgbClr val="0066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0b10001010</a:t>
            </a:r>
            <a:endParaRPr lang="en-US" sz="1400" dirty="0">
              <a:solidFill>
                <a:srgbClr val="006600"/>
              </a:solidFill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>
              <a:tabLst>
                <a:tab pos="2286000" algn="l"/>
                <a:tab pos="3886200" algn="l"/>
              </a:tabLst>
            </a:pPr>
            <a:r>
              <a:rPr lang="en-US" sz="1400" dirty="0" err="1">
                <a:solidFill>
                  <a:srgbClr val="7030A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andi</a:t>
            </a:r>
            <a:r>
              <a:rPr lang="en-US" sz="1400" dirty="0">
                <a:solidFill>
                  <a:srgbClr val="7030A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</a:t>
            </a:r>
            <a:r>
              <a:rPr lang="en-US" sz="1400" dirty="0" err="1">
                <a:solidFill>
                  <a:srgbClr val="7030A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t0</a:t>
            </a:r>
            <a:r>
              <a:rPr lang="en-US" sz="1400" dirty="0">
                <a:solidFill>
                  <a:srgbClr val="7030A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, $</a:t>
            </a:r>
            <a:r>
              <a:rPr lang="en-US" sz="1400" dirty="0" err="1">
                <a:solidFill>
                  <a:srgbClr val="7030A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t0</a:t>
            </a:r>
            <a:r>
              <a:rPr lang="en-US" sz="1400" dirty="0">
                <a:solidFill>
                  <a:srgbClr val="7030A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, </a:t>
            </a:r>
            <a:r>
              <a:rPr lang="en-US" sz="1400" dirty="0" err="1">
                <a:solidFill>
                  <a:srgbClr val="7030A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0b10001010</a:t>
            </a:r>
            <a:endParaRPr lang="en-US" sz="1400" dirty="0">
              <a:solidFill>
                <a:srgbClr val="7030A0"/>
              </a:solidFill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>
              <a:tabLst>
                <a:tab pos="2286000" algn="l"/>
                <a:tab pos="3886200" algn="l"/>
              </a:tabLst>
            </a:pPr>
            <a:r>
              <a:rPr lang="en-US" sz="1400" dirty="0" err="1">
                <a:solidFill>
                  <a:srgbClr val="0000FF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US" sz="1400" dirty="0">
                <a:solidFill>
                  <a:srgbClr val="0000FF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$</a:t>
            </a:r>
            <a:r>
              <a:rPr lang="en-US" sz="1400" dirty="0" err="1">
                <a:solidFill>
                  <a:srgbClr val="0000FF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t0</a:t>
            </a:r>
            <a:r>
              <a:rPr lang="en-US" sz="1400" dirty="0">
                <a:solidFill>
                  <a:srgbClr val="0000FF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, $</a:t>
            </a:r>
            <a:r>
              <a:rPr lang="en-US" sz="1400" dirty="0" err="1">
                <a:solidFill>
                  <a:srgbClr val="0000FF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t0</a:t>
            </a:r>
            <a:r>
              <a:rPr lang="en-US" sz="1400" dirty="0">
                <a:solidFill>
                  <a:srgbClr val="0000FF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, 1</a:t>
            </a:r>
          </a:p>
          <a:p>
            <a:pPr>
              <a:tabLst>
                <a:tab pos="2286000" algn="l"/>
                <a:tab pos="3886200" algn="l"/>
              </a:tabLst>
            </a:pP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lui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$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t1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, $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t1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,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0b1111111111111111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>
              <a:tabLst>
                <a:tab pos="2286000" algn="l"/>
                <a:tab pos="3886200" algn="l"/>
              </a:tabLst>
            </a:pP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ori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$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t1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, $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t1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0b1111111011101011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>
              <a:tabLst>
                <a:tab pos="2286000" algn="l"/>
                <a:tab pos="3886200" algn="l"/>
              </a:tabLst>
            </a:pPr>
            <a:r>
              <a:rPr lang="en-US" sz="1400" dirty="0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and   $</a:t>
            </a:r>
            <a:r>
              <a:rPr lang="en-US" sz="1400" dirty="0" err="1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s2</a:t>
            </a:r>
            <a:r>
              <a:rPr lang="en-US" sz="1400" dirty="0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, $</a:t>
            </a:r>
            <a:r>
              <a:rPr lang="en-US" sz="1400" dirty="0" err="1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s2</a:t>
            </a:r>
            <a:r>
              <a:rPr lang="en-US" sz="1400" dirty="0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, $</a:t>
            </a:r>
            <a:r>
              <a:rPr lang="en-US" sz="1400" dirty="0" err="1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t1</a:t>
            </a:r>
            <a:endParaRPr lang="en-US" sz="1400" dirty="0">
              <a:solidFill>
                <a:srgbClr val="C00000"/>
              </a:solidFill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>
              <a:tabLst>
                <a:tab pos="2286000" algn="l"/>
                <a:tab pos="3886200" algn="l"/>
              </a:tabLst>
            </a:pPr>
            <a:r>
              <a:rPr lang="en-US" sz="14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or      $</a:t>
            </a:r>
            <a:r>
              <a:rPr lang="en-US" sz="1400" dirty="0" err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s2</a:t>
            </a:r>
            <a:r>
              <a:rPr lang="en-US" sz="14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, $</a:t>
            </a:r>
            <a:r>
              <a:rPr lang="en-US" sz="1400" dirty="0" err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s2</a:t>
            </a:r>
            <a:r>
              <a:rPr lang="en-US" sz="14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, $</a:t>
            </a:r>
            <a:r>
              <a:rPr lang="en-US" sz="1400" dirty="0" err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t0</a:t>
            </a:r>
            <a:r>
              <a:rPr lang="en-US" sz="14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666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73799-3271-354D-44CC-45EB6A0D2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Q3. MIPS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C4D37-FB20-9972-7FEA-2C6266DA6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r>
              <a:rPr lang="en-SG"/>
              <a:t>c = a + b</a:t>
            </a:r>
          </a:p>
          <a:p>
            <a:pPr marL="0" indent="0">
              <a:buNone/>
            </a:pPr>
            <a:endParaRPr lang="en-SG"/>
          </a:p>
          <a:p>
            <a:pPr marL="0" indent="0">
              <a:buNone/>
            </a:pP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 $s2, $s0, $s1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3E7997-2341-8E38-E79E-BA954D780C44}"/>
              </a:ext>
            </a:extLst>
          </p:cNvPr>
          <p:cNvSpPr txBox="1"/>
          <p:nvPr/>
        </p:nvSpPr>
        <p:spPr>
          <a:xfrm>
            <a:off x="8853791" y="681138"/>
            <a:ext cx="2500009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>
                <a:latin typeface="AndesNeue Alt 2 Book" panose="00000500000000000000" pitchFamily="2" charset="0"/>
              </a:rPr>
              <a:t>Important:</a:t>
            </a:r>
            <a:br>
              <a:rPr lang="en-SG" sz="1600">
                <a:latin typeface="AndesNeue Alt 2 Book" panose="00000500000000000000" pitchFamily="2" charset="0"/>
              </a:rPr>
            </a:br>
            <a:r>
              <a:rPr lang="en-SG" sz="1600">
                <a:latin typeface="AndesNeue Alt 2 Book" panose="00000500000000000000" pitchFamily="2" charset="0"/>
              </a:rPr>
              <a:t>Note the “as few instructions as possible”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5AAB65-2EAD-0BE8-EB78-CA33D2225DA4}"/>
              </a:ext>
            </a:extLst>
          </p:cNvPr>
          <p:cNvSpPr txBox="1"/>
          <p:nvPr/>
        </p:nvSpPr>
        <p:spPr>
          <a:xfrm>
            <a:off x="9328826" y="1825625"/>
            <a:ext cx="202497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>
                <a:latin typeface="AndesNeue Alt 2 Book" panose="00000500000000000000" pitchFamily="2" charset="0"/>
              </a:rPr>
              <a:t>a </a:t>
            </a:r>
            <a:r>
              <a:rPr lang="en-SG" sz="1600">
                <a:latin typeface="AndesNeue Alt 2 Book" panose="00000500000000000000" pitchFamily="2" charset="0"/>
                <a:sym typeface="Wingdings" panose="05000000000000000000" pitchFamily="2" charset="2"/>
              </a:rPr>
              <a:t> $s0	b  $s2</a:t>
            </a:r>
          </a:p>
          <a:p>
            <a:r>
              <a:rPr lang="en-SG" sz="1600">
                <a:latin typeface="AndesNeue Alt 2 Book" panose="00000500000000000000" pitchFamily="2" charset="0"/>
              </a:rPr>
              <a:t>c </a:t>
            </a:r>
            <a:r>
              <a:rPr lang="en-SG" sz="1600">
                <a:latin typeface="AndesNeue Alt 2 Book" panose="00000500000000000000" pitchFamily="2" charset="0"/>
                <a:sym typeface="Wingdings" panose="05000000000000000000" pitchFamily="2" charset="2"/>
              </a:rPr>
              <a:t> $s3	d  $s4</a:t>
            </a:r>
            <a:endParaRPr lang="en-SG" sz="1600">
              <a:latin typeface="AndesNeue Alt 2 Book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952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73799-3271-354D-44CC-45EB6A0D2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Q3. MIPS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C4D37-FB20-9972-7FEA-2C6266DA6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/>
              <a:t>b) d = a + b – c</a:t>
            </a:r>
          </a:p>
          <a:p>
            <a:pPr marL="0" indent="0">
              <a:buNone/>
            </a:pPr>
            <a:endParaRPr lang="en-SG"/>
          </a:p>
          <a:p>
            <a:pPr marL="0" indent="0">
              <a:buNone/>
            </a:pP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 $s3, $s0, $s1</a:t>
            </a:r>
          </a:p>
          <a:p>
            <a:pPr marL="0" indent="0">
              <a:buNone/>
            </a:pP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sub $s3, $s3, $s2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3E7997-2341-8E38-E79E-BA954D780C44}"/>
              </a:ext>
            </a:extLst>
          </p:cNvPr>
          <p:cNvSpPr txBox="1"/>
          <p:nvPr/>
        </p:nvSpPr>
        <p:spPr>
          <a:xfrm>
            <a:off x="8853791" y="681138"/>
            <a:ext cx="2500009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>
                <a:latin typeface="AndesNeue Alt 2 Book" panose="00000500000000000000" pitchFamily="2" charset="0"/>
              </a:rPr>
              <a:t>Important:</a:t>
            </a:r>
            <a:br>
              <a:rPr lang="en-SG" sz="1600">
                <a:latin typeface="AndesNeue Alt 2 Book" panose="00000500000000000000" pitchFamily="2" charset="0"/>
              </a:rPr>
            </a:br>
            <a:r>
              <a:rPr lang="en-SG" sz="1600">
                <a:latin typeface="AndesNeue Alt 2 Book" panose="00000500000000000000" pitchFamily="2" charset="0"/>
              </a:rPr>
              <a:t>Note the “as few instructions as possible”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5AAB65-2EAD-0BE8-EB78-CA33D2225DA4}"/>
              </a:ext>
            </a:extLst>
          </p:cNvPr>
          <p:cNvSpPr txBox="1"/>
          <p:nvPr/>
        </p:nvSpPr>
        <p:spPr>
          <a:xfrm>
            <a:off x="9328826" y="1825625"/>
            <a:ext cx="202497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>
                <a:latin typeface="AndesNeue Alt 2 Book" panose="00000500000000000000" pitchFamily="2" charset="0"/>
              </a:rPr>
              <a:t>a </a:t>
            </a:r>
            <a:r>
              <a:rPr lang="en-SG" sz="1600">
                <a:latin typeface="AndesNeue Alt 2 Book" panose="00000500000000000000" pitchFamily="2" charset="0"/>
                <a:sym typeface="Wingdings" panose="05000000000000000000" pitchFamily="2" charset="2"/>
              </a:rPr>
              <a:t> $s0	b  $s2</a:t>
            </a:r>
          </a:p>
          <a:p>
            <a:r>
              <a:rPr lang="en-SG" sz="1600">
                <a:latin typeface="AndesNeue Alt 2 Book" panose="00000500000000000000" pitchFamily="2" charset="0"/>
              </a:rPr>
              <a:t>c </a:t>
            </a:r>
            <a:r>
              <a:rPr lang="en-SG" sz="1600">
                <a:latin typeface="AndesNeue Alt 2 Book" panose="00000500000000000000" pitchFamily="2" charset="0"/>
                <a:sym typeface="Wingdings" panose="05000000000000000000" pitchFamily="2" charset="2"/>
              </a:rPr>
              <a:t> $s3	d  $s4</a:t>
            </a:r>
            <a:endParaRPr lang="en-SG" sz="1600">
              <a:latin typeface="AndesNeue Alt 2 Book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F23FD7-6B03-B25D-2C6E-438325DDB8F9}"/>
              </a:ext>
            </a:extLst>
          </p:cNvPr>
          <p:cNvSpPr txBox="1"/>
          <p:nvPr/>
        </p:nvSpPr>
        <p:spPr>
          <a:xfrm>
            <a:off x="838200" y="3839386"/>
            <a:ext cx="345656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>
                <a:latin typeface="AndesNeue Alt 2 Book" panose="00000500000000000000" pitchFamily="2" charset="0"/>
              </a:rPr>
              <a:t>To think about:</a:t>
            </a:r>
            <a:br>
              <a:rPr lang="en-SG" sz="1600">
                <a:latin typeface="AndesNeue Alt 2 Book" panose="00000500000000000000" pitchFamily="2" charset="0"/>
              </a:rPr>
            </a:br>
            <a:r>
              <a:rPr lang="en-SG" sz="1600">
                <a:latin typeface="AndesNeue Alt 2 Book" panose="00000500000000000000" pitchFamily="2" charset="0"/>
              </a:rPr>
              <a:t>Why do we not need to zero $s3?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A4C40E-E057-20BA-4050-FD937015324E}"/>
              </a:ext>
            </a:extLst>
          </p:cNvPr>
          <p:cNvSpPr txBox="1"/>
          <p:nvPr/>
        </p:nvSpPr>
        <p:spPr>
          <a:xfrm>
            <a:off x="838199" y="4559098"/>
            <a:ext cx="345656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>
                <a:latin typeface="AndesNeue Alt 2 Book" panose="00000500000000000000" pitchFamily="2" charset="0"/>
              </a:rPr>
              <a:t>To think about:</a:t>
            </a:r>
            <a:br>
              <a:rPr lang="en-SG" sz="1600">
                <a:latin typeface="AndesNeue Alt 2 Book" panose="00000500000000000000" pitchFamily="2" charset="0"/>
              </a:rPr>
            </a:br>
            <a:r>
              <a:rPr lang="en-SG" sz="1600">
                <a:latin typeface="AndesNeue Alt 2 Book" panose="00000500000000000000" pitchFamily="2" charset="0"/>
              </a:rPr>
              <a:t>What operation(s) zeroes a register?</a:t>
            </a:r>
          </a:p>
        </p:txBody>
      </p:sp>
    </p:spTree>
    <p:extLst>
      <p:ext uri="{BB962C8B-B14F-4D97-AF65-F5344CB8AC3E}">
        <p14:creationId xmlns:p14="http://schemas.microsoft.com/office/powerpoint/2010/main" val="3596937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D88C-FE81-A732-B5B7-2C296FFC4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00E56-604B-1F4E-D3D1-CE0F5EEA4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/>
              <a:t>Q1) C bitwise operations</a:t>
            </a:r>
          </a:p>
          <a:p>
            <a:pPr marL="0" indent="0">
              <a:buNone/>
            </a:pPr>
            <a:endParaRPr lang="en-SG"/>
          </a:p>
          <a:p>
            <a:pPr marL="0" indent="0">
              <a:buNone/>
            </a:pPr>
            <a:r>
              <a:rPr lang="en-SG"/>
              <a:t>Q2) MIPS bitwise operations</a:t>
            </a:r>
          </a:p>
          <a:p>
            <a:pPr marL="0" indent="0">
              <a:buNone/>
            </a:pPr>
            <a:endParaRPr lang="en-SG"/>
          </a:p>
          <a:p>
            <a:pPr marL="0" indent="0">
              <a:buNone/>
            </a:pPr>
            <a:r>
              <a:rPr lang="en-SG"/>
              <a:t>Q3) MIPS Arithmetic</a:t>
            </a:r>
          </a:p>
          <a:p>
            <a:pPr marL="0" indent="0">
              <a:buNone/>
            </a:pPr>
            <a:endParaRPr lang="en-SG"/>
          </a:p>
          <a:p>
            <a:pPr marL="0" indent="0">
              <a:buNone/>
            </a:pPr>
            <a:r>
              <a:rPr lang="en-SG"/>
              <a:t>Q4) MIPS Tracing</a:t>
            </a:r>
          </a:p>
        </p:txBody>
      </p:sp>
    </p:spTree>
    <p:extLst>
      <p:ext uri="{BB962C8B-B14F-4D97-AF65-F5344CB8AC3E}">
        <p14:creationId xmlns:p14="http://schemas.microsoft.com/office/powerpoint/2010/main" val="2929059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73799-3271-354D-44CC-45EB6A0D2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Q3. MIPS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C4D37-FB20-9972-7FEA-2C6266DA6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/>
              <a:t>c) c = 2b + a – 2</a:t>
            </a:r>
          </a:p>
          <a:p>
            <a:pPr marL="0" indent="0">
              <a:buNone/>
            </a:pPr>
            <a:endParaRPr lang="en-SG"/>
          </a:p>
          <a:p>
            <a:pPr marL="0" indent="0">
              <a:buNone/>
            </a:pP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 	$s2, $s1, $s1     (alt: sll $s2, $s1, 1)</a:t>
            </a:r>
          </a:p>
          <a:p>
            <a:pPr marL="0" indent="0">
              <a:buNone/>
            </a:pP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 $t0, $s0, -2</a:t>
            </a:r>
          </a:p>
          <a:p>
            <a:pPr marL="0" indent="0">
              <a:buNone/>
            </a:pP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 $s2, $s2, $t0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3E7997-2341-8E38-E79E-BA954D780C44}"/>
              </a:ext>
            </a:extLst>
          </p:cNvPr>
          <p:cNvSpPr txBox="1"/>
          <p:nvPr/>
        </p:nvSpPr>
        <p:spPr>
          <a:xfrm>
            <a:off x="8853791" y="681138"/>
            <a:ext cx="2500009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>
                <a:latin typeface="AndesNeue Alt 2 Book" panose="00000500000000000000" pitchFamily="2" charset="0"/>
              </a:rPr>
              <a:t>Important:</a:t>
            </a:r>
            <a:br>
              <a:rPr lang="en-SG" sz="1600">
                <a:latin typeface="AndesNeue Alt 2 Book" panose="00000500000000000000" pitchFamily="2" charset="0"/>
              </a:rPr>
            </a:br>
            <a:r>
              <a:rPr lang="en-SG" sz="1600">
                <a:latin typeface="AndesNeue Alt 2 Book" panose="00000500000000000000" pitchFamily="2" charset="0"/>
              </a:rPr>
              <a:t>Note the “as few instructions as possible”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5AAB65-2EAD-0BE8-EB78-CA33D2225DA4}"/>
              </a:ext>
            </a:extLst>
          </p:cNvPr>
          <p:cNvSpPr txBox="1"/>
          <p:nvPr/>
        </p:nvSpPr>
        <p:spPr>
          <a:xfrm>
            <a:off x="9328826" y="1825625"/>
            <a:ext cx="202497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>
                <a:latin typeface="AndesNeue Alt 2 Book" panose="00000500000000000000" pitchFamily="2" charset="0"/>
              </a:rPr>
              <a:t>a </a:t>
            </a:r>
            <a:r>
              <a:rPr lang="en-SG" sz="1600">
                <a:latin typeface="AndesNeue Alt 2 Book" panose="00000500000000000000" pitchFamily="2" charset="0"/>
                <a:sym typeface="Wingdings" panose="05000000000000000000" pitchFamily="2" charset="2"/>
              </a:rPr>
              <a:t> $s0	b  $s2</a:t>
            </a:r>
          </a:p>
          <a:p>
            <a:r>
              <a:rPr lang="en-SG" sz="1600">
                <a:latin typeface="AndesNeue Alt 2 Book" panose="00000500000000000000" pitchFamily="2" charset="0"/>
              </a:rPr>
              <a:t>c </a:t>
            </a:r>
            <a:r>
              <a:rPr lang="en-SG" sz="1600">
                <a:latin typeface="AndesNeue Alt 2 Book" panose="00000500000000000000" pitchFamily="2" charset="0"/>
                <a:sym typeface="Wingdings" panose="05000000000000000000" pitchFamily="2" charset="2"/>
              </a:rPr>
              <a:t> $s3	d  $s4</a:t>
            </a:r>
            <a:endParaRPr lang="en-SG" sz="1600">
              <a:latin typeface="AndesNeue Alt 2 Book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2BC95B-F9EE-1426-8461-056E100A1679}"/>
              </a:ext>
            </a:extLst>
          </p:cNvPr>
          <p:cNvSpPr txBox="1"/>
          <p:nvPr/>
        </p:nvSpPr>
        <p:spPr>
          <a:xfrm>
            <a:off x="935476" y="4491139"/>
            <a:ext cx="810152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>
                <a:latin typeface="AndesNeue Alt 2 Book" panose="00000500000000000000" pitchFamily="2" charset="0"/>
              </a:rPr>
              <a:t>Bonus:</a:t>
            </a:r>
            <a:br>
              <a:rPr lang="en-SG" sz="1600">
                <a:latin typeface="AndesNeue Alt 2 Book" panose="00000500000000000000" pitchFamily="2" charset="0"/>
              </a:rPr>
            </a:br>
            <a:r>
              <a:rPr lang="en-SG" sz="1600">
                <a:latin typeface="AndesNeue Alt 2 Book" panose="00000500000000000000" pitchFamily="2" charset="0"/>
              </a:rPr>
              <a:t>Why does this not work?</a:t>
            </a:r>
          </a:p>
          <a:p>
            <a:r>
              <a:rPr lang="en-SG" sz="16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srl  $s2, $s0, 1	# c = a/2</a:t>
            </a:r>
          </a:p>
          <a:p>
            <a:r>
              <a:rPr lang="en-SG" sz="16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  $s2, $s2, $s1	# c = a/2 + b</a:t>
            </a:r>
          </a:p>
          <a:p>
            <a:r>
              <a:rPr lang="en-SG" sz="16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 $s2, $s2, -1	# c = a/2 + b -1</a:t>
            </a:r>
          </a:p>
          <a:p>
            <a:r>
              <a:rPr lang="en-SG" sz="16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  $s2, $1, 1	# c = (a/2 + b – 1) * 2</a:t>
            </a:r>
          </a:p>
        </p:txBody>
      </p:sp>
    </p:spTree>
    <p:extLst>
      <p:ext uri="{BB962C8B-B14F-4D97-AF65-F5344CB8AC3E}">
        <p14:creationId xmlns:p14="http://schemas.microsoft.com/office/powerpoint/2010/main" val="2018204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73799-3271-354D-44CC-45EB6A0D2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Q3. MIPS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C4D37-FB20-9972-7FEA-2C6266DA6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/>
              <a:t>d) 6a + 3 (b - 2c) = 3(2(a - c) + b)</a:t>
            </a:r>
          </a:p>
          <a:p>
            <a:pPr marL="0" indent="0">
              <a:buNone/>
            </a:pPr>
            <a:endParaRPr lang="en-SG"/>
          </a:p>
          <a:p>
            <a:pPr marL="0" indent="0">
              <a:buNone/>
            </a:pP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sub $t0, $s0, $s2	# t0 = a – c</a:t>
            </a:r>
          </a:p>
          <a:p>
            <a:pPr marL="0" indent="0">
              <a:buNone/>
            </a:pP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 $t0, $t0, 1		# t0 = 2(a – c)</a:t>
            </a:r>
          </a:p>
          <a:p>
            <a:pPr marL="0" indent="0">
              <a:buNone/>
            </a:pP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 $t0, $t0, $s1	# t0 = 2(a - c) + b</a:t>
            </a:r>
          </a:p>
          <a:p>
            <a:pPr marL="0" indent="0">
              <a:buNone/>
            </a:pP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 $t1, $t0, 2		# t1 = 4(2(a - c) + b)</a:t>
            </a:r>
          </a:p>
          <a:p>
            <a:pPr marL="0" indent="0">
              <a:buNone/>
            </a:pP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sub $s3, $t1, $t0	# d = 3(2(a – c) + b)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3E7997-2341-8E38-E79E-BA954D780C44}"/>
              </a:ext>
            </a:extLst>
          </p:cNvPr>
          <p:cNvSpPr txBox="1"/>
          <p:nvPr/>
        </p:nvSpPr>
        <p:spPr>
          <a:xfrm>
            <a:off x="8853791" y="681138"/>
            <a:ext cx="2500009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>
                <a:latin typeface="AndesNeue Alt 2 Book" panose="00000500000000000000" pitchFamily="2" charset="0"/>
              </a:rPr>
              <a:t>Important:</a:t>
            </a:r>
            <a:br>
              <a:rPr lang="en-SG" sz="1600">
                <a:latin typeface="AndesNeue Alt 2 Book" panose="00000500000000000000" pitchFamily="2" charset="0"/>
              </a:rPr>
            </a:br>
            <a:r>
              <a:rPr lang="en-SG" sz="1600">
                <a:latin typeface="AndesNeue Alt 2 Book" panose="00000500000000000000" pitchFamily="2" charset="0"/>
              </a:rPr>
              <a:t>Note the “as few instructions as possible”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5AAB65-2EAD-0BE8-EB78-CA33D2225DA4}"/>
              </a:ext>
            </a:extLst>
          </p:cNvPr>
          <p:cNvSpPr txBox="1"/>
          <p:nvPr/>
        </p:nvSpPr>
        <p:spPr>
          <a:xfrm>
            <a:off x="9328826" y="1825625"/>
            <a:ext cx="202497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>
                <a:latin typeface="AndesNeue Alt 2 Book" panose="00000500000000000000" pitchFamily="2" charset="0"/>
              </a:rPr>
              <a:t>a </a:t>
            </a:r>
            <a:r>
              <a:rPr lang="en-SG" sz="1600">
                <a:latin typeface="AndesNeue Alt 2 Book" panose="00000500000000000000" pitchFamily="2" charset="0"/>
                <a:sym typeface="Wingdings" panose="05000000000000000000" pitchFamily="2" charset="2"/>
              </a:rPr>
              <a:t> $s0	b  $s2</a:t>
            </a:r>
          </a:p>
          <a:p>
            <a:r>
              <a:rPr lang="en-SG" sz="1600">
                <a:latin typeface="AndesNeue Alt 2 Book" panose="00000500000000000000" pitchFamily="2" charset="0"/>
              </a:rPr>
              <a:t>c </a:t>
            </a:r>
            <a:r>
              <a:rPr lang="en-SG" sz="1600">
                <a:latin typeface="AndesNeue Alt 2 Book" panose="00000500000000000000" pitchFamily="2" charset="0"/>
                <a:sym typeface="Wingdings" panose="05000000000000000000" pitchFamily="2" charset="2"/>
              </a:rPr>
              <a:t> $s3	d  $s4</a:t>
            </a:r>
            <a:endParaRPr lang="en-SG" sz="1600">
              <a:latin typeface="AndesNeue Alt 2 Book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72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03A23F-4E0C-0FF0-47C3-99C05FB8F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Break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3A1879-EAE3-0601-C8B5-9CD7638C0E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Attendance taking</a:t>
            </a:r>
          </a:p>
        </p:txBody>
      </p:sp>
    </p:spTree>
    <p:extLst>
      <p:ext uri="{BB962C8B-B14F-4D97-AF65-F5344CB8AC3E}">
        <p14:creationId xmlns:p14="http://schemas.microsoft.com/office/powerpoint/2010/main" val="2064162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6F83-C640-5B2F-A171-69D02CFB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Q4. MIPS Tracing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2827D-78DA-F586-776D-9DFBCD3A6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/>
              <a:t>In-class tracing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4F088ADB-D3CE-7021-F8E9-3C55C18B4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535744"/>
            <a:ext cx="3664492" cy="328024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</a:t>
            </a:r>
            <a:r>
              <a:rPr lang="en-US" b="1" dirty="0">
                <a:effectLst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  $t0, $s0, $zero</a:t>
            </a:r>
            <a:r>
              <a:rPr lang="en-US" sz="1600" b="1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</a:t>
            </a:r>
            <a:r>
              <a:rPr lang="en-US" b="1" dirty="0" err="1">
                <a:effectLst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lui</a:t>
            </a:r>
            <a:r>
              <a:rPr lang="en-US" b="1" dirty="0">
                <a:effectLst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0x8000</a:t>
            </a:r>
            <a:endParaRPr lang="en-SG" dirty="0">
              <a:effectLst/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 err="1">
                <a:solidFill>
                  <a:srgbClr val="7030A0"/>
                </a:solidFill>
                <a:effectLst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lp</a:t>
            </a:r>
            <a:r>
              <a:rPr lang="en-US" b="1" dirty="0">
                <a:solidFill>
                  <a:srgbClr val="7030A0"/>
                </a:solidFill>
                <a:effectLst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:	</a:t>
            </a:r>
            <a:r>
              <a:rPr lang="en-US" b="1" dirty="0" err="1">
                <a:effectLst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US" b="1" dirty="0">
                <a:effectLst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$t0, $zero, </a:t>
            </a:r>
            <a:r>
              <a:rPr lang="en-US" b="1" dirty="0">
                <a:solidFill>
                  <a:srgbClr val="7030A0"/>
                </a:solidFill>
                <a:effectLst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</a:t>
            </a:r>
            <a:endParaRPr lang="en-SG" dirty="0">
              <a:effectLst/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</a:t>
            </a:r>
            <a:r>
              <a:rPr lang="en-US" b="1" dirty="0" err="1">
                <a:effectLst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andi</a:t>
            </a:r>
            <a:r>
              <a:rPr lang="en-US" b="1" dirty="0">
                <a:effectLst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$t2, $t0, 1</a:t>
            </a:r>
            <a:endParaRPr lang="en-SG" dirty="0">
              <a:effectLst/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</a:t>
            </a:r>
            <a:r>
              <a:rPr lang="en-US" b="1" dirty="0" err="1">
                <a:effectLst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US" b="1" dirty="0">
                <a:effectLst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$zero, </a:t>
            </a:r>
            <a:r>
              <a:rPr lang="en-US" b="1" dirty="0">
                <a:solidFill>
                  <a:srgbClr val="7030A0"/>
                </a:solidFill>
                <a:effectLst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</a:t>
            </a:r>
            <a:endParaRPr lang="en-SG" dirty="0">
              <a:effectLst/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</a:t>
            </a:r>
            <a:r>
              <a:rPr lang="en-US" b="1" dirty="0" err="1">
                <a:effectLst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xor</a:t>
            </a:r>
            <a:r>
              <a:rPr lang="en-US" b="1" dirty="0">
                <a:effectLst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$s0, $s0, $t1</a:t>
            </a:r>
            <a:endParaRPr lang="en-SG" dirty="0">
              <a:effectLst/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solidFill>
                  <a:srgbClr val="7030A0"/>
                </a:solidFill>
                <a:effectLst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s:</a:t>
            </a:r>
            <a:r>
              <a:rPr lang="en-US" b="1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</a:t>
            </a:r>
            <a:r>
              <a:rPr lang="en-US" b="1" dirty="0" err="1">
                <a:effectLst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srl</a:t>
            </a:r>
            <a:r>
              <a:rPr lang="en-US" b="1" dirty="0">
                <a:effectLst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$t0, $t0, 1</a:t>
            </a:r>
            <a:endParaRPr lang="en-SG" dirty="0">
              <a:effectLst/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</a:t>
            </a:r>
            <a:r>
              <a:rPr lang="en-US" b="1" dirty="0">
                <a:effectLst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    </a:t>
            </a:r>
            <a:r>
              <a:rPr lang="en-US" b="1" dirty="0" err="1">
                <a:solidFill>
                  <a:srgbClr val="7030A0"/>
                </a:solidFill>
                <a:effectLst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lp</a:t>
            </a:r>
            <a:endParaRPr lang="en-SG" dirty="0">
              <a:effectLst/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solidFill>
                  <a:srgbClr val="7030A0"/>
                </a:solidFill>
                <a:effectLst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e:</a:t>
            </a:r>
            <a:endParaRPr lang="en-SG" dirty="0">
              <a:effectLst/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319EB67-1D01-ADDF-83DD-145FA7507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70885"/>
              </p:ext>
            </p:extLst>
          </p:nvPr>
        </p:nvGraphicFramePr>
        <p:xfrm>
          <a:off x="8559259" y="124777"/>
          <a:ext cx="328902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3378">
                  <a:extLst>
                    <a:ext uri="{9D8B030D-6E8A-4147-A177-3AD203B41FA5}">
                      <a16:colId xmlns:a16="http://schemas.microsoft.com/office/drawing/2014/main" val="2638310562"/>
                    </a:ext>
                  </a:extLst>
                </a:gridCol>
                <a:gridCol w="612843">
                  <a:extLst>
                    <a:ext uri="{9D8B030D-6E8A-4147-A177-3AD203B41FA5}">
                      <a16:colId xmlns:a16="http://schemas.microsoft.com/office/drawing/2014/main" val="2811057886"/>
                    </a:ext>
                  </a:extLst>
                </a:gridCol>
                <a:gridCol w="2042808">
                  <a:extLst>
                    <a:ext uri="{9D8B030D-6E8A-4147-A177-3AD203B41FA5}">
                      <a16:colId xmlns:a16="http://schemas.microsoft.com/office/drawing/2014/main" val="586874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b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A XOR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44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0/1 (unchanged)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93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1/0 (flipped)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833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5332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E162-1F71-4B5A-F685-F41006BA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</a:t>
            </a:r>
            <a:r>
              <a:rPr lang="en-US"/>
              <a:t>Tutorial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BDEF9-7024-1337-E6A5-0A13F8EED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8550"/>
          </a:xfrm>
        </p:spPr>
        <p:txBody>
          <a:bodyPr>
            <a:normAutofit/>
          </a:bodyPr>
          <a:lstStyle/>
          <a:p>
            <a:r>
              <a:rPr lang="en-US" sz="2800" dirty="0"/>
              <a:t>Slides uploaded on </a:t>
            </a:r>
            <a:r>
              <a:rPr lang="en-US" dirty="0">
                <a:hlinkClick r:id="rId3"/>
              </a:rPr>
              <a:t>github.com/</a:t>
            </a:r>
            <a:r>
              <a:rPr lang="en-US" dirty="0" err="1">
                <a:hlinkClick r:id="rId3"/>
              </a:rPr>
              <a:t>theodoreleebrant</a:t>
            </a:r>
            <a:r>
              <a:rPr lang="en-US" dirty="0">
                <a:hlinkClick r:id="rId3"/>
              </a:rPr>
              <a:t>/TA-2425S1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sz="2800" dirty="0"/>
              <a:t>Email: </a:t>
            </a:r>
            <a:r>
              <a:rPr lang="en-US" sz="2800" dirty="0">
                <a:hlinkClick r:id="rId4"/>
              </a:rPr>
              <a:t>theo@comp.nus.edu.sg</a:t>
            </a:r>
            <a:r>
              <a:rPr lang="en-US" sz="2800" dirty="0"/>
              <a:t> </a:t>
            </a:r>
            <a:endParaRPr lang="en-US" dirty="0"/>
          </a:p>
          <a:p>
            <a:endParaRPr lang="en-US" dirty="0"/>
          </a:p>
          <a:p>
            <a:r>
              <a:rPr lang="en-US" dirty="0"/>
              <a:t>Anonymous feedback:	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hlinkClick r:id="rId5"/>
              </a:rPr>
              <a:t>bit.ly/feedback-</a:t>
            </a:r>
            <a:r>
              <a:rPr lang="en-US" dirty="0" err="1">
                <a:hlinkClick r:id="rId5"/>
              </a:rPr>
              <a:t>theodore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(or scan on the right)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D377561-E0D1-C0C2-E43D-0F9A881685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229" y="2565400"/>
            <a:ext cx="3429000" cy="3429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9E19E4-0AC7-0440-7EAA-BF7B627376B0}"/>
              </a:ext>
            </a:extLst>
          </p:cNvPr>
          <p:cNvSpPr txBox="1"/>
          <p:nvPr/>
        </p:nvSpPr>
        <p:spPr>
          <a:xfrm>
            <a:off x="0" y="6488668"/>
            <a:ext cx="536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/>
              <a:t>(Also reminder for me to take attendance)</a:t>
            </a:r>
          </a:p>
        </p:txBody>
      </p:sp>
    </p:spTree>
    <p:extLst>
      <p:ext uri="{BB962C8B-B14F-4D97-AF65-F5344CB8AC3E}">
        <p14:creationId xmlns:p14="http://schemas.microsoft.com/office/powerpoint/2010/main" val="1422821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B1E23-0694-7E1A-2845-26BCE1A6B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Q1: Bitwise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C3E32-1B51-D5B5-F1D6-011FB432E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/>
              <a:t>Couple of bitwise operations that you should know:</a:t>
            </a:r>
          </a:p>
          <a:p>
            <a:r>
              <a:rPr lang="en-SG"/>
              <a:t>bitwise OR 				|</a:t>
            </a:r>
          </a:p>
          <a:p>
            <a:r>
              <a:rPr lang="en-SG"/>
              <a:t>bitwise AND				&amp;</a:t>
            </a:r>
          </a:p>
          <a:p>
            <a:r>
              <a:rPr lang="en-SG"/>
              <a:t>bitwise XOR				^</a:t>
            </a:r>
          </a:p>
          <a:p>
            <a:r>
              <a:rPr lang="en-SG"/>
              <a:t>bitwise NOT / 1s complement	~</a:t>
            </a:r>
          </a:p>
          <a:p>
            <a:r>
              <a:rPr lang="en-SG"/>
              <a:t>left-shift					&lt;&lt;</a:t>
            </a:r>
          </a:p>
          <a:p>
            <a:r>
              <a:rPr lang="en-SG"/>
              <a:t>right-shift					&gt;&gt;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774448-439A-47B9-6675-E9CFD844EFC4}"/>
              </a:ext>
            </a:extLst>
          </p:cNvPr>
          <p:cNvSpPr txBox="1"/>
          <p:nvPr/>
        </p:nvSpPr>
        <p:spPr>
          <a:xfrm>
            <a:off x="7461116" y="2383277"/>
            <a:ext cx="311447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>
                <a:latin typeface="AndesNeue Alt 2 Book" panose="00000500000000000000" pitchFamily="2" charset="0"/>
              </a:rPr>
              <a:t>In-class:</a:t>
            </a:r>
          </a:p>
          <a:p>
            <a:r>
              <a:rPr lang="en-SG">
                <a:latin typeface="AndesNeue Alt 2 Book" panose="00000500000000000000" pitchFamily="2" charset="0"/>
              </a:rPr>
              <a:t>using a = 5	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00000101</a:t>
            </a:r>
          </a:p>
          <a:p>
            <a:r>
              <a:rPr lang="en-SG">
                <a:latin typeface="AndesNeue Alt 2 Book" panose="00000500000000000000" pitchFamily="2" charset="0"/>
              </a:rPr>
              <a:t>and b = 22 	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00010110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6CEF8E-8518-15B7-7B49-4FEC18C1A02C}"/>
              </a:ext>
            </a:extLst>
          </p:cNvPr>
          <p:cNvSpPr txBox="1"/>
          <p:nvPr/>
        </p:nvSpPr>
        <p:spPr>
          <a:xfrm>
            <a:off x="7508944" y="4369216"/>
            <a:ext cx="301881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>
                <a:latin typeface="AndesNeue Alt 2 Book" panose="00000500000000000000" pitchFamily="2" charset="0"/>
              </a:rPr>
              <a:t>Note that left-shift also effectively multiplies by 2;</a:t>
            </a:r>
            <a:br>
              <a:rPr lang="en-SG">
                <a:latin typeface="AndesNeue Alt 2 Book" panose="00000500000000000000" pitchFamily="2" charset="0"/>
              </a:rPr>
            </a:br>
            <a:r>
              <a:rPr lang="en-SG">
                <a:latin typeface="AndesNeue Alt 2 Book" panose="00000500000000000000" pitchFamily="2" charset="0"/>
              </a:rPr>
              <a:t>the opposite for right-shift.</a:t>
            </a:r>
            <a:br>
              <a:rPr lang="en-SG">
                <a:latin typeface="AndesNeue Alt 2 Book" panose="00000500000000000000" pitchFamily="2" charset="0"/>
              </a:rPr>
            </a:br>
            <a:r>
              <a:rPr lang="en-SG">
                <a:latin typeface="AndesNeue Alt 2 Book" panose="00000500000000000000" pitchFamily="2" charset="0"/>
              </a:rPr>
              <a:t>Usually more efficient than normal multiplication!</a:t>
            </a: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3C5094-BF7C-EFA9-6452-2228FCC8C38F}"/>
              </a:ext>
            </a:extLst>
          </p:cNvPr>
          <p:cNvSpPr txBox="1"/>
          <p:nvPr/>
        </p:nvSpPr>
        <p:spPr>
          <a:xfrm>
            <a:off x="838200" y="5846544"/>
            <a:ext cx="481843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>
                <a:latin typeface="AndesNeue Alt 2 Book" panose="00000500000000000000" pitchFamily="2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Bonus: check out the difference between logical and arithmetic shift (not in syllabus)</a:t>
            </a: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220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B1E23-0694-7E1A-2845-26BCE1A6B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Q1: Ternary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C3E32-1B51-D5B5-F1D6-011FB432E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/>
              <a:t>The conditional operator ? : is a shorthand to if-else</a:t>
            </a:r>
          </a:p>
          <a:p>
            <a:pPr marL="0" indent="0">
              <a:buNone/>
            </a:pPr>
            <a:r>
              <a:rPr lang="en-SG"/>
              <a:t>	condition ? true-part : false-part</a:t>
            </a:r>
          </a:p>
          <a:p>
            <a:pPr marL="0" indent="0">
              <a:buNone/>
            </a:pPr>
            <a:endParaRPr lang="en-SG"/>
          </a:p>
          <a:p>
            <a:pPr marL="0" indent="0">
              <a:buNone/>
            </a:pPr>
            <a:r>
              <a:rPr lang="en-SG"/>
              <a:t>Equivalent examples: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2BCA6A-93A7-3B47-7ADE-AC332FFB4474}"/>
              </a:ext>
            </a:extLst>
          </p:cNvPr>
          <p:cNvSpPr txBox="1"/>
          <p:nvPr/>
        </p:nvSpPr>
        <p:spPr>
          <a:xfrm>
            <a:off x="1011677" y="4027251"/>
            <a:ext cx="230545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if (a &lt; 5) {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b = 10;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} else {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b = 15;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C12FD0-CA2C-B31A-6024-D4C75092FACE}"/>
              </a:ext>
            </a:extLst>
          </p:cNvPr>
          <p:cNvSpPr txBox="1"/>
          <p:nvPr/>
        </p:nvSpPr>
        <p:spPr>
          <a:xfrm>
            <a:off x="3490609" y="4027251"/>
            <a:ext cx="34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 = (a &lt; 5) ? 10 : 15;</a:t>
            </a:r>
          </a:p>
        </p:txBody>
      </p:sp>
    </p:spTree>
    <p:extLst>
      <p:ext uri="{BB962C8B-B14F-4D97-AF65-F5344CB8AC3E}">
        <p14:creationId xmlns:p14="http://schemas.microsoft.com/office/powerpoint/2010/main" val="250655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Bitwise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/>
              <a:t>a. Set bits 2, 8, 9, 14, and 16 of b to 1. Leave all other bits unchanged.</a:t>
            </a:r>
          </a:p>
          <a:p>
            <a:pPr marL="0" indent="0">
              <a:buNone/>
            </a:pPr>
            <a:endParaRPr lang="en-SG"/>
          </a:p>
          <a:p>
            <a:pPr marL="0" indent="0">
              <a:buNone/>
            </a:pPr>
            <a:r>
              <a:rPr lang="en-SG"/>
              <a:t>Note: a register contains a 32-bit value, so b could look like this: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 = </a:t>
            </a:r>
            <a:r>
              <a:rPr lang="en-US" sz="28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001100000111000</a:t>
            </a:r>
            <a:r>
              <a:rPr lang="en-US" sz="2800" u="sng">
                <a:solidFill>
                  <a:srgbClr val="FF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</a:t>
            </a:r>
            <a:r>
              <a:rPr lang="en-US" sz="28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</a:t>
            </a:r>
            <a:r>
              <a:rPr lang="en-US" sz="2800" u="sng">
                <a:solidFill>
                  <a:srgbClr val="FF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US" sz="28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1011</a:t>
            </a:r>
            <a:r>
              <a:rPr lang="en-US" sz="2800" u="sng">
                <a:solidFill>
                  <a:srgbClr val="FF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01</a:t>
            </a:r>
            <a:r>
              <a:rPr lang="en-US" sz="28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00100</a:t>
            </a:r>
            <a:r>
              <a:rPr lang="en-US" sz="2800" u="sng">
                <a:solidFill>
                  <a:srgbClr val="FF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</a:t>
            </a:r>
            <a:r>
              <a:rPr lang="en-US" sz="28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01</a:t>
            </a:r>
          </a:p>
          <a:p>
            <a:pPr marL="0" indent="0">
              <a:buNone/>
            </a:pP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and we want to change it to</a:t>
            </a:r>
            <a:endParaRPr lang="en-US" sz="2800"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 = </a:t>
            </a:r>
            <a:r>
              <a:rPr lang="en-US" sz="28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001100000111000</a:t>
            </a:r>
            <a:r>
              <a:rPr lang="en-US" u="sng">
                <a:solidFill>
                  <a:srgbClr val="FF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US" sz="28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</a:t>
            </a:r>
            <a:r>
              <a:rPr lang="en-US" sz="2800" u="sng">
                <a:solidFill>
                  <a:srgbClr val="FF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US" sz="28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1011</a:t>
            </a:r>
            <a:r>
              <a:rPr lang="en-US" u="sng">
                <a:solidFill>
                  <a:srgbClr val="FF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US" sz="2800" u="sng">
                <a:solidFill>
                  <a:srgbClr val="FF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US" sz="28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00100</a:t>
            </a:r>
            <a:r>
              <a:rPr lang="en-US" u="sng">
                <a:solidFill>
                  <a:srgbClr val="FF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US" sz="28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01</a:t>
            </a:r>
          </a:p>
          <a:p>
            <a:pPr marL="0" indent="0">
              <a:buNone/>
            </a:pP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SG">
                <a:ea typeface="Iosevka Extended" panose="02000509030000000004" pitchFamily="49" charset="0"/>
                <a:cs typeface="Iosevka Extended" panose="02000509030000000004" pitchFamily="49" charset="0"/>
              </a:rPr>
              <a:t>(Note: MSB is bit 31, on left, “upper” bits)</a:t>
            </a:r>
          </a:p>
          <a:p>
            <a:pPr marL="0" indent="0">
              <a:buNone/>
            </a:pP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06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Bitwise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/>
              <a:t>Step-by-step thought process:</a:t>
            </a:r>
          </a:p>
          <a:p>
            <a:pPr marL="0" indent="0">
              <a:buNone/>
            </a:pPr>
            <a:r>
              <a:rPr lang="en-SG" sz="2400"/>
              <a:t>Q: What do we need to change a bit to 1, regardless of the previous value?</a:t>
            </a:r>
          </a:p>
          <a:p>
            <a:pPr marL="0" indent="0">
              <a:buNone/>
            </a:pPr>
            <a:r>
              <a:rPr lang="en-SG" sz="2400"/>
              <a:t>A: Easiest way is to use OR; and OR the bit with 1</a:t>
            </a:r>
          </a:p>
          <a:p>
            <a:pPr>
              <a:buFontTx/>
              <a:buChar char="-"/>
            </a:pPr>
            <a:endParaRPr lang="en-SG"/>
          </a:p>
          <a:p>
            <a:pPr marL="0" indent="0">
              <a:buNone/>
            </a:pP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3B166B3-B9A1-8766-7EDC-E45DCD65A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377320"/>
              </p:ext>
            </p:extLst>
          </p:nvPr>
        </p:nvGraphicFramePr>
        <p:xfrm>
          <a:off x="961958" y="3412771"/>
          <a:ext cx="279291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0973">
                  <a:extLst>
                    <a:ext uri="{9D8B030D-6E8A-4147-A177-3AD203B41FA5}">
                      <a16:colId xmlns:a16="http://schemas.microsoft.com/office/drawing/2014/main" val="2638310562"/>
                    </a:ext>
                  </a:extLst>
                </a:gridCol>
                <a:gridCol w="930973">
                  <a:extLst>
                    <a:ext uri="{9D8B030D-6E8A-4147-A177-3AD203B41FA5}">
                      <a16:colId xmlns:a16="http://schemas.microsoft.com/office/drawing/2014/main" val="2811057886"/>
                    </a:ext>
                  </a:extLst>
                </a:gridCol>
                <a:gridCol w="930973">
                  <a:extLst>
                    <a:ext uri="{9D8B030D-6E8A-4147-A177-3AD203B41FA5}">
                      <a16:colId xmlns:a16="http://schemas.microsoft.com/office/drawing/2014/main" val="586874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b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44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359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941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93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83393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04459B6-D546-B3B1-601C-FCDEEA66ED23}"/>
              </a:ext>
            </a:extLst>
          </p:cNvPr>
          <p:cNvSpPr txBox="1"/>
          <p:nvPr/>
        </p:nvSpPr>
        <p:spPr>
          <a:xfrm>
            <a:off x="3998068" y="3429000"/>
            <a:ext cx="72319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>
                <a:latin typeface="AndesNeue Alt 2 Book" panose="00000500000000000000" pitchFamily="2" charset="0"/>
              </a:rPr>
              <a:t>Intermediate solution:</a:t>
            </a:r>
          </a:p>
          <a:p>
            <a:r>
              <a:rPr lang="en-US" sz="18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ori  $s1, $s1, 0b00000000000000010100001100000100</a:t>
            </a:r>
          </a:p>
          <a:p>
            <a:endParaRPr lang="en-US">
              <a:latin typeface="AndesNeue Alt 2 Book" panose="00000500000000000000" pitchFamily="2" charset="0"/>
            </a:endParaRPr>
          </a:p>
          <a:p>
            <a:r>
              <a:rPr lang="en-US" sz="1800">
                <a:latin typeface="AndesNeue Alt 2 Book" panose="00000500000000000000" pitchFamily="2" charset="0"/>
              </a:rPr>
              <a:t>Problem:</a:t>
            </a:r>
          </a:p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AndesNeue Alt 2 Book" panose="00000500000000000000" pitchFamily="2" charset="0"/>
              </a:rPr>
              <a:t>(Hint: see the immediate value / last operand)</a:t>
            </a:r>
          </a:p>
          <a:p>
            <a:r>
              <a:rPr lang="en-US" sz="1800">
                <a:latin typeface="AndesNeue Alt 2 Book" panose="00000500000000000000" pitchFamily="2" charset="0"/>
              </a:rPr>
              <a:t>Solution:</a:t>
            </a:r>
          </a:p>
          <a:p>
            <a:r>
              <a:rPr lang="en-US" sz="1800">
                <a:latin typeface="AndesNeue Alt 2 Book" panose="00000500000000000000" pitchFamily="2" charset="0"/>
              </a:rPr>
              <a:t>Load it up to a 32-bit register</a:t>
            </a:r>
          </a:p>
        </p:txBody>
      </p:sp>
    </p:spTree>
    <p:extLst>
      <p:ext uri="{BB962C8B-B14F-4D97-AF65-F5344CB8AC3E}">
        <p14:creationId xmlns:p14="http://schemas.microsoft.com/office/powerpoint/2010/main" val="3226107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Bitwise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70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400"/>
              <a:t>Loading </a:t>
            </a:r>
            <a:r>
              <a:rPr lang="en-US" sz="2000">
                <a:solidFill>
                  <a:schemeClr val="accent2">
                    <a:lumMod val="75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0000 0000 0000 0001</a:t>
            </a:r>
            <a:r>
              <a:rPr lang="en-US" sz="2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US" sz="2000">
                <a:solidFill>
                  <a:srgbClr val="0070C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0100 0011 0000 0100</a:t>
            </a:r>
            <a:r>
              <a:rPr lang="en-SG" sz="2000"/>
              <a:t> </a:t>
            </a:r>
            <a:r>
              <a:rPr lang="en-SG" sz="2400"/>
              <a:t>into </a:t>
            </a:r>
            <a:r>
              <a:rPr lang="en-US" sz="2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$t0:</a:t>
            </a:r>
            <a:r>
              <a:rPr lang="en-SG" sz="2000"/>
              <a:t> </a:t>
            </a:r>
            <a:endParaRPr lang="en-SG" sz="2400"/>
          </a:p>
          <a:p>
            <a:pPr marL="0" indent="0">
              <a:buNone/>
            </a:pPr>
            <a:r>
              <a:rPr lang="en-SG" sz="2400"/>
              <a:t>Since we can only use 16 bits of imm value, we load the upper 16 bits with </a:t>
            </a:r>
            <a:r>
              <a:rPr lang="en-SG" sz="2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lui</a:t>
            </a:r>
            <a:endParaRPr lang="en-SG" sz="24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SG" sz="2400"/>
              <a:t>	</a:t>
            </a:r>
            <a:r>
              <a:rPr lang="en-SG" sz="2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lui $t0, </a:t>
            </a:r>
            <a:r>
              <a:rPr lang="en-SG" sz="2000">
                <a:solidFill>
                  <a:schemeClr val="accent2">
                    <a:lumMod val="75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0b1</a:t>
            </a:r>
            <a:r>
              <a:rPr lang="en-SG" sz="2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endParaRPr lang="en-SG" sz="24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SG" sz="2400"/>
              <a:t>(Note: </a:t>
            </a:r>
            <a:r>
              <a:rPr lang="en-SG" sz="2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lui</a:t>
            </a:r>
            <a:r>
              <a:rPr lang="en-SG" sz="2400"/>
              <a:t> also clears the bottom 16 bits)</a:t>
            </a:r>
            <a:br>
              <a:rPr lang="en-SG" sz="2400"/>
            </a:br>
            <a:r>
              <a:rPr lang="en-SG" sz="1050"/>
              <a:t> </a:t>
            </a:r>
            <a:endParaRPr lang="en-SG" sz="2400"/>
          </a:p>
          <a:p>
            <a:pPr marL="0" indent="0">
              <a:buNone/>
            </a:pPr>
            <a:r>
              <a:rPr lang="en-SG" sz="2400"/>
              <a:t>Then we load the bottom 16 bits using ori</a:t>
            </a:r>
          </a:p>
          <a:p>
            <a:pPr marL="0" indent="0">
              <a:buNone/>
            </a:pPr>
            <a:r>
              <a:rPr lang="en-SG" sz="2400"/>
              <a:t>	</a:t>
            </a:r>
            <a:r>
              <a:rPr lang="en-SG" sz="2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ori $t0, $t0, 0b</a:t>
            </a:r>
            <a:r>
              <a:rPr lang="en-US" sz="2000">
                <a:solidFill>
                  <a:srgbClr val="0070C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0100 0011 0000 0100</a:t>
            </a:r>
            <a:endParaRPr lang="en-SG" sz="20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endParaRPr lang="en-SG" sz="1050"/>
          </a:p>
          <a:p>
            <a:pPr marL="0" indent="0">
              <a:buNone/>
            </a:pPr>
            <a:r>
              <a:rPr lang="en-SG" sz="2400"/>
              <a:t>Finally we can call or between $s1 (b) and $t0</a:t>
            </a:r>
          </a:p>
          <a:p>
            <a:pPr marL="0" indent="0">
              <a:buNone/>
            </a:pPr>
            <a:r>
              <a:rPr lang="en-SG" sz="2400"/>
              <a:t>	</a:t>
            </a:r>
            <a:r>
              <a:rPr lang="en-US" sz="2400"/>
              <a:t> </a:t>
            </a:r>
            <a:r>
              <a:rPr lang="en-US" sz="2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or  $s1, $s1, $t0 </a:t>
            </a:r>
            <a:endParaRPr lang="en-SG" sz="20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>
              <a:buFontTx/>
              <a:buChar char="-"/>
            </a:pPr>
            <a:endParaRPr lang="en-SG"/>
          </a:p>
          <a:p>
            <a:pPr marL="0" indent="0">
              <a:buNone/>
            </a:pP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232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1BC44-C87E-ADC6-969B-AF9E26B85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Bitwise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C3CF3-934E-CDAA-47E7-41EC454EF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/>
              <a:t>b) </a:t>
            </a:r>
            <a:r>
              <a:rPr lang="en-US"/>
              <a:t>Copy over bits 1, 3 and 7 of b into a, without changing any other bits of a.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SG"/>
              <a:t>Example, if initially: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 = … 1 </a:t>
            </a:r>
            <a:r>
              <a:rPr lang="en-SG" u="sn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0 0 1 </a:t>
            </a:r>
            <a:r>
              <a:rPr lang="en-SG" u="sn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1 </a:t>
            </a:r>
            <a:r>
              <a:rPr lang="en-SG" u="sn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 = … 1 </a:t>
            </a:r>
            <a:r>
              <a:rPr lang="en-SG" u="sn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1 1 1 </a:t>
            </a:r>
            <a:r>
              <a:rPr lang="en-SG" u="sn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0 </a:t>
            </a:r>
            <a:r>
              <a:rPr lang="en-SG" u="sn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0</a:t>
            </a:r>
          </a:p>
          <a:p>
            <a:pPr marL="0" indent="0">
              <a:buNone/>
            </a:pPr>
            <a:r>
              <a:rPr lang="en-SG"/>
              <a:t>We want the final result to be: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 = … 1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0 0 1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1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 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</a:t>
            </a:r>
          </a:p>
          <a:p>
            <a:pPr marL="0" indent="0">
              <a:buNone/>
            </a:pPr>
            <a:endParaRPr lang="en-SG"/>
          </a:p>
          <a:p>
            <a:pPr marL="0" indent="0">
              <a:buNone/>
            </a:pP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3035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2AD40-AE50-6EAC-480B-BF9081B7F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Bitwise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762A2-937A-355D-1CAB-6D9C34ECC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/>
              <a:t>Step-by-step thought process:</a:t>
            </a:r>
          </a:p>
          <a:p>
            <a:pPr marL="514350" indent="-514350">
              <a:buAutoNum type="arabicPeriod"/>
            </a:pPr>
            <a:r>
              <a:rPr lang="en-SG"/>
              <a:t>Get bits 1, 3, 7 from b (say to 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$t0</a:t>
            </a:r>
            <a:r>
              <a:rPr lang="en-SG"/>
              <a:t>)</a:t>
            </a:r>
          </a:p>
          <a:p>
            <a:pPr marL="514350" indent="-514350">
              <a:buAutoNum type="arabicPeriod"/>
            </a:pPr>
            <a:r>
              <a:rPr lang="en-SG"/>
              <a:t>Clear bits 1, 3, 7 from a</a:t>
            </a:r>
          </a:p>
          <a:p>
            <a:pPr marL="514350" indent="-514350">
              <a:buAutoNum type="arabicPeriod"/>
            </a:pPr>
            <a:r>
              <a:rPr lang="en-SG"/>
              <a:t>The result is 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$t0 OR $s0</a:t>
            </a:r>
          </a:p>
          <a:p>
            <a:pPr marL="514350" indent="-514350">
              <a:buAutoNum type="arabicPeriod"/>
            </a:pPr>
            <a:endParaRPr lang="en-SG"/>
          </a:p>
          <a:p>
            <a:pPr marL="0" indent="0">
              <a:buNone/>
            </a:pPr>
            <a:r>
              <a:rPr lang="en-SG"/>
              <a:t>Note: there are other ways to solve this question.</a:t>
            </a:r>
          </a:p>
          <a:p>
            <a:pPr marL="0" indent="0">
              <a:buNone/>
            </a:pPr>
            <a:r>
              <a:rPr lang="en-SG"/>
              <a:t>Exam question usually asks for the shortest possible answer, so any other 5-instruction correct answer gets full marks.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139EC1-E7C5-41BE-47F3-C4B5614FBE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262374"/>
              </p:ext>
            </p:extLst>
          </p:nvPr>
        </p:nvGraphicFramePr>
        <p:xfrm>
          <a:off x="8714902" y="230188"/>
          <a:ext cx="328902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3378">
                  <a:extLst>
                    <a:ext uri="{9D8B030D-6E8A-4147-A177-3AD203B41FA5}">
                      <a16:colId xmlns:a16="http://schemas.microsoft.com/office/drawing/2014/main" val="2638310562"/>
                    </a:ext>
                  </a:extLst>
                </a:gridCol>
                <a:gridCol w="612843">
                  <a:extLst>
                    <a:ext uri="{9D8B030D-6E8A-4147-A177-3AD203B41FA5}">
                      <a16:colId xmlns:a16="http://schemas.microsoft.com/office/drawing/2014/main" val="2811057886"/>
                    </a:ext>
                  </a:extLst>
                </a:gridCol>
                <a:gridCol w="2042808">
                  <a:extLst>
                    <a:ext uri="{9D8B030D-6E8A-4147-A177-3AD203B41FA5}">
                      <a16:colId xmlns:a16="http://schemas.microsoft.com/office/drawing/2014/main" val="586874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b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44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0/1 (unchanged)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93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83393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BB4E16-24D6-CB16-3D61-095BE5BCD7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856332"/>
              </p:ext>
            </p:extLst>
          </p:nvPr>
        </p:nvGraphicFramePr>
        <p:xfrm>
          <a:off x="8714901" y="1443936"/>
          <a:ext cx="328902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3378">
                  <a:extLst>
                    <a:ext uri="{9D8B030D-6E8A-4147-A177-3AD203B41FA5}">
                      <a16:colId xmlns:a16="http://schemas.microsoft.com/office/drawing/2014/main" val="2638310562"/>
                    </a:ext>
                  </a:extLst>
                </a:gridCol>
                <a:gridCol w="612843">
                  <a:extLst>
                    <a:ext uri="{9D8B030D-6E8A-4147-A177-3AD203B41FA5}">
                      <a16:colId xmlns:a16="http://schemas.microsoft.com/office/drawing/2014/main" val="2811057886"/>
                    </a:ext>
                  </a:extLst>
                </a:gridCol>
                <a:gridCol w="2042808">
                  <a:extLst>
                    <a:ext uri="{9D8B030D-6E8A-4147-A177-3AD203B41FA5}">
                      <a16:colId xmlns:a16="http://schemas.microsoft.com/office/drawing/2014/main" val="586874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b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44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0/1 (unchanged)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93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833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4706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2987</TotalTime>
  <Words>2129</Words>
  <Application>Microsoft Office PowerPoint</Application>
  <PresentationFormat>Widescreen</PresentationFormat>
  <Paragraphs>365</Paragraphs>
  <Slides>24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AndesNeue Alt 2 Book</vt:lpstr>
      <vt:lpstr>AndesNeue Alt 2 Medium</vt:lpstr>
      <vt:lpstr>Aptos</vt:lpstr>
      <vt:lpstr>Arial</vt:lpstr>
      <vt:lpstr>Iosevka Extended</vt:lpstr>
      <vt:lpstr>Office Theme</vt:lpstr>
      <vt:lpstr>CS2100 Tutorial 2</vt:lpstr>
      <vt:lpstr>Overview</vt:lpstr>
      <vt:lpstr>Q1: Bitwise Operations</vt:lpstr>
      <vt:lpstr>Q1: Ternary Operator</vt:lpstr>
      <vt:lpstr>Q2: MIPS Bitwise Operations</vt:lpstr>
      <vt:lpstr>Q2: MIPS Bitwise Operations</vt:lpstr>
      <vt:lpstr>Q2: MIPS Bitwise Operations</vt:lpstr>
      <vt:lpstr>Q2: MIPS Bitwise Operations</vt:lpstr>
      <vt:lpstr>Q2: MIPS Bitwise Operations</vt:lpstr>
      <vt:lpstr>Q2: MIPS Bitwise Operations</vt:lpstr>
      <vt:lpstr>Q2: MIPS Bitwise Operations</vt:lpstr>
      <vt:lpstr>Q2: MIPS Bitwise Operations</vt:lpstr>
      <vt:lpstr>Q2: MIPS Bitwise Operations</vt:lpstr>
      <vt:lpstr>Q2: MIPS Bitwise Operations</vt:lpstr>
      <vt:lpstr>Q2: MIPS Bitwise Operations</vt:lpstr>
      <vt:lpstr>Q2: MIPS Bitwise Operations</vt:lpstr>
      <vt:lpstr>Q2: MIPS Bitwise Operations</vt:lpstr>
      <vt:lpstr>Q3. MIPS Arithmetic</vt:lpstr>
      <vt:lpstr>Q3. MIPS Arithmetic</vt:lpstr>
      <vt:lpstr>Q3. MIPS Arithmetic</vt:lpstr>
      <vt:lpstr>Q3. MIPS Arithmetic</vt:lpstr>
      <vt:lpstr>Break</vt:lpstr>
      <vt:lpstr>Q4. MIPS Tracing </vt:lpstr>
      <vt:lpstr>End of Tutorial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Theodore Leebrant</dc:creator>
  <cp:lastModifiedBy>Theodore Leebrant</cp:lastModifiedBy>
  <cp:revision>14</cp:revision>
  <dcterms:created xsi:type="dcterms:W3CDTF">2024-08-24T12:49:29Z</dcterms:created>
  <dcterms:modified xsi:type="dcterms:W3CDTF">2024-09-05T06:49:49Z</dcterms:modified>
</cp:coreProperties>
</file>